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73" r:id="rId14"/>
    <p:sldId id="274" r:id="rId15"/>
    <p:sldId id="267" r:id="rId16"/>
    <p:sldId id="268" r:id="rId17"/>
    <p:sldId id="269" r:id="rId18"/>
    <p:sldId id="270" r:id="rId19"/>
    <p:sldId id="271" r:id="rId20"/>
    <p:sldId id="272" r:id="rId21"/>
    <p:sldId id="275" r:id="rId22"/>
    <p:sldId id="279"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1B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10/10/2022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9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50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485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564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9342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97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2724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527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08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5590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7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00269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492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671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0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36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009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10/10/2022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030105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java.com/" TargetMode="External"/><Relationship Id="rId2" Type="http://schemas.openxmlformats.org/officeDocument/2006/relationships/hyperlink" Target="http://www.android.com/" TargetMode="External"/><Relationship Id="rId1" Type="http://schemas.openxmlformats.org/officeDocument/2006/relationships/slideLayout" Target="../slideLayouts/slideLayout2.xml"/><Relationship Id="rId5" Type="http://schemas.openxmlformats.org/officeDocument/2006/relationships/hyperlink" Target="https://geni.us/UsApx" TargetMode="External"/><Relationship Id="rId4" Type="http://schemas.openxmlformats.org/officeDocument/2006/relationships/hyperlink" Target="https://geni.us/d42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2662-9549-B0FE-2DC6-63B54388D038}"/>
              </a:ext>
            </a:extLst>
          </p:cNvPr>
          <p:cNvSpPr>
            <a:spLocks noGrp="1"/>
          </p:cNvSpPr>
          <p:nvPr>
            <p:ph type="ctrTitle"/>
          </p:nvPr>
        </p:nvSpPr>
        <p:spPr/>
        <p:txBody>
          <a:bodyPr/>
          <a:lstStyle/>
          <a:p>
            <a:r>
              <a:rPr lang="en-IN" dirty="0"/>
              <a:t>EXPENSE CALCULATOR</a:t>
            </a:r>
          </a:p>
        </p:txBody>
      </p:sp>
      <p:sp>
        <p:nvSpPr>
          <p:cNvPr id="3" name="Subtitle 2">
            <a:extLst>
              <a:ext uri="{FF2B5EF4-FFF2-40B4-BE49-F238E27FC236}">
                <a16:creationId xmlns:a16="http://schemas.microsoft.com/office/drawing/2014/main" id="{C59C735C-AD79-6748-4F93-14037160C687}"/>
              </a:ext>
            </a:extLst>
          </p:cNvPr>
          <p:cNvSpPr>
            <a:spLocks noGrp="1"/>
          </p:cNvSpPr>
          <p:nvPr>
            <p:ph type="subTitle" idx="1"/>
          </p:nvPr>
        </p:nvSpPr>
        <p:spPr/>
        <p:txBody>
          <a:bodyPr>
            <a:normAutofit/>
          </a:bodyPr>
          <a:lstStyle/>
          <a:p>
            <a:r>
              <a:rPr lang="en-IN" dirty="0"/>
              <a:t>                                                         </a:t>
            </a:r>
            <a:r>
              <a:rPr lang="en-IN" dirty="0" err="1"/>
              <a:t>k.manasa</a:t>
            </a:r>
            <a:r>
              <a:rPr lang="en-IN" dirty="0"/>
              <a:t>(192011125),</a:t>
            </a:r>
            <a:r>
              <a:rPr lang="en-IN" dirty="0" err="1"/>
              <a:t>cse</a:t>
            </a:r>
            <a:endParaRPr lang="en-IN" dirty="0"/>
          </a:p>
          <a:p>
            <a:r>
              <a:rPr lang="en-IN" dirty="0"/>
              <a:t>                                               </a:t>
            </a:r>
            <a:r>
              <a:rPr lang="en-IN" dirty="0" err="1"/>
              <a:t>T.Hema</a:t>
            </a:r>
            <a:r>
              <a:rPr lang="en-IN" dirty="0"/>
              <a:t> </a:t>
            </a:r>
            <a:r>
              <a:rPr lang="en-IN" dirty="0" err="1"/>
              <a:t>varshitha</a:t>
            </a:r>
            <a:r>
              <a:rPr lang="en-IN" dirty="0"/>
              <a:t>(192011258),</a:t>
            </a:r>
            <a:r>
              <a:rPr lang="en-IN" dirty="0" err="1"/>
              <a:t>cse</a:t>
            </a:r>
            <a:endParaRPr lang="en-IN" dirty="0"/>
          </a:p>
          <a:p>
            <a:endParaRPr lang="en-IN" dirty="0"/>
          </a:p>
          <a:p>
            <a:endParaRPr lang="en-IN" dirty="0"/>
          </a:p>
        </p:txBody>
      </p:sp>
      <p:pic>
        <p:nvPicPr>
          <p:cNvPr id="5" name="Picture 4">
            <a:extLst>
              <a:ext uri="{FF2B5EF4-FFF2-40B4-BE49-F238E27FC236}">
                <a16:creationId xmlns:a16="http://schemas.microsoft.com/office/drawing/2014/main" id="{788BE300-68AC-3363-F641-77A2C31E4A0B}"/>
              </a:ext>
            </a:extLst>
          </p:cNvPr>
          <p:cNvPicPr>
            <a:picLocks noChangeAspect="1"/>
          </p:cNvPicPr>
          <p:nvPr/>
        </p:nvPicPr>
        <p:blipFill>
          <a:blip r:embed="rId2"/>
          <a:stretch>
            <a:fillRect/>
          </a:stretch>
        </p:blipFill>
        <p:spPr>
          <a:xfrm>
            <a:off x="5970493" y="728103"/>
            <a:ext cx="4234237" cy="2890555"/>
          </a:xfrm>
          <a:prstGeom prst="rect">
            <a:avLst/>
          </a:prstGeom>
        </p:spPr>
      </p:pic>
    </p:spTree>
    <p:extLst>
      <p:ext uri="{BB962C8B-B14F-4D97-AF65-F5344CB8AC3E}">
        <p14:creationId xmlns:p14="http://schemas.microsoft.com/office/powerpoint/2010/main" val="29747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07EC-43E5-BA12-7D94-F1AA889C5920}"/>
              </a:ext>
            </a:extLst>
          </p:cNvPr>
          <p:cNvSpPr>
            <a:spLocks noGrp="1"/>
          </p:cNvSpPr>
          <p:nvPr>
            <p:ph type="title"/>
          </p:nvPr>
        </p:nvSpPr>
        <p:spPr/>
        <p:txBody>
          <a:bodyPr/>
          <a:lstStyle/>
          <a:p>
            <a:r>
              <a:rPr lang="en-IN" dirty="0"/>
              <a:t>DATAFLOW DIAGRAM</a:t>
            </a:r>
          </a:p>
        </p:txBody>
      </p:sp>
      <p:sp>
        <p:nvSpPr>
          <p:cNvPr id="7" name="Content Placeholder 6">
            <a:extLst>
              <a:ext uri="{FF2B5EF4-FFF2-40B4-BE49-F238E27FC236}">
                <a16:creationId xmlns:a16="http://schemas.microsoft.com/office/drawing/2014/main" id="{F954F1E6-2B73-A739-9C19-76D592CB374B}"/>
              </a:ext>
            </a:extLst>
          </p:cNvPr>
          <p:cNvSpPr>
            <a:spLocks noGrp="1"/>
          </p:cNvSpPr>
          <p:nvPr>
            <p:ph idx="1"/>
          </p:nvPr>
        </p:nvSpPr>
        <p:spPr/>
        <p:txBody>
          <a:bodyPr/>
          <a:lstStyle/>
          <a:p>
            <a:r>
              <a:rPr lang="en-IN" dirty="0"/>
              <a:t>The data flow diagram includes:</a:t>
            </a:r>
          </a:p>
        </p:txBody>
      </p:sp>
      <p:pic>
        <p:nvPicPr>
          <p:cNvPr id="4" name="Picture 3">
            <a:extLst>
              <a:ext uri="{FF2B5EF4-FFF2-40B4-BE49-F238E27FC236}">
                <a16:creationId xmlns:a16="http://schemas.microsoft.com/office/drawing/2014/main" id="{901C63A7-36E1-748D-85B3-5FB84173853C}"/>
              </a:ext>
            </a:extLst>
          </p:cNvPr>
          <p:cNvPicPr>
            <a:picLocks noChangeAspect="1"/>
          </p:cNvPicPr>
          <p:nvPr/>
        </p:nvPicPr>
        <p:blipFill>
          <a:blip r:embed="rId2"/>
          <a:stretch>
            <a:fillRect/>
          </a:stretch>
        </p:blipFill>
        <p:spPr>
          <a:xfrm>
            <a:off x="2711264" y="3155575"/>
            <a:ext cx="7486650" cy="3332629"/>
          </a:xfrm>
          <a:prstGeom prst="rect">
            <a:avLst/>
          </a:prstGeom>
        </p:spPr>
      </p:pic>
    </p:spTree>
    <p:extLst>
      <p:ext uri="{BB962C8B-B14F-4D97-AF65-F5344CB8AC3E}">
        <p14:creationId xmlns:p14="http://schemas.microsoft.com/office/powerpoint/2010/main" val="393497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CC30-57A9-073F-80AA-EF9385FE6C4C}"/>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D75A217D-3A71-853B-8E6B-9716C0DF1B8D}"/>
              </a:ext>
            </a:extLst>
          </p:cNvPr>
          <p:cNvSpPr>
            <a:spLocks noGrp="1"/>
          </p:cNvSpPr>
          <p:nvPr>
            <p:ph idx="1"/>
          </p:nvPr>
        </p:nvSpPr>
        <p:spPr/>
        <p:txBody>
          <a:bodyPr/>
          <a:lstStyle/>
          <a:p>
            <a:endParaRPr lang="en-GB" sz="1800" dirty="0"/>
          </a:p>
          <a:p>
            <a:r>
              <a:rPr lang="en-GB" sz="1800" dirty="0"/>
              <a:t>Android studio</a:t>
            </a:r>
          </a:p>
          <a:p>
            <a:r>
              <a:rPr lang="en-GB" sz="1800" dirty="0"/>
              <a:t> </a:t>
            </a:r>
            <a:r>
              <a:rPr lang="en-GB" dirty="0"/>
              <a:t>java </a:t>
            </a:r>
            <a:r>
              <a:rPr lang="en-GB" sz="1800" dirty="0" err="1"/>
              <a:t>jdk</a:t>
            </a:r>
            <a:endParaRPr lang="en-GB" sz="1800" dirty="0"/>
          </a:p>
          <a:p>
            <a:r>
              <a:rPr lang="en-GB" sz="1800" dirty="0"/>
              <a:t>Xml</a:t>
            </a:r>
          </a:p>
          <a:p>
            <a:r>
              <a:rPr lang="en-GB" sz="1800" dirty="0"/>
              <a:t>Emulator</a:t>
            </a:r>
          </a:p>
          <a:p>
            <a:r>
              <a:rPr lang="en-IN" sz="1800" dirty="0"/>
              <a:t>Gradle build</a:t>
            </a:r>
          </a:p>
          <a:p>
            <a:r>
              <a:rPr lang="en-IN" sz="1800" dirty="0"/>
              <a:t>Native application support</a:t>
            </a:r>
          </a:p>
          <a:p>
            <a:endParaRPr lang="en-IN" dirty="0"/>
          </a:p>
        </p:txBody>
      </p:sp>
    </p:spTree>
    <p:extLst>
      <p:ext uri="{BB962C8B-B14F-4D97-AF65-F5344CB8AC3E}">
        <p14:creationId xmlns:p14="http://schemas.microsoft.com/office/powerpoint/2010/main" val="400648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75F6-B10A-3B77-A8FA-6ED1409E7A43}"/>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6169E0A8-2066-2764-CDFF-5B97C3923AAA}"/>
              </a:ext>
            </a:extLst>
          </p:cNvPr>
          <p:cNvSpPr>
            <a:spLocks noGrp="1"/>
          </p:cNvSpPr>
          <p:nvPr>
            <p:ph idx="1"/>
          </p:nvPr>
        </p:nvSpPr>
        <p:spPr/>
        <p:txBody>
          <a:bodyPr/>
          <a:lstStyle/>
          <a:p>
            <a:endParaRPr lang="en-US" sz="1800" dirty="0">
              <a:solidFill>
                <a:srgbClr val="00B0F0"/>
              </a:solidFill>
            </a:endParaRPr>
          </a:p>
          <a:p>
            <a:endParaRPr lang="en-US" dirty="0">
              <a:solidFill>
                <a:srgbClr val="00B0F0"/>
              </a:solidFill>
            </a:endParaRPr>
          </a:p>
          <a:p>
            <a:r>
              <a:rPr lang="en-US" sz="1800" dirty="0">
                <a:solidFill>
                  <a:srgbClr val="00B0F0"/>
                </a:solidFill>
              </a:rPr>
              <a:t>PROCESSOR</a:t>
            </a:r>
            <a:r>
              <a:rPr lang="en-US" sz="1800" dirty="0"/>
              <a:t>        :   </a:t>
            </a:r>
            <a:r>
              <a:rPr lang="en-US" sz="1800" dirty="0" err="1"/>
              <a:t>dimensity</a:t>
            </a:r>
            <a:r>
              <a:rPr lang="en-US" sz="1800" dirty="0"/>
              <a:t> 1200-AI octa-core</a:t>
            </a:r>
            <a:endParaRPr lang="en-US" dirty="0"/>
          </a:p>
          <a:p>
            <a:r>
              <a:rPr lang="en-US" sz="1800" dirty="0">
                <a:solidFill>
                  <a:srgbClr val="00B0F0"/>
                </a:solidFill>
              </a:rPr>
              <a:t>RAM </a:t>
            </a:r>
            <a:r>
              <a:rPr lang="en-US" sz="1800" dirty="0"/>
              <a:t>                   :  </a:t>
            </a:r>
            <a:r>
              <a:rPr lang="en-US" dirty="0"/>
              <a:t>8 Gb</a:t>
            </a:r>
            <a:endParaRPr lang="en-US" sz="1800" dirty="0"/>
          </a:p>
          <a:p>
            <a:r>
              <a:rPr lang="en-US" sz="1800" dirty="0">
                <a:solidFill>
                  <a:srgbClr val="00B0F0"/>
                </a:solidFill>
              </a:rPr>
              <a:t>ROM </a:t>
            </a:r>
            <a:r>
              <a:rPr lang="en-US" sz="1800" dirty="0"/>
              <a:t>                   :  </a:t>
            </a:r>
            <a:r>
              <a:rPr lang="en-US" sz="1800" dirty="0" err="1"/>
              <a:t>Atleast</a:t>
            </a:r>
            <a:r>
              <a:rPr lang="en-US" sz="1800" dirty="0"/>
              <a:t> </a:t>
            </a:r>
            <a:r>
              <a:rPr lang="en-US" dirty="0"/>
              <a:t>128 </a:t>
            </a:r>
            <a:r>
              <a:rPr lang="en-US" sz="1800" dirty="0"/>
              <a:t>GB storage.</a:t>
            </a:r>
          </a:p>
          <a:p>
            <a:pPr marL="0" indent="0">
              <a:buNone/>
            </a:pPr>
            <a:endParaRPr lang="en-IN" sz="1800" dirty="0"/>
          </a:p>
          <a:p>
            <a:endParaRPr lang="en-IN" dirty="0"/>
          </a:p>
        </p:txBody>
      </p:sp>
    </p:spTree>
    <p:extLst>
      <p:ext uri="{BB962C8B-B14F-4D97-AF65-F5344CB8AC3E}">
        <p14:creationId xmlns:p14="http://schemas.microsoft.com/office/powerpoint/2010/main" val="85029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BA17-AB9B-F215-1FFC-CCBA91B274E4}"/>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E3B14AB2-1873-9FF0-12E5-F4DD4329455D}"/>
              </a:ext>
            </a:extLst>
          </p:cNvPr>
          <p:cNvSpPr>
            <a:spLocks noGrp="1"/>
          </p:cNvSpPr>
          <p:nvPr>
            <p:ph idx="1"/>
          </p:nvPr>
        </p:nvSpPr>
        <p:spPr>
          <a:xfrm>
            <a:off x="1325283" y="2675217"/>
            <a:ext cx="8825659" cy="3416300"/>
          </a:xfrm>
        </p:spPr>
        <p:txBody>
          <a:bodyPr>
            <a:normAutofit/>
          </a:bodyPr>
          <a:lstStyle/>
          <a:p>
            <a:pPr marL="0" indent="0">
              <a:buNone/>
            </a:pPr>
            <a:r>
              <a:rPr lang="en-IN" sz="2800" b="1" dirty="0">
                <a:solidFill>
                  <a:schemeClr val="accent3"/>
                </a:solidFill>
              </a:rPr>
              <a:t>JAVA MODULES:</a:t>
            </a:r>
          </a:p>
          <a:p>
            <a:endParaRPr lang="en-IN" b="1" dirty="0">
              <a:solidFill>
                <a:schemeClr val="accent3"/>
              </a:solidFill>
            </a:endParaRPr>
          </a:p>
          <a:p>
            <a:r>
              <a:rPr lang="en-IN" sz="1800" b="1" dirty="0">
                <a:solidFill>
                  <a:schemeClr val="tx1"/>
                </a:solidFill>
              </a:rPr>
              <a:t>transactionclass.java:</a:t>
            </a:r>
          </a:p>
          <a:p>
            <a:pPr marL="0" indent="0">
              <a:buNone/>
            </a:pPr>
            <a:r>
              <a:rPr lang="en-IN" sz="1800" dirty="0"/>
              <a:t> This module contains the main calculator code.</a:t>
            </a:r>
          </a:p>
          <a:p>
            <a:r>
              <a:rPr lang="en-IN" b="1" dirty="0">
                <a:solidFill>
                  <a:schemeClr val="tx1"/>
                </a:solidFill>
              </a:rPr>
              <a:t>Transactionadapter</a:t>
            </a:r>
            <a:r>
              <a:rPr lang="en-IN" sz="1800" b="1" dirty="0">
                <a:solidFill>
                  <a:schemeClr val="tx1"/>
                </a:solidFill>
              </a:rPr>
              <a:t>.java:</a:t>
            </a:r>
          </a:p>
          <a:p>
            <a:pPr marL="0" indent="0">
              <a:buNone/>
            </a:pPr>
            <a:r>
              <a:rPr lang="en-IN" sz="1800" dirty="0"/>
              <a:t>This module contains the code for transaction list.</a:t>
            </a:r>
          </a:p>
          <a:p>
            <a:r>
              <a:rPr lang="en-IN" sz="1800" b="1" dirty="0">
                <a:solidFill>
                  <a:schemeClr val="tx1"/>
                </a:solidFill>
              </a:rPr>
              <a:t>MainActivitiy.java:</a:t>
            </a:r>
          </a:p>
          <a:p>
            <a:pPr marL="0" indent="0">
              <a:buNone/>
            </a:pPr>
            <a:r>
              <a:rPr lang="en-IN" sz="1800" dirty="0"/>
              <a:t>This module contains the code for the app implemented.</a:t>
            </a:r>
          </a:p>
          <a:p>
            <a:endParaRPr lang="en-IN" dirty="0"/>
          </a:p>
        </p:txBody>
      </p:sp>
    </p:spTree>
    <p:extLst>
      <p:ext uri="{BB962C8B-B14F-4D97-AF65-F5344CB8AC3E}">
        <p14:creationId xmlns:p14="http://schemas.microsoft.com/office/powerpoint/2010/main" val="390790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50F2-7737-6429-E2CF-614C59D46CEE}"/>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D254A13E-F033-95F0-BA1B-7F18B28AF194}"/>
              </a:ext>
            </a:extLst>
          </p:cNvPr>
          <p:cNvSpPr>
            <a:spLocks noGrp="1"/>
          </p:cNvSpPr>
          <p:nvPr>
            <p:ph idx="1"/>
          </p:nvPr>
        </p:nvSpPr>
        <p:spPr/>
        <p:txBody>
          <a:bodyPr/>
          <a:lstStyle/>
          <a:p>
            <a:pPr marL="0" indent="0">
              <a:buNone/>
            </a:pPr>
            <a:r>
              <a:rPr lang="en-IN" sz="2800" b="1" dirty="0">
                <a:solidFill>
                  <a:schemeClr val="accent3"/>
                </a:solidFill>
              </a:rPr>
              <a:t>XML MODULES:</a:t>
            </a:r>
          </a:p>
          <a:p>
            <a:endParaRPr lang="en-IN" b="1" dirty="0">
              <a:solidFill>
                <a:schemeClr val="accent3"/>
              </a:solidFill>
            </a:endParaRPr>
          </a:p>
          <a:p>
            <a:r>
              <a:rPr lang="en-IN" sz="1800" b="1" dirty="0">
                <a:solidFill>
                  <a:schemeClr val="tx1"/>
                </a:solidFill>
                <a:latin typeface="Times New Roman" panose="02020603050405020304" pitchFamily="18" charset="0"/>
                <a:cs typeface="Times New Roman" panose="02020603050405020304" pitchFamily="18" charset="0"/>
              </a:rPr>
              <a:t>Ic_send.xml:</a:t>
            </a:r>
          </a:p>
          <a:p>
            <a:pPr marL="0" indent="0">
              <a:buNone/>
            </a:pPr>
            <a:r>
              <a:rPr lang="en-IN" sz="1800" dirty="0"/>
              <a:t>This xml file contains the code for calculator interface.</a:t>
            </a:r>
          </a:p>
          <a:p>
            <a:r>
              <a:rPr lang="en-IN" sz="1800" b="1" dirty="0">
                <a:solidFill>
                  <a:schemeClr val="tx1"/>
                </a:solidFill>
              </a:rPr>
              <a:t>Ic</a:t>
            </a:r>
            <a:r>
              <a:rPr lang="en-IN" b="1" dirty="0">
                <a:solidFill>
                  <a:schemeClr val="tx1"/>
                </a:solidFill>
              </a:rPr>
              <a:t>_balance</a:t>
            </a:r>
            <a:r>
              <a:rPr lang="en-IN" sz="1800" b="1" dirty="0">
                <a:solidFill>
                  <a:schemeClr val="tx1"/>
                </a:solidFill>
              </a:rPr>
              <a:t>.xml:</a:t>
            </a:r>
          </a:p>
          <a:p>
            <a:pPr marL="0" indent="0">
              <a:buNone/>
            </a:pPr>
            <a:r>
              <a:rPr lang="en-IN" sz="1800" dirty="0"/>
              <a:t>This xml file contains the balance.</a:t>
            </a:r>
          </a:p>
          <a:p>
            <a:r>
              <a:rPr lang="en-IN" b="1" dirty="0">
                <a:solidFill>
                  <a:schemeClr val="tx1"/>
                </a:solidFill>
              </a:rPr>
              <a:t>etbg.</a:t>
            </a:r>
            <a:r>
              <a:rPr lang="en-IN" sz="1800" b="1" dirty="0">
                <a:solidFill>
                  <a:schemeClr val="tx1"/>
                </a:solidFill>
              </a:rPr>
              <a:t>xml:</a:t>
            </a:r>
          </a:p>
          <a:p>
            <a:pPr marL="0" indent="0">
              <a:buNone/>
            </a:pPr>
            <a:r>
              <a:rPr lang="en-IN" sz="1800" dirty="0"/>
              <a:t>This xml file contains the code for the app interface.</a:t>
            </a:r>
          </a:p>
          <a:p>
            <a:endParaRPr lang="en-IN" dirty="0"/>
          </a:p>
        </p:txBody>
      </p:sp>
    </p:spTree>
    <p:extLst>
      <p:ext uri="{BB962C8B-B14F-4D97-AF65-F5344CB8AC3E}">
        <p14:creationId xmlns:p14="http://schemas.microsoft.com/office/powerpoint/2010/main" val="138148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0E60-AB3B-32A0-5250-113971C49360}"/>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D6B78DCD-63BF-7AD8-C0B4-FC966811B965}"/>
              </a:ext>
            </a:extLst>
          </p:cNvPr>
          <p:cNvSpPr>
            <a:spLocks noGrp="1"/>
          </p:cNvSpPr>
          <p:nvPr>
            <p:ph idx="1"/>
          </p:nvPr>
        </p:nvSpPr>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Add expenses</a:t>
            </a:r>
            <a:r>
              <a:rPr lang="en-US" sz="2000" dirty="0">
                <a:latin typeface="Times New Roman" panose="02020603050405020304" pitchFamily="18" charset="0"/>
                <a:cs typeface="Times New Roman" panose="02020603050405020304" pitchFamily="18" charset="0"/>
              </a:rPr>
              <a:t>: This module will allows a user to add their expense and in the app</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Delete</a:t>
            </a:r>
            <a:r>
              <a:rPr lang="en-US" sz="2000" dirty="0">
                <a:latin typeface="Times New Roman" panose="02020603050405020304" pitchFamily="18" charset="0"/>
                <a:cs typeface="Times New Roman" panose="02020603050405020304" pitchFamily="18" charset="0"/>
              </a:rPr>
              <a:t>: This module will allows a user to delete their saved data in the app</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Category</a:t>
            </a:r>
            <a:r>
              <a:rPr lang="en-US" sz="2000" dirty="0">
                <a:latin typeface="Times New Roman" panose="02020603050405020304" pitchFamily="18" charset="0"/>
                <a:cs typeface="Times New Roman" panose="02020603050405020304" pitchFamily="18" charset="0"/>
              </a:rPr>
              <a:t>: This module will allows a user to add category associated to their expense.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Edit</a:t>
            </a:r>
            <a:r>
              <a:rPr lang="en-US" sz="2000" dirty="0">
                <a:latin typeface="Times New Roman" panose="02020603050405020304" pitchFamily="18" charset="0"/>
                <a:cs typeface="Times New Roman" panose="02020603050405020304" pitchFamily="18" charset="0"/>
              </a:rPr>
              <a:t>: This module will allows a user to edit their saved expenses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59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5541-C2C0-E20A-FB26-583DD0A2A85E}"/>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A3A7D597-1E7F-51B2-9BD5-C18FBC9D123E}"/>
              </a:ext>
            </a:extLst>
          </p:cNvPr>
          <p:cNvSpPr>
            <a:spLocks noGrp="1"/>
          </p:cNvSpPr>
          <p:nvPr>
            <p:ph idx="1"/>
          </p:nvPr>
        </p:nvSpPr>
        <p:spPr/>
        <p:txBody>
          <a:bodyPr>
            <a:normAutofit/>
          </a:bodyPr>
          <a:lstStyle/>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Add income</a:t>
            </a:r>
            <a:r>
              <a:rPr lang="en-US" sz="2000" dirty="0">
                <a:latin typeface="Times New Roman" panose="02020603050405020304" pitchFamily="18" charset="0"/>
                <a:cs typeface="Times New Roman" panose="02020603050405020304" pitchFamily="18" charset="0"/>
              </a:rPr>
              <a:t>: This module will allows a user to add their income pocket money, salary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Currency</a:t>
            </a:r>
            <a:r>
              <a:rPr lang="en-US" sz="2000" dirty="0">
                <a:latin typeface="Times New Roman" panose="02020603050405020304" pitchFamily="18" charset="0"/>
                <a:cs typeface="Times New Roman" panose="02020603050405020304" pitchFamily="18" charset="0"/>
              </a:rPr>
              <a:t>: This module will allows a user to choose their currency like rupee, dollar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Show Expenses</a:t>
            </a:r>
            <a:r>
              <a:rPr lang="en-US" sz="2000" dirty="0">
                <a:latin typeface="Times New Roman" panose="02020603050405020304" pitchFamily="18" charset="0"/>
                <a:cs typeface="Times New Roman" panose="02020603050405020304" pitchFamily="18" charset="0"/>
              </a:rPr>
              <a:t>: This module will allow a user to show their expense records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Trends</a:t>
            </a:r>
            <a:r>
              <a:rPr lang="en-US" sz="2000" dirty="0">
                <a:latin typeface="Times New Roman" panose="02020603050405020304" pitchFamily="18" charset="0"/>
                <a:cs typeface="Times New Roman" panose="02020603050405020304" pitchFamily="18" charset="0"/>
              </a:rPr>
              <a:t>: This module will show in which category most of the money is going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071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5A66-1FB0-7142-D11F-3EB33EB4EB1A}"/>
              </a:ext>
            </a:extLst>
          </p:cNvPr>
          <p:cNvSpPr>
            <a:spLocks noGrp="1"/>
          </p:cNvSpPr>
          <p:nvPr>
            <p:ph type="title"/>
          </p:nvPr>
        </p:nvSpPr>
        <p:spPr/>
        <p:txBody>
          <a:bodyPr/>
          <a:lstStyle/>
          <a:p>
            <a:r>
              <a:rPr lang="en-IN" dirty="0"/>
              <a:t>OUTPUT</a:t>
            </a:r>
          </a:p>
        </p:txBody>
      </p:sp>
      <p:sp>
        <p:nvSpPr>
          <p:cNvPr id="7" name="Content Placeholder 6">
            <a:extLst>
              <a:ext uri="{FF2B5EF4-FFF2-40B4-BE49-F238E27FC236}">
                <a16:creationId xmlns:a16="http://schemas.microsoft.com/office/drawing/2014/main" id="{E99B8BEB-BE30-62B9-38FC-F3BA81E23B2B}"/>
              </a:ext>
            </a:extLst>
          </p:cNvPr>
          <p:cNvSpPr>
            <a:spLocks noGrp="1"/>
          </p:cNvSpPr>
          <p:nvPr>
            <p:ph idx="1"/>
          </p:nvPr>
        </p:nvSpPr>
        <p:spPr>
          <a:xfrm>
            <a:off x="608107" y="2585571"/>
            <a:ext cx="8825659" cy="3416300"/>
          </a:xfrm>
        </p:spPr>
        <p:txBody>
          <a:bodyPr/>
          <a:lstStyle/>
          <a:p>
            <a:r>
              <a:rPr lang="en-IN" dirty="0"/>
              <a:t>The expense calculator of every day needs:</a:t>
            </a:r>
          </a:p>
          <a:p>
            <a:endParaRPr lang="en-IN" dirty="0"/>
          </a:p>
        </p:txBody>
      </p:sp>
      <p:pic>
        <p:nvPicPr>
          <p:cNvPr id="9" name="Picture 8">
            <a:extLst>
              <a:ext uri="{FF2B5EF4-FFF2-40B4-BE49-F238E27FC236}">
                <a16:creationId xmlns:a16="http://schemas.microsoft.com/office/drawing/2014/main" id="{A15232D9-9981-BA76-E2E9-D14340169A9A}"/>
              </a:ext>
            </a:extLst>
          </p:cNvPr>
          <p:cNvPicPr>
            <a:picLocks noChangeAspect="1"/>
          </p:cNvPicPr>
          <p:nvPr/>
        </p:nvPicPr>
        <p:blipFill>
          <a:blip r:embed="rId2"/>
          <a:stretch>
            <a:fillRect/>
          </a:stretch>
        </p:blipFill>
        <p:spPr>
          <a:xfrm>
            <a:off x="3487272" y="3272117"/>
            <a:ext cx="4245540" cy="3416300"/>
          </a:xfrm>
          <a:prstGeom prst="rect">
            <a:avLst/>
          </a:prstGeom>
        </p:spPr>
      </p:pic>
    </p:spTree>
    <p:extLst>
      <p:ext uri="{BB962C8B-B14F-4D97-AF65-F5344CB8AC3E}">
        <p14:creationId xmlns:p14="http://schemas.microsoft.com/office/powerpoint/2010/main" val="116768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DC32-7C10-3DD7-B800-FE5E47568253}"/>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5ECAC0CF-0B96-8C0A-0B16-02293D10BED2}"/>
              </a:ext>
            </a:extLst>
          </p:cNvPr>
          <p:cNvPicPr>
            <a:picLocks noGrp="1" noChangeAspect="1"/>
          </p:cNvPicPr>
          <p:nvPr>
            <p:ph idx="1"/>
          </p:nvPr>
        </p:nvPicPr>
        <p:blipFill>
          <a:blip r:embed="rId2"/>
          <a:stretch>
            <a:fillRect/>
          </a:stretch>
        </p:blipFill>
        <p:spPr>
          <a:xfrm>
            <a:off x="295835" y="2612464"/>
            <a:ext cx="4975412" cy="3416300"/>
          </a:xfrm>
        </p:spPr>
      </p:pic>
      <p:pic>
        <p:nvPicPr>
          <p:cNvPr id="7" name="Picture 6">
            <a:extLst>
              <a:ext uri="{FF2B5EF4-FFF2-40B4-BE49-F238E27FC236}">
                <a16:creationId xmlns:a16="http://schemas.microsoft.com/office/drawing/2014/main" id="{52CC75CC-74AA-4464-0235-0D31C1700DC4}"/>
              </a:ext>
            </a:extLst>
          </p:cNvPr>
          <p:cNvPicPr>
            <a:picLocks noChangeAspect="1"/>
          </p:cNvPicPr>
          <p:nvPr/>
        </p:nvPicPr>
        <p:blipFill>
          <a:blip r:embed="rId3"/>
          <a:stretch>
            <a:fillRect/>
          </a:stretch>
        </p:blipFill>
        <p:spPr>
          <a:xfrm>
            <a:off x="6642847" y="2612463"/>
            <a:ext cx="4733363" cy="3416301"/>
          </a:xfrm>
          <a:prstGeom prst="rect">
            <a:avLst/>
          </a:prstGeom>
        </p:spPr>
      </p:pic>
    </p:spTree>
    <p:extLst>
      <p:ext uri="{BB962C8B-B14F-4D97-AF65-F5344CB8AC3E}">
        <p14:creationId xmlns:p14="http://schemas.microsoft.com/office/powerpoint/2010/main" val="49249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E657-46C1-5B68-F133-3A498E5C7EC4}"/>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8EF02FE7-03AA-8D94-5402-E31095547568}"/>
              </a:ext>
            </a:extLst>
          </p:cNvPr>
          <p:cNvSpPr>
            <a:spLocks noGrp="1"/>
          </p:cNvSpPr>
          <p:nvPr>
            <p:ph idx="1"/>
          </p:nvPr>
        </p:nvSpPr>
        <p:spPr/>
        <p:txBody>
          <a:bodyPr/>
          <a:lstStyle/>
          <a:p>
            <a:pPr algn="just">
              <a:buFont typeface="Arial" panose="020B0604020202020204" pitchFamily="34" charset="0"/>
              <a:buChar char="•"/>
            </a:pPr>
            <a:endParaRPr lang="en-GB" sz="1800" dirty="0">
              <a:latin typeface="Source Sans Pro" panose="020B0503030403020204" pitchFamily="34" charset="0"/>
            </a:endParaRP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It is easy and comfortable to use.</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application can be easily downloaded and installed on any android  device and tablet.</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It provides the facility to perform fundamental mathematical operations.</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application gives fast and accurate result.</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This application consumes very small power of your Device</a:t>
            </a:r>
            <a:r>
              <a:rPr lang="en-GB" sz="1800" dirty="0">
                <a:latin typeface="Source Sans Pro" panose="020B0503030403020204" pitchFamily="34" charset="0"/>
              </a:rPr>
              <a:t>.</a:t>
            </a:r>
          </a:p>
          <a:p>
            <a:endParaRPr lang="en-IN" dirty="0"/>
          </a:p>
        </p:txBody>
      </p:sp>
    </p:spTree>
    <p:extLst>
      <p:ext uri="{BB962C8B-B14F-4D97-AF65-F5344CB8AC3E}">
        <p14:creationId xmlns:p14="http://schemas.microsoft.com/office/powerpoint/2010/main" val="420996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2A91-E005-12BF-C928-9A49DA03158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601BCFD6-4773-2B78-14C8-1FEC9B690D6C}"/>
              </a:ext>
            </a:extLst>
          </p:cNvPr>
          <p:cNvSpPr>
            <a:spLocks noGrp="1"/>
          </p:cNvSpPr>
          <p:nvPr>
            <p:ph idx="1"/>
          </p:nvPr>
        </p:nvSpPr>
        <p:spPr/>
        <p:txBody>
          <a:bodyPr>
            <a:normAutofit/>
          </a:bodyPr>
          <a:lstStyle/>
          <a:p>
            <a:pPr algn="just"/>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purpose of a expensive calculator is to do calculations correctly and efficiently.</a:t>
            </a:r>
            <a:endParaRPr lang="en-GB"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It is clear that a calculator should relieve the user from the need to do mental operations and of the need to rely on paper as far as possible.</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It is used to calculate our </a:t>
            </a:r>
            <a:r>
              <a:rPr lang="en-GB" sz="2000" dirty="0" err="1">
                <a:latin typeface="Times New Roman" panose="02020603050405020304" pitchFamily="18" charset="0"/>
                <a:cs typeface="Times New Roman" panose="02020603050405020304" pitchFamily="18" charset="0"/>
              </a:rPr>
              <a:t>montly</a:t>
            </a:r>
            <a:r>
              <a:rPr lang="en-GB" sz="2000" dirty="0">
                <a:latin typeface="Times New Roman" panose="02020603050405020304" pitchFamily="18" charset="0"/>
                <a:cs typeface="Times New Roman" panose="02020603050405020304" pitchFamily="18" charset="0"/>
              </a:rPr>
              <a:t> or yearly saving and expenses of our income.</a:t>
            </a:r>
            <a:endParaRPr lang="en-IN" sz="2000" dirty="0">
              <a:latin typeface="Times New Roman" panose="02020603050405020304" pitchFamily="18" charset="0"/>
              <a:cs typeface="Times New Roman" panose="02020603050405020304" pitchFamily="18" charset="0"/>
            </a:endParaRP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462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DF2C-225A-F68C-FE7B-0623D50F6D44}"/>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2FBBAD3A-645A-71CE-8890-79321F5F2739}"/>
              </a:ext>
            </a:extLst>
          </p:cNvPr>
          <p:cNvSpPr>
            <a:spLocks noGrp="1"/>
          </p:cNvSpPr>
          <p:nvPr>
            <p:ph idx="1"/>
          </p:nvPr>
        </p:nvSpPr>
        <p:spPr/>
        <p:txBody>
          <a:bodyPr/>
          <a:lstStyle/>
          <a:p>
            <a:endParaRPr lang="en-US" dirty="0"/>
          </a:p>
          <a:p>
            <a:endParaRPr lang="en-US" dirty="0"/>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Expensive calculator learns how to gain control of your saving and spending.</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Expensive calculator uses to plan for our savings goals and manage our expenses.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also helpful for making the clear view of our expenses.</a:t>
            </a:r>
          </a:p>
          <a:p>
            <a:endParaRPr lang="en-IN" dirty="0"/>
          </a:p>
        </p:txBody>
      </p:sp>
    </p:spTree>
    <p:extLst>
      <p:ext uri="{BB962C8B-B14F-4D97-AF65-F5344CB8AC3E}">
        <p14:creationId xmlns:p14="http://schemas.microsoft.com/office/powerpoint/2010/main" val="151414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1D7F-E34B-83B9-A29D-DF11E0824ED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42B7D52-3305-E316-F237-DDAEA9D44460}"/>
              </a:ext>
            </a:extLst>
          </p:cNvPr>
          <p:cNvSpPr>
            <a:spLocks noGrp="1"/>
          </p:cNvSpPr>
          <p:nvPr>
            <p:ph idx="1"/>
          </p:nvPr>
        </p:nvSpPr>
        <p:spPr/>
        <p:txBody>
          <a:bodyPr>
            <a:normAutofit lnSpcReduction="10000"/>
          </a:bodyPr>
          <a:lstStyle/>
          <a:p>
            <a:endParaRPr lang="en-US" dirty="0"/>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app will be helpful in saving our monthly expenses And avoid unwanted expenses Tracks where our most of the money ingoing Hence will help in spending wisely and efficiently.</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 simple user interface has been created to demonstrate the calculator.</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The interface addresses the problem of allowing the user to view a (potentially time consuming) calculation as it proceeds but also giving an answer which can be used or checked, by outputting signed digits as they are computed and then converting the result into decimal when some specified precision is reached.</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is very friendly and easy to use.</a:t>
            </a:r>
          </a:p>
          <a:p>
            <a:endParaRPr lang="en-GB" sz="1800" dirty="0">
              <a:latin typeface="Times New Roman" panose="02020603050405020304" pitchFamily="18" charset="0"/>
            </a:endParaRPr>
          </a:p>
          <a:p>
            <a:endParaRPr lang="en-GB" sz="180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124683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60D9-CCCD-63F8-07FE-794EAB9028C9}"/>
              </a:ext>
            </a:extLst>
          </p:cNvPr>
          <p:cNvSpPr>
            <a:spLocks noGrp="1"/>
          </p:cNvSpPr>
          <p:nvPr>
            <p:ph type="title"/>
          </p:nvPr>
        </p:nvSpPr>
        <p:spPr/>
        <p:txBody>
          <a:bodyPr/>
          <a:lstStyle/>
          <a:p>
            <a:r>
              <a:rPr lang="en-IN" dirty="0"/>
              <a:t>FUTURE ENHANCEMENT</a:t>
            </a:r>
          </a:p>
        </p:txBody>
      </p:sp>
      <p:sp>
        <p:nvSpPr>
          <p:cNvPr id="3" name="Content Placeholder 2">
            <a:extLst>
              <a:ext uri="{FF2B5EF4-FFF2-40B4-BE49-F238E27FC236}">
                <a16:creationId xmlns:a16="http://schemas.microsoft.com/office/drawing/2014/main" id="{F5790182-6666-B344-BEA5-FF91E3359EE6}"/>
              </a:ext>
            </a:extLst>
          </p:cNvPr>
          <p:cNvSpPr>
            <a:spLocks noGrp="1"/>
          </p:cNvSpPr>
          <p:nvPr>
            <p:ph idx="1"/>
          </p:nvPr>
        </p:nvSpPr>
        <p:spPr/>
        <p:txBody>
          <a:bodyPr/>
          <a:lstStyle/>
          <a:p>
            <a:endParaRPr lang="en-IN" dirty="0"/>
          </a:p>
          <a:p>
            <a:endParaRPr lang="en-IN" dirty="0"/>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Improvement of more security and privacy(only the persons who having access).</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Adding of  graphs and brief suggestion calendar on excess expenses.</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Calculating the inflation rate of </a:t>
            </a:r>
            <a:r>
              <a:rPr lang="en-IN" sz="2000">
                <a:latin typeface="Times New Roman" panose="02020603050405020304" pitchFamily="18" charset="0"/>
                <a:cs typeface="Times New Roman" panose="02020603050405020304" pitchFamily="18" charset="0"/>
              </a:rPr>
              <a:t>future.</a:t>
            </a:r>
          </a:p>
          <a:p>
            <a:pPr algn="just">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Give </a:t>
            </a:r>
            <a:r>
              <a:rPr lang="en-IN" sz="2000" dirty="0">
                <a:latin typeface="Times New Roman" panose="02020603050405020304" pitchFamily="18" charset="0"/>
                <a:cs typeface="Times New Roman" panose="02020603050405020304" pitchFamily="18" charset="0"/>
              </a:rPr>
              <a:t>suggestions on some percentage of salary or income to  implement on future home or loans.</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589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48DC-89EF-3CA0-D29E-4F6F8391FC0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56C6F16-8475-9A24-C1A0-6C0BBCB224EF}"/>
              </a:ext>
            </a:extLst>
          </p:cNvPr>
          <p:cNvSpPr>
            <a:spLocks noGrp="1"/>
          </p:cNvSpPr>
          <p:nvPr>
            <p:ph idx="1"/>
          </p:nvPr>
        </p:nvSpPr>
        <p:spPr/>
        <p:txBody>
          <a:bodyPr/>
          <a:lstStyle/>
          <a:p>
            <a:endParaRPr lang="en-IN" dirty="0">
              <a:solidFill>
                <a:srgbClr val="EE7B08"/>
              </a:solidFill>
              <a:hlinkClick r:id="rId2">
                <a:extLst>
                  <a:ext uri="{A12FA001-AC4F-418D-AE19-62706E023703}">
                    <ahyp:hlinkClr xmlns:ahyp="http://schemas.microsoft.com/office/drawing/2018/hyperlinkcolor" val="tx"/>
                  </a:ext>
                </a:extLst>
              </a:hlinkClick>
            </a:endParaRPr>
          </a:p>
          <a:p>
            <a:pPr>
              <a:buFont typeface="Wingdings" panose="05000000000000000000" pitchFamily="2" charset="2"/>
              <a:buChar char="Ø"/>
            </a:pPr>
            <a:r>
              <a:rPr lang="en-IN" dirty="0">
                <a:solidFill>
                  <a:schemeClr val="tx1"/>
                </a:solidFill>
                <a:hlinkClick r:id="rId2">
                  <a:extLst>
                    <a:ext uri="{A12FA001-AC4F-418D-AE19-62706E023703}">
                      <ahyp:hlinkClr xmlns:ahyp="http://schemas.microsoft.com/office/drawing/2018/hyperlinkcolor" val="tx"/>
                    </a:ext>
                  </a:extLst>
                </a:hlinkClick>
              </a:rPr>
              <a:t>   www.android.com</a:t>
            </a:r>
            <a:endParaRPr lang="en-IN" dirty="0">
              <a:solidFill>
                <a:schemeClr val="tx1"/>
              </a:solidFill>
            </a:endParaRPr>
          </a:p>
          <a:p>
            <a:pPr>
              <a:buFont typeface="Wingdings" panose="05000000000000000000" pitchFamily="2" charset="2"/>
              <a:buChar char="Ø"/>
            </a:pPr>
            <a:r>
              <a:rPr lang="en-IN" dirty="0">
                <a:solidFill>
                  <a:schemeClr val="tx1"/>
                </a:solidFill>
                <a:hlinkClick r:id="rId3">
                  <a:extLst>
                    <a:ext uri="{A12FA001-AC4F-418D-AE19-62706E023703}">
                      <ahyp:hlinkClr xmlns:ahyp="http://schemas.microsoft.com/office/drawing/2018/hyperlinkcolor" val="tx"/>
                    </a:ext>
                  </a:extLst>
                </a:hlinkClick>
              </a:rPr>
              <a:t>www.java.com</a:t>
            </a:r>
            <a:endParaRPr lang="en-IN" dirty="0">
              <a:solidFill>
                <a:schemeClr val="tx1"/>
              </a:solidFill>
            </a:endParaRPr>
          </a:p>
          <a:p>
            <a:pPr>
              <a:buFont typeface="Wingdings" panose="05000000000000000000" pitchFamily="2" charset="2"/>
              <a:buChar char="Ø"/>
            </a:pPr>
            <a:r>
              <a:rPr lang="en-US" dirty="0">
                <a:solidFill>
                  <a:schemeClr val="tx1"/>
                </a:solidFill>
                <a:hlinkClick r:id="rId4">
                  <a:extLst>
                    <a:ext uri="{A12FA001-AC4F-418D-AE19-62706E023703}">
                      <ahyp:hlinkClr xmlns:ahyp="http://schemas.microsoft.com/office/drawing/2018/hyperlinkcolor" val="tx"/>
                    </a:ext>
                  </a:extLst>
                </a:hlinkClick>
              </a:rPr>
              <a:t>Android Programming: The Big Nerd Ranch Guide</a:t>
            </a:r>
            <a:endParaRPr lang="en-US" dirty="0">
              <a:solidFill>
                <a:schemeClr val="tx1"/>
              </a:solidFill>
            </a:endParaRPr>
          </a:p>
          <a:p>
            <a:pPr>
              <a:buFont typeface="Wingdings" panose="05000000000000000000" pitchFamily="2" charset="2"/>
              <a:buChar char="Ø"/>
            </a:pPr>
            <a:r>
              <a:rPr lang="en-US" altLang="en-US" dirty="0">
                <a:solidFill>
                  <a:schemeClr val="tx1"/>
                </a:solidFill>
                <a:latin typeface="proxima-nova"/>
                <a:hlinkClick r:id="rId5">
                  <a:extLst>
                    <a:ext uri="{A12FA001-AC4F-418D-AE19-62706E023703}">
                      <ahyp:hlinkClr xmlns:ahyp="http://schemas.microsoft.com/office/drawing/2018/hyperlinkcolor" val="tx"/>
                    </a:ext>
                  </a:extLst>
                </a:hlinkClick>
              </a:rPr>
              <a:t>Android Programming: Pushing the Limits</a:t>
            </a:r>
            <a:endParaRPr lang="en-US" altLang="en-US" dirty="0">
              <a:solidFill>
                <a:schemeClr val="tx1"/>
              </a:solidFill>
              <a:latin typeface="proxima-nova"/>
            </a:endParaRPr>
          </a:p>
          <a:p>
            <a:pPr>
              <a:buFont typeface="Wingdings" panose="05000000000000000000" pitchFamily="2" charset="2"/>
              <a:buChar char="Ø"/>
            </a:pPr>
            <a:r>
              <a:rPr lang="en-US" dirty="0">
                <a:solidFill>
                  <a:schemeClr val="tx1"/>
                </a:solidFill>
              </a:rPr>
              <a:t>https://developer.android.com</a:t>
            </a:r>
          </a:p>
          <a:p>
            <a:endParaRPr lang="en-IN" dirty="0"/>
          </a:p>
        </p:txBody>
      </p:sp>
    </p:spTree>
    <p:extLst>
      <p:ext uri="{BB962C8B-B14F-4D97-AF65-F5344CB8AC3E}">
        <p14:creationId xmlns:p14="http://schemas.microsoft.com/office/powerpoint/2010/main" val="2504639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44CC3E-28F9-D34E-BDEC-D0F5F5A34296}"/>
              </a:ext>
            </a:extLst>
          </p:cNvPr>
          <p:cNvPicPr>
            <a:picLocks noChangeAspect="1"/>
          </p:cNvPicPr>
          <p:nvPr/>
        </p:nvPicPr>
        <p:blipFill>
          <a:blip r:embed="rId2"/>
          <a:stretch>
            <a:fillRect/>
          </a:stretch>
        </p:blipFill>
        <p:spPr>
          <a:xfrm>
            <a:off x="-170329" y="-98612"/>
            <a:ext cx="12810564" cy="6956612"/>
          </a:xfrm>
          <a:prstGeom prst="rect">
            <a:avLst/>
          </a:prstGeom>
        </p:spPr>
      </p:pic>
    </p:spTree>
    <p:extLst>
      <p:ext uri="{BB962C8B-B14F-4D97-AF65-F5344CB8AC3E}">
        <p14:creationId xmlns:p14="http://schemas.microsoft.com/office/powerpoint/2010/main" val="264114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B95B-E943-D6DB-9AF1-A283A094C42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92873AA-7E30-50BF-4943-857FF564D92F}"/>
              </a:ext>
            </a:extLst>
          </p:cNvPr>
          <p:cNvSpPr>
            <a:spLocks noGrp="1"/>
          </p:cNvSpPr>
          <p:nvPr>
            <p:ph idx="1"/>
          </p:nvPr>
        </p:nvSpPr>
        <p:spPr/>
        <p:txBody>
          <a:bodyPr>
            <a:normAutofit fontScale="85000" lnSpcReduction="20000"/>
          </a:bodyPr>
          <a:lstStyle/>
          <a:p>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Calculator is used to make our calculations  easier.</a:t>
            </a:r>
          </a:p>
          <a:p>
            <a:pPr marL="0" indent="0" algn="just">
              <a:buNone/>
            </a:pPr>
            <a:r>
              <a:rPr lang="en-IN"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project work also focused principally on the</a:t>
            </a:r>
            <a:r>
              <a:rPr lang="en-US" sz="2200" dirty="0">
                <a:latin typeface="Times New Roman" panose="02020603050405020304" pitchFamily="18" charset="0"/>
                <a:cs typeface="Times New Roman" panose="02020603050405020304" pitchFamily="18" charset="0"/>
              </a:rPr>
              <a:t> expenses  in our daily life.</a:t>
            </a:r>
          </a:p>
          <a:p>
            <a:pPr marL="0" indent="0" algn="just">
              <a:buNone/>
            </a:pPr>
            <a:r>
              <a:rPr lang="en-US"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expense calculator is an estimate and planning of income and expenditure, and commonly refers to a methodical plan to spend money in a certain way.</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simple expense calculator lets you add income and expenditures in a simplified manner.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54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D9D2-691E-6689-63BF-5C6B0D671402}"/>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A9B246D-652B-75F7-CF71-7F3993D9F873}"/>
              </a:ext>
            </a:extLst>
          </p:cNvPr>
          <p:cNvSpPr>
            <a:spLocks noGrp="1"/>
          </p:cNvSpPr>
          <p:nvPr>
            <p:ph idx="1"/>
          </p:nvPr>
        </p:nvSpPr>
        <p:spPr/>
        <p:txBody>
          <a:bodyPr/>
          <a:lstStyle/>
          <a:p>
            <a:endParaRPr lang="en-IN" dirty="0"/>
          </a:p>
          <a:p>
            <a:pPr algn="just"/>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application contains a single Activity with a Recycler View.</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Two Edit Texts (one to enter amount and the other to enter a short note of the transaction), 1 clickable Text View to specify loss or gain, 1 clickable image to add the transaction to Recycler View, and finally a custom Action Bar to show the balance.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includes Shared Preferences to store the data locally.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6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34-BA6E-B5BC-B292-82B37562633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5BD7176-238E-D966-D107-6C9A0E3167C6}"/>
              </a:ext>
            </a:extLst>
          </p:cNvPr>
          <p:cNvSpPr>
            <a:spLocks noGrp="1"/>
          </p:cNvSpPr>
          <p:nvPr>
            <p:ph idx="1"/>
          </p:nvPr>
        </p:nvSpPr>
        <p:spPr/>
        <p:txBody>
          <a:bodyPr/>
          <a:lstStyle/>
          <a:p>
            <a:endParaRPr lang="en-IN" dirty="0"/>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Expense Calculator in a mobile application based on android technology.</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Any Individual can install it in their smart mobile.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phone running on android operating system Retailer  and shop owners of small businesses in rural and local areas often use paper to record their expenses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use to ease the jobs and can move all records at one place without any fear of data loss .</a:t>
            </a:r>
          </a:p>
          <a:p>
            <a:endParaRPr lang="en-IN" dirty="0"/>
          </a:p>
        </p:txBody>
      </p:sp>
    </p:spTree>
    <p:extLst>
      <p:ext uri="{BB962C8B-B14F-4D97-AF65-F5344CB8AC3E}">
        <p14:creationId xmlns:p14="http://schemas.microsoft.com/office/powerpoint/2010/main" val="369219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83F0-5127-DB12-4194-7A7372B3C76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DAFE8BE-38CF-5810-3CDA-6AC5ECE39AC2}"/>
              </a:ext>
            </a:extLst>
          </p:cNvPr>
          <p:cNvSpPr>
            <a:spLocks noGrp="1"/>
          </p:cNvSpPr>
          <p:nvPr>
            <p:ph idx="1"/>
          </p:nvPr>
        </p:nvSpPr>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Students can use to record their spendings so that they can move their unwanted expenses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be used as a calculator to calculate expenses along with mapping category that in which area the money is going for example clothing, food, travelling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330809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9F00-292A-9F42-7840-74C87478295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684BDF6-7751-74A0-37E7-6C01933079B4}"/>
              </a:ext>
            </a:extLst>
          </p:cNvPr>
          <p:cNvSpPr>
            <a:spLocks noGrp="1"/>
          </p:cNvSpPr>
          <p:nvPr>
            <p:ph idx="1"/>
          </p:nvPr>
        </p:nvSpPr>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Calculators are the main devices which are used to perform arithmetic operations but they do not have enough memory to move the calculated data for future use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And also do not have any category options to save the expense associated with So to fill these gaps this expensive calculator app is better idea.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Calculators are the main devices which are used to perform arithmetic operations but they do not have enough memory to move the calculated data for future use and also do not have any category options to save the expense</a:t>
            </a:r>
            <a:r>
              <a:rPr lang="en-US" sz="18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281734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054E-1D12-D8C0-6EBB-B2107A9D1470}"/>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C332FFF9-EA4D-C84B-472A-DF4D87FE070F}"/>
              </a:ext>
            </a:extLst>
          </p:cNvPr>
          <p:cNvSpPr>
            <a:spLocks noGrp="1"/>
          </p:cNvSpPr>
          <p:nvPr>
            <p:ph idx="1"/>
          </p:nvPr>
        </p:nvSpPr>
        <p:spPr>
          <a:xfrm>
            <a:off x="1090708" y="2702111"/>
            <a:ext cx="8825659" cy="341630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existing, we need to maintain the excel sheets, csv etc. files for the user daily and monthly expenses.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is no as such complete solution to keep a track of its daily expenditure easily.</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to do so a person as to keep a log in a diary or in a computer, also all the calculations needs to be done by the user which may sometimes results in errors leading to losses.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to reduce manual calculations, we propose an application which is developed by android.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40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9F8A-0A2A-F8B1-354E-29FD5B252161}"/>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02DF2AB7-0194-39C9-1E6F-BDE684E5511D}"/>
              </a:ext>
            </a:extLst>
          </p:cNvPr>
          <p:cNvSpPr>
            <a:spLocks noGrp="1"/>
          </p:cNvSpPr>
          <p:nvPr>
            <p:ph idx="1"/>
          </p:nvPr>
        </p:nvSpPr>
        <p:spPr/>
        <p:txBody>
          <a:bodyPr>
            <a:normAutofit/>
          </a:bodyPr>
          <a:lstStyle/>
          <a:p>
            <a:endParaRPr lang="en-US" dirty="0"/>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expense calculator allows users to maintain a digital automated diary.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application takes income from user and divides in daily expense allowed.</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additional, with the financial expenses application, it able to knows user own habit on spending too much on particular categories.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Response time of calculations  has been improved</a:t>
            </a:r>
            <a:r>
              <a:rPr lang="en-US" dirty="0"/>
              <a:t>.</a:t>
            </a:r>
            <a:endParaRPr lang="en-IN" dirty="0"/>
          </a:p>
        </p:txBody>
      </p:sp>
    </p:spTree>
    <p:extLst>
      <p:ext uri="{BB962C8B-B14F-4D97-AF65-F5344CB8AC3E}">
        <p14:creationId xmlns:p14="http://schemas.microsoft.com/office/powerpoint/2010/main" val="2924694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424</TotalTime>
  <Words>1158</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Century Gothic</vt:lpstr>
      <vt:lpstr>proxima-nova</vt:lpstr>
      <vt:lpstr>Source Sans Pro</vt:lpstr>
      <vt:lpstr>Times New Roman</vt:lpstr>
      <vt:lpstr>Wingdings</vt:lpstr>
      <vt:lpstr>Wingdings 3</vt:lpstr>
      <vt:lpstr>Ion Boardroom</vt:lpstr>
      <vt:lpstr>EXPENSE CALCULATOR</vt:lpstr>
      <vt:lpstr>OBJECTIVE</vt:lpstr>
      <vt:lpstr>ABSTRACT</vt:lpstr>
      <vt:lpstr>ABSTRACT</vt:lpstr>
      <vt:lpstr>INTRODUCTION</vt:lpstr>
      <vt:lpstr>INTRODUCTION</vt:lpstr>
      <vt:lpstr>INTRODUCTION</vt:lpstr>
      <vt:lpstr>EXISTING SYSTEM</vt:lpstr>
      <vt:lpstr>PROPOSED SYSTEM</vt:lpstr>
      <vt:lpstr>DATAFLOW DIAGRAM</vt:lpstr>
      <vt:lpstr>SOFTWARE REQUIREMENTS</vt:lpstr>
      <vt:lpstr>HARDWARE REQUIREMENTS</vt:lpstr>
      <vt:lpstr>MODULE DESCRIPTION</vt:lpstr>
      <vt:lpstr>MODULE DESCRIPTION</vt:lpstr>
      <vt:lpstr>MODULE DESCRIPTION</vt:lpstr>
      <vt:lpstr>MODULE DESCRIPTION</vt:lpstr>
      <vt:lpstr>OUTPUT</vt:lpstr>
      <vt:lpstr>OUTPUT</vt:lpstr>
      <vt:lpstr>FEATURES</vt:lpstr>
      <vt:lpstr>ADVANTAGES</vt:lpstr>
      <vt:lpstr>CONCLUSION</vt:lpstr>
      <vt:lpstr>FUTURE ENHANCEMENT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CALCULATOR</dc:title>
  <dc:creator>manasamanasa7131@gmail.com</dc:creator>
  <cp:lastModifiedBy>manasamanasa7131@gmail.com</cp:lastModifiedBy>
  <cp:revision>14</cp:revision>
  <dcterms:created xsi:type="dcterms:W3CDTF">2022-10-10T02:55:06Z</dcterms:created>
  <dcterms:modified xsi:type="dcterms:W3CDTF">2022-10-10T17:24:14Z</dcterms:modified>
</cp:coreProperties>
</file>