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66" r:id="rId5"/>
    <p:sldId id="256" r:id="rId6"/>
    <p:sldId id="257" r:id="rId7"/>
    <p:sldId id="258" r:id="rId8"/>
    <p:sldId id="269" r:id="rId9"/>
    <p:sldId id="262"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74" autoAdjust="0"/>
  </p:normalViewPr>
  <p:slideViewPr>
    <p:cSldViewPr snapToGrid="0" showGuides="1">
      <p:cViewPr varScale="1">
        <p:scale>
          <a:sx n="82" d="100"/>
          <a:sy n="82" d="100"/>
        </p:scale>
        <p:origin x="720" y="72"/>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22.09.2022</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22.09.2022</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xfrm>
            <a:off x="758588" y="908427"/>
            <a:ext cx="5690680" cy="2045850"/>
          </a:xfrm>
        </p:spPr>
        <p:txBody>
          <a:bodyPr/>
          <a:lstStyle/>
          <a:p>
            <a:r>
              <a:rPr lang="en-US" sz="3600" dirty="0"/>
              <a:t>INVENTORY MANAGEMENT</a:t>
            </a:r>
            <a:r>
              <a:rPr lang="en-US" dirty="0"/>
              <a:t> </a:t>
            </a:r>
            <a:r>
              <a:rPr lang="en-US" sz="3200" dirty="0"/>
              <a:t>SYSTEM</a:t>
            </a:r>
            <a:r>
              <a:rPr lang="en-US" dirty="0"/>
              <a:t> </a:t>
            </a:r>
            <a:r>
              <a:rPr lang="en-US" sz="3200" dirty="0"/>
              <a:t>FOR</a:t>
            </a:r>
            <a:r>
              <a:rPr lang="en-US" dirty="0"/>
              <a:t> </a:t>
            </a:r>
            <a:r>
              <a:rPr lang="en-US" sz="3200" dirty="0"/>
              <a:t>RETAILERS</a:t>
            </a:r>
            <a:endParaRPr lang="ru-RU" sz="3200" dirty="0"/>
          </a:p>
        </p:txBody>
      </p:sp>
      <p:pic>
        <p:nvPicPr>
          <p:cNvPr id="12" name="Picture Placeholder 11">
            <a:extLst>
              <a:ext uri="{FF2B5EF4-FFF2-40B4-BE49-F238E27FC236}">
                <a16:creationId xmlns:a16="http://schemas.microsoft.com/office/drawing/2014/main" id="{A93ACF4C-E9B0-426E-B719-A441974AD9CE}"/>
              </a:ext>
            </a:extLst>
          </p:cNvPr>
          <p:cNvPicPr>
            <a:picLocks noGrp="1" noChangeAspect="1"/>
          </p:cNvPicPr>
          <p:nvPr>
            <p:ph type="pic" sz="quarter" idx="21"/>
          </p:nvPr>
        </p:nvPicPr>
        <p:blipFill>
          <a:blip r:embed="rId2">
            <a:extLst>
              <a:ext uri="{BEBA8EAE-BF5A-486C-A8C5-ECC9F3942E4B}">
                <a14:imgProps xmlns:a14="http://schemas.microsoft.com/office/drawing/2010/main">
                  <a14:imgLayer r:embed="rId3">
                    <a14:imgEffect>
                      <a14:artisticTexturizer/>
                    </a14:imgEffect>
                    <a14:imgEffect>
                      <a14:colorTemperature colorTemp="4700"/>
                    </a14:imgEffect>
                  </a14:imgLayer>
                </a14:imgProps>
              </a:ext>
            </a:extLst>
          </a:blip>
          <a:srcRect l="22607" r="22607"/>
          <a:stretch/>
        </p:blipFill>
        <p:spPr>
          <a:xfrm>
            <a:off x="4614953" y="0"/>
            <a:ext cx="7585924" cy="5949573"/>
          </a:xfrm>
        </p:spPr>
      </p:pic>
      <p:sp>
        <p:nvSpPr>
          <p:cNvPr id="4" name="Rectangle 3">
            <a:extLst>
              <a:ext uri="{FF2B5EF4-FFF2-40B4-BE49-F238E27FC236}">
                <a16:creationId xmlns:a16="http://schemas.microsoft.com/office/drawing/2014/main" id="{E39D5B8F-C04F-910D-E657-F6FC728D0044}"/>
              </a:ext>
            </a:extLst>
          </p:cNvPr>
          <p:cNvSpPr/>
          <p:nvPr/>
        </p:nvSpPr>
        <p:spPr>
          <a:xfrm>
            <a:off x="914401" y="3862704"/>
            <a:ext cx="3545632" cy="2308324"/>
          </a:xfrm>
          <a:prstGeom prst="rect">
            <a:avLst/>
          </a:prstGeom>
          <a:noFill/>
        </p:spPr>
        <p:txBody>
          <a:bodyPr wrap="square" lIns="91440" tIns="45720" rIns="91440" bIns="45720">
            <a:spAutoFit/>
          </a:bodyPr>
          <a:lstStyle/>
          <a:p>
            <a:pPr algn="ctr"/>
            <a:r>
              <a:rPr lang="en-US" sz="2400" b="1" cap="none" spc="0" dirty="0">
                <a:ln w="12700">
                  <a:solidFill>
                    <a:schemeClr val="accent3">
                      <a:lumMod val="50000"/>
                    </a:schemeClr>
                  </a:solidFill>
                  <a:prstDash val="solid"/>
                </a:ln>
                <a:solidFill>
                  <a:schemeClr val="accent3"/>
                </a:solidFill>
                <a:effectLst>
                  <a:innerShdw blurRad="177800">
                    <a:schemeClr val="accent3">
                      <a:lumMod val="50000"/>
                    </a:schemeClr>
                  </a:innerShdw>
                </a:effectLst>
                <a:latin typeface="Times New Roman" panose="02020603050405020304" pitchFamily="18" charset="0"/>
                <a:cs typeface="Times New Roman" panose="02020603050405020304" pitchFamily="18" charset="0"/>
              </a:rPr>
              <a:t>TEAM MEMBERS :</a:t>
            </a:r>
          </a:p>
          <a:p>
            <a:pPr algn="ctr"/>
            <a:endParaRPr lang="en-US" sz="2400" b="1" cap="none" spc="0" dirty="0">
              <a:ln w="12700">
                <a:solidFill>
                  <a:schemeClr val="accent3">
                    <a:lumMod val="50000"/>
                  </a:schemeClr>
                </a:solidFill>
                <a:prstDash val="solid"/>
              </a:ln>
              <a:solidFill>
                <a:schemeClr val="accent3"/>
              </a:solidFill>
              <a:effectLst>
                <a:innerShdw blurRad="177800">
                  <a:schemeClr val="accent3">
                    <a:lumMod val="50000"/>
                  </a:schemeClr>
                </a:innerShdw>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SHAKTHI SRI .S</a:t>
            </a:r>
          </a:p>
          <a:p>
            <a:pPr marL="342900" indent="-342900" algn="just">
              <a:buFont typeface="Wingdings" panose="05000000000000000000" pitchFamily="2" charset="2"/>
              <a:buChar char="Ø"/>
            </a:pPr>
            <a:r>
              <a:rPr lang="en-US" sz="2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SATHYA .S</a:t>
            </a:r>
          </a:p>
          <a:p>
            <a:pPr marL="342900" indent="-342900" algn="just">
              <a:buFont typeface="Wingdings" panose="05000000000000000000" pitchFamily="2" charset="2"/>
              <a:buChar char="Ø"/>
            </a:pPr>
            <a:r>
              <a:rPr lang="en-US" sz="2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SUKANYA .P</a:t>
            </a:r>
          </a:p>
          <a:p>
            <a:pPr marL="342900" indent="-342900" algn="just">
              <a:buFont typeface="Wingdings" panose="05000000000000000000" pitchFamily="2" charset="2"/>
              <a:buChar char="Ø"/>
            </a:pPr>
            <a:r>
              <a:rPr lang="en-US" sz="2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TAMILARASI . S</a:t>
            </a:r>
            <a:endParaRPr lang="en-IN" sz="2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1650012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BC1A8D-E693-4704-8E11-5AAB4B40BAEF}"/>
              </a:ext>
            </a:extLst>
          </p:cNvPr>
          <p:cNvSpPr>
            <a:spLocks noGrp="1"/>
          </p:cNvSpPr>
          <p:nvPr>
            <p:ph type="ctrTitle"/>
          </p:nvPr>
        </p:nvSpPr>
        <p:spPr/>
        <p:txBody>
          <a:bodyPr>
            <a:normAutofit fontScale="90000"/>
          </a:bodyPr>
          <a:lstStyle/>
          <a:p>
            <a:r>
              <a:rPr lang="en-IN" dirty="0"/>
              <a:t>WHAT IS INVENTORY MANAGEMENT ?</a:t>
            </a:r>
            <a:endParaRPr lang="ru-RU" dirty="0"/>
          </a:p>
        </p:txBody>
      </p:sp>
      <p:sp>
        <p:nvSpPr>
          <p:cNvPr id="5" name="Subtitle 4">
            <a:extLst>
              <a:ext uri="{FF2B5EF4-FFF2-40B4-BE49-F238E27FC236}">
                <a16:creationId xmlns:a16="http://schemas.microsoft.com/office/drawing/2014/main" id="{18F92ECC-81D7-46DF-AF27-3388655CE442}"/>
              </a:ext>
            </a:extLst>
          </p:cNvPr>
          <p:cNvSpPr>
            <a:spLocks noGrp="1"/>
          </p:cNvSpPr>
          <p:nvPr>
            <p:ph type="subTitle" idx="1"/>
          </p:nvPr>
        </p:nvSpPr>
        <p:spPr/>
        <p:txBody>
          <a:bodyPr>
            <a:normAutofit/>
          </a:bodyPr>
          <a:lstStyle/>
          <a:p>
            <a:r>
              <a:rPr lang="en-US" sz="1350" dirty="0"/>
              <a:t>Inventory management is a systematic approach to sourcing, storing, and selling inventory—both raw materials (components) and finished goods (products).</a:t>
            </a:r>
            <a:endParaRPr lang="ru-RU" sz="1350" dirty="0"/>
          </a:p>
        </p:txBody>
      </p:sp>
      <p:pic>
        <p:nvPicPr>
          <p:cNvPr id="10" name="Picture Placeholder 9">
            <a:extLst>
              <a:ext uri="{FF2B5EF4-FFF2-40B4-BE49-F238E27FC236}">
                <a16:creationId xmlns:a16="http://schemas.microsoft.com/office/drawing/2014/main" id="{262D17B0-1557-47A2-A8D6-91730FF9DB5D}"/>
              </a:ext>
            </a:extLst>
          </p:cNvPr>
          <p:cNvPicPr>
            <a:picLocks noGrp="1" noChangeAspect="1"/>
          </p:cNvPicPr>
          <p:nvPr>
            <p:ph type="pic" sz="quarter" idx="13"/>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artisticFilmGrain/>
                    </a14:imgEffect>
                  </a14:imgLayer>
                </a14:imgProps>
              </a:ext>
            </a:extLst>
          </a:blip>
          <a:srcRect t="28406" b="28406"/>
          <a:stretch/>
        </p:blipFill>
        <p:spPr>
          <a:xfrm>
            <a:off x="920349" y="2373274"/>
            <a:ext cx="11271651" cy="2549580"/>
          </a:xfrm>
        </p:spPr>
      </p:pic>
      <p:sp>
        <p:nvSpPr>
          <p:cNvPr id="12" name="Slide Number Placeholder 11">
            <a:extLst>
              <a:ext uri="{FF2B5EF4-FFF2-40B4-BE49-F238E27FC236}">
                <a16:creationId xmlns:a16="http://schemas.microsoft.com/office/drawing/2014/main" id="{B5E4C005-CB50-4CBB-83F0-3393A7AC6211}"/>
              </a:ext>
            </a:extLst>
          </p:cNvPr>
          <p:cNvSpPr>
            <a:spLocks noGrp="1"/>
          </p:cNvSpPr>
          <p:nvPr>
            <p:ph type="sldNum" sz="quarter" idx="12"/>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228721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60E4B91E-CC99-49A7-B26A-644201DA68F5}"/>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artisticFilmGrain/>
                    </a14:imgEffect>
                  </a14:imgLayer>
                </a14:imgProps>
              </a:ext>
            </a:extLst>
          </a:blip>
          <a:srcRect l="22457" r="22457"/>
          <a:stretch/>
        </p:blipFill>
        <p:spPr>
          <a:xfrm>
            <a:off x="1396781" y="-46653"/>
            <a:ext cx="3894833" cy="5656330"/>
          </a:xfrm>
        </p:spPr>
      </p:pic>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p:txBody>
          <a:bodyPr>
            <a:normAutofit/>
          </a:bodyPr>
          <a:lstStyle/>
          <a:p>
            <a:r>
              <a:rPr lang="en-US" sz="2000" dirty="0"/>
              <a:t>IDEATIONS FOR INVENTORY MANAGEMENT SYSTEMS</a:t>
            </a:r>
            <a:endParaRPr lang="ru-RU" sz="2000" dirty="0"/>
          </a:p>
        </p:txBody>
      </p:sp>
      <p:sp>
        <p:nvSpPr>
          <p:cNvPr id="3" name="Text Placeholder 2">
            <a:extLst>
              <a:ext uri="{FF2B5EF4-FFF2-40B4-BE49-F238E27FC236}">
                <a16:creationId xmlns:a16="http://schemas.microsoft.com/office/drawing/2014/main" id="{C11093FF-1360-4523-8547-5192EDA8BBF9}"/>
              </a:ext>
            </a:extLst>
          </p:cNvPr>
          <p:cNvSpPr>
            <a:spLocks noGrp="1"/>
          </p:cNvSpPr>
          <p:nvPr>
            <p:ph type="body" sz="quarter" idx="13"/>
          </p:nvPr>
        </p:nvSpPr>
        <p:spPr>
          <a:xfrm>
            <a:off x="6811347" y="2050475"/>
            <a:ext cx="4646863" cy="639683"/>
          </a:xfrm>
        </p:spPr>
        <p:txBody>
          <a:bodyPr>
            <a:noAutofit/>
          </a:bodyPr>
          <a:lstStyle/>
          <a:p>
            <a:r>
              <a:rPr lang="en-US" sz="1350" dirty="0"/>
              <a:t>Inventory management ideas help retailers generate maximum profits by reducing costs, improving efficiency and understanding sales drivers.</a:t>
            </a:r>
          </a:p>
        </p:txBody>
      </p:sp>
      <p:sp>
        <p:nvSpPr>
          <p:cNvPr id="4" name="Text Placeholder 3">
            <a:extLst>
              <a:ext uri="{FF2B5EF4-FFF2-40B4-BE49-F238E27FC236}">
                <a16:creationId xmlns:a16="http://schemas.microsoft.com/office/drawing/2014/main" id="{2B46C56E-82FC-4B02-954F-3AFACF2E8CBA}"/>
              </a:ext>
            </a:extLst>
          </p:cNvPr>
          <p:cNvSpPr>
            <a:spLocks noGrp="1"/>
          </p:cNvSpPr>
          <p:nvPr>
            <p:ph type="body" sz="quarter" idx="14"/>
          </p:nvPr>
        </p:nvSpPr>
        <p:spPr/>
        <p:txBody>
          <a:bodyPr>
            <a:normAutofit/>
          </a:bodyPr>
          <a:lstStyle/>
          <a:p>
            <a:r>
              <a:rPr lang="en-US" b="0" i="0" dirty="0">
                <a:solidFill>
                  <a:srgbClr val="4C4C58"/>
                </a:solidFill>
                <a:effectLst/>
              </a:rPr>
              <a:t>The main ideas of inventory management is to help businesses easily and efficiently manage the ordering, stocking, storing, and using of inventory. </a:t>
            </a:r>
          </a:p>
          <a:p>
            <a:r>
              <a:rPr lang="en-US" b="0" i="0" dirty="0">
                <a:solidFill>
                  <a:srgbClr val="4C4C58"/>
                </a:solidFill>
                <a:effectLst/>
              </a:rPr>
              <a:t>By effectively managing your inventory, you’ll always know what items are in stock, how many of them there are, and where they are located. </a:t>
            </a:r>
          </a:p>
          <a:p>
            <a:r>
              <a:rPr lang="en-US" dirty="0"/>
              <a:t>Inventory management is vital for retailers because the practice helps them increase profits.</a:t>
            </a:r>
          </a:p>
          <a:p>
            <a:r>
              <a:rPr lang="en-US" dirty="0"/>
              <a:t>They are more likely to have enough inventory to capture every possible sale while avoiding overstock and minimizing expenses.</a:t>
            </a:r>
            <a:endParaRPr lang="ru-RU" dirty="0"/>
          </a:p>
        </p:txBody>
      </p:sp>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a:lstStyle/>
          <a:p>
            <a:fld id="{D495E168-DA5E-4888-8D8A-92B118324C14}" type="slidenum">
              <a:rPr lang="ru-RU" smtClean="0"/>
              <a:pPr/>
              <a:t>3</a:t>
            </a:fld>
            <a:endParaRPr lang="ru-RU" dirty="0"/>
          </a:p>
        </p:txBody>
      </p:sp>
    </p:spTree>
    <p:extLst>
      <p:ext uri="{BB962C8B-B14F-4D97-AF65-F5344CB8AC3E}">
        <p14:creationId xmlns:p14="http://schemas.microsoft.com/office/powerpoint/2010/main" val="3066898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830066" y="335903"/>
            <a:ext cx="4941703" cy="1678636"/>
          </a:xfrm>
        </p:spPr>
        <p:txBody>
          <a:bodyPr>
            <a:noAutofit/>
          </a:bodyPr>
          <a:lstStyle/>
          <a:p>
            <a:r>
              <a:rPr lang="en-US" sz="3200" dirty="0"/>
              <a:t>INVENTORY FULFILLMENT METHODS FOR RETAILERS:</a:t>
            </a:r>
            <a:endParaRPr lang="ru-RU" sz="3200" dirty="0"/>
          </a:p>
        </p:txBody>
      </p:sp>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p:txBody>
          <a:bodyPr/>
          <a:lstStyle/>
          <a:p>
            <a:r>
              <a:rPr lang="en-US" sz="1400" dirty="0"/>
              <a:t>These methods offer ways to reduce the cost of getting products to customers or holding inventory. They also increase handling efficiency</a:t>
            </a:r>
            <a:r>
              <a:rPr lang="en-US" dirty="0"/>
              <a:t>.</a:t>
            </a:r>
          </a:p>
        </p:txBody>
      </p:sp>
      <p:sp>
        <p:nvSpPr>
          <p:cNvPr id="5" name="Text Placeholder 4">
            <a:extLst>
              <a:ext uri="{FF2B5EF4-FFF2-40B4-BE49-F238E27FC236}">
                <a16:creationId xmlns:a16="http://schemas.microsoft.com/office/drawing/2014/main" id="{5DD2790B-AC76-457A-BCB5-3E68F230ED5B}"/>
              </a:ext>
            </a:extLst>
          </p:cNvPr>
          <p:cNvSpPr>
            <a:spLocks noGrp="1"/>
          </p:cNvSpPr>
          <p:nvPr>
            <p:ph type="body" sz="quarter" idx="15"/>
          </p:nvPr>
        </p:nvSpPr>
        <p:spPr>
          <a:xfrm>
            <a:off x="830067" y="3387013"/>
            <a:ext cx="4548187" cy="2257048"/>
          </a:xfrm>
        </p:spPr>
        <p:txBody>
          <a:bodyPr/>
          <a:lstStyle/>
          <a:p>
            <a:r>
              <a:rPr lang="en-IN" b="1" i="0" dirty="0">
                <a:solidFill>
                  <a:srgbClr val="000000"/>
                </a:solidFill>
                <a:effectLst/>
                <a:latin typeface="Oracle Sans"/>
              </a:rPr>
              <a:t>Drop Shipping</a:t>
            </a:r>
            <a:endParaRPr lang="en-US" dirty="0"/>
          </a:p>
          <a:p>
            <a:r>
              <a:rPr lang="en-IN" b="1" i="0" dirty="0">
                <a:solidFill>
                  <a:srgbClr val="000000"/>
                </a:solidFill>
                <a:effectLst/>
                <a:latin typeface="Oracle Sans"/>
              </a:rPr>
              <a:t>Consignment</a:t>
            </a:r>
          </a:p>
          <a:p>
            <a:r>
              <a:rPr lang="en-IN" b="1" i="0" dirty="0">
                <a:solidFill>
                  <a:srgbClr val="000000"/>
                </a:solidFill>
                <a:effectLst/>
                <a:latin typeface="Oracle Sans"/>
              </a:rPr>
              <a:t>Cross Docking</a:t>
            </a:r>
          </a:p>
          <a:p>
            <a:r>
              <a:rPr lang="en-IN" b="1" i="0" dirty="0">
                <a:solidFill>
                  <a:srgbClr val="000000"/>
                </a:solidFill>
                <a:effectLst/>
                <a:latin typeface="Oracle Sans"/>
              </a:rPr>
              <a:t>Pick and Pack Process</a:t>
            </a:r>
          </a:p>
          <a:p>
            <a:r>
              <a:rPr lang="en-IN" b="1" i="0" dirty="0">
                <a:solidFill>
                  <a:srgbClr val="000000"/>
                </a:solidFill>
                <a:effectLst/>
                <a:latin typeface="Oracle Sans"/>
              </a:rPr>
              <a:t>3PL</a:t>
            </a:r>
            <a:endParaRPr lang="en-US" dirty="0"/>
          </a:p>
          <a:p>
            <a:endParaRPr lang="ru-RU" dirty="0"/>
          </a:p>
        </p:txBody>
      </p:sp>
      <p:pic>
        <p:nvPicPr>
          <p:cNvPr id="14" name="Picture Placeholder 13">
            <a:extLst>
              <a:ext uri="{FF2B5EF4-FFF2-40B4-BE49-F238E27FC236}">
                <a16:creationId xmlns:a16="http://schemas.microsoft.com/office/drawing/2014/main" id="{6D2A2984-909C-46E6-BA11-B06EBD98F0D9}"/>
              </a:ext>
            </a:extLst>
          </p:cNvPr>
          <p:cNvPicPr>
            <a:picLocks noGrp="1" noChangeAspect="1"/>
          </p:cNvPicPr>
          <p:nvPr>
            <p:ph type="pic" sz="quarter" idx="18"/>
          </p:nvPr>
        </p:nvPicPr>
        <p:blipFill>
          <a:blip r:embed="rId2">
            <a:extLst>
              <a:ext uri="{BEBA8EAE-BF5A-486C-A8C5-ECC9F3942E4B}">
                <a14:imgProps xmlns:a14="http://schemas.microsoft.com/office/drawing/2010/main">
                  <a14:imgLayer r:embed="rId3">
                    <a14:imgEffect>
                      <a14:artisticFilmGrain/>
                    </a14:imgEffect>
                    <a14:imgEffect>
                      <a14:colorTemperature colorTemp="4700"/>
                    </a14:imgEffect>
                  </a14:imgLayer>
                </a14:imgProps>
              </a:ext>
            </a:extLst>
          </a:blip>
          <a:srcRect t="2639" b="2639"/>
          <a:stretch/>
        </p:blipFill>
        <p:spPr>
          <a:xfrm>
            <a:off x="5771770" y="1483675"/>
            <a:ext cx="6421408" cy="3438427"/>
          </a:xfrm>
        </p:spPr>
      </p:pic>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4</a:t>
            </a:fld>
            <a:endParaRPr lang="ru-RU" dirty="0"/>
          </a:p>
        </p:txBody>
      </p:sp>
    </p:spTree>
    <p:extLst>
      <p:ext uri="{BB962C8B-B14F-4D97-AF65-F5344CB8AC3E}">
        <p14:creationId xmlns:p14="http://schemas.microsoft.com/office/powerpoint/2010/main" val="2023535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24B6-BECF-4BE6-9971-53768392C0BB}"/>
              </a:ext>
            </a:extLst>
          </p:cNvPr>
          <p:cNvSpPr>
            <a:spLocks noGrp="1"/>
          </p:cNvSpPr>
          <p:nvPr>
            <p:ph type="title"/>
          </p:nvPr>
        </p:nvSpPr>
        <p:spPr>
          <a:xfrm>
            <a:off x="824420" y="205274"/>
            <a:ext cx="10506124" cy="1371599"/>
          </a:xfrm>
        </p:spPr>
        <p:txBody>
          <a:bodyPr/>
          <a:lstStyle/>
          <a:p>
            <a:r>
              <a:rPr lang="en-US" dirty="0"/>
              <a:t>BEST PRACTICES FOR RETAIL INVENTORY MANAGEMENT :</a:t>
            </a:r>
            <a:endParaRPr lang="ru-RU" dirty="0"/>
          </a:p>
        </p:txBody>
      </p:sp>
      <p:pic>
        <p:nvPicPr>
          <p:cNvPr id="16" name="Picture Placeholder 15">
            <a:extLst>
              <a:ext uri="{FF2B5EF4-FFF2-40B4-BE49-F238E27FC236}">
                <a16:creationId xmlns:a16="http://schemas.microsoft.com/office/drawing/2014/main" id="{9AE9B74E-83A6-4E11-8B41-300A15318533}"/>
              </a:ext>
            </a:extLst>
          </p:cNvPr>
          <p:cNvPicPr>
            <a:picLocks noGrp="1" noChangeAspect="1"/>
          </p:cNvPicPr>
          <p:nvPr>
            <p:ph type="pic" sz="quarter" idx="21"/>
          </p:nvPr>
        </p:nvPicPr>
        <p:blipFill>
          <a:blip r:embed="rId2">
            <a:duotone>
              <a:prstClr val="black"/>
              <a:schemeClr val="accent6">
                <a:tint val="45000"/>
                <a:satMod val="400000"/>
              </a:schemeClr>
            </a:duotone>
            <a:extLst>
              <a:ext uri="{BEBA8EAE-BF5A-486C-A8C5-ECC9F3942E4B}">
                <a14:imgProps xmlns:a14="http://schemas.microsoft.com/office/drawing/2010/main">
                  <a14:imgLayer r:embed="rId3">
                    <a14:imgEffect>
                      <a14:artisticCrisscrossEtching/>
                    </a14:imgEffect>
                  </a14:imgLayer>
                </a14:imgProps>
              </a:ext>
            </a:extLst>
          </a:blip>
          <a:srcRect l="6185" r="6185"/>
          <a:stretch/>
        </p:blipFill>
        <p:spPr>
          <a:xfrm>
            <a:off x="5245189" y="-46652"/>
            <a:ext cx="6943003" cy="5934621"/>
          </a:xfrm>
        </p:spPr>
      </p:pic>
      <p:sp>
        <p:nvSpPr>
          <p:cNvPr id="9" name="TextBox 8">
            <a:extLst>
              <a:ext uri="{FF2B5EF4-FFF2-40B4-BE49-F238E27FC236}">
                <a16:creationId xmlns:a16="http://schemas.microsoft.com/office/drawing/2014/main" id="{05CFF6E6-9401-83AA-A1D1-7661F27D46F9}"/>
              </a:ext>
            </a:extLst>
          </p:cNvPr>
          <p:cNvSpPr txBox="1"/>
          <p:nvPr/>
        </p:nvSpPr>
        <p:spPr>
          <a:xfrm>
            <a:off x="933062" y="1968758"/>
            <a:ext cx="4312128" cy="5078313"/>
          </a:xfrm>
          <a:prstGeom prst="rect">
            <a:avLst/>
          </a:prstGeom>
          <a:noFill/>
        </p:spPr>
        <p:txBody>
          <a:bodyPr wrap="square" rtlCol="0">
            <a:spAutoFit/>
          </a:bodyPr>
          <a:lstStyle/>
          <a:p>
            <a:r>
              <a:rPr lang="en-US" b="1" i="0" dirty="0">
                <a:solidFill>
                  <a:srgbClr val="000000"/>
                </a:solidFill>
                <a:effectLst/>
                <a:latin typeface="Oracle Sans"/>
              </a:rPr>
              <a:t>Retailers that follow inventory management best practices lay the foundation for greater stock accuracy, lower costs, less shrinkage and higher profit margins. Strive to meet industry standards and follow the advice of inventory experts.</a:t>
            </a:r>
            <a:endParaRPr lang="en-IN" b="1" i="0" dirty="0">
              <a:solidFill>
                <a:srgbClr val="000000"/>
              </a:solidFill>
              <a:effectLst/>
              <a:latin typeface="Oracle Sans"/>
            </a:endParaRPr>
          </a:p>
          <a:p>
            <a:endParaRPr lang="en-IN" b="1" i="0" dirty="0">
              <a:solidFill>
                <a:srgbClr val="000000"/>
              </a:solidFill>
              <a:effectLst/>
              <a:latin typeface="Oracle Sans"/>
            </a:endParaRPr>
          </a:p>
          <a:p>
            <a:pPr marL="285750" indent="-285750">
              <a:buFont typeface="Wingdings" panose="05000000000000000000" pitchFamily="2" charset="2"/>
              <a:buChar char="v"/>
            </a:pPr>
            <a:r>
              <a:rPr lang="en-IN" b="1" i="0" dirty="0">
                <a:solidFill>
                  <a:srgbClr val="000000"/>
                </a:solidFill>
                <a:effectLst/>
                <a:latin typeface="Oracle Sans"/>
              </a:rPr>
              <a:t>Flex Your Ordering Muscles</a:t>
            </a:r>
          </a:p>
          <a:p>
            <a:endParaRPr lang="en-IN" b="1" i="0" dirty="0">
              <a:solidFill>
                <a:srgbClr val="000000"/>
              </a:solidFill>
              <a:effectLst/>
              <a:latin typeface="Oracle Sans"/>
            </a:endParaRPr>
          </a:p>
          <a:p>
            <a:pPr marL="285750" indent="-285750">
              <a:buFont typeface="Wingdings" panose="05000000000000000000" pitchFamily="2" charset="2"/>
              <a:buChar char="v"/>
            </a:pPr>
            <a:r>
              <a:rPr lang="en-IN" b="1" i="0" dirty="0">
                <a:solidFill>
                  <a:srgbClr val="000000"/>
                </a:solidFill>
                <a:effectLst/>
                <a:latin typeface="Oracle Sans"/>
              </a:rPr>
              <a:t>Crunch Your Numbers</a:t>
            </a:r>
          </a:p>
          <a:p>
            <a:endParaRPr lang="en-IN" b="1" i="0" dirty="0">
              <a:solidFill>
                <a:srgbClr val="000000"/>
              </a:solidFill>
              <a:effectLst/>
              <a:latin typeface="Oracle Sans"/>
            </a:endParaRPr>
          </a:p>
          <a:p>
            <a:pPr marL="285750" indent="-285750">
              <a:buFont typeface="Wingdings" panose="05000000000000000000" pitchFamily="2" charset="2"/>
              <a:buChar char="v"/>
            </a:pPr>
            <a:r>
              <a:rPr lang="en-IN" b="1" i="0" dirty="0">
                <a:solidFill>
                  <a:srgbClr val="000000"/>
                </a:solidFill>
                <a:effectLst/>
                <a:latin typeface="Oracle Sans"/>
              </a:rPr>
              <a:t>Maximize Efficiency</a:t>
            </a:r>
          </a:p>
          <a:p>
            <a:endParaRPr lang="en-IN" b="1" i="0" dirty="0">
              <a:solidFill>
                <a:srgbClr val="000000"/>
              </a:solidFill>
              <a:effectLst/>
              <a:latin typeface="Oracle Sans"/>
            </a:endParaRPr>
          </a:p>
          <a:p>
            <a:pPr marL="285750" indent="-285750">
              <a:buFont typeface="Wingdings" panose="05000000000000000000" pitchFamily="2" charset="2"/>
              <a:buChar char="v"/>
            </a:pPr>
            <a:r>
              <a:rPr lang="en-IN" b="1" i="0" dirty="0">
                <a:solidFill>
                  <a:srgbClr val="000000"/>
                </a:solidFill>
                <a:effectLst/>
                <a:latin typeface="Oracle Sans"/>
              </a:rPr>
              <a:t>Prioritize Accuracy</a:t>
            </a:r>
          </a:p>
          <a:p>
            <a:endParaRPr lang="en-IN" b="1" i="0" dirty="0">
              <a:solidFill>
                <a:srgbClr val="000000"/>
              </a:solidFill>
              <a:effectLst/>
              <a:latin typeface="Oracle Sans"/>
            </a:endParaRPr>
          </a:p>
          <a:p>
            <a:pPr marL="285750" indent="-285750">
              <a:buFont typeface="Wingdings" panose="05000000000000000000" pitchFamily="2" charset="2"/>
              <a:buChar char="v"/>
            </a:pPr>
            <a:r>
              <a:rPr lang="en-US" b="1" i="0" dirty="0">
                <a:solidFill>
                  <a:srgbClr val="000000"/>
                </a:solidFill>
                <a:effectLst/>
                <a:latin typeface="Oracle Sans"/>
              </a:rPr>
              <a:t>Use an Inventory Management System</a:t>
            </a:r>
            <a:endParaRPr lang="en-IN" b="1" dirty="0">
              <a:solidFill>
                <a:srgbClr val="000000"/>
              </a:solidFill>
              <a:latin typeface="Oracle Sans"/>
            </a:endParaRP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1316663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1C66-8B88-4FDA-AFA7-4549E31005F8}"/>
              </a:ext>
            </a:extLst>
          </p:cNvPr>
          <p:cNvSpPr>
            <a:spLocks noGrp="1"/>
          </p:cNvSpPr>
          <p:nvPr>
            <p:ph type="title"/>
          </p:nvPr>
        </p:nvSpPr>
        <p:spPr/>
        <p:txBody>
          <a:bodyPr/>
          <a:lstStyle/>
          <a:p>
            <a:r>
              <a:rPr lang="en-US" dirty="0"/>
              <a:t>BIG IMAGE</a:t>
            </a:r>
            <a:endParaRPr lang="ru-RU" dirty="0"/>
          </a:p>
        </p:txBody>
      </p:sp>
      <p:sp>
        <p:nvSpPr>
          <p:cNvPr id="4" name="Slide Number Placeholder 3">
            <a:extLst>
              <a:ext uri="{FF2B5EF4-FFF2-40B4-BE49-F238E27FC236}">
                <a16:creationId xmlns:a16="http://schemas.microsoft.com/office/drawing/2014/main" id="{CDDE29B3-D5FF-478A-848A-934E75A49FD3}"/>
              </a:ext>
            </a:extLst>
          </p:cNvPr>
          <p:cNvSpPr>
            <a:spLocks noGrp="1"/>
          </p:cNvSpPr>
          <p:nvPr>
            <p:ph type="sldNum" sz="quarter" idx="12"/>
          </p:nvPr>
        </p:nvSpPr>
        <p:spPr/>
        <p:txBody>
          <a:bodyPr/>
          <a:lstStyle/>
          <a:p>
            <a:fld id="{D495E168-DA5E-4888-8D8A-92B118324C14}" type="slidenum">
              <a:rPr lang="ru-RU" smtClean="0"/>
              <a:pPr/>
              <a:t>6</a:t>
            </a:fld>
            <a:endParaRPr lang="ru-RU" dirty="0"/>
          </a:p>
        </p:txBody>
      </p:sp>
      <p:pic>
        <p:nvPicPr>
          <p:cNvPr id="8" name="Picture Placeholder 7">
            <a:extLst>
              <a:ext uri="{FF2B5EF4-FFF2-40B4-BE49-F238E27FC236}">
                <a16:creationId xmlns:a16="http://schemas.microsoft.com/office/drawing/2014/main" id="{1F7F803C-3707-2FD2-3EDC-610B17147644}"/>
              </a:ext>
            </a:extLst>
          </p:cNvPr>
          <p:cNvPicPr>
            <a:picLocks noGrp="1" noChangeAspect="1"/>
          </p:cNvPicPr>
          <p:nvPr>
            <p:ph type="pic" sz="quarter" idx="17"/>
          </p:nvPr>
        </p:nvPicPr>
        <p:blipFill>
          <a:blip r:embed="rId2"/>
          <a:srcRect t="9393" b="9393"/>
          <a:stretch>
            <a:fillRect/>
          </a:stretch>
        </p:blipFill>
        <p:spPr>
          <a:xfrm>
            <a:off x="0" y="-93305"/>
            <a:ext cx="12190660" cy="5569499"/>
          </a:xfrm>
        </p:spPr>
      </p:pic>
      <p:sp>
        <p:nvSpPr>
          <p:cNvPr id="9" name="Rectangle 8">
            <a:extLst>
              <a:ext uri="{FF2B5EF4-FFF2-40B4-BE49-F238E27FC236}">
                <a16:creationId xmlns:a16="http://schemas.microsoft.com/office/drawing/2014/main" id="{66DB6E88-BEC0-B286-AAB6-CC3FE312D093}"/>
              </a:ext>
            </a:extLst>
          </p:cNvPr>
          <p:cNvSpPr/>
          <p:nvPr/>
        </p:nvSpPr>
        <p:spPr>
          <a:xfrm rot="10800000" flipV="1">
            <a:off x="3909527" y="5543613"/>
            <a:ext cx="5383763" cy="923330"/>
          </a:xfrm>
          <a:prstGeom prst="rect">
            <a:avLst/>
          </a:prstGeom>
          <a:noFill/>
        </p:spPr>
        <p:txBody>
          <a:bodyPr wrap="squar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 !!!!</a:t>
            </a:r>
            <a:endParaRPr lang="en-IN"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4095686280"/>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2.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148</TotalTime>
  <Words>274</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Century Gothic</vt:lpstr>
      <vt:lpstr>Oracle Sans</vt:lpstr>
      <vt:lpstr>Times New Roman</vt:lpstr>
      <vt:lpstr>Wingdings</vt:lpstr>
      <vt:lpstr>Office Theme</vt:lpstr>
      <vt:lpstr>INVENTORY MANAGEMENT SYSTEM FOR RETAILERS</vt:lpstr>
      <vt:lpstr>WHAT IS INVENTORY MANAGEMENT ?</vt:lpstr>
      <vt:lpstr>IDEATIONS FOR INVENTORY MANAGEMENT SYSTEMS</vt:lpstr>
      <vt:lpstr>INVENTORY FULFILLMENT METHODS FOR RETAILERS:</vt:lpstr>
      <vt:lpstr>BEST PRACTICES FOR RETAIL INVENTORY MANAGEMENT :</vt:lpstr>
      <vt:lpstr>BIG IMAGE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 FOR RETAILERS</dc:title>
  <dc:creator>Tamilarasi S</dc:creator>
  <cp:lastModifiedBy>Tamilarasi S</cp:lastModifiedBy>
  <cp:revision>1</cp:revision>
  <dcterms:created xsi:type="dcterms:W3CDTF">2022-09-22T13:37:48Z</dcterms:created>
  <dcterms:modified xsi:type="dcterms:W3CDTF">2022-09-22T16:06:12Z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