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4" r:id="rId1"/>
  </p:sldMasterIdLst>
  <p:sldIdLst>
    <p:sldId id="256" r:id="rId2"/>
    <p:sldId id="257" r:id="rId3"/>
    <p:sldId id="258" r:id="rId4"/>
    <p:sldId id="259" r:id="rId5"/>
    <p:sldId id="263" r:id="rId6"/>
    <p:sldId id="260" r:id="rId7"/>
    <p:sldId id="265" r:id="rId8"/>
    <p:sldId id="261"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D6F4A7-7A55-4CE6-960C-56AEB163422E}">
          <p14:sldIdLst>
            <p14:sldId id="256"/>
            <p14:sldId id="257"/>
            <p14:sldId id="258"/>
            <p14:sldId id="259"/>
            <p14:sldId id="263"/>
            <p14:sldId id="260"/>
            <p14:sldId id="265"/>
            <p14:sldId id="261"/>
            <p14:sldId id="264"/>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31" autoAdjust="0"/>
    <p:restoredTop sz="94660"/>
  </p:normalViewPr>
  <p:slideViewPr>
    <p:cSldViewPr snapToGrid="0">
      <p:cViewPr varScale="1">
        <p:scale>
          <a:sx n="61" d="100"/>
          <a:sy n="61"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6926AB5-CE07-4FE9-ABD5-DDA8AD87A7C1}" type="datetimeFigureOut">
              <a:rPr lang="en-IN" smtClean="0"/>
              <a:t>20-10-2023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6E39356-369D-453C-9AB7-ED3415D2D5C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493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926AB5-CE07-4FE9-ABD5-DDA8AD87A7C1}"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E39356-369D-453C-9AB7-ED3415D2D5C2}" type="slidenum">
              <a:rPr lang="en-IN" smtClean="0"/>
              <a:t>‹#›</a:t>
            </a:fld>
            <a:endParaRPr lang="en-IN"/>
          </a:p>
        </p:txBody>
      </p:sp>
    </p:spTree>
    <p:extLst>
      <p:ext uri="{BB962C8B-B14F-4D97-AF65-F5344CB8AC3E}">
        <p14:creationId xmlns:p14="http://schemas.microsoft.com/office/powerpoint/2010/main" val="213134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26AB5-CE07-4FE9-ABD5-DDA8AD87A7C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E39356-369D-453C-9AB7-ED3415D2D5C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6839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26AB5-CE07-4FE9-ABD5-DDA8AD87A7C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E39356-369D-453C-9AB7-ED3415D2D5C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318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26AB5-CE07-4FE9-ABD5-DDA8AD87A7C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E39356-369D-453C-9AB7-ED3415D2D5C2}" type="slidenum">
              <a:rPr lang="en-IN" smtClean="0"/>
              <a:t>‹#›</a:t>
            </a:fld>
            <a:endParaRPr lang="en-IN"/>
          </a:p>
        </p:txBody>
      </p:sp>
    </p:spTree>
    <p:extLst>
      <p:ext uri="{BB962C8B-B14F-4D97-AF65-F5344CB8AC3E}">
        <p14:creationId xmlns:p14="http://schemas.microsoft.com/office/powerpoint/2010/main" val="745715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26AB5-CE07-4FE9-ABD5-DDA8AD87A7C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E39356-369D-453C-9AB7-ED3415D2D5C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364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26AB5-CE07-4FE9-ABD5-DDA8AD87A7C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E39356-369D-453C-9AB7-ED3415D2D5C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902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26AB5-CE07-4FE9-ABD5-DDA8AD87A7C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E39356-369D-453C-9AB7-ED3415D2D5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5968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26AB5-CE07-4FE9-ABD5-DDA8AD87A7C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E39356-369D-453C-9AB7-ED3415D2D5C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187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26AB5-CE07-4FE9-ABD5-DDA8AD87A7C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E39356-369D-453C-9AB7-ED3415D2D5C2}" type="slidenum">
              <a:rPr lang="en-IN" smtClean="0"/>
              <a:t>‹#›</a:t>
            </a:fld>
            <a:endParaRPr lang="en-IN"/>
          </a:p>
        </p:txBody>
      </p:sp>
    </p:spTree>
    <p:extLst>
      <p:ext uri="{BB962C8B-B14F-4D97-AF65-F5344CB8AC3E}">
        <p14:creationId xmlns:p14="http://schemas.microsoft.com/office/powerpoint/2010/main" val="409781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26AB5-CE07-4FE9-ABD5-DDA8AD87A7C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E39356-369D-453C-9AB7-ED3415D2D5C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91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26AB5-CE07-4FE9-ABD5-DDA8AD87A7C1}"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E39356-369D-453C-9AB7-ED3415D2D5C2}" type="slidenum">
              <a:rPr lang="en-IN" smtClean="0"/>
              <a:t>‹#›</a:t>
            </a:fld>
            <a:endParaRPr lang="en-IN"/>
          </a:p>
        </p:txBody>
      </p:sp>
    </p:spTree>
    <p:extLst>
      <p:ext uri="{BB962C8B-B14F-4D97-AF65-F5344CB8AC3E}">
        <p14:creationId xmlns:p14="http://schemas.microsoft.com/office/powerpoint/2010/main" val="7757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26AB5-CE07-4FE9-ABD5-DDA8AD87A7C1}" type="datetimeFigureOut">
              <a:rPr lang="en-IN" smtClean="0"/>
              <a:t>20-10-2023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E39356-369D-453C-9AB7-ED3415D2D5C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7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26AB5-CE07-4FE9-ABD5-DDA8AD87A7C1}" type="datetimeFigureOut">
              <a:rPr lang="en-IN" smtClean="0"/>
              <a:t>20-10-2023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E39356-369D-453C-9AB7-ED3415D2D5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758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26AB5-CE07-4FE9-ABD5-DDA8AD87A7C1}" type="datetimeFigureOut">
              <a:rPr lang="en-IN" smtClean="0"/>
              <a:t>20-10-2023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E39356-369D-453C-9AB7-ED3415D2D5C2}" type="slidenum">
              <a:rPr lang="en-IN" smtClean="0"/>
              <a:t>‹#›</a:t>
            </a:fld>
            <a:endParaRPr lang="en-IN"/>
          </a:p>
        </p:txBody>
      </p:sp>
    </p:spTree>
    <p:extLst>
      <p:ext uri="{BB962C8B-B14F-4D97-AF65-F5344CB8AC3E}">
        <p14:creationId xmlns:p14="http://schemas.microsoft.com/office/powerpoint/2010/main" val="396305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926AB5-CE07-4FE9-ABD5-DDA8AD87A7C1}"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E39356-369D-453C-9AB7-ED3415D2D5C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653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926AB5-CE07-4FE9-ABD5-DDA8AD87A7C1}"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E39356-369D-453C-9AB7-ED3415D2D5C2}" type="slidenum">
              <a:rPr lang="en-IN" smtClean="0"/>
              <a:t>‹#›</a:t>
            </a:fld>
            <a:endParaRPr lang="en-IN"/>
          </a:p>
        </p:txBody>
      </p:sp>
    </p:spTree>
    <p:extLst>
      <p:ext uri="{BB962C8B-B14F-4D97-AF65-F5344CB8AC3E}">
        <p14:creationId xmlns:p14="http://schemas.microsoft.com/office/powerpoint/2010/main" val="269390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926AB5-CE07-4FE9-ABD5-DDA8AD87A7C1}" type="datetimeFigureOut">
              <a:rPr lang="en-IN" smtClean="0"/>
              <a:t>20-10-2023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E39356-369D-453C-9AB7-ED3415D2D5C2}" type="slidenum">
              <a:rPr lang="en-IN" smtClean="0"/>
              <a:t>‹#›</a:t>
            </a:fld>
            <a:endParaRPr lang="en-IN"/>
          </a:p>
        </p:txBody>
      </p:sp>
    </p:spTree>
    <p:extLst>
      <p:ext uri="{BB962C8B-B14F-4D97-AF65-F5344CB8AC3E}">
        <p14:creationId xmlns:p14="http://schemas.microsoft.com/office/powerpoint/2010/main" val="3927172981"/>
      </p:ext>
    </p:extLst>
  </p:cSld>
  <p:clrMap bg1="lt1" tx1="dk1" bg2="lt2" tx2="dk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9010" y="1864571"/>
            <a:ext cx="7682443" cy="1504945"/>
          </a:xfrm>
        </p:spPr>
        <p:txBody>
          <a:bodyPr>
            <a:normAutofit fontScale="90000"/>
          </a:bodyPr>
          <a:lstStyle/>
          <a:p>
            <a:r>
              <a:rPr lang="en-IN" sz="6600" b="1" dirty="0">
                <a:solidFill>
                  <a:schemeClr val="tx1"/>
                </a:solidFill>
                <a:latin typeface="Times New Roman" panose="02020603050405020304" pitchFamily="18" charset="0"/>
                <a:cs typeface="Times New Roman" panose="02020603050405020304" pitchFamily="18" charset="0"/>
              </a:rPr>
              <a:t>DRUG</a:t>
            </a:r>
            <a:r>
              <a:rPr lang="en-IN" sz="5400" b="1" dirty="0">
                <a:solidFill>
                  <a:schemeClr val="tx1"/>
                </a:solidFill>
                <a:latin typeface="Times New Roman" panose="02020603050405020304" pitchFamily="18" charset="0"/>
                <a:cs typeface="Times New Roman" panose="02020603050405020304" pitchFamily="18" charset="0"/>
              </a:rPr>
              <a:t> </a:t>
            </a:r>
            <a:r>
              <a:rPr lang="en-IN" sz="6600" b="1" dirty="0">
                <a:solidFill>
                  <a:schemeClr val="tx1"/>
                </a:solidFill>
                <a:latin typeface="Times New Roman" panose="02020603050405020304" pitchFamily="18" charset="0"/>
                <a:cs typeface="Times New Roman" panose="02020603050405020304" pitchFamily="18" charset="0"/>
              </a:rPr>
              <a:t>TRACEABLITY</a:t>
            </a:r>
            <a:r>
              <a:rPr lang="en-IN" sz="5400" b="1" dirty="0">
                <a:solidFill>
                  <a:schemeClr val="tx1"/>
                </a:solidFill>
                <a:latin typeface="Times New Roman" panose="02020603050405020304" pitchFamily="18" charset="0"/>
                <a:cs typeface="Times New Roman" panose="02020603050405020304" pitchFamily="18" charset="0"/>
              </a:rPr>
              <a:t> </a:t>
            </a:r>
          </a:p>
        </p:txBody>
      </p:sp>
      <p:sp>
        <p:nvSpPr>
          <p:cNvPr id="3" name="Subtitle 2"/>
          <p:cNvSpPr>
            <a:spLocks noGrp="1"/>
          </p:cNvSpPr>
          <p:nvPr>
            <p:ph type="subTitle" idx="1"/>
          </p:nvPr>
        </p:nvSpPr>
        <p:spPr/>
        <p:txBody>
          <a:bodyPr>
            <a:normAutofit/>
          </a:bodyPr>
          <a:lstStyle/>
          <a:p>
            <a:r>
              <a:rPr lang="en-IN" dirty="0"/>
              <a:t> </a:t>
            </a: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4689" y="3657597"/>
            <a:ext cx="3482622" cy="1552204"/>
          </a:xfrm>
          <a:prstGeom prst="rect">
            <a:avLst/>
          </a:prstGeom>
        </p:spPr>
      </p:pic>
    </p:spTree>
    <p:extLst>
      <p:ext uri="{BB962C8B-B14F-4D97-AF65-F5344CB8AC3E}">
        <p14:creationId xmlns:p14="http://schemas.microsoft.com/office/powerpoint/2010/main" val="318040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3376" y="503852"/>
            <a:ext cx="10689929" cy="4982548"/>
          </a:xfrm>
          <a:prstGeom prst="rect">
            <a:avLst/>
          </a:prstGeom>
          <a:noFill/>
        </p:spPr>
        <p:txBody>
          <a:bodyPr wrap="square" rtlCol="0">
            <a:spAutoFit/>
          </a:bodyPr>
          <a:lstStyle/>
          <a:p>
            <a:pPr algn="ctr">
              <a:lnSpc>
                <a:spcPct val="150000"/>
              </a:lnSpc>
            </a:pPr>
            <a:r>
              <a:rPr lang="en-IN" sz="3600" b="1" dirty="0">
                <a:latin typeface="Times New Roman" panose="02020603050405020304" pitchFamily="18" charset="0"/>
                <a:cs typeface="Times New Roman" panose="02020603050405020304" pitchFamily="18" charset="0"/>
              </a:rPr>
              <a:t>CONCLUSION</a:t>
            </a:r>
          </a:p>
          <a:p>
            <a:pPr>
              <a:lnSpc>
                <a:spcPct val="150000"/>
              </a:lnSpc>
            </a:pPr>
            <a:r>
              <a:rPr lang="en-IN" dirty="0"/>
              <a:t>	</a:t>
            </a:r>
            <a:r>
              <a:rPr lang="en-IN" sz="2800" dirty="0">
                <a:latin typeface="Times New Roman" panose="02020603050405020304" pitchFamily="18" charset="0"/>
                <a:cs typeface="Times New Roman" panose="02020603050405020304" pitchFamily="18" charset="0"/>
              </a:rPr>
              <a:t>Block chain technology has the potential to </a:t>
            </a:r>
            <a:r>
              <a:rPr lang="en-IN" sz="2800" b="1" dirty="0">
                <a:latin typeface="Times New Roman" panose="02020603050405020304" pitchFamily="18" charset="0"/>
                <a:cs typeface="Times New Roman" panose="02020603050405020304" pitchFamily="18" charset="0"/>
              </a:rPr>
              <a:t>revolutionize drug traceability </a:t>
            </a:r>
            <a:r>
              <a:rPr lang="en-IN" sz="2800" dirty="0">
                <a:latin typeface="Times New Roman" panose="02020603050405020304" pitchFamily="18" charset="0"/>
                <a:cs typeface="Times New Roman" panose="02020603050405020304" pitchFamily="18" charset="0"/>
              </a:rPr>
              <a:t>by providing greater transparency , security and efficiency while there are still challenges to be overcome , several companies are already using blockchain to improve the drug traceability process. As blockchain technology continues to evolve, we can expect to see more innovative solutions in the future.</a:t>
            </a:r>
          </a:p>
        </p:txBody>
      </p:sp>
    </p:spTree>
    <p:extLst>
      <p:ext uri="{BB962C8B-B14F-4D97-AF65-F5344CB8AC3E}">
        <p14:creationId xmlns:p14="http://schemas.microsoft.com/office/powerpoint/2010/main" val="218873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1802" y="201607"/>
            <a:ext cx="10220446" cy="5816977"/>
          </a:xfrm>
          <a:prstGeom prst="rect">
            <a:avLst/>
          </a:prstGeom>
          <a:noFill/>
        </p:spPr>
        <p:txBody>
          <a:bodyPr wrap="square" rtlCol="0" anchor="ctr">
            <a:spAutoFit/>
          </a:bodyPr>
          <a:lstStyle/>
          <a:p>
            <a:pPr algn="ctr"/>
            <a:r>
              <a:rPr lang="en-US" sz="3600" b="1" dirty="0">
                <a:latin typeface="Times New Roman" panose="02020603050405020304" pitchFamily="18" charset="0"/>
                <a:cs typeface="Times New Roman" panose="02020603050405020304" pitchFamily="18" charset="0"/>
              </a:rPr>
              <a:t> </a:t>
            </a:r>
          </a:p>
          <a:p>
            <a:pPr algn="ctr"/>
            <a:r>
              <a:rPr lang="en-US" sz="4000" b="1" dirty="0">
                <a:latin typeface="Times New Roman" panose="02020603050405020304" pitchFamily="18" charset="0"/>
                <a:cs typeface="Times New Roman" panose="02020603050405020304" pitchFamily="18" charset="0"/>
              </a:rPr>
              <a:t>INTRODUCTION</a:t>
            </a:r>
          </a:p>
          <a:p>
            <a:pPr algn="ctr"/>
            <a:endParaRPr lang="en-US" sz="3600" b="1" dirty="0">
              <a:latin typeface="Times New Roman" panose="02020603050405020304" pitchFamily="18" charset="0"/>
              <a:cs typeface="Times New Roman" panose="02020603050405020304" pitchFamily="18" charset="0"/>
            </a:endParaRPr>
          </a:p>
          <a:p>
            <a:pPr algn="ctr"/>
            <a:r>
              <a:rPr lang="en-US" sz="3600" b="1" dirty="0">
                <a:latin typeface="Times New Roman" panose="02020603050405020304" pitchFamily="18" charset="0"/>
                <a:cs typeface="Times New Roman" panose="02020603050405020304" pitchFamily="18" charset="0"/>
              </a:rPr>
              <a:t>    REVOLUTIONIZING DRUG TRACEABILITY</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Leveraging the power of block chain technology. This presentation will explore the potential of block chain technology to transform the drug traceability process, providing greater transparency, security and efficiency. The pharmaceutical supply chain is complex and vulnerable to fraud and counterfeit drugs. Blockchain technology can provide an immutable and transparent solution to secure the supply chain and ensure drug traceability.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39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0533" y="859065"/>
            <a:ext cx="10430933" cy="5139869"/>
          </a:xfrm>
          <a:prstGeom prst="rect">
            <a:avLst/>
          </a:prstGeom>
          <a:noFill/>
        </p:spPr>
        <p:txBody>
          <a:bodyPr wrap="square" rtlCol="0">
            <a:spAutoFit/>
          </a:bodyPr>
          <a:lstStyle/>
          <a:p>
            <a:pPr algn="just"/>
            <a:r>
              <a:rPr lang="en-US" sz="3600" b="1" dirty="0">
                <a:latin typeface="Times New Roman" panose="02020603050405020304" pitchFamily="18" charset="0"/>
                <a:cs typeface="Times New Roman" panose="02020603050405020304" pitchFamily="18" charset="0"/>
              </a:rPr>
              <a:t>DEFINITION</a:t>
            </a:r>
          </a:p>
          <a:p>
            <a:pPr algn="just"/>
            <a:r>
              <a:rPr lang="en-US" dirty="0">
                <a:latin typeface="Times New Roman" panose="02020603050405020304" pitchFamily="18" charset="0"/>
                <a:cs typeface="Times New Roman" panose="02020603050405020304" pitchFamily="18" charset="0"/>
              </a:rPr>
              <a:t>          </a:t>
            </a:r>
          </a:p>
          <a:p>
            <a:pPr algn="just"/>
            <a:r>
              <a:rPr lang="en-US" sz="3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 is the process of determining the product's authenticity and originality so that all stakeholders can track and trace transactions at every level of the supply chain</a:t>
            </a:r>
            <a:r>
              <a:rPr lang="en-US" sz="3000" dirty="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600" b="1" dirty="0">
                <a:latin typeface="Times New Roman" panose="02020603050405020304" pitchFamily="18" charset="0"/>
                <a:cs typeface="Times New Roman" panose="02020603050405020304" pitchFamily="18" charset="0"/>
              </a:rPr>
              <a:t>CHALLENGES</a:t>
            </a:r>
            <a:endParaRPr lang="en-US" sz="32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Its process is plagued by inefficiencies, fraud and counterfeiting. Lack of transparency in the supply chain and difficulty in tracking products ,time-consuming and prone to errors are major challenges.</a:t>
            </a:r>
          </a:p>
        </p:txBody>
      </p:sp>
    </p:spTree>
    <p:extLst>
      <p:ext uri="{BB962C8B-B14F-4D97-AF65-F5344CB8AC3E}">
        <p14:creationId xmlns:p14="http://schemas.microsoft.com/office/powerpoint/2010/main" val="393744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067" y="259644"/>
            <a:ext cx="11696433" cy="6001643"/>
          </a:xfrm>
          <a:prstGeom prst="rect">
            <a:avLst/>
          </a:prstGeom>
          <a:noFill/>
        </p:spPr>
        <p:txBody>
          <a:bodyPr wrap="square" rtlCol="0">
            <a:spAutoFit/>
          </a:bodyPr>
          <a:lstStyle/>
          <a:p>
            <a:pPr algn="ctr"/>
            <a:endParaRPr lang="en-US" sz="3600" b="1" dirty="0">
              <a:latin typeface="Times New Roman" panose="02020603050405020304" pitchFamily="18" charset="0"/>
              <a:cs typeface="Times New Roman" panose="02020603050405020304" pitchFamily="18" charset="0"/>
            </a:endParaRPr>
          </a:p>
          <a:p>
            <a:pPr algn="ctr"/>
            <a:r>
              <a:rPr lang="en-US" sz="3600" b="1" dirty="0">
                <a:latin typeface="Times New Roman" panose="02020603050405020304" pitchFamily="18" charset="0"/>
                <a:cs typeface="Times New Roman" panose="02020603050405020304" pitchFamily="18" charset="0"/>
              </a:rPr>
              <a:t>TOOLS AND TECHNOLOGY USED</a:t>
            </a:r>
          </a:p>
          <a:p>
            <a:pPr algn="ctr"/>
            <a:endParaRPr lang="en-US" sz="3000" dirty="0"/>
          </a:p>
          <a:p>
            <a:pPr lvl="1"/>
            <a:r>
              <a:rPr lang="en-US" sz="3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Different approaches have been proposed to solve  drug counterfeiting and improve pharmaceutical traceability including the use of the “ETHEREUM BLOCKCHAIN AND DISTRIBUTED LEDGER    TECHNOLOGIES” to manage the supply chain.</a:t>
            </a:r>
          </a:p>
          <a:p>
            <a:pPr lvl="1"/>
            <a:r>
              <a:rPr lang="en-US" sz="2800" dirty="0">
                <a:latin typeface="Times New Roman" panose="02020603050405020304" pitchFamily="18" charset="0"/>
                <a:cs typeface="Times New Roman" panose="02020603050405020304" pitchFamily="18" charset="0"/>
              </a:rPr>
              <a:t>	</a:t>
            </a:r>
          </a:p>
          <a:p>
            <a:pPr lvl="1"/>
            <a:r>
              <a:rPr lang="en-US" sz="2800" dirty="0">
                <a:latin typeface="Times New Roman" panose="02020603050405020304" pitchFamily="18" charset="0"/>
                <a:cs typeface="Times New Roman" panose="02020603050405020304" pitchFamily="18" charset="0"/>
              </a:rPr>
              <a:t>	    Block chain technology can create </a:t>
            </a:r>
            <a:r>
              <a:rPr lang="en-US" sz="2800" b="1" dirty="0">
                <a:latin typeface="Times New Roman" panose="02020603050405020304" pitchFamily="18" charset="0"/>
                <a:cs typeface="Times New Roman" panose="02020603050405020304" pitchFamily="18" charset="0"/>
              </a:rPr>
              <a:t>a tamperproof, transparent and secure </a:t>
            </a:r>
            <a:r>
              <a:rPr lang="en-US" sz="2800" dirty="0">
                <a:latin typeface="Times New Roman" panose="02020603050405020304" pitchFamily="18" charset="0"/>
                <a:cs typeface="Times New Roman" panose="02020603050405020304" pitchFamily="18" charset="0"/>
              </a:rPr>
              <a:t>record of drug transactions. Each transaction is recorded in a </a:t>
            </a:r>
            <a:r>
              <a:rPr lang="en-US" sz="2800" b="1" dirty="0">
                <a:latin typeface="Times New Roman" panose="02020603050405020304" pitchFamily="18" charset="0"/>
                <a:cs typeface="Times New Roman" panose="02020603050405020304" pitchFamily="18" charset="0"/>
              </a:rPr>
              <a:t>decentralized, immutable ledger</a:t>
            </a:r>
            <a:r>
              <a:rPr lang="en-US" sz="2800" dirty="0">
                <a:latin typeface="Times New Roman" panose="02020603050405020304" pitchFamily="18" charset="0"/>
                <a:cs typeface="Times New Roman" panose="02020603050405020304" pitchFamily="18" charset="0"/>
              </a:rPr>
              <a:t>, providing an </a:t>
            </a:r>
            <a:r>
              <a:rPr lang="en-US" sz="2800" b="1" dirty="0">
                <a:latin typeface="Times New Roman" panose="02020603050405020304" pitchFamily="18" charset="0"/>
                <a:cs typeface="Times New Roman" panose="02020603050405020304" pitchFamily="18" charset="0"/>
              </a:rPr>
              <a:t>unprecedented level of transparency.</a:t>
            </a:r>
            <a:r>
              <a:rPr lang="en-US" sz="2800" dirty="0">
                <a:latin typeface="Times New Roman" panose="02020603050405020304" pitchFamily="18" charset="0"/>
                <a:cs typeface="Times New Roman" panose="02020603050405020304" pitchFamily="18" charset="0"/>
              </a:rPr>
              <a:t> Block chain can also enable real-time tracking of drugs, reducing the risk of counterfeit products.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54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468" y="937178"/>
            <a:ext cx="10046825" cy="4954336"/>
          </a:xfrm>
          <a:prstGeom prst="rect">
            <a:avLst/>
          </a:prstGeom>
        </p:spPr>
      </p:pic>
    </p:spTree>
    <p:extLst>
      <p:ext uri="{BB962C8B-B14F-4D97-AF65-F5344CB8AC3E}">
        <p14:creationId xmlns:p14="http://schemas.microsoft.com/office/powerpoint/2010/main" val="129841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9676" y="521210"/>
            <a:ext cx="10278319" cy="5509200"/>
          </a:xfrm>
          <a:prstGeom prst="rect">
            <a:avLst/>
          </a:prstGeom>
          <a:noFill/>
        </p:spPr>
        <p:txBody>
          <a:bodyPr wrap="square" rtlCol="0" anchor="b">
            <a:spAutoFit/>
          </a:bodyPr>
          <a:lstStyle/>
          <a:p>
            <a:pPr algn="ctr"/>
            <a:r>
              <a:rPr lang="en-US" sz="3600" b="1" dirty="0">
                <a:latin typeface="Times New Roman" panose="02020603050405020304" pitchFamily="18" charset="0"/>
                <a:cs typeface="Times New Roman" panose="02020603050405020304" pitchFamily="18" charset="0"/>
              </a:rPr>
              <a:t> </a:t>
            </a:r>
          </a:p>
          <a:p>
            <a:pPr algn="ctr"/>
            <a:r>
              <a:rPr lang="en-US" sz="3600" b="1" dirty="0">
                <a:latin typeface="Times New Roman" panose="02020603050405020304" pitchFamily="18" charset="0"/>
                <a:cs typeface="Times New Roman" panose="02020603050405020304" pitchFamily="18" charset="0"/>
              </a:rPr>
              <a:t>IMPLEMENTATION OF BLOCKCHAIN </a:t>
            </a:r>
            <a:endParaRPr lang="en-IN" sz="3600" b="1" dirty="0">
              <a:latin typeface="Times New Roman" panose="02020603050405020304" pitchFamily="18" charset="0"/>
              <a:cs typeface="Times New Roman" panose="02020603050405020304" pitchFamily="18" charset="0"/>
            </a:endParaRPr>
          </a:p>
          <a:p>
            <a:r>
              <a:rPr lang="en-US" sz="2800" dirty="0"/>
              <a:t>	</a:t>
            </a:r>
          </a:p>
          <a:p>
            <a:r>
              <a:rPr lang="en-US" sz="2800" dirty="0">
                <a:latin typeface="Times New Roman" panose="02020603050405020304" pitchFamily="18" charset="0"/>
                <a:cs typeface="Times New Roman" panose="02020603050405020304" pitchFamily="18" charset="0"/>
              </a:rPr>
              <a:t>	Blockchain in technology can be used to create a secure and transparent drug traceability system. Each drug can be assigned a unique identifier that is recorded on the blockchain. The Drug’s journey through the supply chain can be tracked and verified using the blockchain. This ensures that the drug is authentic has not been tampered with. Implement SMART CONTRACTS for automated verification. This can define rules and conditions for transactions and it ensures that a distributor can only accept products from a licensed manufacturer.</a:t>
            </a:r>
          </a:p>
        </p:txBody>
      </p:sp>
    </p:spTree>
    <p:extLst>
      <p:ext uri="{BB962C8B-B14F-4D97-AF65-F5344CB8AC3E}">
        <p14:creationId xmlns:p14="http://schemas.microsoft.com/office/powerpoint/2010/main" val="27461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924" y="963413"/>
            <a:ext cx="7978410" cy="4931174"/>
          </a:xfrm>
          <a:prstGeom prst="rect">
            <a:avLst/>
          </a:prstGeom>
        </p:spPr>
      </p:pic>
    </p:spTree>
    <p:extLst>
      <p:ext uri="{BB962C8B-B14F-4D97-AF65-F5344CB8AC3E}">
        <p14:creationId xmlns:p14="http://schemas.microsoft.com/office/powerpoint/2010/main" val="19471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4442" y="261258"/>
            <a:ext cx="10767526" cy="4339650"/>
          </a:xfrm>
          <a:prstGeom prst="rect">
            <a:avLst/>
          </a:prstGeom>
          <a:noFill/>
        </p:spPr>
        <p:txBody>
          <a:bodyPr wrap="square" rtlCol="0">
            <a:spAutoFit/>
          </a:bodyPr>
          <a:lstStyle/>
          <a:p>
            <a:endParaRPr lang="en-IN" sz="3600" b="1" dirty="0">
              <a:latin typeface="Times New Roman" panose="02020603050405020304" pitchFamily="18" charset="0"/>
              <a:cs typeface="Times New Roman" panose="02020603050405020304" pitchFamily="18" charset="0"/>
            </a:endParaRPr>
          </a:p>
          <a:p>
            <a:pPr algn="ctr"/>
            <a:r>
              <a:rPr lang="en-IN" sz="3600" b="1" dirty="0">
                <a:latin typeface="Times New Roman" panose="02020603050405020304" pitchFamily="18" charset="0"/>
                <a:cs typeface="Times New Roman" panose="02020603050405020304" pitchFamily="18" charset="0"/>
              </a:rPr>
              <a:t>CURRENT</a:t>
            </a:r>
            <a:r>
              <a:rPr lang="en-IN" sz="28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APPLICATIONS</a:t>
            </a:r>
            <a:r>
              <a:rPr lang="en-IN" sz="28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OF</a:t>
            </a:r>
            <a:r>
              <a:rPr lang="en-IN" sz="28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BLOCKCHAIN</a:t>
            </a:r>
            <a:r>
              <a:rPr lang="en-IN" sz="28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IN</a:t>
            </a:r>
            <a:r>
              <a:rPr lang="en-IN" sz="28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DRUG</a:t>
            </a:r>
            <a:r>
              <a:rPr lang="en-IN" sz="28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TRACEABILITY</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Several companies are already using block chain to improve drug traceability. IBM and WALMART are collaborating  on a block chain-based system to track food and drug shipments </a:t>
            </a:r>
            <a:r>
              <a:rPr lang="en-IN" sz="2800" b="1" dirty="0">
                <a:latin typeface="Times New Roman" panose="02020603050405020304" pitchFamily="18" charset="0"/>
                <a:cs typeface="Times New Roman" panose="02020603050405020304" pitchFamily="18" charset="0"/>
              </a:rPr>
              <a:t>chronicled </a:t>
            </a:r>
            <a:r>
              <a:rPr lang="en-IN" sz="2800" dirty="0">
                <a:latin typeface="Times New Roman" panose="02020603050405020304" pitchFamily="18" charset="0"/>
                <a:cs typeface="Times New Roman" panose="02020603050405020304" pitchFamily="18" charset="0"/>
              </a:rPr>
              <a:t>is using blockchain to track pharmaceuticals in the supply chain. </a:t>
            </a:r>
            <a:r>
              <a:rPr lang="en-IN" sz="2800" b="1" dirty="0">
                <a:latin typeface="Times New Roman" panose="02020603050405020304" pitchFamily="18" charset="0"/>
                <a:cs typeface="Times New Roman" panose="02020603050405020304" pitchFamily="18" charset="0"/>
              </a:rPr>
              <a:t>Block verify </a:t>
            </a:r>
            <a:r>
              <a:rPr lang="en-IN" sz="2800" dirty="0">
                <a:latin typeface="Times New Roman" panose="02020603050405020304" pitchFamily="18" charset="0"/>
                <a:cs typeface="Times New Roman" panose="02020603050405020304" pitchFamily="18" charset="0"/>
              </a:rPr>
              <a:t>is using blockchain to verify the authenticity of drugs.</a:t>
            </a:r>
          </a:p>
        </p:txBody>
      </p:sp>
    </p:spTree>
    <p:extLst>
      <p:ext uri="{BB962C8B-B14F-4D97-AF65-F5344CB8AC3E}">
        <p14:creationId xmlns:p14="http://schemas.microsoft.com/office/powerpoint/2010/main" val="156986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943" y="807420"/>
            <a:ext cx="9728114" cy="5243160"/>
          </a:xfrm>
          <a:prstGeom prst="rect">
            <a:avLst/>
          </a:prstGeom>
        </p:spPr>
      </p:pic>
    </p:spTree>
    <p:extLst>
      <p:ext uri="{BB962C8B-B14F-4D97-AF65-F5344CB8AC3E}">
        <p14:creationId xmlns:p14="http://schemas.microsoft.com/office/powerpoint/2010/main" val="35857640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322</TotalTime>
  <Words>452</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Times New Roman</vt:lpstr>
      <vt:lpstr>Organic</vt:lpstr>
      <vt:lpstr>DRUG TRACEABLITY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keethu ms</dc:creator>
  <cp:lastModifiedBy>Devadharshini</cp:lastModifiedBy>
  <cp:revision>32</cp:revision>
  <dcterms:created xsi:type="dcterms:W3CDTF">2023-10-19T12:01:18Z</dcterms:created>
  <dcterms:modified xsi:type="dcterms:W3CDTF">2023-10-20T06:07:08Z</dcterms:modified>
</cp:coreProperties>
</file>