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4.xml" ContentType="application/vnd.openxmlformats-officedocument.presentationml.notesSlide+xml"/>
  <Override PartName="/ppt/notesSlides/notesSlide9.xml" ContentType="application/vnd.openxmlformats-officedocument.presentationml.notesSlid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 id="2147483660" r:id="rId2"/>
  </p:sldMasterIdLst>
  <p:notesMasterIdLst>
    <p:notesMasterId r:id="rId2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26A4777-BAA3-4A28-9847-F2C8AA5DA620}">
  <a:tblStyle styleId="{326A4777-BAA3-4A28-9847-F2C8AA5DA620}" styleName="Table_0">
    <a:wholeTbl>
      <a:tcTxStyle i="off" b="off">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i="off" b="off"/>
    </a:band1H>
    <a:band2H>
      <a:tcTxStyle i="off" b="off"/>
    </a:band2H>
    <a:band1V>
      <a:tcTxStyle i="off" b="off"/>
    </a:band1V>
    <a:band2V>
      <a:tcTxStyle i="off" b="off"/>
    </a:band2V>
    <a:lastCol>
      <a:tcTxStyle i="off" b="off"/>
    </a:lastCol>
    <a:firstCol>
      <a:tcTxStyle i="off" b="off"/>
    </a:firstCol>
    <a:lastRow>
      <a:tcTxStyle i="off" b="off"/>
    </a:lastRow>
    <a:seCell>
      <a:tcTxStyle i="off" b="off"/>
    </a:seCell>
    <a:swCell>
      <a:tcTxStyle i="off" b="off"/>
    </a:swCell>
    <a:firstRow>
      <a:tcTxStyle i="off" b="off"/>
    </a:firstRow>
    <a:neCell>
      <a:tcTxStyle i="off" b="off"/>
    </a:neCell>
    <a:nwCell>
      <a:tcTxStyle i="off" b="off"/>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notesMaster" Target="notesMasters/notesMaster1.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95" name="Shape 95"/>
        <p:cNvGrpSpPr/>
        <p:nvPr/>
      </p:nvGrpSpPr>
      <p:grpSpPr>
        <a:xfrm>
          <a:off x="0" y="0"/>
          <a:ext cx="0" cy="0"/>
          <a:chOff x="0" y="0"/>
          <a:chExt cx="0" cy="0"/>
        </a:xfrm>
      </p:grpSpPr>
      <p:sp>
        <p:nvSpPr>
          <p:cNvPr id="96" name="Google Shape;96;g2a35c409dc5_1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a35c409dc5_1_4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62" name="Shape 162"/>
        <p:cNvGrpSpPr/>
        <p:nvPr/>
      </p:nvGrpSpPr>
      <p:grpSpPr>
        <a:xfrm>
          <a:off x="0" y="0"/>
          <a:ext cx="0" cy="0"/>
          <a:chOff x="0" y="0"/>
          <a:chExt cx="0" cy="0"/>
        </a:xfrm>
      </p:grpSpPr>
      <p:sp>
        <p:nvSpPr>
          <p:cNvPr id="163" name="Google Shape;163;g263226c7956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63226c7956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69" name="Shape 169"/>
        <p:cNvGrpSpPr/>
        <p:nvPr/>
      </p:nvGrpSpPr>
      <p:grpSpPr>
        <a:xfrm>
          <a:off x="0" y="0"/>
          <a:ext cx="0" cy="0"/>
          <a:chOff x="0" y="0"/>
          <a:chExt cx="0" cy="0"/>
        </a:xfrm>
      </p:grpSpPr>
      <p:sp>
        <p:nvSpPr>
          <p:cNvPr id="170" name="Google Shape;170;g263226c7956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63226c7956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76" name="Shape 176"/>
        <p:cNvGrpSpPr/>
        <p:nvPr/>
      </p:nvGrpSpPr>
      <p:grpSpPr>
        <a:xfrm>
          <a:off x="0" y="0"/>
          <a:ext cx="0" cy="0"/>
          <a:chOff x="0" y="0"/>
          <a:chExt cx="0" cy="0"/>
        </a:xfrm>
      </p:grpSpPr>
      <p:sp>
        <p:nvSpPr>
          <p:cNvPr id="177" name="Google Shape;177;g263226c7956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63226c7956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84" name="Shape 184"/>
        <p:cNvGrpSpPr/>
        <p:nvPr/>
      </p:nvGrpSpPr>
      <p:grpSpPr>
        <a:xfrm>
          <a:off x="0" y="0"/>
          <a:ext cx="0" cy="0"/>
          <a:chOff x="0" y="0"/>
          <a:chExt cx="0" cy="0"/>
        </a:xfrm>
      </p:grpSpPr>
      <p:sp>
        <p:nvSpPr>
          <p:cNvPr id="185" name="Google Shape;185;g2a3a2e7dd6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3a2e7dd6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92" name="Shape 192"/>
        <p:cNvGrpSpPr/>
        <p:nvPr/>
      </p:nvGrpSpPr>
      <p:grpSpPr>
        <a:xfrm>
          <a:off x="0" y="0"/>
          <a:ext cx="0" cy="0"/>
          <a:chOff x="0" y="0"/>
          <a:chExt cx="0" cy="0"/>
        </a:xfrm>
      </p:grpSpPr>
      <p:sp>
        <p:nvSpPr>
          <p:cNvPr id="193" name="Google Shape;193;g263226c7956_0_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63226c7956_0_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98" name="Shape 198"/>
        <p:cNvGrpSpPr/>
        <p:nvPr/>
      </p:nvGrpSpPr>
      <p:grpSpPr>
        <a:xfrm>
          <a:off x="0" y="0"/>
          <a:ext cx="0" cy="0"/>
          <a:chOff x="0" y="0"/>
          <a:chExt cx="0" cy="0"/>
        </a:xfrm>
      </p:grpSpPr>
      <p:sp>
        <p:nvSpPr>
          <p:cNvPr id="199" name="Google Shape;199;g263226c7956_0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63226c7956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204" name="Shape 204"/>
        <p:cNvGrpSpPr/>
        <p:nvPr/>
      </p:nvGrpSpPr>
      <p:grpSpPr>
        <a:xfrm>
          <a:off x="0" y="0"/>
          <a:ext cx="0" cy="0"/>
          <a:chOff x="0" y="0"/>
          <a:chExt cx="0" cy="0"/>
        </a:xfrm>
      </p:grpSpPr>
      <p:sp>
        <p:nvSpPr>
          <p:cNvPr id="205" name="Google Shape;205;g263226c7956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63226c7956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210" name="Shape 210"/>
        <p:cNvGrpSpPr/>
        <p:nvPr/>
      </p:nvGrpSpPr>
      <p:grpSpPr>
        <a:xfrm>
          <a:off x="0" y="0"/>
          <a:ext cx="0" cy="0"/>
          <a:chOff x="0" y="0"/>
          <a:chExt cx="0" cy="0"/>
        </a:xfrm>
      </p:grpSpPr>
      <p:sp>
        <p:nvSpPr>
          <p:cNvPr id="211" name="Google Shape;211;g263226c7956_0_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63226c7956_0_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217" name="Shape 217"/>
        <p:cNvGrpSpPr/>
        <p:nvPr/>
      </p:nvGrpSpPr>
      <p:grpSpPr>
        <a:xfrm>
          <a:off x="0" y="0"/>
          <a:ext cx="0" cy="0"/>
          <a:chOff x="0" y="0"/>
          <a:chExt cx="0" cy="0"/>
        </a:xfrm>
      </p:grpSpPr>
      <p:sp>
        <p:nvSpPr>
          <p:cNvPr id="218" name="Google Shape;218;g263226c7956_0_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63226c7956_0_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223" name="Shape 223"/>
        <p:cNvGrpSpPr/>
        <p:nvPr/>
      </p:nvGrpSpPr>
      <p:grpSpPr>
        <a:xfrm>
          <a:off x="0" y="0"/>
          <a:ext cx="0" cy="0"/>
          <a:chOff x="0" y="0"/>
          <a:chExt cx="0" cy="0"/>
        </a:xfrm>
      </p:grpSpPr>
      <p:sp>
        <p:nvSpPr>
          <p:cNvPr id="224" name="Google Shape;224;g2a35c409dc5_1_1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2a35c409dc5_1_16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04" name="Shape 104"/>
        <p:cNvGrpSpPr/>
        <p:nvPr/>
      </p:nvGrpSpPr>
      <p:grpSpPr>
        <a:xfrm>
          <a:off x="0" y="0"/>
          <a:ext cx="0" cy="0"/>
          <a:chOff x="0" y="0"/>
          <a:chExt cx="0" cy="0"/>
        </a:xfrm>
      </p:grpSpPr>
      <p:sp>
        <p:nvSpPr>
          <p:cNvPr id="105" name="Google Shape;105;g2a35c409dc5_1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2a35c409dc5_1_5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10" name="Shape 110"/>
        <p:cNvGrpSpPr/>
        <p:nvPr/>
      </p:nvGrpSpPr>
      <p:grpSpPr>
        <a:xfrm>
          <a:off x="0" y="0"/>
          <a:ext cx="0" cy="0"/>
          <a:chOff x="0" y="0"/>
          <a:chExt cx="0" cy="0"/>
        </a:xfrm>
      </p:grpSpPr>
      <p:sp>
        <p:nvSpPr>
          <p:cNvPr id="111" name="Google Shape;111;g2a35c409dc5_1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a35c409dc5_1_8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18" name="Shape 118"/>
        <p:cNvGrpSpPr/>
        <p:nvPr/>
      </p:nvGrpSpPr>
      <p:grpSpPr>
        <a:xfrm>
          <a:off x="0" y="0"/>
          <a:ext cx="0" cy="0"/>
          <a:chOff x="0" y="0"/>
          <a:chExt cx="0" cy="0"/>
        </a:xfrm>
      </p:grpSpPr>
      <p:sp>
        <p:nvSpPr>
          <p:cNvPr id="119" name="Google Shape;119;g2a35c409dc5_1_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a35c409dc5_1_8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25" name="Shape 125"/>
        <p:cNvGrpSpPr/>
        <p:nvPr/>
      </p:nvGrpSpPr>
      <p:grpSpPr>
        <a:xfrm>
          <a:off x="0" y="0"/>
          <a:ext cx="0" cy="0"/>
          <a:chOff x="0" y="0"/>
          <a:chExt cx="0" cy="0"/>
        </a:xfrm>
      </p:grpSpPr>
      <p:sp>
        <p:nvSpPr>
          <p:cNvPr id="126" name="Google Shape;126;g2a35c409dc5_1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a35c409dc5_1_9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35" name="Shape 135"/>
        <p:cNvGrpSpPr/>
        <p:nvPr/>
      </p:nvGrpSpPr>
      <p:grpSpPr>
        <a:xfrm>
          <a:off x="0" y="0"/>
          <a:ext cx="0" cy="0"/>
          <a:chOff x="0" y="0"/>
          <a:chExt cx="0" cy="0"/>
        </a:xfrm>
      </p:grpSpPr>
      <p:sp>
        <p:nvSpPr>
          <p:cNvPr id="136" name="Google Shape;136;g2a35c409dc5_1_10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a35c409dc5_1_10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42" name="Shape 142"/>
        <p:cNvGrpSpPr/>
        <p:nvPr/>
      </p:nvGrpSpPr>
      <p:grpSpPr>
        <a:xfrm>
          <a:off x="0" y="0"/>
          <a:ext cx="0" cy="0"/>
          <a:chOff x="0" y="0"/>
          <a:chExt cx="0" cy="0"/>
        </a:xfrm>
      </p:grpSpPr>
      <p:sp>
        <p:nvSpPr>
          <p:cNvPr id="143" name="Google Shape;143;g2a35c409dc5_1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2a35c409dc5_1_13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49" name="Shape 149"/>
        <p:cNvGrpSpPr/>
        <p:nvPr/>
      </p:nvGrpSpPr>
      <p:grpSpPr>
        <a:xfrm>
          <a:off x="0" y="0"/>
          <a:ext cx="0" cy="0"/>
          <a:chOff x="0" y="0"/>
          <a:chExt cx="0" cy="0"/>
        </a:xfrm>
      </p:grpSpPr>
      <p:sp>
        <p:nvSpPr>
          <p:cNvPr id="150" name="Google Shape;150;g2a35c409dc5_1_1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a35c409dc5_1_14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p:spTree>
      <p:nvGrpSpPr>
        <p:cNvPr id="155" name="Shape 155"/>
        <p:cNvGrpSpPr/>
        <p:nvPr/>
      </p:nvGrpSpPr>
      <p:grpSpPr>
        <a:xfrm>
          <a:off x="0" y="0"/>
          <a:ext cx="0" cy="0"/>
          <a:chOff x="0" y="0"/>
          <a:chExt cx="0" cy="0"/>
        </a:xfrm>
      </p:grpSpPr>
      <p:sp>
        <p:nvSpPr>
          <p:cNvPr id="156" name="Google Shape;156;g263226c795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63226c795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r>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typ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57" name="Google Shape;57;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 name="Google Shape;60;p15"/>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p1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68" name="Google Shape;68;p17"/>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69" name="Google Shape;69;p1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76" name="Google Shape;76;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t/>
            </a:r>
            <a:endParaRPr sz="1400" b="0" i="0" u="none" strike="noStrike" cap="non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85" name="Google Shape;85;p2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cSld name="CAPTION_ONLY">
    <p:spTree>
      <p:nvGrpSpPr>
        <p:cNvPr id="86" name="Shape 86"/>
        <p:cNvGrpSpPr/>
        <p:nvPr/>
      </p:nvGrpSpPr>
      <p:grpSpPr>
        <a:xfrm>
          <a:off x="0" y="0"/>
          <a:ext cx="0" cy="0"/>
          <a:chOff x="0" y="0"/>
          <a:chExt cx="0" cy="0"/>
        </a:xfrm>
      </p:grpSpPr>
      <p:sp>
        <p:nvSpPr>
          <p:cNvPr id="87" name="Google Shape;87;p22"/>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88" name="Google Shape;88;p2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cSld name="BIG_NUMBER">
    <p:spTree>
      <p:nvGrpSpPr>
        <p:cNvPr id="89" name="Shape 89"/>
        <p:cNvGrpSpPr/>
        <p:nvPr/>
      </p:nvGrpSpPr>
      <p:grpSpPr>
        <a:xfrm>
          <a:off x="0" y="0"/>
          <a:ext cx="0" cy="0"/>
          <a:chOff x="0" y="0"/>
          <a:chExt cx="0" cy="0"/>
        </a:xfrm>
      </p:grpSpPr>
      <p:sp>
        <p:nvSpPr>
          <p:cNvPr id="90" name="Google Shape;90;p23"/>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92" name="Google Shape;92;p2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type="blank">
  <p:cSld name="BLANK">
    <p:spTree>
      <p:nvGrpSpPr>
        <p:cNvPr id="93" name="Shape 93"/>
        <p:cNvGrpSpPr/>
        <p:nvPr/>
      </p:nvGrpSpPr>
      <p:grpSpPr>
        <a:xfrm>
          <a:off x="0" y="0"/>
          <a:ext cx="0" cy="0"/>
          <a:chOff x="0" y="0"/>
          <a:chExt cx="0" cy="0"/>
        </a:xfrm>
      </p:grpSpPr>
      <p:sp>
        <p:nvSpPr>
          <p:cNvPr id="94" name="Google Shape;94;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p:txBody>
      </p:sp>
      <p:sp>
        <p:nvSpPr>
          <p:cNvPr id="52" name="Google Shape;52;p1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p:txBody>
      </p:sp>
      <p:sp>
        <p:nvSpPr>
          <p:cNvPr id="53" name="Google Shape;53;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98" name="Shape 98"/>
        <p:cNvGrpSpPr/>
        <p:nvPr/>
      </p:nvGrpSpPr>
      <p:grpSpPr>
        <a:xfrm>
          <a:off x="0" y="0"/>
          <a:ext cx="0" cy="0"/>
          <a:chOff x="0" y="0"/>
          <a:chExt cx="0" cy="0"/>
        </a:xfrm>
      </p:grpSpPr>
      <p:sp>
        <p:nvSpPr>
          <p:cNvPr id="99" name="Google Shape;99;p25"/>
          <p:cNvSpPr txBox="1"/>
          <p:nvPr>
            <p:ph type="ctrTitle" idx="4294967295"/>
          </p:nvPr>
        </p:nvSpPr>
        <p:spPr>
          <a:xfrm>
            <a:off x="1332300" y="1752888"/>
            <a:ext cx="6479400" cy="936600"/>
          </a:xfrm>
          <a:prstGeom prst="rect">
            <a:avLst/>
          </a:prstGeom>
          <a:noFill/>
          <a:ln>
            <a:noFill/>
          </a:ln>
        </p:spPr>
        <p:txBody>
          <a:bodyPr spcFirstLastPara="1" wrap="square" lIns="91425" tIns="91425" rIns="91425" bIns="91425" anchor="t" anchorCtr="0">
            <a:normAutofit fontScale="90000"/>
          </a:bodyPr>
          <a:lstStyle/>
          <a:p>
            <a:pPr marL="0" marR="0" lvl="0" indent="0" algn="ctr" rtl="0">
              <a:lnSpc>
                <a:spcPct val="100000"/>
              </a:lnSpc>
              <a:spcBef>
                <a:spcPts val="0"/>
              </a:spcBef>
              <a:spcAft>
                <a:spcPts val="0"/>
              </a:spcAft>
              <a:buClr>
                <a:schemeClr val="dk1"/>
              </a:buClr>
              <a:buSzPct val="100000"/>
              <a:buFont typeface="Arial"/>
              <a:buNone/>
            </a:pPr>
            <a:r>
              <a:rPr lang="en" sz="2800" b="1" i="0" u="none" strike="noStrike" cap="none">
                <a:solidFill>
                  <a:schemeClr val="dk1"/>
                </a:solidFill>
                <a:latin typeface="Times New Roman"/>
                <a:ea typeface="Times New Roman"/>
                <a:cs typeface="Times New Roman"/>
                <a:sym typeface="Times New Roman"/>
              </a:rPr>
              <a:t>Music Recognition using Machine Learning</a:t>
            </a:r>
            <a:endParaRPr sz="2800" b="1" i="0" u="none" strike="noStrike" cap="none">
              <a:solidFill>
                <a:schemeClr val="dk1"/>
              </a:solidFill>
              <a:latin typeface="Times New Roman"/>
              <a:ea typeface="Times New Roman"/>
              <a:cs typeface="Times New Roman"/>
              <a:sym typeface="Times New Roman"/>
            </a:endParaRPr>
          </a:p>
        </p:txBody>
      </p:sp>
      <p:pic>
        <p:nvPicPr>
          <p:cNvPr id="100" name="Google Shape;100;p25"/>
          <p:cNvPicPr preferRelativeResize="0"/>
          <p:nvPr/>
        </p:nvPicPr>
        <p:blipFill rotWithShape="1">
          <a:blip r:embed="rId3">
            <a:alphaModFix/>
          </a:blip>
          <a:srcRect l="0" t="0" r="0" b="0"/>
          <a:stretch/>
        </p:blipFill>
        <p:spPr>
          <a:xfrm>
            <a:off x="751750" y="261025"/>
            <a:ext cx="1169950" cy="1347225"/>
          </a:xfrm>
          <a:prstGeom prst="rect">
            <a:avLst/>
          </a:prstGeom>
          <a:noFill/>
          <a:ln>
            <a:noFill/>
          </a:ln>
        </p:spPr>
      </p:pic>
      <p:sp>
        <p:nvSpPr>
          <p:cNvPr id="101" name="Google Shape;101;p25"/>
          <p:cNvSpPr txBox="1"/>
          <p:nvPr/>
        </p:nvSpPr>
        <p:spPr>
          <a:xfrm>
            <a:off x="2116250" y="538325"/>
            <a:ext cx="6090300" cy="792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Times New Roman"/>
                <a:ea typeface="Times New Roman"/>
                <a:cs typeface="Times New Roman"/>
                <a:sym typeface="Times New Roman"/>
              </a:rPr>
              <a:t>National Institute of Technology Calicut</a:t>
            </a:r>
            <a:endParaRPr sz="20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Times New Roman"/>
                <a:ea typeface="Times New Roman"/>
                <a:cs typeface="Times New Roman"/>
                <a:sym typeface="Times New Roman"/>
              </a:rPr>
              <a:t>Department of Computer Science and Engineering</a:t>
            </a:r>
            <a:endParaRPr sz="2000" b="1" i="0" u="none" strike="noStrike" cap="none">
              <a:solidFill>
                <a:srgbClr val="000000"/>
              </a:solidFill>
              <a:latin typeface="Times New Roman"/>
              <a:ea typeface="Times New Roman"/>
              <a:cs typeface="Times New Roman"/>
              <a:sym typeface="Times New Roman"/>
            </a:endParaRPr>
          </a:p>
        </p:txBody>
      </p:sp>
      <p:graphicFrame>
        <p:nvGraphicFramePr>
          <p:cNvPr id="102" name="Google Shape;102;p25"/>
          <p:cNvGraphicFramePr>
            <a:graphicFrameLocks xmlns:a="http://schemas.openxmlformats.org/drawingml/2006/main"/>
          </p:cNvGraphicFramePr>
          <p:nvPr/>
        </p:nvGraphicFramePr>
        <p:xfrm>
          <a:off x="952500" y="2834150"/>
          <a:ext cx="3000000" cy="3000000"/>
        </p:xfrm>
        <a:graphic>
          <a:graphicData uri="http://schemas.openxmlformats.org/drawingml/2006/table">
            <a:tbl>
              <a:tblPr>
                <a:tableStyleId>{326A4777-BAA3-4A28-9847-F2C8AA5DA620}</a:tableStyleId>
                <a:noFill/>
              </a:tblPr>
              <a:tblGrid>
                <a:gridCol w="3619500"/>
                <a:gridCol w="3619500"/>
              </a:tblGrid>
              <a:tr h="38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Naredla Rohith Reddy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B200794CS</a:t>
                      </a:r>
                      <a:endParaRPr sz="1400" u="none" strike="noStrike" cap="none"/>
                    </a:p>
                  </a:txBody>
                  <a:tcPr marL="91425" marR="91425" marT="91425" marB="91425"/>
                </a:tc>
              </a:tr>
              <a:tr h="38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Kanchireddy Varshith Reddy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B220832CS</a:t>
                      </a:r>
                      <a:endParaRPr sz="1400" u="none" strike="noStrike" cap="none"/>
                    </a:p>
                  </a:txBody>
                  <a:tcPr marL="91425" marR="91425" marT="91425" marB="91425"/>
                </a:tc>
              </a:tr>
              <a:tr h="3874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Vangur Ebenezer Rahul Deepak</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rPr>
                        <a:t>B200818CS</a:t>
                      </a:r>
                      <a:endParaRPr sz="1400" u="none" strike="noStrike" cap="none"/>
                    </a:p>
                  </a:txBody>
                  <a:tcPr marL="91425" marR="91425" marT="91425" marB="91425"/>
                </a:tc>
              </a:tr>
            </a:tbl>
          </a:graphicData>
        </a:graphic>
      </p:graphicFrame>
      <p:sp>
        <p:nvSpPr>
          <p:cNvPr id="103" name="Google Shape;103;p25"/>
          <p:cNvSpPr txBox="1"/>
          <p:nvPr/>
        </p:nvSpPr>
        <p:spPr>
          <a:xfrm>
            <a:off x="951925" y="4214600"/>
            <a:ext cx="7239000" cy="59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Guide Name : Manjusha 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623400" y="490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DESIGN</a:t>
            </a:r>
            <a:endParaRPr b="1"/>
          </a:p>
        </p:txBody>
      </p:sp>
      <p:pic>
        <p:nvPicPr>
          <p:cNvPr id="167" name="Google Shape;167;p34"/>
          <p:cNvPicPr preferRelativeResize="0"/>
          <p:nvPr/>
        </p:nvPicPr>
        <p:blipFill>
          <a:blip r:embed="rId3">
            <a:alphaModFix/>
          </a:blip>
          <a:stretch/>
        </p:blipFill>
        <p:spPr>
          <a:xfrm>
            <a:off x="4241975" y="1188700"/>
            <a:ext cx="4620452" cy="2964926"/>
          </a:xfrm>
          <a:prstGeom prst="rect">
            <a:avLst/>
          </a:prstGeom>
          <a:noFill/>
          <a:ln>
            <a:noFill/>
          </a:ln>
        </p:spPr>
      </p:pic>
      <p:sp>
        <p:nvSpPr>
          <p:cNvPr id="168" name="Google Shape;168;p34"/>
          <p:cNvSpPr txBox="1"/>
          <p:nvPr/>
        </p:nvSpPr>
        <p:spPr>
          <a:xfrm>
            <a:off x="356625" y="1124700"/>
            <a:ext cx="3600300" cy="35889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Char char="➔"/>
            </a:pPr>
            <a:r>
              <a:rPr lang="en" sz="1500">
                <a:solidFill>
                  <a:schemeClr val="dk2"/>
                </a:solidFill>
              </a:rPr>
              <a:t>So whenever we have a query the query is fed to the first component then if it finds a match with a score greater than a threshold value we return the match i.e we output top</a:t>
            </a:r>
            <a:endParaRPr sz="1500">
              <a:solidFill>
                <a:schemeClr val="dk2"/>
              </a:solidFill>
            </a:endParaRPr>
          </a:p>
          <a:p>
            <a:pPr marL="457200" lvl="0" indent="0" algn="l" rtl="0">
              <a:spcBef>
                <a:spcPts val="0"/>
              </a:spcBef>
              <a:spcAft>
                <a:spcPts val="0"/>
              </a:spcAft>
              <a:buNone/>
            </a:pPr>
            <a:r>
              <a:rPr lang="en" sz="1500">
                <a:solidFill>
                  <a:schemeClr val="dk2"/>
                </a:solidFill>
              </a:rPr>
              <a:t>5 songs</a:t>
            </a:r>
            <a:endParaRPr sz="1500">
              <a:solidFill>
                <a:schemeClr val="dk2"/>
              </a:solidFill>
            </a:endParaRPr>
          </a:p>
          <a:p>
            <a:pPr marL="457200" lvl="0" indent="0" algn="l" rtl="0">
              <a:spcBef>
                <a:spcPts val="0"/>
              </a:spcBef>
              <a:spcAft>
                <a:spcPts val="0"/>
              </a:spcAft>
              <a:buNone/>
            </a:pPr>
            <a:r>
              <a:t/>
            </a:r>
            <a:endParaRPr sz="1500">
              <a:solidFill>
                <a:schemeClr val="dk2"/>
              </a:solidFill>
            </a:endParaRPr>
          </a:p>
          <a:p>
            <a:pPr marL="457200" lvl="0" indent="-323850" algn="l" rtl="0">
              <a:spcBef>
                <a:spcPts val="0"/>
              </a:spcBef>
              <a:spcAft>
                <a:spcPts val="0"/>
              </a:spcAft>
              <a:buClr>
                <a:schemeClr val="dk2"/>
              </a:buClr>
              <a:buSzPts val="1500"/>
              <a:buChar char="➔"/>
            </a:pPr>
            <a:r>
              <a:rPr lang="en" sz="1500">
                <a:solidFill>
                  <a:schemeClr val="dk2"/>
                </a:solidFill>
              </a:rPr>
              <a:t>In case it doesn't have enough score, we feed it into the second component then we return the match from here i.e we output the top 5 songs</a:t>
            </a:r>
            <a:endParaRPr sz="15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72" name="Shape 172"/>
        <p:cNvGrpSpPr/>
        <p:nvPr/>
      </p:nvGrpSpPr>
      <p:grpSpPr>
        <a:xfrm>
          <a:off x="0" y="0"/>
          <a:ext cx="0" cy="0"/>
          <a:chOff x="0" y="0"/>
          <a:chExt cx="0" cy="0"/>
        </a:xfrm>
      </p:grpSpPr>
      <p:sp>
        <p:nvSpPr>
          <p:cNvPr id="173" name="Google Shape;173;p3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DESIGN</a:t>
            </a:r>
            <a:endParaRPr b="1"/>
          </a:p>
        </p:txBody>
      </p:sp>
      <p:sp>
        <p:nvSpPr>
          <p:cNvPr id="174" name="Google Shape;174;p35"/>
          <p:cNvSpPr txBox="1"/>
          <p:nvPr>
            <p:ph type="body" idx="1"/>
          </p:nvPr>
        </p:nvSpPr>
        <p:spPr>
          <a:xfrm>
            <a:off x="311700" y="1152475"/>
            <a:ext cx="8520600" cy="370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                                                                                      </a:t>
            </a:r>
            <a:r>
              <a:rPr lang="en" b="1"/>
              <a:t>COMPONENT 2</a:t>
            </a:r>
            <a:endParaRPr b="1"/>
          </a:p>
          <a:p>
            <a:pPr marL="457200" lvl="0" indent="-342900" algn="l" rtl="0">
              <a:spcBef>
                <a:spcPts val="0"/>
              </a:spcBef>
              <a:spcAft>
                <a:spcPts val="0"/>
              </a:spcAft>
              <a:buSzPts val="1800"/>
              <a:buChar char="➔"/>
            </a:pPr>
            <a:r>
              <a:rPr lang="en" sz="1500"/>
              <a:t>This component involves two</a:t>
            </a:r>
            <a:endParaRPr sz="1500"/>
          </a:p>
          <a:p>
            <a:pPr marL="457200" lvl="0" indent="0" algn="l" rtl="0">
              <a:spcBef>
                <a:spcPts val="0"/>
              </a:spcBef>
              <a:spcAft>
                <a:spcPts val="0"/>
              </a:spcAft>
              <a:buNone/>
            </a:pPr>
            <a:r>
              <a:rPr lang="en" sz="1500"/>
              <a:t>neural networks.</a:t>
            </a:r>
            <a:endParaRPr sz="1500"/>
          </a:p>
          <a:p>
            <a:pPr marL="457200" lvl="0" indent="0" algn="l" rtl="0">
              <a:spcBef>
                <a:spcPts val="0"/>
              </a:spcBef>
              <a:spcAft>
                <a:spcPts val="0"/>
              </a:spcAft>
              <a:buNone/>
            </a:pPr>
            <a:r>
              <a:t/>
            </a:r>
            <a:endParaRPr sz="1500"/>
          </a:p>
          <a:p>
            <a:pPr marL="457200" lvl="0" indent="-323850" algn="l" rtl="0">
              <a:spcBef>
                <a:spcPts val="0"/>
              </a:spcBef>
              <a:spcAft>
                <a:spcPts val="0"/>
              </a:spcAft>
              <a:buSzPts val="1500"/>
              <a:buChar char="➔"/>
            </a:pPr>
            <a:r>
              <a:rPr lang="en" sz="1500"/>
              <a:t>They are</a:t>
            </a:r>
            <a:endParaRPr sz="1500"/>
          </a:p>
          <a:p>
            <a:pPr marL="0" lvl="0" indent="0" algn="l" rtl="0">
              <a:spcBef>
                <a:spcPts val="0"/>
              </a:spcBef>
              <a:spcAft>
                <a:spcPts val="0"/>
              </a:spcAft>
              <a:buNone/>
            </a:pPr>
            <a:r>
              <a:rPr lang="en" sz="1500"/>
              <a:t>        </a:t>
            </a:r>
            <a:r>
              <a:rPr lang="en" sz="1500"/>
              <a:t>1. Hum/MIDI to UDS (N1)</a:t>
            </a:r>
            <a:endParaRPr sz="1500"/>
          </a:p>
          <a:p>
            <a:pPr marL="0" lvl="0" indent="0" algn="l" rtl="0">
              <a:spcBef>
                <a:spcPts val="0"/>
              </a:spcBef>
              <a:spcAft>
                <a:spcPts val="0"/>
              </a:spcAft>
              <a:buNone/>
            </a:pPr>
            <a:r>
              <a:rPr lang="en" sz="1500"/>
              <a:t>        2. Original Song to UDS (N2)</a:t>
            </a:r>
            <a:endParaRPr sz="1500"/>
          </a:p>
          <a:p>
            <a:pPr marL="0" lvl="0" indent="0" algn="l" rtl="0">
              <a:spcBef>
                <a:spcPts val="0"/>
              </a:spcBef>
              <a:spcAft>
                <a:spcPts val="0"/>
              </a:spcAft>
              <a:buNone/>
            </a:pPr>
            <a:r>
              <a:t/>
            </a:r>
            <a:endParaRPr sz="1500"/>
          </a:p>
          <a:p>
            <a:pPr marL="457200" lvl="0" indent="-323850" algn="l" rtl="0">
              <a:spcBef>
                <a:spcPts val="0"/>
              </a:spcBef>
              <a:spcAft>
                <a:spcPts val="0"/>
              </a:spcAft>
              <a:buSzPts val="1500"/>
              <a:buChar char="➔"/>
            </a:pPr>
            <a:r>
              <a:rPr lang="en" sz="1500"/>
              <a:t>N1 takes input as two </a:t>
            </a:r>
            <a:r>
              <a:rPr lang="en" sz="1500"/>
              <a:t>successive</a:t>
            </a:r>
            <a:r>
              <a:rPr lang="en" sz="1500"/>
              <a:t> frames</a:t>
            </a:r>
            <a:endParaRPr sz="1500"/>
          </a:p>
          <a:p>
            <a:pPr marL="457200" lvl="0" indent="0" algn="l" rtl="0">
              <a:spcBef>
                <a:spcPts val="0"/>
              </a:spcBef>
              <a:spcAft>
                <a:spcPts val="0"/>
              </a:spcAft>
              <a:buNone/>
            </a:pPr>
            <a:r>
              <a:rPr lang="en" sz="1500"/>
              <a:t>of audio as input(i.e a small time sample of</a:t>
            </a:r>
            <a:endParaRPr sz="1500"/>
          </a:p>
          <a:p>
            <a:pPr marL="457200" lvl="0" indent="0" algn="l" rtl="0">
              <a:spcBef>
                <a:spcPts val="0"/>
              </a:spcBef>
              <a:spcAft>
                <a:spcPts val="0"/>
              </a:spcAft>
              <a:buNone/>
            </a:pPr>
            <a:r>
              <a:rPr lang="en" sz="1500"/>
              <a:t>audio) and generate an descriptor(UDS) for</a:t>
            </a:r>
            <a:endParaRPr sz="1500"/>
          </a:p>
          <a:p>
            <a:pPr marL="457200" lvl="0" indent="0" algn="l" rtl="0">
              <a:spcBef>
                <a:spcPts val="0"/>
              </a:spcBef>
              <a:spcAft>
                <a:spcPts val="0"/>
              </a:spcAft>
              <a:buNone/>
            </a:pPr>
            <a:r>
              <a:rPr lang="en" sz="1500"/>
              <a:t>that instance.we do this for entire song.</a:t>
            </a:r>
            <a:endParaRPr sz="1500"/>
          </a:p>
          <a:p>
            <a:pPr marL="457200" lvl="0" indent="0" algn="l" rtl="0">
              <a:spcBef>
                <a:spcPts val="0"/>
              </a:spcBef>
              <a:spcAft>
                <a:spcPts val="0"/>
              </a:spcAft>
              <a:buNone/>
            </a:pPr>
            <a:r>
              <a:t/>
            </a:r>
            <a:endParaRPr sz="1500"/>
          </a:p>
          <a:p>
            <a:pPr marL="0" lvl="0" indent="0" algn="l" rtl="0">
              <a:spcBef>
                <a:spcPts val="0"/>
              </a:spcBef>
              <a:spcAft>
                <a:spcPts val="0"/>
              </a:spcAft>
              <a:buNone/>
            </a:pPr>
            <a:r>
              <a:t/>
            </a:r>
            <a:endParaRPr sz="1500"/>
          </a:p>
          <a:p>
            <a:pPr marL="0" lvl="0" indent="0" algn="l" rtl="0">
              <a:spcBef>
                <a:spcPts val="0"/>
              </a:spcBef>
              <a:spcAft>
                <a:spcPts val="0"/>
              </a:spcAft>
              <a:buNone/>
            </a:pPr>
            <a:r>
              <a:t/>
            </a:r>
            <a:endParaRPr sz="1500"/>
          </a:p>
          <a:p>
            <a:pPr marL="0" lvl="0" indent="0" algn="l" rtl="0">
              <a:spcBef>
                <a:spcPts val="0"/>
              </a:spcBef>
              <a:spcAft>
                <a:spcPts val="0"/>
              </a:spcAft>
              <a:buNone/>
            </a:pPr>
            <a:r>
              <a:t/>
            </a:r>
            <a:endParaRPr b="1"/>
          </a:p>
        </p:txBody>
      </p:sp>
      <p:pic>
        <p:nvPicPr>
          <p:cNvPr id="175" name="Google Shape;175;p35"/>
          <p:cNvPicPr preferRelativeResize="0"/>
          <p:nvPr/>
        </p:nvPicPr>
        <p:blipFill>
          <a:blip r:embed="rId3">
            <a:alphaModFix/>
          </a:blip>
          <a:stretch/>
        </p:blipFill>
        <p:spPr>
          <a:xfrm>
            <a:off x="4697725" y="1581850"/>
            <a:ext cx="4197125" cy="328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DESIGN</a:t>
            </a:r>
            <a:endParaRPr b="1"/>
          </a:p>
        </p:txBody>
      </p:sp>
      <p:sp>
        <p:nvSpPr>
          <p:cNvPr id="181" name="Google Shape;181;p36"/>
          <p:cNvSpPr txBox="1"/>
          <p:nvPr>
            <p:ph type="body" idx="1"/>
          </p:nvPr>
        </p:nvSpPr>
        <p:spPr>
          <a:xfrm>
            <a:off x="231650" y="1106775"/>
            <a:ext cx="47997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N2 takes in the original song the input same as </a:t>
            </a:r>
            <a:endParaRPr sz="1500"/>
          </a:p>
          <a:p>
            <a:pPr marL="457200" lvl="0" indent="0" algn="l" rtl="0">
              <a:spcBef>
                <a:spcPts val="0"/>
              </a:spcBef>
              <a:spcAft>
                <a:spcPts val="0"/>
              </a:spcAft>
              <a:buNone/>
            </a:pPr>
            <a:r>
              <a:rPr lang="en" sz="1500"/>
              <a:t>N1, we split the song into small time frames </a:t>
            </a:r>
            <a:endParaRPr sz="1500"/>
          </a:p>
          <a:p>
            <a:pPr marL="457200" lvl="0" indent="0" algn="l" rtl="0">
              <a:spcBef>
                <a:spcPts val="0"/>
              </a:spcBef>
              <a:spcAft>
                <a:spcPts val="0"/>
              </a:spcAft>
              <a:buNone/>
            </a:pPr>
            <a:r>
              <a:rPr lang="en" sz="1500"/>
              <a:t>and generate a UDS </a:t>
            </a:r>
            <a:r>
              <a:rPr lang="en" sz="1500"/>
              <a:t>a</a:t>
            </a:r>
            <a:r>
              <a:rPr lang="en" sz="1500"/>
              <a:t>nnotation for </a:t>
            </a:r>
            <a:r>
              <a:rPr lang="en" sz="1500"/>
              <a:t>entire song.</a:t>
            </a:r>
            <a:endParaRPr sz="1500"/>
          </a:p>
          <a:p>
            <a:pPr marL="457200" lvl="0" indent="0" algn="l" rtl="0">
              <a:spcBef>
                <a:spcPts val="0"/>
              </a:spcBef>
              <a:spcAft>
                <a:spcPts val="0"/>
              </a:spcAft>
              <a:buNone/>
            </a:pPr>
            <a:r>
              <a:t/>
            </a:r>
            <a:endParaRPr sz="1500"/>
          </a:p>
          <a:p>
            <a:pPr marL="457200" lvl="0" indent="-323850" algn="l" rtl="0">
              <a:spcBef>
                <a:spcPts val="0"/>
              </a:spcBef>
              <a:spcAft>
                <a:spcPts val="0"/>
              </a:spcAft>
              <a:buSzPts val="1500"/>
              <a:buChar char="➔"/>
            </a:pPr>
            <a:r>
              <a:rPr lang="en" sz="1500"/>
              <a:t>A single audio frame here is nothing but, say if the sample time for each frame is 5ms, we register all the frequencies within that 5ms and their corresponding amplitudes. And store it in array. </a:t>
            </a:r>
            <a:endParaRPr sz="1500"/>
          </a:p>
        </p:txBody>
      </p:sp>
      <p:pic>
        <p:nvPicPr>
          <p:cNvPr id="182" name="Google Shape;182;p36"/>
          <p:cNvPicPr preferRelativeResize="0"/>
          <p:nvPr/>
        </p:nvPicPr>
        <p:blipFill>
          <a:blip r:embed="rId3">
            <a:alphaModFix/>
          </a:blip>
          <a:stretch/>
        </p:blipFill>
        <p:spPr>
          <a:xfrm>
            <a:off x="4866850" y="1182963"/>
            <a:ext cx="4197125" cy="3280425"/>
          </a:xfrm>
          <a:prstGeom prst="rect">
            <a:avLst/>
          </a:prstGeom>
          <a:noFill/>
          <a:ln>
            <a:noFill/>
          </a:ln>
        </p:spPr>
      </p:pic>
      <p:sp>
        <p:nvSpPr>
          <p:cNvPr id="183" name="Google Shape;183;p36"/>
          <p:cNvSpPr txBox="1"/>
          <p:nvPr/>
        </p:nvSpPr>
        <p:spPr>
          <a:xfrm>
            <a:off x="5683000" y="838950"/>
            <a:ext cx="2434500" cy="42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chemeClr val="dk2"/>
                </a:solidFill>
              </a:rPr>
              <a:t>    </a:t>
            </a:r>
            <a:r>
              <a:rPr lang="en" sz="1800" b="1">
                <a:solidFill>
                  <a:schemeClr val="dk2"/>
                </a:solidFill>
              </a:rPr>
              <a:t>COMPONENT 2</a:t>
            </a:r>
            <a:endParaRPr sz="1800" b="1">
              <a:solidFill>
                <a:schemeClr val="dk2"/>
              </a:solidFill>
            </a:endParaRPr>
          </a:p>
          <a:p>
            <a:pPr marL="0" lvl="0" indent="0" algn="l" rtl="0">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DESIGN</a:t>
            </a:r>
            <a:endParaRPr b="1"/>
          </a:p>
        </p:txBody>
      </p:sp>
      <p:sp>
        <p:nvSpPr>
          <p:cNvPr id="189" name="Google Shape;189;p37"/>
          <p:cNvSpPr txBox="1"/>
          <p:nvPr>
            <p:ph type="body" idx="1"/>
          </p:nvPr>
        </p:nvSpPr>
        <p:spPr>
          <a:xfrm>
            <a:off x="231650" y="1106775"/>
            <a:ext cx="46353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To train this neural network we have taken the</a:t>
            </a:r>
            <a:endParaRPr sz="1500"/>
          </a:p>
          <a:p>
            <a:pPr marL="457200" lvl="0" indent="0" algn="l" rtl="0">
              <a:spcBef>
                <a:spcPts val="0"/>
              </a:spcBef>
              <a:spcAft>
                <a:spcPts val="0"/>
              </a:spcAft>
              <a:buNone/>
            </a:pPr>
            <a:r>
              <a:rPr lang="en" sz="1500"/>
              <a:t>MIDI version of the original song and it’s</a:t>
            </a:r>
            <a:endParaRPr sz="1500"/>
          </a:p>
          <a:p>
            <a:pPr marL="457200" lvl="0" indent="0" algn="l" rtl="0">
              <a:spcBef>
                <a:spcPts val="0"/>
              </a:spcBef>
              <a:spcAft>
                <a:spcPts val="0"/>
              </a:spcAft>
              <a:buNone/>
            </a:pPr>
            <a:r>
              <a:rPr lang="en" sz="1500"/>
              <a:t>a UDS annotation and used it as the </a:t>
            </a:r>
            <a:endParaRPr sz="1500"/>
          </a:p>
          <a:p>
            <a:pPr marL="457200" lvl="0" indent="0" algn="l" rtl="0">
              <a:spcBef>
                <a:spcPts val="0"/>
              </a:spcBef>
              <a:spcAft>
                <a:spcPts val="0"/>
              </a:spcAft>
              <a:buNone/>
            </a:pPr>
            <a:r>
              <a:rPr lang="en" sz="1500"/>
              <a:t>expected output of N2 for the song.</a:t>
            </a:r>
            <a:endParaRPr sz="1500"/>
          </a:p>
        </p:txBody>
      </p:sp>
      <p:pic>
        <p:nvPicPr>
          <p:cNvPr id="190" name="Google Shape;190;p37"/>
          <p:cNvPicPr preferRelativeResize="0"/>
          <p:nvPr/>
        </p:nvPicPr>
        <p:blipFill>
          <a:blip r:embed="rId3">
            <a:alphaModFix/>
          </a:blip>
          <a:stretch/>
        </p:blipFill>
        <p:spPr>
          <a:xfrm>
            <a:off x="4866850" y="1182963"/>
            <a:ext cx="4197125" cy="3280425"/>
          </a:xfrm>
          <a:prstGeom prst="rect">
            <a:avLst/>
          </a:prstGeom>
          <a:noFill/>
          <a:ln>
            <a:noFill/>
          </a:ln>
        </p:spPr>
      </p:pic>
      <p:sp>
        <p:nvSpPr>
          <p:cNvPr id="191" name="Google Shape;191;p37"/>
          <p:cNvSpPr txBox="1"/>
          <p:nvPr/>
        </p:nvSpPr>
        <p:spPr>
          <a:xfrm>
            <a:off x="5820150" y="850400"/>
            <a:ext cx="2263200" cy="50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chemeClr val="dk2"/>
                </a:solidFill>
              </a:rPr>
              <a:t>  </a:t>
            </a:r>
            <a:r>
              <a:rPr lang="en" sz="1800" b="1">
                <a:solidFill>
                  <a:schemeClr val="dk2"/>
                </a:solidFill>
              </a:rPr>
              <a:t>COMPONENT 2</a:t>
            </a:r>
            <a:endParaRPr sz="1800" b="1">
              <a:solidFill>
                <a:schemeClr val="dk2"/>
              </a:solidFill>
            </a:endParaRPr>
          </a:p>
          <a:p>
            <a:pPr marL="0" lvl="0" indent="0" algn="l" rtl="0">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95" name="Shape 195"/>
        <p:cNvGrpSpPr/>
        <p:nvPr/>
      </p:nvGrpSpPr>
      <p:grpSpPr>
        <a:xfrm>
          <a:off x="0" y="0"/>
          <a:ext cx="0" cy="0"/>
          <a:chOff x="0" y="0"/>
          <a:chExt cx="0" cy="0"/>
        </a:xfrm>
      </p:grpSpPr>
      <p:sp>
        <p:nvSpPr>
          <p:cNvPr id="196" name="Google Shape;196;p3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EXPERIMENTS </a:t>
            </a:r>
            <a:endParaRPr/>
          </a:p>
        </p:txBody>
      </p:sp>
      <p:sp>
        <p:nvSpPr>
          <p:cNvPr id="197" name="Google Shape;197;p38"/>
          <p:cNvSpPr txBox="1"/>
          <p:nvPr>
            <p:ph type="body" idx="1"/>
          </p:nvPr>
        </p:nvSpPr>
        <p:spPr>
          <a:xfrm>
            <a:off x="311700" y="12286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design is subject to change with results from our experiments.</a:t>
            </a:r>
            <a:endParaRPr/>
          </a:p>
          <a:p>
            <a:pPr marL="0" lvl="0" indent="0" algn="l" rtl="0">
              <a:spcBef>
                <a:spcPts val="0"/>
              </a:spcBef>
              <a:spcAft>
                <a:spcPts val="0"/>
              </a:spcAft>
              <a:buNone/>
            </a:pPr>
            <a:r>
              <a:t/>
            </a:r>
            <a:endParaRPr/>
          </a:p>
          <a:p>
            <a:pPr marL="457200" lvl="0" indent="-342900" algn="l" rtl="0">
              <a:spcBef>
                <a:spcPts val="0"/>
              </a:spcBef>
              <a:spcAft>
                <a:spcPts val="0"/>
              </a:spcAft>
              <a:buSzPts val="1800"/>
              <a:buChar char="●"/>
            </a:pPr>
            <a:r>
              <a:rPr lang="en"/>
              <a:t>Experimenting with Higher Resolution Annotation Beyond 3 Descriptors</a:t>
            </a:r>
            <a:endParaRPr/>
          </a:p>
          <a:p>
            <a:pPr marL="914400" lvl="1" indent="-317500" algn="l" rtl="0">
              <a:spcBef>
                <a:spcPts val="0"/>
              </a:spcBef>
              <a:spcAft>
                <a:spcPts val="0"/>
              </a:spcAft>
              <a:buSzPts val="1400"/>
              <a:buChar char="○"/>
            </a:pPr>
            <a:r>
              <a:rPr lang="en"/>
              <a:t>w</a:t>
            </a:r>
            <a:r>
              <a:rPr lang="en"/>
              <a:t>e will try to use more </a:t>
            </a:r>
            <a:r>
              <a:rPr lang="en"/>
              <a:t>descriptors</a:t>
            </a:r>
            <a:r>
              <a:rPr lang="en"/>
              <a:t> like S (same), h (up), H (very high), l (low), L(very low)</a:t>
            </a:r>
            <a:endParaRPr/>
          </a:p>
          <a:p>
            <a:pPr marL="914400" lvl="1" indent="-317500" algn="l" rtl="0">
              <a:spcBef>
                <a:spcPts val="0"/>
              </a:spcBef>
              <a:spcAft>
                <a:spcPts val="0"/>
              </a:spcAft>
              <a:buSzPts val="1400"/>
              <a:buChar char="○"/>
            </a:pPr>
            <a:r>
              <a:rPr lang="en"/>
              <a:t>We would see if this can improve the matching rate</a:t>
            </a:r>
            <a:endParaRPr/>
          </a:p>
          <a:p>
            <a:pPr marL="0" lvl="0" indent="0" algn="l" rtl="0">
              <a:spcBef>
                <a:spcPts val="0"/>
              </a:spcBef>
              <a:spcAft>
                <a:spcPts val="0"/>
              </a:spcAft>
              <a:buNone/>
            </a:pPr>
            <a:r>
              <a:t/>
            </a:r>
            <a:endParaRPr/>
          </a:p>
          <a:p>
            <a:pPr marL="457200" lvl="0" indent="-317500" algn="l" rtl="0">
              <a:spcBef>
                <a:spcPts val="0"/>
              </a:spcBef>
              <a:spcAft>
                <a:spcPts val="0"/>
              </a:spcAft>
              <a:buSzPts val="1400"/>
              <a:buChar char="●"/>
            </a:pPr>
            <a:r>
              <a:rPr lang="en" sz="1400"/>
              <a:t>Experimenting</a:t>
            </a:r>
            <a:r>
              <a:rPr lang="en" sz="1400"/>
              <a:t> with inputs of N1, N2. i.e as mentioned in the </a:t>
            </a:r>
            <a:r>
              <a:rPr lang="en" sz="1400"/>
              <a:t>design</a:t>
            </a:r>
            <a:r>
              <a:rPr lang="en" sz="1400"/>
              <a:t> we would take 2 frames (curr, prev). And also try and check whether increasing the number of previous frames would result in better accuracy.</a:t>
            </a:r>
            <a:endParaRPr sz="1400"/>
          </a:p>
          <a:p>
            <a:pPr marL="457200" lvl="0" indent="0" algn="l" rtl="0">
              <a:spcBef>
                <a:spcPts val="0"/>
              </a:spcBef>
              <a:spcAft>
                <a:spcPts val="0"/>
              </a:spcAft>
              <a:buNone/>
            </a:pPr>
            <a:r>
              <a:t/>
            </a:r>
            <a:endParaRPr sz="1400"/>
          </a:p>
          <a:p>
            <a:pPr marL="457200" lvl="0" indent="-317500" algn="l" rtl="0">
              <a:spcBef>
                <a:spcPts val="0"/>
              </a:spcBef>
              <a:spcAft>
                <a:spcPts val="0"/>
              </a:spcAft>
              <a:buSzPts val="1400"/>
              <a:buChar char="●"/>
            </a:pPr>
            <a:r>
              <a:rPr lang="en" sz="1400"/>
              <a:t>We would like to experiment with size of time slice of a frame i.e sample time for frame.</a:t>
            </a:r>
            <a:endParaRPr sz="1400"/>
          </a:p>
          <a:p>
            <a:pPr marL="457200" lvl="0" indent="0" algn="l" rtl="0">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EXPERIMENTS </a:t>
            </a:r>
            <a:endParaRPr/>
          </a:p>
          <a:p>
            <a:pPr marL="0" lvl="0" indent="0" algn="l" rtl="0">
              <a:spcBef>
                <a:spcPts val="0"/>
              </a:spcBef>
              <a:spcAft>
                <a:spcPts val="0"/>
              </a:spcAft>
              <a:buNone/>
            </a:pPr>
            <a:r>
              <a:t/>
            </a:r>
            <a:endParaRPr/>
          </a:p>
        </p:txBody>
      </p:sp>
      <p:sp>
        <p:nvSpPr>
          <p:cNvPr id="203" name="Google Shape;203;p3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 for Now Both N1 and N2 are feed forward classification networks with outputs as U, D, S</a:t>
            </a:r>
            <a:endParaRPr/>
          </a:p>
          <a:p>
            <a:pPr marL="457200" lvl="0" indent="-342900" algn="l" rtl="0">
              <a:spcBef>
                <a:spcPts val="0"/>
              </a:spcBef>
              <a:spcAft>
                <a:spcPts val="0"/>
              </a:spcAft>
              <a:buSzPts val="1800"/>
              <a:buChar char="●"/>
            </a:pPr>
            <a:r>
              <a:rPr lang="en"/>
              <a:t>But we would like to see </a:t>
            </a:r>
            <a:r>
              <a:rPr lang="en"/>
              <a:t>especially</a:t>
            </a:r>
            <a:r>
              <a:rPr lang="en"/>
              <a:t> for N2 whether a DNN-LSTM can perform better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207" name="Shape 207"/>
        <p:cNvGrpSpPr/>
        <p:nvPr/>
      </p:nvGrpSpPr>
      <p:grpSpPr>
        <a:xfrm>
          <a:off x="0" y="0"/>
          <a:ext cx="0" cy="0"/>
          <a:chOff x="0" y="0"/>
          <a:chExt cx="0" cy="0"/>
        </a:xfrm>
      </p:grpSpPr>
      <p:sp>
        <p:nvSpPr>
          <p:cNvPr id="208" name="Google Shape;208;p4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Search</a:t>
            </a:r>
            <a:endParaRPr b="1"/>
          </a:p>
        </p:txBody>
      </p:sp>
      <p:sp>
        <p:nvSpPr>
          <p:cNvPr id="209" name="Google Shape;209;p40"/>
          <p:cNvSpPr txBox="1"/>
          <p:nvPr>
            <p:ph type="body" idx="1"/>
          </p:nvPr>
        </p:nvSpPr>
        <p:spPr>
          <a:xfrm>
            <a:off x="205750" y="1017725"/>
            <a:ext cx="8626500" cy="39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S</a:t>
            </a:r>
            <a:r>
              <a:rPr lang="en" sz="1600" b="1"/>
              <a:t>earch in component 1</a:t>
            </a:r>
            <a:endParaRPr sz="1600"/>
          </a:p>
          <a:p>
            <a:pPr marL="457200" lvl="0" indent="-330200" algn="l" rtl="0">
              <a:spcBef>
                <a:spcPts val="0"/>
              </a:spcBef>
              <a:spcAft>
                <a:spcPts val="0"/>
              </a:spcAft>
              <a:buSzPts val="1600"/>
              <a:buChar char="●"/>
            </a:pPr>
            <a:r>
              <a:rPr lang="en" sz="1600"/>
              <a:t>we use hash key (f1,f2, delta t).</a:t>
            </a:r>
            <a:endParaRPr sz="1600"/>
          </a:p>
          <a:p>
            <a:pPr marL="457200" lvl="0" indent="-330200" algn="l" rtl="0">
              <a:spcBef>
                <a:spcPts val="0"/>
              </a:spcBef>
              <a:spcAft>
                <a:spcPts val="0"/>
              </a:spcAft>
              <a:buSzPts val="1600"/>
              <a:buChar char="●"/>
            </a:pPr>
            <a:r>
              <a:rPr lang="en" sz="1600"/>
              <a:t>Then we give result as described in </a:t>
            </a:r>
            <a:r>
              <a:rPr lang="en" sz="1600"/>
              <a:t>approach 1 of Literature Survey.</a:t>
            </a:r>
            <a:endParaRPr sz="1600"/>
          </a:p>
          <a:p>
            <a:pPr marL="0" lvl="0" indent="0" algn="l" rtl="0">
              <a:spcBef>
                <a:spcPts val="0"/>
              </a:spcBef>
              <a:spcAft>
                <a:spcPts val="0"/>
              </a:spcAft>
              <a:buNone/>
            </a:pPr>
            <a:r>
              <a:t/>
            </a:r>
            <a:endParaRPr sz="1600"/>
          </a:p>
          <a:p>
            <a:pPr marL="0" lvl="0" indent="0" algn="l" rtl="0">
              <a:spcBef>
                <a:spcPts val="0"/>
              </a:spcBef>
              <a:spcAft>
                <a:spcPts val="0"/>
              </a:spcAft>
              <a:buNone/>
            </a:pPr>
            <a:r>
              <a:rPr lang="en" b="1"/>
              <a:t>Fuzzy search in component 2:</a:t>
            </a:r>
            <a:endParaRPr b="1"/>
          </a:p>
          <a:p>
            <a:pPr marL="457200" lvl="0" indent="-342900" algn="l" rtl="0">
              <a:spcBef>
                <a:spcPts val="0"/>
              </a:spcBef>
              <a:spcAft>
                <a:spcPts val="0"/>
              </a:spcAft>
              <a:buSzPts val="1800"/>
              <a:buChar char="➔"/>
            </a:pPr>
            <a:r>
              <a:rPr lang="en" sz="1500"/>
              <a:t>The degree of similarity between a UDS sequence of hum and any arbitrary sequence from a song is assessed by measuring the number of fundamental operations required to achieve an exact match.</a:t>
            </a:r>
            <a:endParaRPr sz="1500"/>
          </a:p>
          <a:p>
            <a:pPr marL="457200" lvl="0" indent="-323850" algn="l" rtl="0">
              <a:spcBef>
                <a:spcPts val="0"/>
              </a:spcBef>
              <a:spcAft>
                <a:spcPts val="0"/>
              </a:spcAft>
              <a:buSzPts val="1500"/>
              <a:buChar char="➔"/>
            </a:pPr>
            <a:r>
              <a:rPr lang="en" sz="1500"/>
              <a:t>Fundamental operations are:insertion,deletion,substitution.</a:t>
            </a:r>
            <a:endParaRPr sz="1500"/>
          </a:p>
          <a:p>
            <a:pPr marL="457200" lvl="0" indent="-323850" algn="l" rtl="0">
              <a:spcBef>
                <a:spcPts val="0"/>
              </a:spcBef>
              <a:spcAft>
                <a:spcPts val="0"/>
              </a:spcAft>
              <a:buSzPts val="1500"/>
              <a:buChar char="➔"/>
            </a:pPr>
            <a:r>
              <a:rPr lang="en" sz="1500"/>
              <a:t>We calculate </a:t>
            </a:r>
            <a:r>
              <a:rPr lang="en" sz="1500"/>
              <a:t>similarity</a:t>
            </a:r>
            <a:r>
              <a:rPr lang="en" sz="1500"/>
              <a:t> using the formula</a:t>
            </a:r>
            <a:endParaRPr sz="1500"/>
          </a:p>
          <a:p>
            <a:pPr marL="457200" lvl="0" indent="0" algn="l" rtl="0">
              <a:spcBef>
                <a:spcPts val="0"/>
              </a:spcBef>
              <a:spcAft>
                <a:spcPts val="0"/>
              </a:spcAft>
              <a:buNone/>
            </a:pPr>
            <a:r>
              <a:rPr lang="en" sz="1500"/>
              <a:t>       Similarity = 1 - edit_dista</a:t>
            </a:r>
            <a:r>
              <a:rPr lang="en" sz="1500"/>
              <a:t>nce / min(len(term), len(word)) </a:t>
            </a:r>
            <a:endParaRPr sz="1500"/>
          </a:p>
          <a:p>
            <a:pPr marL="457200" lvl="0" indent="0" algn="l" rtl="0">
              <a:spcBef>
                <a:spcPts val="0"/>
              </a:spcBef>
              <a:spcAft>
                <a:spcPts val="0"/>
              </a:spcAft>
              <a:buNone/>
            </a:pPr>
            <a:r>
              <a:rPr lang="en" sz="1500"/>
              <a:t>            </a:t>
            </a:r>
            <a:endParaRPr sz="1500"/>
          </a:p>
          <a:p>
            <a:pPr marL="457200" lvl="0" indent="0" algn="l" rtl="0">
              <a:spcBef>
                <a:spcPts val="0"/>
              </a:spcBef>
              <a:spcAft>
                <a:spcPts val="0"/>
              </a:spcAft>
              <a:buNone/>
            </a:pPr>
            <a:r>
              <a:rPr lang="en" sz="1500"/>
              <a:t>                        </a:t>
            </a:r>
            <a:endParaRPr sz="1500"/>
          </a:p>
          <a:p>
            <a:pPr marL="457200" lvl="0" indent="0" algn="l" rtl="0">
              <a:spcBef>
                <a:spcPts val="0"/>
              </a:spcBef>
              <a:spcAft>
                <a:spcPts val="0"/>
              </a:spcAft>
              <a:buNone/>
            </a:pPr>
            <a:r>
              <a:rPr lang="en" sz="1500"/>
              <a:t>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213" name="Shape 213"/>
        <p:cNvGrpSpPr/>
        <p:nvPr/>
      </p:nvGrpSpPr>
      <p:grpSpPr>
        <a:xfrm>
          <a:off x="0" y="0"/>
          <a:ext cx="0" cy="0"/>
          <a:chOff x="0" y="0"/>
          <a:chExt cx="0" cy="0"/>
        </a:xfrm>
      </p:grpSpPr>
      <p:sp>
        <p:nvSpPr>
          <p:cNvPr id="214" name="Google Shape;214;p4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EVALUATION METRICS</a:t>
            </a:r>
            <a:endParaRPr/>
          </a:p>
        </p:txBody>
      </p:sp>
      <p:sp>
        <p:nvSpPr>
          <p:cNvPr id="215" name="Google Shape;215;p4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are using mean reciprocal rank for measuring accuracy of the model.</a:t>
            </a:r>
            <a:endParaRPr/>
          </a:p>
          <a:p>
            <a:pPr marL="457200" lvl="0" indent="-342900" algn="l" rtl="0">
              <a:spcBef>
                <a:spcPts val="0"/>
              </a:spcBef>
              <a:spcAft>
                <a:spcPts val="0"/>
              </a:spcAft>
              <a:buSzPts val="1800"/>
              <a:buChar char="➔"/>
            </a:pPr>
            <a:r>
              <a:rPr lang="en"/>
              <a:t>The mean reciprocal rank is a statistic measure for evaluating any process that produces a list of possible responses to a sample of queries.</a:t>
            </a:r>
            <a:endParaRPr/>
          </a:p>
          <a:p>
            <a:pPr marL="457200" lvl="0" indent="-342900" algn="l" rtl="0">
              <a:spcBef>
                <a:spcPts val="0"/>
              </a:spcBef>
              <a:spcAft>
                <a:spcPts val="0"/>
              </a:spcAft>
              <a:buSzPts val="1800"/>
              <a:buChar char="➔"/>
            </a:pPr>
            <a:r>
              <a:rPr lang="en"/>
              <a:t>The mean reciprocal rank is the average of the reciprocal ranks of results</a:t>
            </a:r>
            <a:endParaRPr/>
          </a:p>
          <a:p>
            <a:pPr marL="457200" lvl="0" indent="0" algn="l" rtl="0">
              <a:spcBef>
                <a:spcPts val="0"/>
              </a:spcBef>
              <a:spcAft>
                <a:spcPts val="0"/>
              </a:spcAft>
              <a:buClr>
                <a:schemeClr val="dk1"/>
              </a:buClr>
              <a:buSzPts val="1100"/>
              <a:buFont typeface="Arial"/>
              <a:buNone/>
            </a:pPr>
            <a:r>
              <a:rPr lang="en"/>
              <a:t>for a sample of queries Q where rank(i) refers to the rank position of the</a:t>
            </a:r>
            <a:endParaRPr/>
          </a:p>
          <a:p>
            <a:pPr marL="457200" lvl="0" indent="0" algn="l" rtl="0">
              <a:spcBef>
                <a:spcPts val="0"/>
              </a:spcBef>
              <a:spcAft>
                <a:spcPts val="0"/>
              </a:spcAft>
              <a:buNone/>
            </a:pPr>
            <a:r>
              <a:rPr lang="en"/>
              <a:t>first relevant document for the i-th query.</a:t>
            </a:r>
            <a:endParaRPr/>
          </a:p>
          <a:p>
            <a:pPr marL="457200" lvl="0" indent="0" algn="l" rtl="0">
              <a:spcBef>
                <a:spcPts val="0"/>
              </a:spcBef>
              <a:spcAft>
                <a:spcPts val="0"/>
              </a:spcAft>
              <a:buNone/>
            </a:pPr>
            <a:r>
              <a:t/>
            </a:r>
            <a:endParaRPr/>
          </a:p>
          <a:p>
            <a:pPr marL="457200" lvl="0" indent="0" algn="l" rtl="0">
              <a:spcBef>
                <a:spcPts val="0"/>
              </a:spcBef>
              <a:spcAft>
                <a:spcPts val="0"/>
              </a:spcAft>
              <a:buClr>
                <a:schemeClr val="dk1"/>
              </a:buClr>
              <a:buSzPts val="1100"/>
              <a:buFont typeface="Arial"/>
              <a:buNone/>
            </a:pPr>
            <a:r>
              <a:t/>
            </a:r>
            <a:endParaRPr/>
          </a:p>
          <a:p>
            <a:pPr marL="0" lvl="0" indent="0" algn="l" rtl="0">
              <a:spcBef>
                <a:spcPts val="0"/>
              </a:spcBef>
              <a:spcAft>
                <a:spcPts val="0"/>
              </a:spcAft>
              <a:buNone/>
            </a:pPr>
            <a:r>
              <a:t/>
            </a:r>
            <a:endParaRPr/>
          </a:p>
        </p:txBody>
      </p:sp>
      <p:pic>
        <p:nvPicPr>
          <p:cNvPr id="216" name="Google Shape;216;p41"/>
          <p:cNvPicPr preferRelativeResize="0"/>
          <p:nvPr/>
        </p:nvPicPr>
        <p:blipFill>
          <a:blip r:embed="rId3">
            <a:alphaModFix/>
          </a:blip>
          <a:stretch/>
        </p:blipFill>
        <p:spPr>
          <a:xfrm>
            <a:off x="2934688" y="3283238"/>
            <a:ext cx="2543175" cy="885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220" name="Shape 220"/>
        <p:cNvGrpSpPr/>
        <p:nvPr/>
      </p:nvGrpSpPr>
      <p:grpSpPr>
        <a:xfrm>
          <a:off x="0" y="0"/>
          <a:ext cx="0" cy="0"/>
          <a:chOff x="0" y="0"/>
          <a:chExt cx="0" cy="0"/>
        </a:xfrm>
      </p:grpSpPr>
      <p:sp>
        <p:nvSpPr>
          <p:cNvPr id="221" name="Google Shape;221;p4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EVALUATION METRICS</a:t>
            </a:r>
            <a:endParaRPr/>
          </a:p>
          <a:p>
            <a:pPr marL="0" lvl="0" indent="0" algn="l" rtl="0">
              <a:spcBef>
                <a:spcPts val="0"/>
              </a:spcBef>
              <a:spcAft>
                <a:spcPts val="0"/>
              </a:spcAft>
              <a:buNone/>
            </a:pPr>
            <a:r>
              <a:t/>
            </a:r>
            <a:endParaRPr/>
          </a:p>
        </p:txBody>
      </p:sp>
      <p:sp>
        <p:nvSpPr>
          <p:cNvPr id="222" name="Google Shape;222;p4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1, 3, 5, 10 Hit Ratios</a:t>
            </a:r>
            <a:endParaRPr b="1"/>
          </a:p>
          <a:p>
            <a:pPr marL="0" lvl="0" indent="0" algn="l" rtl="0">
              <a:spcBef>
                <a:spcPts val="0"/>
              </a:spcBef>
              <a:spcAft>
                <a:spcPts val="0"/>
              </a:spcAft>
              <a:buNone/>
            </a:pPr>
            <a:r>
              <a:t/>
            </a:r>
            <a:endParaRPr b="1"/>
          </a:p>
          <a:p>
            <a:pPr marL="457200" lvl="0" indent="-342900" algn="l" rtl="0">
              <a:spcBef>
                <a:spcPts val="0"/>
              </a:spcBef>
              <a:spcAft>
                <a:spcPts val="0"/>
              </a:spcAft>
              <a:buSzPts val="1800"/>
              <a:buChar char="●"/>
            </a:pPr>
            <a:r>
              <a:rPr lang="en"/>
              <a:t>We would calculate how many time our original query is the top result, query is in top 3 results etc …</a:t>
            </a:r>
            <a:endParaRPr/>
          </a:p>
          <a:p>
            <a:pPr marL="457200" lvl="0" indent="0" algn="l" rtl="0">
              <a:spcBef>
                <a:spcPts val="0"/>
              </a:spcBef>
              <a:spcAft>
                <a:spcPts val="0"/>
              </a:spcAft>
              <a:buNone/>
            </a:pPr>
            <a:r>
              <a:t/>
            </a:r>
            <a:endParaRPr/>
          </a:p>
          <a:p>
            <a:pPr marL="0" lvl="0" indent="0" algn="l" rtl="0">
              <a:spcBef>
                <a:spcPts val="0"/>
              </a:spcBef>
              <a:spcAft>
                <a:spcPts val="0"/>
              </a:spcAft>
              <a:buNone/>
            </a:pPr>
            <a:r>
              <a:t/>
            </a:r>
            <a:endParaRPr/>
          </a:p>
          <a:p>
            <a:pPr marL="0" lvl="0" indent="0" algn="l" rtl="0">
              <a:spcBef>
                <a:spcPts val="0"/>
              </a:spcBef>
              <a:spcAft>
                <a:spcPts val="0"/>
              </a:spcAft>
              <a:buNone/>
            </a:pPr>
            <a:r>
              <a:rPr lang="en"/>
              <a:t>We would use these metrics to compare our models performance while experimenting. And also use this metrics to compare our </a:t>
            </a:r>
            <a:r>
              <a:rPr lang="en"/>
              <a:t>results with the other approaches detailed in Literature Survey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226" name="Shape 226"/>
        <p:cNvGrpSpPr/>
        <p:nvPr/>
      </p:nvGrpSpPr>
      <p:grpSpPr>
        <a:xfrm>
          <a:off x="0" y="0"/>
          <a:ext cx="0" cy="0"/>
          <a:chOff x="0" y="0"/>
          <a:chExt cx="0" cy="0"/>
        </a:xfrm>
      </p:grpSpPr>
      <p:sp>
        <p:nvSpPr>
          <p:cNvPr id="227" name="Google Shape;227;p43"/>
          <p:cNvSpPr txBox="1"/>
          <p:nvPr/>
        </p:nvSpPr>
        <p:spPr>
          <a:xfrm>
            <a:off x="263450" y="243200"/>
            <a:ext cx="8734500" cy="4431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t/>
            </a:r>
            <a:endParaRPr sz="6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 sz="6000" b="0" i="0" u="none" strike="noStrike" cap="none">
                <a:solidFill>
                  <a:srgbClr val="000000"/>
                </a:solidFill>
                <a:latin typeface="Arial"/>
                <a:ea typeface="Arial"/>
                <a:cs typeface="Arial"/>
                <a:sym typeface="Arial"/>
              </a:rPr>
              <a:t>THANK YOU</a:t>
            </a:r>
            <a:endParaRPr sz="60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3020" b="1"/>
              <a:t>Problem Statement</a:t>
            </a:r>
            <a:endParaRPr sz="3020"/>
          </a:p>
        </p:txBody>
      </p:sp>
      <p:sp>
        <p:nvSpPr>
          <p:cNvPr id="109" name="Google Shape;109;p26"/>
          <p:cNvSpPr txBox="1"/>
          <p:nvPr>
            <p:ph type="body" idx="1"/>
          </p:nvPr>
        </p:nvSpPr>
        <p:spPr>
          <a:xfrm>
            <a:off x="311700" y="116390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70000"/>
              </a:lnSpc>
              <a:spcBef>
                <a:spcPts val="0"/>
              </a:spcBef>
              <a:spcAft>
                <a:spcPts val="0"/>
              </a:spcAft>
              <a:buClr>
                <a:schemeClr val="dk1"/>
              </a:buClr>
              <a:buSzPts val="1100"/>
              <a:buFont typeface="Arial"/>
              <a:buNone/>
            </a:pPr>
            <a:r>
              <a:t/>
            </a:r>
            <a:endParaRPr sz="1100">
              <a:solidFill>
                <a:schemeClr val="dk1"/>
              </a:solidFill>
            </a:endParaRPr>
          </a:p>
          <a:p>
            <a:pPr marL="457200" lvl="0" indent="-317500" algn="l" rtl="0">
              <a:lnSpc>
                <a:spcPct val="170000"/>
              </a:lnSpc>
              <a:spcBef>
                <a:spcPts val="0"/>
              </a:spcBef>
              <a:spcAft>
                <a:spcPts val="0"/>
              </a:spcAft>
              <a:buClr>
                <a:schemeClr val="dk1"/>
              </a:buClr>
              <a:buSzPts val="1400"/>
              <a:buChar char="➔"/>
            </a:pPr>
            <a:r>
              <a:rPr lang="en" sz="1400">
                <a:solidFill>
                  <a:schemeClr val="dk1"/>
                </a:solidFill>
              </a:rPr>
              <a:t>Our project aims to develop a </a:t>
            </a:r>
            <a:r>
              <a:rPr lang="en" sz="1400" b="1" i="1">
                <a:solidFill>
                  <a:schemeClr val="dk1"/>
                </a:solidFill>
              </a:rPr>
              <a:t>music recognition</a:t>
            </a:r>
            <a:r>
              <a:rPr lang="en" sz="1400">
                <a:solidFill>
                  <a:schemeClr val="dk1"/>
                </a:solidFill>
              </a:rPr>
              <a:t> system capable of identifying songs even when they are played in the </a:t>
            </a:r>
            <a:r>
              <a:rPr lang="en" sz="1400" b="1" i="1">
                <a:solidFill>
                  <a:schemeClr val="dk1"/>
                </a:solidFill>
              </a:rPr>
              <a:t>background</a:t>
            </a:r>
            <a:r>
              <a:rPr lang="en" sz="1400">
                <a:solidFill>
                  <a:schemeClr val="dk1"/>
                </a:solidFill>
              </a:rPr>
              <a:t>, sung by ordinary individuals </a:t>
            </a:r>
            <a:r>
              <a:rPr lang="en" sz="1400" b="1" i="1">
                <a:solidFill>
                  <a:schemeClr val="dk1"/>
                </a:solidFill>
              </a:rPr>
              <a:t>without using instruments</a:t>
            </a:r>
            <a:r>
              <a:rPr lang="en" sz="1400">
                <a:solidFill>
                  <a:schemeClr val="dk1"/>
                </a:solidFill>
              </a:rPr>
              <a:t>, or </a:t>
            </a:r>
            <a:r>
              <a:rPr lang="en" sz="1400" b="1" i="1">
                <a:solidFill>
                  <a:schemeClr val="dk1"/>
                </a:solidFill>
              </a:rPr>
              <a:t>hummed</a:t>
            </a:r>
            <a:r>
              <a:rPr lang="en" sz="1400">
                <a:solidFill>
                  <a:schemeClr val="dk1"/>
                </a:solidFill>
              </a:rPr>
              <a:t> by someone. </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11700" y="445025"/>
            <a:ext cx="4545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820" b="1"/>
              <a:t>LITERATURE SURVEY</a:t>
            </a:r>
            <a:endParaRPr sz="2820" b="1"/>
          </a:p>
        </p:txBody>
      </p:sp>
      <p:sp>
        <p:nvSpPr>
          <p:cNvPr id="115" name="Google Shape;115;p27"/>
          <p:cNvSpPr txBox="1"/>
          <p:nvPr>
            <p:ph type="body" idx="1"/>
          </p:nvPr>
        </p:nvSpPr>
        <p:spPr>
          <a:xfrm>
            <a:off x="311700" y="1152475"/>
            <a:ext cx="4977600" cy="34164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346" b="1">
                <a:solidFill>
                  <a:schemeClr val="dk1"/>
                </a:solidFill>
              </a:rPr>
              <a:t>APPROACH 1 </a:t>
            </a:r>
            <a:endParaRPr sz="1346" b="1">
              <a:solidFill>
                <a:schemeClr val="dk1"/>
              </a:solidFill>
            </a:endParaRPr>
          </a:p>
          <a:p>
            <a:pPr marL="0" lvl="0" indent="0" algn="l" rtl="0">
              <a:lnSpc>
                <a:spcPct val="150000"/>
              </a:lnSpc>
              <a:spcBef>
                <a:spcPts val="0"/>
              </a:spcBef>
              <a:spcAft>
                <a:spcPts val="0"/>
              </a:spcAft>
              <a:buClr>
                <a:schemeClr val="dk1"/>
              </a:buClr>
              <a:buSzPts val="1100"/>
              <a:buFont typeface="Arial"/>
              <a:buNone/>
            </a:pPr>
            <a:r>
              <a:t/>
            </a:r>
            <a:endParaRPr sz="1346" b="1">
              <a:solidFill>
                <a:schemeClr val="dk1"/>
              </a:solidFill>
            </a:endParaRPr>
          </a:p>
          <a:p>
            <a:pPr marL="457200" lvl="0" indent="-326814" algn="l" rtl="0">
              <a:lnSpc>
                <a:spcPct val="150000"/>
              </a:lnSpc>
              <a:spcBef>
                <a:spcPts val="0"/>
              </a:spcBef>
              <a:spcAft>
                <a:spcPts val="0"/>
              </a:spcAft>
              <a:buClr>
                <a:schemeClr val="dk1"/>
              </a:buClr>
              <a:buSzPts val="1547"/>
              <a:buChar char="➔"/>
            </a:pPr>
            <a:r>
              <a:rPr lang="en" sz="1546">
                <a:solidFill>
                  <a:schemeClr val="dk1"/>
                </a:solidFill>
              </a:rPr>
              <a:t>They first convert the audio to a spectrogram. </a:t>
            </a:r>
            <a:endParaRPr sz="1546">
              <a:solidFill>
                <a:schemeClr val="dk1"/>
              </a:solidFill>
            </a:endParaRPr>
          </a:p>
          <a:p>
            <a:pPr marL="457200" lvl="0" indent="-326814" algn="l" rtl="0">
              <a:lnSpc>
                <a:spcPct val="150000"/>
              </a:lnSpc>
              <a:spcBef>
                <a:spcPts val="0"/>
              </a:spcBef>
              <a:spcAft>
                <a:spcPts val="0"/>
              </a:spcAft>
              <a:buClr>
                <a:schemeClr val="dk1"/>
              </a:buClr>
              <a:buSzPts val="1547"/>
              <a:buChar char="➔"/>
            </a:pPr>
            <a:r>
              <a:rPr lang="en" sz="1546">
                <a:solidFill>
                  <a:schemeClr val="dk1"/>
                </a:solidFill>
              </a:rPr>
              <a:t>Then we identify peaks within the songs using a maximum filter. </a:t>
            </a:r>
            <a:endParaRPr sz="1546">
              <a:solidFill>
                <a:schemeClr val="dk1"/>
              </a:solidFill>
            </a:endParaRPr>
          </a:p>
          <a:p>
            <a:pPr marL="457200" lvl="0" indent="-326814" algn="l" rtl="0">
              <a:lnSpc>
                <a:spcPct val="150000"/>
              </a:lnSpc>
              <a:spcBef>
                <a:spcPts val="0"/>
              </a:spcBef>
              <a:spcAft>
                <a:spcPts val="0"/>
              </a:spcAft>
              <a:buClr>
                <a:schemeClr val="dk1"/>
              </a:buClr>
              <a:buSzPts val="1547"/>
              <a:buChar char="➔"/>
            </a:pPr>
            <a:r>
              <a:rPr lang="en" sz="1546">
                <a:solidFill>
                  <a:schemeClr val="dk1"/>
                </a:solidFill>
              </a:rPr>
              <a:t>To sparse the data they selected the top N peaks (N being proportional the length of the song). </a:t>
            </a:r>
            <a:endParaRPr sz="1300">
              <a:solidFill>
                <a:schemeClr val="dk1"/>
              </a:solidFill>
            </a:endParaRPr>
          </a:p>
        </p:txBody>
      </p:sp>
      <p:pic>
        <p:nvPicPr>
          <p:cNvPr id="116" name="Google Shape;116;p27"/>
          <p:cNvPicPr preferRelativeResize="0"/>
          <p:nvPr/>
        </p:nvPicPr>
        <p:blipFill rotWithShape="1">
          <a:blip r:embed="rId3">
            <a:alphaModFix/>
          </a:blip>
          <a:srcRect l="0" t="0" r="0" b="0"/>
          <a:stretch/>
        </p:blipFill>
        <p:spPr>
          <a:xfrm>
            <a:off x="5931275" y="970800"/>
            <a:ext cx="2643501" cy="1654901"/>
          </a:xfrm>
          <a:prstGeom prst="rect">
            <a:avLst/>
          </a:prstGeom>
          <a:noFill/>
          <a:ln w="9525" cap="flat" cmpd="sng">
            <a:solidFill>
              <a:srgbClr val="000000"/>
            </a:solidFill>
            <a:prstDash val="solid"/>
            <a:round/>
            <a:headEnd type="none" w="sm" len="sm"/>
            <a:tailEnd type="none" w="sm" len="sm"/>
          </a:ln>
        </p:spPr>
      </p:pic>
      <p:pic>
        <p:nvPicPr>
          <p:cNvPr id="117" name="Google Shape;117;p27"/>
          <p:cNvPicPr preferRelativeResize="0"/>
          <p:nvPr/>
        </p:nvPicPr>
        <p:blipFill rotWithShape="1">
          <a:blip r:embed="rId4">
            <a:alphaModFix/>
          </a:blip>
          <a:srcRect l="0" t="0" r="0" b="0"/>
          <a:stretch/>
        </p:blipFill>
        <p:spPr>
          <a:xfrm>
            <a:off x="5289300" y="2842775"/>
            <a:ext cx="3776201" cy="184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5106"/>
              <a:buFont typeface="Arial"/>
              <a:buNone/>
            </a:pPr>
            <a:r>
              <a:rPr lang="en" sz="2820" b="1"/>
              <a:t>LITERATURE SURVEY</a:t>
            </a:r>
            <a:endParaRPr sz="2820" b="1"/>
          </a:p>
          <a:p>
            <a:pPr marL="0" lvl="0" indent="0" algn="l" rtl="0">
              <a:lnSpc>
                <a:spcPct val="100000"/>
              </a:lnSpc>
              <a:spcBef>
                <a:spcPts val="0"/>
              </a:spcBef>
              <a:spcAft>
                <a:spcPts val="0"/>
              </a:spcAft>
              <a:buSzPct val="111111"/>
              <a:buNone/>
            </a:pPr>
            <a:r>
              <a:t/>
            </a:r>
            <a:endParaRPr/>
          </a:p>
        </p:txBody>
      </p:sp>
      <p:sp>
        <p:nvSpPr>
          <p:cNvPr id="123" name="Google Shape;123;p28"/>
          <p:cNvSpPr txBox="1"/>
          <p:nvPr>
            <p:ph type="body" idx="1"/>
          </p:nvPr>
        </p:nvSpPr>
        <p:spPr>
          <a:xfrm>
            <a:off x="311700" y="1152475"/>
            <a:ext cx="3775200" cy="3416400"/>
          </a:xfrm>
          <a:prstGeom prst="rect">
            <a:avLst/>
          </a:prstGeom>
          <a:noFill/>
          <a:ln>
            <a:noFill/>
          </a:ln>
        </p:spPr>
        <p:txBody>
          <a:bodyPr spcFirstLastPara="1" wrap="square" lIns="91425" tIns="91425" rIns="91425" bIns="91425" anchor="t" anchorCtr="0">
            <a:normAutofit fontScale="92500" lnSpcReduction="10000"/>
          </a:bodyPr>
          <a:lstStyle/>
          <a:p>
            <a:pPr marL="457200" lvl="0" indent="-307703" algn="l" rtl="0">
              <a:lnSpc>
                <a:spcPct val="150000"/>
              </a:lnSpc>
              <a:spcBef>
                <a:spcPts val="0"/>
              </a:spcBef>
              <a:spcAft>
                <a:spcPts val="0"/>
              </a:spcAft>
              <a:buClr>
                <a:schemeClr val="dk1"/>
              </a:buClr>
              <a:buSzPct val="100000"/>
              <a:buChar char="➔"/>
            </a:pPr>
            <a:r>
              <a:rPr lang="en" sz="1346">
                <a:solidFill>
                  <a:schemeClr val="dk1"/>
                </a:solidFill>
              </a:rPr>
              <a:t>And then they form pairs of points and store each pair in the database i.e key being (f1, f2, time_diff). </a:t>
            </a:r>
            <a:endParaRPr sz="1346">
              <a:solidFill>
                <a:schemeClr val="dk1"/>
              </a:solidFill>
            </a:endParaRPr>
          </a:p>
          <a:p>
            <a:pPr marL="457200" lvl="0" indent="-307703" algn="l" rtl="0">
              <a:lnSpc>
                <a:spcPct val="150000"/>
              </a:lnSpc>
              <a:spcBef>
                <a:spcPts val="0"/>
              </a:spcBef>
              <a:spcAft>
                <a:spcPts val="0"/>
              </a:spcAft>
              <a:buClr>
                <a:schemeClr val="dk1"/>
              </a:buClr>
              <a:buSzPct val="100000"/>
              <a:buChar char="➔"/>
            </a:pPr>
            <a:r>
              <a:rPr lang="en" sz="1346">
                <a:solidFill>
                  <a:schemeClr val="dk1"/>
                </a:solidFill>
              </a:rPr>
              <a:t>This procedure relies on the fact that even in the presence of noise the </a:t>
            </a:r>
            <a:r>
              <a:rPr lang="en" sz="1346" b="1" i="1">
                <a:solidFill>
                  <a:schemeClr val="dk1"/>
                </a:solidFill>
              </a:rPr>
              <a:t>peaks are preserved.</a:t>
            </a:r>
            <a:endParaRPr sz="1346" b="1" i="1">
              <a:solidFill>
                <a:schemeClr val="dk1"/>
              </a:solidFill>
            </a:endParaRPr>
          </a:p>
          <a:p>
            <a:pPr marL="457200" lvl="0" indent="-293213" algn="l" rtl="0">
              <a:lnSpc>
                <a:spcPct val="150000"/>
              </a:lnSpc>
              <a:spcBef>
                <a:spcPts val="0"/>
              </a:spcBef>
              <a:spcAft>
                <a:spcPts val="0"/>
              </a:spcAft>
              <a:buClr>
                <a:schemeClr val="dk1"/>
              </a:buClr>
              <a:buSzPct val="81682"/>
              <a:buChar char="➔"/>
            </a:pPr>
            <a:r>
              <a:rPr lang="en" sz="1346">
                <a:solidFill>
                  <a:schemeClr val="dk1"/>
                </a:solidFill>
              </a:rPr>
              <a:t>And also saving the pairs of frequencies along with the </a:t>
            </a:r>
            <a:r>
              <a:rPr lang="en" sz="1346" b="1" i="1">
                <a:solidFill>
                  <a:schemeClr val="dk1"/>
                </a:solidFill>
              </a:rPr>
              <a:t>time difference</a:t>
            </a:r>
            <a:r>
              <a:rPr lang="en" sz="1346">
                <a:solidFill>
                  <a:schemeClr val="dk1"/>
                </a:solidFill>
              </a:rPr>
              <a:t> between them instead of saving each point and their absolute time allows us to search the song efficiently and allows  the query to be from any </a:t>
            </a:r>
            <a:r>
              <a:rPr lang="en" sz="1346" b="1" i="1">
                <a:solidFill>
                  <a:schemeClr val="dk1"/>
                </a:solidFill>
              </a:rPr>
              <a:t>arbitrary</a:t>
            </a:r>
            <a:r>
              <a:rPr lang="en" sz="1346">
                <a:solidFill>
                  <a:schemeClr val="dk1"/>
                </a:solidFill>
              </a:rPr>
              <a:t> section of the song.     </a:t>
            </a:r>
            <a:r>
              <a:rPr lang="en" sz="1100">
                <a:solidFill>
                  <a:schemeClr val="dk1"/>
                </a:solidFill>
              </a:rPr>
              <a:t>  </a:t>
            </a:r>
            <a:endParaRPr/>
          </a:p>
        </p:txBody>
      </p:sp>
      <p:pic>
        <p:nvPicPr>
          <p:cNvPr id="124" name="Google Shape;124;p28"/>
          <p:cNvPicPr preferRelativeResize="0"/>
          <p:nvPr/>
        </p:nvPicPr>
        <p:blipFill>
          <a:blip r:embed="rId3">
            <a:alphaModFix/>
          </a:blip>
          <a:stretch/>
        </p:blipFill>
        <p:spPr>
          <a:xfrm>
            <a:off x="4239300" y="1170125"/>
            <a:ext cx="4752300" cy="26771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5106"/>
              <a:buFont typeface="Arial"/>
              <a:buNone/>
            </a:pPr>
            <a:r>
              <a:rPr lang="en" sz="2820" b="1"/>
              <a:t>LITERATURE SURVEY</a:t>
            </a:r>
            <a:endParaRPr sz="2820" b="1"/>
          </a:p>
          <a:p>
            <a:pPr marL="0" lvl="0" indent="0" algn="l" rtl="0">
              <a:lnSpc>
                <a:spcPct val="100000"/>
              </a:lnSpc>
              <a:spcBef>
                <a:spcPts val="0"/>
              </a:spcBef>
              <a:spcAft>
                <a:spcPts val="0"/>
              </a:spcAft>
              <a:buSzPct val="111111"/>
              <a:buNone/>
            </a:pPr>
            <a:r>
              <a:t/>
            </a:r>
            <a:endParaRPr/>
          </a:p>
        </p:txBody>
      </p:sp>
      <p:pic>
        <p:nvPicPr>
          <p:cNvPr id="130" name="Google Shape;130;p29"/>
          <p:cNvPicPr preferRelativeResize="0"/>
          <p:nvPr/>
        </p:nvPicPr>
        <p:blipFill rotWithShape="1">
          <a:blip r:embed="rId3">
            <a:alphaModFix/>
          </a:blip>
          <a:srcRect l="0" t="0" r="0" b="0"/>
          <a:stretch/>
        </p:blipFill>
        <p:spPr>
          <a:xfrm>
            <a:off x="2857525" y="1170125"/>
            <a:ext cx="5762276" cy="1149750"/>
          </a:xfrm>
          <a:prstGeom prst="rect">
            <a:avLst/>
          </a:prstGeom>
          <a:noFill/>
          <a:ln>
            <a:noFill/>
          </a:ln>
        </p:spPr>
      </p:pic>
      <p:pic>
        <p:nvPicPr>
          <p:cNvPr id="131" name="Google Shape;131;p29"/>
          <p:cNvPicPr preferRelativeResize="0"/>
          <p:nvPr/>
        </p:nvPicPr>
        <p:blipFill rotWithShape="1">
          <a:blip r:embed="rId4">
            <a:alphaModFix/>
          </a:blip>
          <a:srcRect l="0" t="0" r="0" b="0"/>
          <a:stretch/>
        </p:blipFill>
        <p:spPr>
          <a:xfrm>
            <a:off x="1571025" y="2472275"/>
            <a:ext cx="6616425" cy="2241275"/>
          </a:xfrm>
          <a:prstGeom prst="rect">
            <a:avLst/>
          </a:prstGeom>
          <a:noFill/>
          <a:ln>
            <a:noFill/>
          </a:ln>
        </p:spPr>
      </p:pic>
      <p:sp>
        <p:nvSpPr>
          <p:cNvPr id="132" name="Google Shape;132;p29"/>
          <p:cNvSpPr txBox="1"/>
          <p:nvPr/>
        </p:nvSpPr>
        <p:spPr>
          <a:xfrm>
            <a:off x="1317300" y="1398350"/>
            <a:ext cx="1263300" cy="74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rgbClr val="000000"/>
                </a:solidFill>
                <a:latin typeface="Arial"/>
                <a:ea typeface="Arial"/>
                <a:cs typeface="Arial"/>
                <a:sym typeface="Arial"/>
              </a:rPr>
              <a:t>KEY</a:t>
            </a:r>
            <a:endParaRPr sz="2800" b="1" i="0" u="none" strike="noStrike" cap="none">
              <a:solidFill>
                <a:srgbClr val="000000"/>
              </a:solidFill>
              <a:latin typeface="Arial"/>
              <a:ea typeface="Arial"/>
              <a:cs typeface="Arial"/>
              <a:sym typeface="Arial"/>
            </a:endParaRPr>
          </a:p>
        </p:txBody>
      </p:sp>
      <p:sp>
        <p:nvSpPr>
          <p:cNvPr id="133" name="Google Shape;133;p29"/>
          <p:cNvSpPr/>
          <p:nvPr/>
        </p:nvSpPr>
        <p:spPr>
          <a:xfrm>
            <a:off x="2404875" y="1398350"/>
            <a:ext cx="486300" cy="472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t/>
            </a:r>
            <a:endParaRPr sz="1400" b="0" i="0" u="none" strike="noStrike" cap="none">
              <a:solidFill>
                <a:srgbClr val="000000"/>
              </a:solidFill>
              <a:latin typeface="Arial"/>
              <a:ea typeface="Arial"/>
              <a:cs typeface="Arial"/>
              <a:sym typeface="Arial"/>
            </a:endParaRPr>
          </a:p>
        </p:txBody>
      </p:sp>
      <p:sp>
        <p:nvSpPr>
          <p:cNvPr id="134" name="Google Shape;134;p29"/>
          <p:cNvSpPr txBox="1"/>
          <p:nvPr/>
        </p:nvSpPr>
        <p:spPr>
          <a:xfrm>
            <a:off x="3156750" y="4634175"/>
            <a:ext cx="2830500" cy="31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TIME DIFFERENCE PER SONG</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006"/>
              <a:buFont typeface="Arial"/>
              <a:buNone/>
            </a:pPr>
            <a:r>
              <a:rPr lang="en" sz="2820" b="1"/>
              <a:t>LITERATURE SURVEY</a:t>
            </a:r>
            <a:endParaRPr sz="2820" b="1"/>
          </a:p>
          <a:p>
            <a:pPr marL="0" lvl="0" indent="0" algn="l" rtl="0">
              <a:lnSpc>
                <a:spcPct val="100000"/>
              </a:lnSpc>
              <a:spcBef>
                <a:spcPts val="0"/>
              </a:spcBef>
              <a:spcAft>
                <a:spcPts val="0"/>
              </a:spcAft>
              <a:buSzPct val="111111"/>
              <a:buNone/>
            </a:pPr>
            <a:r>
              <a:t/>
            </a:r>
            <a:endParaRPr/>
          </a:p>
        </p:txBody>
      </p:sp>
      <p:sp>
        <p:nvSpPr>
          <p:cNvPr id="140" name="Google Shape;140;p30"/>
          <p:cNvSpPr txBox="1"/>
          <p:nvPr>
            <p:ph type="body" idx="1"/>
          </p:nvPr>
        </p:nvSpPr>
        <p:spPr>
          <a:xfrm>
            <a:off x="311700" y="1152475"/>
            <a:ext cx="5187000" cy="3416400"/>
          </a:xfrm>
          <a:prstGeom prst="rect">
            <a:avLst/>
          </a:prstGeom>
          <a:noFill/>
          <a:ln>
            <a:noFill/>
          </a:ln>
        </p:spPr>
        <p:txBody>
          <a:bodyPr spcFirstLastPara="1" wrap="square" lIns="91425" tIns="91425" rIns="91425" bIns="91425" anchor="t" anchorCtr="0">
            <a:normAutofit/>
          </a:bodyPr>
          <a:lstStyle/>
          <a:p>
            <a:pPr marL="0" lvl="0" indent="0" algn="l" rtl="0">
              <a:lnSpc>
                <a:spcPct val="130000"/>
              </a:lnSpc>
              <a:spcBef>
                <a:spcPts val="0"/>
              </a:spcBef>
              <a:spcAft>
                <a:spcPts val="0"/>
              </a:spcAft>
              <a:buSzPts val="852"/>
              <a:buNone/>
            </a:pPr>
            <a:r>
              <a:rPr lang="en" sz="1295" b="1"/>
              <a:t>APPROACH 2:</a:t>
            </a:r>
            <a:endParaRPr sz="1295"/>
          </a:p>
          <a:p>
            <a:pPr marL="457200" lvl="0" indent="-310832" algn="l" rtl="0">
              <a:lnSpc>
                <a:spcPct val="130000"/>
              </a:lnSpc>
              <a:spcBef>
                <a:spcPts val="0"/>
              </a:spcBef>
              <a:spcAft>
                <a:spcPts val="0"/>
              </a:spcAft>
              <a:buSzPts val="1295"/>
              <a:buChar char="➔"/>
            </a:pPr>
            <a:r>
              <a:rPr lang="en" sz="1295"/>
              <a:t>They transform the audio into a sequence of pitch transitions i.e. </a:t>
            </a:r>
            <a:r>
              <a:rPr lang="en" sz="1295" b="1" i="1"/>
              <a:t>S</a:t>
            </a:r>
            <a:r>
              <a:rPr lang="en" sz="1295"/>
              <a:t> referring to the </a:t>
            </a:r>
            <a:r>
              <a:rPr lang="en" sz="1295" b="1" i="1"/>
              <a:t>Same</a:t>
            </a:r>
            <a:r>
              <a:rPr lang="en" sz="1295"/>
              <a:t> as the previous, </a:t>
            </a:r>
            <a:r>
              <a:rPr lang="en" sz="1295" b="1" i="1"/>
              <a:t>D lower</a:t>
            </a:r>
            <a:r>
              <a:rPr lang="en" sz="1295"/>
              <a:t> than the previous, and </a:t>
            </a:r>
            <a:r>
              <a:rPr lang="en" sz="1295" b="1" i="1"/>
              <a:t>U higher</a:t>
            </a:r>
            <a:r>
              <a:rPr lang="en" sz="1295"/>
              <a:t> than the previous so we transform our query to get a sequence of characters and hand it over to search. </a:t>
            </a:r>
            <a:endParaRPr sz="1295"/>
          </a:p>
          <a:p>
            <a:pPr marL="457200" lvl="0" indent="-310832" algn="l" rtl="0">
              <a:lnSpc>
                <a:spcPct val="130000"/>
              </a:lnSpc>
              <a:spcBef>
                <a:spcPts val="0"/>
              </a:spcBef>
              <a:spcAft>
                <a:spcPts val="0"/>
              </a:spcAft>
              <a:buSzPts val="1295"/>
              <a:buChar char="➔"/>
            </a:pPr>
            <a:r>
              <a:rPr lang="en" sz="1295"/>
              <a:t>The main components of this approach are the </a:t>
            </a:r>
            <a:r>
              <a:rPr lang="en" sz="1295" b="1" i="1"/>
              <a:t>pitch tracker </a:t>
            </a:r>
            <a:r>
              <a:rPr lang="en" sz="1295"/>
              <a:t>and </a:t>
            </a:r>
            <a:r>
              <a:rPr lang="en" sz="1295" b="1" i="1"/>
              <a:t>Query Engine</a:t>
            </a:r>
            <a:r>
              <a:rPr lang="en" sz="1295"/>
              <a:t>.</a:t>
            </a:r>
            <a:endParaRPr sz="1295"/>
          </a:p>
          <a:p>
            <a:pPr marL="457200" lvl="0" indent="-307975" algn="l" rtl="0">
              <a:lnSpc>
                <a:spcPct val="130000"/>
              </a:lnSpc>
              <a:spcBef>
                <a:spcPts val="0"/>
              </a:spcBef>
              <a:spcAft>
                <a:spcPts val="0"/>
              </a:spcAft>
              <a:buSzPts val="1250"/>
              <a:buChar char="➔"/>
            </a:pPr>
            <a:r>
              <a:rPr lang="en" sz="1250"/>
              <a:t>The pitch tracker here uses a technique called autocorrelation to generate the sequence.</a:t>
            </a:r>
            <a:endParaRPr sz="1250"/>
          </a:p>
          <a:p>
            <a:pPr marL="457200" lvl="0" indent="-307975" algn="l" rtl="0">
              <a:spcBef>
                <a:spcPts val="0"/>
              </a:spcBef>
              <a:spcAft>
                <a:spcPts val="0"/>
              </a:spcAft>
              <a:buSzPts val="1250"/>
              <a:buChar char="➔"/>
            </a:pPr>
            <a:r>
              <a:rPr lang="en" sz="1250"/>
              <a:t>Then they search the query using Fuzzy search</a:t>
            </a:r>
            <a:endParaRPr sz="1250"/>
          </a:p>
        </p:txBody>
      </p:sp>
      <p:pic>
        <p:nvPicPr>
          <p:cNvPr id="141" name="Google Shape;141;p30"/>
          <p:cNvPicPr preferRelativeResize="0"/>
          <p:nvPr/>
        </p:nvPicPr>
        <p:blipFill rotWithShape="1">
          <a:blip r:embed="rId3">
            <a:alphaModFix/>
          </a:blip>
          <a:srcRect l="0" t="0" r="0" b="0"/>
          <a:stretch/>
        </p:blipFill>
        <p:spPr>
          <a:xfrm>
            <a:off x="5563275" y="1703800"/>
            <a:ext cx="3340500" cy="24062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LITERATURE SURVEY</a:t>
            </a:r>
            <a:endParaRPr/>
          </a:p>
        </p:txBody>
      </p:sp>
      <p:sp>
        <p:nvSpPr>
          <p:cNvPr id="147" name="Google Shape;147;p31"/>
          <p:cNvSpPr txBox="1"/>
          <p:nvPr>
            <p:ph type="body" idx="1"/>
          </p:nvPr>
        </p:nvSpPr>
        <p:spPr>
          <a:xfrm>
            <a:off x="311700" y="1152475"/>
            <a:ext cx="5362800" cy="3416400"/>
          </a:xfrm>
          <a:prstGeom prst="rect">
            <a:avLst/>
          </a:prstGeom>
          <a:noFill/>
          <a:ln>
            <a:noFill/>
          </a:ln>
        </p:spPr>
        <p:txBody>
          <a:bodyPr spcFirstLastPara="1" wrap="square" lIns="91425" tIns="91425" rIns="91425" bIns="91425" anchor="t" anchorCtr="0">
            <a:normAutofit fontScale="40000" lnSpcReduction="10000"/>
          </a:bodyPr>
          <a:lstStyle/>
          <a:p>
            <a:pPr marL="0" lvl="0" indent="0" algn="l" rtl="0">
              <a:lnSpc>
                <a:spcPct val="200000"/>
              </a:lnSpc>
              <a:spcBef>
                <a:spcPts val="0"/>
              </a:spcBef>
              <a:spcAft>
                <a:spcPts val="0"/>
              </a:spcAft>
              <a:buSzPct val="149650"/>
              <a:buNone/>
            </a:pPr>
            <a:r>
              <a:rPr lang="en" sz="3007" b="1">
                <a:solidFill>
                  <a:schemeClr val="dk1"/>
                </a:solidFill>
              </a:rPr>
              <a:t>APPROACH 3</a:t>
            </a:r>
            <a:endParaRPr sz="3007" b="1">
              <a:solidFill>
                <a:schemeClr val="dk1"/>
              </a:solidFill>
            </a:endParaRPr>
          </a:p>
          <a:p>
            <a:pPr marL="457200" lvl="0" indent="-305045" algn="l" rtl="0">
              <a:lnSpc>
                <a:spcPct val="200000"/>
              </a:lnSpc>
              <a:spcBef>
                <a:spcPts val="1200"/>
              </a:spcBef>
              <a:spcAft>
                <a:spcPts val="0"/>
              </a:spcAft>
              <a:buClr>
                <a:schemeClr val="dk1"/>
              </a:buClr>
              <a:buSzPct val="100000"/>
              <a:buChar char="➔"/>
            </a:pPr>
            <a:r>
              <a:rPr lang="en" sz="3007">
                <a:solidFill>
                  <a:schemeClr val="dk1"/>
                </a:solidFill>
              </a:rPr>
              <a:t>These papers use DNN-LSTM to generate a more complex descriptor of the music. </a:t>
            </a:r>
            <a:endParaRPr sz="3007">
              <a:solidFill>
                <a:schemeClr val="dk1"/>
              </a:solidFill>
            </a:endParaRPr>
          </a:p>
          <a:p>
            <a:pPr marL="457200" lvl="0" indent="-305045" algn="l" rtl="0">
              <a:lnSpc>
                <a:spcPct val="200000"/>
              </a:lnSpc>
              <a:spcBef>
                <a:spcPts val="0"/>
              </a:spcBef>
              <a:spcAft>
                <a:spcPts val="0"/>
              </a:spcAft>
              <a:buClr>
                <a:schemeClr val="dk1"/>
              </a:buClr>
              <a:buSzPct val="100000"/>
              <a:buChar char="➔"/>
            </a:pPr>
            <a:r>
              <a:rPr lang="en" sz="3007">
                <a:solidFill>
                  <a:schemeClr val="dk1"/>
                </a:solidFill>
              </a:rPr>
              <a:t>They have used a multitasking model that learns on two tasks: pitch estimation and voicing (i.e., presence of melody or not) detection. </a:t>
            </a:r>
            <a:endParaRPr sz="3007">
              <a:solidFill>
                <a:schemeClr val="dk1"/>
              </a:solidFill>
            </a:endParaRPr>
          </a:p>
          <a:p>
            <a:pPr marL="457200" lvl="0" indent="-305045" algn="l" rtl="0">
              <a:lnSpc>
                <a:spcPct val="200000"/>
              </a:lnSpc>
              <a:spcBef>
                <a:spcPts val="0"/>
              </a:spcBef>
              <a:spcAft>
                <a:spcPts val="0"/>
              </a:spcAft>
              <a:buClr>
                <a:schemeClr val="dk1"/>
              </a:buClr>
              <a:buSzPct val="100000"/>
              <a:buChar char="➔"/>
            </a:pPr>
            <a:r>
              <a:rPr lang="en" sz="3007">
                <a:solidFill>
                  <a:schemeClr val="dk1"/>
                </a:solidFill>
              </a:rPr>
              <a:t>thereby being able to work even on a polyphonic complex musical recording. </a:t>
            </a:r>
            <a:endParaRPr sz="3007">
              <a:solidFill>
                <a:schemeClr val="dk1"/>
              </a:solidFill>
            </a:endParaRPr>
          </a:p>
          <a:p>
            <a:pPr marL="457200" lvl="0" indent="-305045" algn="l" rtl="0">
              <a:lnSpc>
                <a:spcPct val="200000"/>
              </a:lnSpc>
              <a:spcBef>
                <a:spcPts val="0"/>
              </a:spcBef>
              <a:spcAft>
                <a:spcPts val="0"/>
              </a:spcAft>
              <a:buClr>
                <a:schemeClr val="dk1"/>
              </a:buClr>
              <a:buSzPct val="100000"/>
              <a:buChar char="➔"/>
            </a:pPr>
            <a:r>
              <a:rPr lang="en" sz="3007">
                <a:solidFill>
                  <a:schemeClr val="dk1"/>
                </a:solidFill>
              </a:rPr>
              <a:t>The pitch estimation part and the voicing detection part both are classification neural networks. </a:t>
            </a:r>
            <a:endParaRPr/>
          </a:p>
        </p:txBody>
      </p:sp>
      <p:pic>
        <p:nvPicPr>
          <p:cNvPr id="148" name="Google Shape;148;p31"/>
          <p:cNvPicPr preferRelativeResize="0"/>
          <p:nvPr/>
        </p:nvPicPr>
        <p:blipFill rotWithShape="1">
          <a:blip r:embed="rId3">
            <a:alphaModFix/>
          </a:blip>
          <a:srcRect l="0" t="0" r="0" b="0"/>
          <a:stretch/>
        </p:blipFill>
        <p:spPr>
          <a:xfrm>
            <a:off x="5826900" y="1170125"/>
            <a:ext cx="270847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0">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LITERATURE SURVEY</a:t>
            </a:r>
            <a:endParaRPr/>
          </a:p>
        </p:txBody>
      </p:sp>
      <p:sp>
        <p:nvSpPr>
          <p:cNvPr id="154" name="Google Shape;154;p3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200000"/>
              </a:lnSpc>
              <a:spcBef>
                <a:spcPts val="0"/>
              </a:spcBef>
              <a:spcAft>
                <a:spcPts val="0"/>
              </a:spcAft>
              <a:buSzPts val="3789"/>
              <a:buNone/>
            </a:pPr>
            <a:r>
              <a:rPr lang="en" sz="3007" b="1">
                <a:solidFill>
                  <a:schemeClr val="dk1"/>
                </a:solidFill>
              </a:rPr>
              <a:t>APPROACH 3</a:t>
            </a:r>
            <a:endParaRPr sz="3007">
              <a:solidFill>
                <a:schemeClr val="dk1"/>
              </a:solidFill>
            </a:endParaRPr>
          </a:p>
          <a:p>
            <a:pPr marL="457200" lvl="0" indent="-308015" algn="l" rtl="0">
              <a:lnSpc>
                <a:spcPct val="200000"/>
              </a:lnSpc>
              <a:spcBef>
                <a:spcPts val="0"/>
              </a:spcBef>
              <a:spcAft>
                <a:spcPts val="0"/>
              </a:spcAft>
              <a:buClr>
                <a:schemeClr val="dk1"/>
              </a:buClr>
              <a:buSzPts val="1250"/>
              <a:buChar char="➔"/>
            </a:pPr>
            <a:r>
              <a:rPr lang="en" sz="1250">
                <a:solidFill>
                  <a:schemeClr val="dk1"/>
                </a:solidFill>
              </a:rPr>
              <a:t>After the generation of the sequence, they convert the sequence into a sequence of relative differences in the original sequence and they employ a unified search that uses an n-gram inverted index to search in RP4G, RP3G, and RP2G. </a:t>
            </a:r>
            <a:endParaRPr sz="12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111111"/>
              <a:buFont typeface="Arial"/>
              <a:buNone/>
            </a:pPr>
            <a:r>
              <a:rPr lang="en" b="1"/>
              <a:t>DESIGN</a:t>
            </a:r>
            <a:endParaRPr/>
          </a:p>
        </p:txBody>
      </p:sp>
      <p:sp>
        <p:nvSpPr>
          <p:cNvPr id="160" name="Google Shape;160;p33"/>
          <p:cNvSpPr txBox="1"/>
          <p:nvPr>
            <p:ph type="body" idx="1"/>
          </p:nvPr>
        </p:nvSpPr>
        <p:spPr>
          <a:xfrm>
            <a:off x="140250" y="964675"/>
            <a:ext cx="8520600" cy="3829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b="1"/>
              <a:t>                                                                              </a:t>
            </a:r>
            <a:r>
              <a:rPr lang="en" b="1"/>
              <a:t>COMPONENT 1</a:t>
            </a:r>
            <a:endParaRPr b="1"/>
          </a:p>
          <a:p>
            <a:pPr marL="457200" lvl="0" indent="0" algn="l" rtl="0">
              <a:spcBef>
                <a:spcPts val="0"/>
              </a:spcBef>
              <a:spcAft>
                <a:spcPts val="0"/>
              </a:spcAft>
              <a:buNone/>
            </a:pPr>
            <a:r>
              <a:t/>
            </a:r>
            <a:endParaRPr b="1"/>
          </a:p>
          <a:p>
            <a:pPr marL="457200" lvl="0" indent="-326872" algn="l" rtl="0">
              <a:spcBef>
                <a:spcPts val="0"/>
              </a:spcBef>
              <a:spcAft>
                <a:spcPts val="0"/>
              </a:spcAft>
              <a:buSzPts val="1548"/>
              <a:buChar char="➔"/>
            </a:pPr>
            <a:r>
              <a:rPr lang="en" sz="1547"/>
              <a:t>Our design consists of two components</a:t>
            </a:r>
            <a:endParaRPr sz="1547"/>
          </a:p>
          <a:p>
            <a:pPr marL="914400" lvl="0" indent="0" algn="l" rtl="0">
              <a:spcBef>
                <a:spcPts val="0"/>
              </a:spcBef>
              <a:spcAft>
                <a:spcPts val="0"/>
              </a:spcAft>
              <a:buNone/>
            </a:pPr>
            <a:r>
              <a:t/>
            </a:r>
            <a:endParaRPr sz="1547"/>
          </a:p>
          <a:p>
            <a:pPr marL="457200" lvl="0" indent="-326872" algn="l" rtl="0">
              <a:spcBef>
                <a:spcPts val="0"/>
              </a:spcBef>
              <a:spcAft>
                <a:spcPts val="0"/>
              </a:spcAft>
              <a:buSzPts val="1548"/>
              <a:buChar char="➔"/>
            </a:pPr>
            <a:r>
              <a:rPr lang="en" sz="1547"/>
              <a:t>First </a:t>
            </a:r>
            <a:r>
              <a:rPr lang="en" sz="1547"/>
              <a:t>component is meant to retrieve a </a:t>
            </a:r>
            <a:endParaRPr sz="1547"/>
          </a:p>
          <a:p>
            <a:pPr marL="0" lvl="0" indent="0" algn="l" rtl="0">
              <a:spcBef>
                <a:spcPts val="0"/>
              </a:spcBef>
              <a:spcAft>
                <a:spcPts val="0"/>
              </a:spcAft>
              <a:buNone/>
            </a:pPr>
            <a:r>
              <a:rPr lang="en" sz="1547"/>
              <a:t>        song when played in background using</a:t>
            </a:r>
            <a:endParaRPr sz="1547"/>
          </a:p>
          <a:p>
            <a:pPr marL="0" lvl="0" indent="0" algn="l" rtl="0">
              <a:spcBef>
                <a:spcPts val="0"/>
              </a:spcBef>
              <a:spcAft>
                <a:spcPts val="0"/>
              </a:spcAft>
              <a:buNone/>
            </a:pPr>
            <a:r>
              <a:rPr lang="en" sz="1547"/>
              <a:t>        the method described above.</a:t>
            </a:r>
            <a:endParaRPr sz="1547"/>
          </a:p>
          <a:p>
            <a:pPr marL="0" lvl="0" indent="0" algn="l" rtl="0">
              <a:spcBef>
                <a:spcPts val="0"/>
              </a:spcBef>
              <a:spcAft>
                <a:spcPts val="0"/>
              </a:spcAft>
              <a:buNone/>
            </a:pPr>
            <a:r>
              <a:t/>
            </a:r>
            <a:endParaRPr sz="1547"/>
          </a:p>
          <a:p>
            <a:pPr marL="457200" lvl="0" indent="-326872" algn="l" rtl="0">
              <a:spcBef>
                <a:spcPts val="0"/>
              </a:spcBef>
              <a:spcAft>
                <a:spcPts val="0"/>
              </a:spcAft>
              <a:buSzPts val="1548"/>
              <a:buChar char="➔"/>
            </a:pPr>
            <a:r>
              <a:rPr lang="en" sz="1547"/>
              <a:t>Second component is meant to retrieve a</a:t>
            </a:r>
            <a:endParaRPr sz="1547"/>
          </a:p>
          <a:p>
            <a:pPr marL="457200" lvl="0" indent="0" algn="l" rtl="0">
              <a:spcBef>
                <a:spcPts val="0"/>
              </a:spcBef>
              <a:spcAft>
                <a:spcPts val="0"/>
              </a:spcAft>
              <a:buNone/>
            </a:pPr>
            <a:r>
              <a:rPr lang="en" sz="1547"/>
              <a:t>song when query is sung or hum by a per</a:t>
            </a:r>
            <a:endParaRPr sz="1547"/>
          </a:p>
          <a:p>
            <a:pPr marL="457200" lvl="0" indent="0" algn="l" rtl="0">
              <a:spcBef>
                <a:spcPts val="0"/>
              </a:spcBef>
              <a:spcAft>
                <a:spcPts val="0"/>
              </a:spcAft>
              <a:buNone/>
            </a:pPr>
            <a:r>
              <a:rPr lang="en" sz="1547"/>
              <a:t>Song or sung in background.</a:t>
            </a:r>
            <a:endParaRPr sz="1547"/>
          </a:p>
          <a:p>
            <a:pPr marL="457200" lvl="0" indent="0" algn="l" rtl="0">
              <a:spcBef>
                <a:spcPts val="0"/>
              </a:spcBef>
              <a:spcAft>
                <a:spcPts val="0"/>
              </a:spcAft>
              <a:buNone/>
            </a:pPr>
            <a:r>
              <a:t/>
            </a:r>
            <a:endParaRPr/>
          </a:p>
          <a:p>
            <a:pPr marL="457200" lvl="0" indent="0" algn="l" rtl="0">
              <a:spcBef>
                <a:spcPts val="0"/>
              </a:spcBef>
              <a:spcAft>
                <a:spcPts val="0"/>
              </a:spcAft>
              <a:buNone/>
            </a:pPr>
            <a:r>
              <a:t/>
            </a:r>
            <a:endParaRPr/>
          </a:p>
          <a:p>
            <a:pPr marL="0" lvl="0" indent="0" algn="l" rtl="0">
              <a:spcBef>
                <a:spcPts val="0"/>
              </a:spcBef>
              <a:spcAft>
                <a:spcPts val="0"/>
              </a:spcAft>
              <a:buNone/>
            </a:pPr>
            <a:r>
              <a:t/>
            </a:r>
            <a:endParaRPr/>
          </a:p>
          <a:p>
            <a:pPr marL="0" lvl="0" indent="0" algn="l" rtl="0">
              <a:spcBef>
                <a:spcPts val="0"/>
              </a:spcBef>
              <a:spcAft>
                <a:spcPts val="0"/>
              </a:spcAft>
              <a:buNone/>
            </a:pPr>
            <a:r>
              <a:t/>
            </a:r>
            <a:endParaRPr/>
          </a:p>
          <a:p>
            <a:pPr marL="0" lvl="0" indent="0" algn="l" rtl="0">
              <a:spcBef>
                <a:spcPts val="0"/>
              </a:spcBef>
              <a:spcAft>
                <a:spcPts val="0"/>
              </a:spcAft>
              <a:buNone/>
            </a:pPr>
            <a:r>
              <a:t/>
            </a:r>
            <a:endParaRPr/>
          </a:p>
          <a:p>
            <a:pPr marL="914400" lvl="0" indent="0" algn="l" rtl="0">
              <a:spcBef>
                <a:spcPts val="0"/>
              </a:spcBef>
              <a:spcAft>
                <a:spcPts val="0"/>
              </a:spcAft>
              <a:buNone/>
            </a:pPr>
            <a:r>
              <a:t/>
            </a:r>
            <a:endParaRPr b="1"/>
          </a:p>
          <a:p>
            <a:pPr marL="457200" lvl="0" indent="0" algn="l" rtl="0">
              <a:spcBef>
                <a:spcPts val="0"/>
              </a:spcBef>
              <a:spcAft>
                <a:spcPts val="0"/>
              </a:spcAft>
              <a:buNone/>
            </a:pPr>
            <a:r>
              <a:t/>
            </a:r>
            <a:endParaRPr/>
          </a:p>
        </p:txBody>
      </p:sp>
      <p:pic>
        <p:nvPicPr>
          <p:cNvPr id="161" name="Google Shape;161;p33"/>
          <p:cNvPicPr preferRelativeResize="0"/>
          <p:nvPr/>
        </p:nvPicPr>
        <p:blipFill rotWithShape="1">
          <a:blip r:embed="rId3">
            <a:alphaModFix/>
          </a:blip>
          <a:srcRect l="-1960" t="0" r="1960" b="0"/>
          <a:stretch/>
        </p:blipFill>
        <p:spPr>
          <a:xfrm>
            <a:off x="4700000" y="1604350"/>
            <a:ext cx="4086574" cy="2826351"/>
          </a:xfrm>
          <a:prstGeom prst="rect">
            <a:avLst/>
          </a:prstGeom>
          <a:noFill/>
          <a:ln>
            <a:noFill/>
          </a:ln>
        </p:spPr>
      </p:pic>
    </p:spTree>
  </p:cSld>
  <p:clrMapOvr>
    <a:masterClrMapping/>
  </p:clrMapOvr>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ONLYOFFICE/7.4.0.163</Application>
  <PresentationFormat>On-screen Show (4:3)</PresentationFormat>
  <Paragraphs>0</Paragraphs>
  <Slides>19</Slides>
  <Notes>19</Notes>
  <HiddenSlides>0</HiddenSlides>
  <MMClips>2</MMClips>
  <ScaleCrop>0</ScaleCrop>
  <HeadingPairs>
    <vt:vector size="4" baseType="variant">
      <vt:variant>
        <vt:lpstr>Theme</vt:lpstr>
      </vt:variant>
      <vt:variant>
        <vt:i4>2</vt:i4>
      </vt:variant>
      <vt:variant>
        <vt:lpstr>Slide Titles</vt:lpstr>
      </vt:variant>
      <vt:variant>
        <vt:i4>19</vt:i4>
      </vt:variant>
    </vt:vector>
  </HeadingPairs>
  <TitlesOfParts>
    <vt:vector size="21"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