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E14091F-9129-4587-BE45-E377CCF1777D}">
  <a:tblStyle styleId="{1E14091F-9129-4587-BE45-E377CCF1777D}" styleName="Table_0">
    <a:wholeTbl>
      <a:tcTxStyle>
        <a:srgbClr val="000000"/>
      </a:tcTxStyle>
      <a:tcStyle>
        <a:tcBdr>
          <a:left>
            <a:ln w="9525">
              <a:solidFill>
                <a:srgbClr val="9E9E9E"/>
              </a:solidFill>
            </a:ln>
          </a:left>
          <a:right>
            <a:ln w="9525">
              <a:solidFill>
                <a:srgbClr val="9E9E9E"/>
              </a:solidFill>
            </a:ln>
          </a:right>
          <a:top>
            <a:ln w="9525">
              <a:solidFill>
                <a:srgbClr val="9E9E9E"/>
              </a:solidFill>
            </a:ln>
          </a:top>
          <a:bottom>
            <a:ln w="9525">
              <a:solidFill>
                <a:srgbClr val="9E9E9E"/>
              </a:solidFill>
            </a:ln>
          </a:bottom>
          <a:insideH>
            <a:ln w="9525">
              <a:solidFill>
                <a:srgbClr val="9E9E9E"/>
              </a:solidFill>
            </a:ln>
          </a:insideH>
          <a:insideV>
            <a:ln w="9525">
              <a:solidFill>
                <a:srgbClr val="9E9E9E"/>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10" name="Google Shape;10;p2"/>
          <p:cNvSpPr txBox="1"/>
          <p:nvPr>
            <p:ph type="ctrTitle"/>
          </p:nvPr>
        </p:nvSpPr>
        <p:spPr bwMode="auto">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11" name="Google Shape;11;p2"/>
          <p:cNvSpPr txBox="1"/>
          <p:nvPr>
            <p:ph type="subTitle" idx="1"/>
          </p:nvPr>
        </p:nvSpPr>
        <p:spPr bwMode="auto">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12" name="Google Shape;12;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45" name="Google Shape;45;p11"/>
          <p:cNvSpPr txBox="1"/>
          <p:nvPr>
            <p:ph type="title" hasCustomPrompt="1"/>
          </p:nvPr>
        </p:nvSpPr>
        <p:spPr bwMode="auto">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46" name="Google Shape;46;p11"/>
          <p:cNvSpPr txBox="1"/>
          <p:nvPr>
            <p:ph type="body" idx="1"/>
          </p:nvPr>
        </p:nvSpPr>
        <p:spPr bwMode="auto">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a:defRPr/>
            </a:pPr>
            <a:endParaRPr/>
          </a:p>
        </p:txBody>
      </p:sp>
      <p:sp>
        <p:nvSpPr>
          <p:cNvPr id="47" name="Google Shape;4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49" name="Google Shape;49;p1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14" name="Google Shape;14;p3"/>
          <p:cNvSpPr txBox="1"/>
          <p:nvPr>
            <p:ph type="title"/>
          </p:nvPr>
        </p:nvSpPr>
        <p:spPr bwMode="auto">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17" name="Google Shape;17;p4"/>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18" name="Google Shape;18;p4"/>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sp>
        <p:nvSpPr>
          <p:cNvPr id="19" name="Google Shape;19;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21" name="Google Shape;21;p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2" name="Google Shape;22;p5"/>
          <p:cNvSpPr txBox="1"/>
          <p:nvPr>
            <p:ph type="body" idx="1"/>
          </p:nvPr>
        </p:nvSpPr>
        <p:spPr bwMode="auto">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3" name="Google Shape;23;p5"/>
          <p:cNvSpPr txBox="1"/>
          <p:nvPr>
            <p:ph type="body" idx="2"/>
          </p:nvPr>
        </p:nvSpPr>
        <p:spPr bwMode="auto">
          <a:xfrm>
            <a:off x="4832399"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24" name="Google Shape;24;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26" name="Google Shape;26;p6"/>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27" name="Google Shape;27;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29" name="Google Shape;29;p7"/>
          <p:cNvSpPr txBox="1"/>
          <p:nvPr>
            <p:ph type="title"/>
          </p:nvPr>
        </p:nvSpPr>
        <p:spPr bwMode="auto">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30" name="Google Shape;30;p7"/>
          <p:cNvSpPr txBox="1"/>
          <p:nvPr>
            <p:ph type="body" idx="1"/>
          </p:nvPr>
        </p:nvSpPr>
        <p:spPr bwMode="auto">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a:defRPr/>
            </a:pPr>
            <a:endParaRPr/>
          </a:p>
        </p:txBody>
      </p:sp>
      <p:sp>
        <p:nvSpPr>
          <p:cNvPr id="31" name="Google Shape;31;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33" name="Google Shape;33;p8"/>
          <p:cNvSpPr txBox="1"/>
          <p:nvPr>
            <p:ph type="title"/>
          </p:nvPr>
        </p:nvSpPr>
        <p:spPr bwMode="auto">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34" name="Google Shape;34;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36" name="Google Shape;36;p9"/>
          <p:cNvSpPr/>
          <p:nvPr/>
        </p:nvSpPr>
        <p:spPr bwMode="auto">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9"/>
          <p:cNvSpPr txBox="1"/>
          <p:nvPr>
            <p:ph type="title"/>
          </p:nvPr>
        </p:nvSpPr>
        <p:spPr bwMode="auto">
          <a:xfrm>
            <a:off x="265500" y="1233175"/>
            <a:ext cx="4045199"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38" name="Google Shape;38;p9"/>
          <p:cNvSpPr txBox="1"/>
          <p:nvPr>
            <p:ph type="subTitle" idx="1"/>
          </p:nvPr>
        </p:nvSpPr>
        <p:spPr bwMode="auto">
          <a:xfrm>
            <a:off x="265500" y="2803075"/>
            <a:ext cx="4045199" cy="1235099"/>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39" name="Google Shape;39;p9"/>
          <p:cNvSpPr txBox="1"/>
          <p:nvPr>
            <p:ph type="body" idx="2"/>
          </p:nvPr>
        </p:nvSpPr>
        <p:spPr bwMode="auto">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a:defRPr/>
            </a:pPr>
            <a:endParaRPr/>
          </a:p>
        </p:txBody>
      </p:sp>
      <p:sp>
        <p:nvSpPr>
          <p:cNvPr id="40" name="Google Shape;40;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42" name="Google Shape;42;p10"/>
          <p:cNvSpPr txBox="1"/>
          <p:nvPr>
            <p:ph type="body" idx="1"/>
          </p:nvPr>
        </p:nvSpPr>
        <p:spPr bwMode="auto">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a:defRPr/>
            </a:pPr>
            <a:endParaRPr/>
          </a:p>
        </p:txBody>
      </p:sp>
      <p:sp>
        <p:nvSpPr>
          <p:cNvPr id="43" name="Google Shape;43;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GB"/>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7" name="Google Shape;7;p1"/>
          <p:cNvSpPr txBox="1"/>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4999"/>
              </a:lnSpc>
              <a:spcBef>
                <a:spcPts val="0"/>
              </a:spcBef>
              <a:spcAft>
                <a:spcPts val="0"/>
              </a:spcAft>
              <a:buClr>
                <a:schemeClr val="dk2"/>
              </a:buClr>
              <a:buSzPts val="1800"/>
              <a:buChar char="●"/>
              <a:defRPr sz="1800">
                <a:solidFill>
                  <a:schemeClr val="dk2"/>
                </a:solidFill>
              </a:defRPr>
            </a:lvl1pPr>
            <a:lvl2pPr marL="914400" lvl="1" indent="-317500">
              <a:lnSpc>
                <a:spcPct val="114999"/>
              </a:lnSpc>
              <a:spcBef>
                <a:spcPts val="0"/>
              </a:spcBef>
              <a:spcAft>
                <a:spcPts val="0"/>
              </a:spcAft>
              <a:buClr>
                <a:schemeClr val="dk2"/>
              </a:buClr>
              <a:buSzPts val="1400"/>
              <a:buChar char="○"/>
              <a:defRPr>
                <a:solidFill>
                  <a:schemeClr val="dk2"/>
                </a:solidFill>
              </a:defRPr>
            </a:lvl2pPr>
            <a:lvl3pPr marL="1371600" lvl="2" indent="-317500">
              <a:lnSpc>
                <a:spcPct val="114999"/>
              </a:lnSpc>
              <a:spcBef>
                <a:spcPts val="0"/>
              </a:spcBef>
              <a:spcAft>
                <a:spcPts val="0"/>
              </a:spcAft>
              <a:buClr>
                <a:schemeClr val="dk2"/>
              </a:buClr>
              <a:buSzPts val="1400"/>
              <a:buChar char="■"/>
              <a:defRPr>
                <a:solidFill>
                  <a:schemeClr val="dk2"/>
                </a:solidFill>
              </a:defRPr>
            </a:lvl3pPr>
            <a:lvl4pPr marL="1828800" lvl="3" indent="-317500">
              <a:lnSpc>
                <a:spcPct val="114999"/>
              </a:lnSpc>
              <a:spcBef>
                <a:spcPts val="0"/>
              </a:spcBef>
              <a:spcAft>
                <a:spcPts val="0"/>
              </a:spcAft>
              <a:buClr>
                <a:schemeClr val="dk2"/>
              </a:buClr>
              <a:buSzPts val="1400"/>
              <a:buChar char="●"/>
              <a:defRPr>
                <a:solidFill>
                  <a:schemeClr val="dk2"/>
                </a:solidFill>
              </a:defRPr>
            </a:lvl4pPr>
            <a:lvl5pPr marL="2286000" lvl="4" indent="-317500">
              <a:lnSpc>
                <a:spcPct val="114999"/>
              </a:lnSpc>
              <a:spcBef>
                <a:spcPts val="0"/>
              </a:spcBef>
              <a:spcAft>
                <a:spcPts val="0"/>
              </a:spcAft>
              <a:buClr>
                <a:schemeClr val="dk2"/>
              </a:buClr>
              <a:buSzPts val="1400"/>
              <a:buChar char="○"/>
              <a:defRPr>
                <a:solidFill>
                  <a:schemeClr val="dk2"/>
                </a:solidFill>
              </a:defRPr>
            </a:lvl5pPr>
            <a:lvl6pPr marL="2743200" lvl="5" indent="-317500">
              <a:lnSpc>
                <a:spcPct val="114999"/>
              </a:lnSpc>
              <a:spcBef>
                <a:spcPts val="0"/>
              </a:spcBef>
              <a:spcAft>
                <a:spcPts val="0"/>
              </a:spcAft>
              <a:buClr>
                <a:schemeClr val="dk2"/>
              </a:buClr>
              <a:buSzPts val="1400"/>
              <a:buChar char="■"/>
              <a:defRPr>
                <a:solidFill>
                  <a:schemeClr val="dk2"/>
                </a:solidFill>
              </a:defRPr>
            </a:lvl6pPr>
            <a:lvl7pPr marL="3200400" lvl="6" indent="-317500">
              <a:lnSpc>
                <a:spcPct val="114999"/>
              </a:lnSpc>
              <a:spcBef>
                <a:spcPts val="0"/>
              </a:spcBef>
              <a:spcAft>
                <a:spcPts val="0"/>
              </a:spcAft>
              <a:buClr>
                <a:schemeClr val="dk2"/>
              </a:buClr>
              <a:buSzPts val="1400"/>
              <a:buChar char="●"/>
              <a:defRPr>
                <a:solidFill>
                  <a:schemeClr val="dk2"/>
                </a:solidFill>
              </a:defRPr>
            </a:lvl7pPr>
            <a:lvl8pPr marL="3657600" lvl="7" indent="-317500">
              <a:lnSpc>
                <a:spcPct val="114999"/>
              </a:lnSpc>
              <a:spcBef>
                <a:spcPts val="0"/>
              </a:spcBef>
              <a:spcAft>
                <a:spcPts val="0"/>
              </a:spcAft>
              <a:buClr>
                <a:schemeClr val="dk2"/>
              </a:buClr>
              <a:buSzPts val="1400"/>
              <a:buChar char="○"/>
              <a:defRPr>
                <a:solidFill>
                  <a:schemeClr val="dk2"/>
                </a:solidFill>
              </a:defRPr>
            </a:lvl8pPr>
            <a:lvl9pPr marL="4114800" lvl="8" indent="-317500">
              <a:lnSpc>
                <a:spcPct val="114999"/>
              </a:lnSpc>
              <a:spcBef>
                <a:spcPts val="0"/>
              </a:spcBef>
              <a:spcAft>
                <a:spcPts val="0"/>
              </a:spcAft>
              <a:buClr>
                <a:schemeClr val="dk2"/>
              </a:buClr>
              <a:buSzPts val="1400"/>
              <a:buChar char="■"/>
              <a:defRPr>
                <a:solidFill>
                  <a:schemeClr val="dk2"/>
                </a:solidFill>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GB"/>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 name="Google Shape;54;p13"/>
          <p:cNvSpPr txBox="1"/>
          <p:nvPr>
            <p:ph type="ctrTitle" idx="4294967295"/>
          </p:nvPr>
        </p:nvSpPr>
        <p:spPr bwMode="auto">
          <a:xfrm>
            <a:off x="1332300" y="1752888"/>
            <a:ext cx="6479399" cy="936600"/>
          </a:xfrm>
          <a:prstGeom prst="rect">
            <a:avLst/>
          </a:prstGeom>
        </p:spPr>
        <p:txBody>
          <a:bodyPr spcFirstLastPara="1" wrap="square" lIns="91425" tIns="91425" rIns="91425" bIns="91425" anchor="t" anchorCtr="0">
            <a:normAutofit/>
          </a:bodyPr>
          <a:lstStyle/>
          <a:p>
            <a:pPr marL="0" lvl="0" indent="0" algn="ctr">
              <a:spcBef>
                <a:spcPts val="0"/>
              </a:spcBef>
              <a:spcAft>
                <a:spcPts val="0"/>
              </a:spcAft>
              <a:buNone/>
              <a:defRPr/>
            </a:pPr>
            <a:r>
              <a:rPr lang="en-GB" b="1">
                <a:latin typeface="Times New Roman"/>
                <a:ea typeface="Times New Roman"/>
                <a:cs typeface="Times New Roman"/>
              </a:rPr>
              <a:t>Music Recognition</a:t>
            </a:r>
            <a:endParaRPr b="1">
              <a:latin typeface="Times New Roman"/>
              <a:ea typeface="Times New Roman"/>
              <a:cs typeface="Times New Roman"/>
            </a:endParaRPr>
          </a:p>
        </p:txBody>
      </p:sp>
      <p:pic>
        <p:nvPicPr>
          <p:cNvPr id="55" name="Google Shape;55;p13"/>
          <p:cNvPicPr/>
          <p:nvPr/>
        </p:nvPicPr>
        <p:blipFill>
          <a:blip r:embed="rId2">
            <a:alphaModFix/>
          </a:blip>
          <a:stretch/>
        </p:blipFill>
        <p:spPr bwMode="auto">
          <a:xfrm>
            <a:off x="751750" y="261025"/>
            <a:ext cx="1169950" cy="1347225"/>
          </a:xfrm>
          <a:prstGeom prst="rect">
            <a:avLst/>
          </a:prstGeom>
          <a:noFill/>
          <a:ln>
            <a:noFill/>
          </a:ln>
        </p:spPr>
      </p:pic>
      <p:sp>
        <p:nvSpPr>
          <p:cNvPr id="56" name="Google Shape;56;p13"/>
          <p:cNvSpPr txBox="1"/>
          <p:nvPr/>
        </p:nvSpPr>
        <p:spPr bwMode="auto">
          <a:xfrm>
            <a:off x="2116250" y="538325"/>
            <a:ext cx="6090300" cy="792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GB" sz="2000" b="1">
                <a:latin typeface="Times New Roman"/>
                <a:ea typeface="Times New Roman"/>
                <a:cs typeface="Times New Roman"/>
              </a:rPr>
              <a:t>National Institute of Technology Calicut</a:t>
            </a:r>
            <a:endParaRPr sz="2000" b="1">
              <a:latin typeface="Times New Roman"/>
              <a:ea typeface="Times New Roman"/>
              <a:cs typeface="Times New Roman"/>
            </a:endParaRPr>
          </a:p>
          <a:p>
            <a:pPr marL="0" lvl="0" indent="0" algn="ctr">
              <a:spcBef>
                <a:spcPts val="0"/>
              </a:spcBef>
              <a:spcAft>
                <a:spcPts val="0"/>
              </a:spcAft>
              <a:buNone/>
              <a:defRPr/>
            </a:pPr>
            <a:r>
              <a:rPr lang="en-GB" sz="2000" b="1">
                <a:latin typeface="Times New Roman"/>
                <a:ea typeface="Times New Roman"/>
                <a:cs typeface="Times New Roman"/>
              </a:rPr>
              <a:t>Department of Computer Science and Engineering</a:t>
            </a:r>
            <a:endParaRPr sz="2000" b="1">
              <a:latin typeface="Times New Roman"/>
              <a:ea typeface="Times New Roman"/>
              <a:cs typeface="Times New Roman"/>
            </a:endParaRPr>
          </a:p>
        </p:txBody>
      </p:sp>
      <p:graphicFrame>
        <p:nvGraphicFramePr>
          <p:cNvPr id="57" name="Google Shape;57;p13"/>
          <p:cNvGraphicFramePr>
            <a:graphicFrameLocks xmlns:a="http://schemas.openxmlformats.org/drawingml/2006/main"/>
          </p:cNvGraphicFramePr>
          <p:nvPr/>
        </p:nvGraphicFramePr>
        <p:xfrm>
          <a:off x="952500" y="2834150"/>
          <a:ext cx="3000000" cy="3000000"/>
        </p:xfrm>
        <a:graphic>
          <a:graphicData uri="http://schemas.openxmlformats.org/drawingml/2006/table">
            <a:tbl>
              <a:tblPr firstRow="0" firstCol="0" lastRow="0" lastCol="0" bandRow="0" bandCol="0">
                <a:tableStyleId>{1E14091F-9129-4587-BE45-E377CCF1777D}</a:tableStyleId>
                <a:noFill/>
              </a:tblPr>
              <a:tblGrid>
                <a:gridCol w="3619500"/>
                <a:gridCol w="3619500"/>
              </a:tblGrid>
              <a:tr h="387400">
                <a:tc>
                  <a:txBody>
                    <a:bodyPr/>
                    <a:p>
                      <a:pPr marL="0" lvl="0" indent="0" algn="l">
                        <a:spcBef>
                          <a:spcPts val="0"/>
                        </a:spcBef>
                        <a:spcAft>
                          <a:spcPts val="0"/>
                        </a:spcAft>
                        <a:buNone/>
                        <a:defRPr/>
                      </a:pPr>
                      <a:r>
                        <a:rPr lang="en-GB"/>
                        <a:t>Naredla Rohith Reddy</a:t>
                      </a:r>
                      <a:endParaRPr/>
                    </a:p>
                  </a:txBody>
                  <a:tcPr marL="91425" marR="91425" marT="91425" marB="91425"/>
                </a:tc>
                <a:tc>
                  <a:txBody>
                    <a:bodyPr/>
                    <a:p>
                      <a:pPr marL="0" lvl="0" indent="0" algn="l">
                        <a:spcBef>
                          <a:spcPts val="0"/>
                        </a:spcBef>
                        <a:spcAft>
                          <a:spcPts val="0"/>
                        </a:spcAft>
                        <a:buNone/>
                        <a:defRPr/>
                      </a:pPr>
                      <a:r>
                        <a:rPr lang="en-GB"/>
                        <a:t>B200794CS</a:t>
                      </a:r>
                      <a:endParaRPr/>
                    </a:p>
                  </a:txBody>
                  <a:tcPr marL="91425" marR="91425" marT="91425" marB="91425"/>
                </a:tc>
              </a:tr>
              <a:tr h="387400">
                <a:tc>
                  <a:txBody>
                    <a:bodyPr/>
                    <a:p>
                      <a:pPr marL="0" lvl="0" indent="0" algn="l">
                        <a:spcBef>
                          <a:spcPts val="0"/>
                        </a:spcBef>
                        <a:spcAft>
                          <a:spcPts val="0"/>
                        </a:spcAft>
                        <a:buNone/>
                        <a:defRPr/>
                      </a:pPr>
                      <a:r>
                        <a:rPr lang="en-GB"/>
                        <a:t>Kanchireddy Varshith Reddy</a:t>
                      </a:r>
                      <a:endParaRPr/>
                    </a:p>
                  </a:txBody>
                  <a:tcPr marL="91425" marR="91425" marT="91425" marB="91425"/>
                </a:tc>
                <a:tc>
                  <a:txBody>
                    <a:bodyPr/>
                    <a:p>
                      <a:pPr marL="0" lvl="0" indent="0" algn="l">
                        <a:spcBef>
                          <a:spcPts val="0"/>
                        </a:spcBef>
                        <a:spcAft>
                          <a:spcPts val="0"/>
                        </a:spcAft>
                        <a:buNone/>
                        <a:defRPr/>
                      </a:pPr>
                      <a:r>
                        <a:rPr lang="en-GB"/>
                        <a:t>B220832CS</a:t>
                      </a:r>
                      <a:endParaRPr/>
                    </a:p>
                  </a:txBody>
                  <a:tcPr marL="91425" marR="91425" marT="91425" marB="91425"/>
                </a:tc>
              </a:tr>
              <a:tr h="387400">
                <a:tc>
                  <a:txBody>
                    <a:bodyPr/>
                    <a:p>
                      <a:pPr marL="0" lvl="0" indent="0" algn="l">
                        <a:spcBef>
                          <a:spcPts val="0"/>
                        </a:spcBef>
                        <a:spcAft>
                          <a:spcPts val="0"/>
                        </a:spcAft>
                        <a:buNone/>
                        <a:defRPr/>
                      </a:pPr>
                      <a:r>
                        <a:rPr lang="en-GB">
                          <a:solidFill>
                            <a:schemeClr val="dk1"/>
                          </a:solidFill>
                        </a:rPr>
                        <a:t>Vangur Ebenezer Rahul Deepak</a:t>
                      </a:r>
                      <a:endParaRPr/>
                    </a:p>
                  </a:txBody>
                  <a:tcPr marL="91425" marR="91425" marT="91425" marB="91425"/>
                </a:tc>
                <a:tc>
                  <a:txBody>
                    <a:bodyPr/>
                    <a:p>
                      <a:pPr marL="0" lvl="0" indent="0" algn="l">
                        <a:spcBef>
                          <a:spcPts val="0"/>
                        </a:spcBef>
                        <a:spcAft>
                          <a:spcPts val="0"/>
                        </a:spcAft>
                        <a:buNone/>
                        <a:defRPr/>
                      </a:pPr>
                      <a:r>
                        <a:rPr lang="en-GB">
                          <a:solidFill>
                            <a:schemeClr val="dk1"/>
                          </a:solidFill>
                        </a:rPr>
                        <a:t>B200818CS</a:t>
                      </a:r>
                      <a:endParaRPr/>
                    </a:p>
                  </a:txBody>
                  <a:tcPr marL="91425" marR="91425" marT="91425" marB="91425"/>
                </a:tc>
              </a:tr>
            </a:tbl>
          </a:graphicData>
        </a:graphic>
      </p:graphicFrame>
      <p:sp>
        <p:nvSpPr>
          <p:cNvPr id="58" name="Google Shape;58;p13"/>
          <p:cNvSpPr txBox="1"/>
          <p:nvPr/>
        </p:nvSpPr>
        <p:spPr bwMode="auto">
          <a:xfrm>
            <a:off x="951925" y="4214600"/>
            <a:ext cx="7239000" cy="5910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GB"/>
              <a:t>Guide Name : Manjusha K</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6636379" name="Google Shape;17;p4"/>
          <p:cNvSpPr txBox="1"/>
          <p:nvPr>
            <p:ph type="title"/>
          </p:nvPr>
        </p:nvSpPr>
        <p:spPr bwMode="auto">
          <a:xfrm>
            <a:off x="311699" y="445024"/>
            <a:ext cx="8520599" cy="572699"/>
          </a:xfrm>
          <a:prstGeom prst="rect">
            <a:avLst/>
          </a:prstGeom>
        </p:spPr>
        <p:txBody>
          <a:bodyPr spcFirstLastPara="1" wrap="square" lIns="91423" tIns="91423" rIns="91423" bIns="91423"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r>
              <a:rPr lang="en-GB" sz="2800" b="1" i="0" u="none" strike="noStrike" cap="none" spc="0">
                <a:solidFill>
                  <a:schemeClr val="dk1"/>
                </a:solidFill>
                <a:latin typeface="Arial"/>
                <a:ea typeface="Arial"/>
                <a:cs typeface="Arial"/>
              </a:rPr>
              <a:t>LITERATURE SURVEY</a:t>
            </a:r>
            <a:endParaRPr/>
          </a:p>
        </p:txBody>
      </p:sp>
      <p:pic>
        <p:nvPicPr>
          <p:cNvPr id="505505246" name=""/>
          <p:cNvPicPr>
            <a:picLocks noChangeAspect="1"/>
          </p:cNvPicPr>
          <p:nvPr/>
        </p:nvPicPr>
        <p:blipFill>
          <a:blip r:embed="rId2"/>
          <a:stretch/>
        </p:blipFill>
        <p:spPr bwMode="auto">
          <a:xfrm flipH="0" flipV="0">
            <a:off x="393788" y="1223717"/>
            <a:ext cx="7090700" cy="325401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 name="Google Shape;119;p22"/>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35106"/>
              <a:buFont typeface="Arial"/>
              <a:buNone/>
              <a:defRPr/>
            </a:pPr>
            <a:r>
              <a:rPr lang="en-GB" sz="2800" b="1"/>
              <a:t>LITERATURE SURVEY</a:t>
            </a:r>
            <a:endParaRPr sz="2800" b="1"/>
          </a:p>
          <a:p>
            <a:pPr marL="0" lvl="0" indent="0" algn="l">
              <a:spcBef>
                <a:spcPts val="0"/>
              </a:spcBef>
              <a:spcAft>
                <a:spcPts val="0"/>
              </a:spcAft>
              <a:buNone/>
              <a:defRPr/>
            </a:pPr>
            <a:endParaRPr/>
          </a:p>
        </p:txBody>
      </p:sp>
      <p:sp>
        <p:nvSpPr>
          <p:cNvPr id="120" name="Google Shape;120;p22"/>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85000"/>
          </a:bodyPr>
          <a:lstStyle/>
          <a:p>
            <a:pPr marL="0" lvl="0" indent="0" algn="l">
              <a:lnSpc>
                <a:spcPct val="200000"/>
              </a:lnSpc>
              <a:spcBef>
                <a:spcPts val="0"/>
              </a:spcBef>
              <a:spcAft>
                <a:spcPts val="0"/>
              </a:spcAft>
              <a:buClr>
                <a:schemeClr val="dk1"/>
              </a:buClr>
              <a:buSzPct val="72938"/>
              <a:buFont typeface="Arial"/>
              <a:buNone/>
              <a:defRPr/>
            </a:pPr>
            <a:r>
              <a:rPr lang="en-GB" sz="1500" b="1">
                <a:solidFill>
                  <a:schemeClr val="dk1"/>
                </a:solidFill>
              </a:rPr>
              <a:t>Drawbacks</a:t>
            </a:r>
            <a:r>
              <a:rPr lang="en-GB" sz="1500">
                <a:solidFill>
                  <a:schemeClr val="dk1"/>
                </a:solidFill>
              </a:rPr>
              <a:t>:</a:t>
            </a:r>
            <a:endParaRPr sz="1500">
              <a:solidFill>
                <a:schemeClr val="dk1"/>
              </a:solidFill>
            </a:endParaRPr>
          </a:p>
          <a:p>
            <a:pPr marL="457200" lvl="0" indent="-310000" algn="l">
              <a:lnSpc>
                <a:spcPct val="200000"/>
              </a:lnSpc>
              <a:spcBef>
                <a:spcPts val="0"/>
              </a:spcBef>
              <a:spcAft>
                <a:spcPts val="0"/>
              </a:spcAft>
              <a:buClr>
                <a:schemeClr val="dk1"/>
              </a:buClr>
              <a:buSzPct val="100000"/>
              <a:buChar char="➔"/>
              <a:defRPr/>
            </a:pPr>
            <a:r>
              <a:rPr lang="en-GB" sz="1500">
                <a:solidFill>
                  <a:schemeClr val="dk1"/>
                </a:solidFill>
              </a:rPr>
              <a:t>The major drawback of this approach is it can only recognise the song when it's played in the background as it uses the fact </a:t>
            </a:r>
            <a:r>
              <a:rPr lang="en-GB" sz="1500" b="1" i="1">
                <a:solidFill>
                  <a:schemeClr val="dk1"/>
                </a:solidFill>
              </a:rPr>
              <a:t>(f1, f2, time_diff)</a:t>
            </a:r>
            <a:r>
              <a:rPr lang="en-GB" sz="1500">
                <a:solidFill>
                  <a:schemeClr val="dk1"/>
                </a:solidFill>
              </a:rPr>
              <a:t> is </a:t>
            </a:r>
            <a:r>
              <a:rPr lang="en-GB" sz="1500" b="1" i="1">
                <a:solidFill>
                  <a:schemeClr val="dk1"/>
                </a:solidFill>
              </a:rPr>
              <a:t>invariant</a:t>
            </a:r>
            <a:r>
              <a:rPr lang="en-GB" sz="1500">
                <a:solidFill>
                  <a:schemeClr val="dk1"/>
                </a:solidFill>
              </a:rPr>
              <a:t> </a:t>
            </a:r>
            <a:endParaRPr sz="1500">
              <a:solidFill>
                <a:schemeClr val="dk1"/>
              </a:solidFill>
            </a:endParaRPr>
          </a:p>
          <a:p>
            <a:pPr marL="457200" lvl="0" indent="-310000" algn="l">
              <a:lnSpc>
                <a:spcPct val="200000"/>
              </a:lnSpc>
              <a:spcBef>
                <a:spcPts val="0"/>
              </a:spcBef>
              <a:spcAft>
                <a:spcPts val="0"/>
              </a:spcAft>
              <a:buClr>
                <a:schemeClr val="dk1"/>
              </a:buClr>
              <a:buSzPct val="100000"/>
              <a:buChar char="➔"/>
              <a:defRPr/>
            </a:pPr>
            <a:r>
              <a:rPr lang="en-GB" sz="1500">
                <a:solidFill>
                  <a:schemeClr val="dk1"/>
                </a:solidFill>
              </a:rPr>
              <a:t>but this is not the case when sung or hummed by a user as they may sing it at a slightly </a:t>
            </a:r>
            <a:r>
              <a:rPr lang="en-GB" sz="1500" b="1" i="1">
                <a:solidFill>
                  <a:schemeClr val="dk1"/>
                </a:solidFill>
              </a:rPr>
              <a:t>different pace</a:t>
            </a:r>
            <a:r>
              <a:rPr lang="en-GB" sz="1500">
                <a:solidFill>
                  <a:schemeClr val="dk1"/>
                </a:solidFill>
              </a:rPr>
              <a:t>. </a:t>
            </a:r>
            <a:endParaRPr sz="1500">
              <a:solidFill>
                <a:schemeClr val="dk1"/>
              </a:solidFill>
            </a:endParaRPr>
          </a:p>
          <a:p>
            <a:pPr marL="457200" lvl="0" indent="-310000" algn="l">
              <a:lnSpc>
                <a:spcPct val="200000"/>
              </a:lnSpc>
              <a:spcBef>
                <a:spcPts val="0"/>
              </a:spcBef>
              <a:spcAft>
                <a:spcPts val="0"/>
              </a:spcAft>
              <a:buClr>
                <a:schemeClr val="dk1"/>
              </a:buClr>
              <a:buSzPct val="100000"/>
              <a:buChar char="➔"/>
              <a:defRPr/>
            </a:pPr>
            <a:r>
              <a:rPr lang="en-GB" sz="1500">
                <a:solidFill>
                  <a:schemeClr val="dk1"/>
                </a:solidFill>
              </a:rPr>
              <a:t>And may sing it at a </a:t>
            </a:r>
            <a:r>
              <a:rPr lang="en-GB" sz="1500" b="1" i="1">
                <a:solidFill>
                  <a:schemeClr val="dk1"/>
                </a:solidFill>
              </a:rPr>
              <a:t>different pitch</a:t>
            </a:r>
            <a:r>
              <a:rPr lang="en-GB" sz="1500">
                <a:solidFill>
                  <a:schemeClr val="dk1"/>
                </a:solidFill>
              </a:rPr>
              <a:t>. And they don’t thereby (f1, f2, time_diff) won’t be the same. </a:t>
            </a:r>
            <a:endParaRPr sz="1500">
              <a:solidFill>
                <a:schemeClr val="dk1"/>
              </a:solidFill>
            </a:endParaRPr>
          </a:p>
          <a:p>
            <a:pPr marL="457200" lvl="0" indent="-310000" algn="l">
              <a:lnSpc>
                <a:spcPct val="200000"/>
              </a:lnSpc>
              <a:spcBef>
                <a:spcPts val="0"/>
              </a:spcBef>
              <a:spcAft>
                <a:spcPts val="0"/>
              </a:spcAft>
              <a:buClr>
                <a:schemeClr val="dk1"/>
              </a:buClr>
              <a:buSzPct val="100000"/>
              <a:buChar char="➔"/>
              <a:defRPr/>
            </a:pPr>
            <a:r>
              <a:rPr lang="en-GB" sz="1500">
                <a:solidFill>
                  <a:schemeClr val="dk1"/>
                </a:solidFill>
              </a:rPr>
              <a:t>Also There is no guarantee that the peaks would not all be from the instruments thereby not queryable by humming.</a:t>
            </a:r>
            <a:endParaRPr sz="1500">
              <a:solidFill>
                <a:schemeClr val="dk1"/>
              </a:solidFill>
            </a:endParaRPr>
          </a:p>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 name="Google Shape;125;p23"/>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39007"/>
              <a:buFont typeface="Arial"/>
              <a:buNone/>
              <a:defRPr/>
            </a:pPr>
            <a:r>
              <a:rPr lang="en-GB" sz="2800" b="1"/>
              <a:t>LITERATURE SURVEY</a:t>
            </a:r>
            <a:endParaRPr sz="2800" b="1"/>
          </a:p>
          <a:p>
            <a:pPr marL="0" lvl="0" indent="0" algn="l">
              <a:spcBef>
                <a:spcPts val="0"/>
              </a:spcBef>
              <a:spcAft>
                <a:spcPts val="0"/>
              </a:spcAft>
              <a:buNone/>
              <a:defRPr/>
            </a:pPr>
            <a:endParaRPr/>
          </a:p>
        </p:txBody>
      </p:sp>
      <p:sp>
        <p:nvSpPr>
          <p:cNvPr id="126" name="Google Shape;126;p23"/>
          <p:cNvSpPr txBox="1"/>
          <p:nvPr>
            <p:ph type="body" idx="1"/>
          </p:nvPr>
        </p:nvSpPr>
        <p:spPr bwMode="auto">
          <a:xfrm>
            <a:off x="311700" y="1152475"/>
            <a:ext cx="5187000" cy="3416400"/>
          </a:xfrm>
          <a:prstGeom prst="rect">
            <a:avLst/>
          </a:prstGeom>
        </p:spPr>
        <p:txBody>
          <a:bodyPr spcFirstLastPara="1" wrap="square" lIns="91425" tIns="91425" rIns="91425" bIns="91425" anchor="t" anchorCtr="0">
            <a:normAutofit/>
          </a:bodyPr>
          <a:lstStyle/>
          <a:p>
            <a:pPr marL="0" lvl="0" indent="0" algn="l">
              <a:lnSpc>
                <a:spcPct val="130000"/>
              </a:lnSpc>
              <a:spcBef>
                <a:spcPts val="0"/>
              </a:spcBef>
              <a:spcAft>
                <a:spcPts val="0"/>
              </a:spcAft>
              <a:buSzPts val="852"/>
              <a:buNone/>
              <a:defRPr/>
            </a:pPr>
            <a:r>
              <a:rPr lang="en-GB" sz="1300" b="1"/>
              <a:t>APPROACH 2:</a:t>
            </a:r>
            <a:endParaRPr sz="1300" b="1"/>
          </a:p>
          <a:p>
            <a:pPr marL="457200" lvl="0" indent="-310832" algn="l">
              <a:lnSpc>
                <a:spcPct val="130000"/>
              </a:lnSpc>
              <a:spcBef>
                <a:spcPts val="1200"/>
              </a:spcBef>
              <a:spcAft>
                <a:spcPts val="0"/>
              </a:spcAft>
              <a:buSzPts val="1295"/>
              <a:buChar char="➔"/>
              <a:defRPr/>
            </a:pPr>
            <a:r>
              <a:rPr lang="en-GB" sz="1300"/>
              <a:t>This approach relies on the fact that we distinguish two melodies by their </a:t>
            </a:r>
            <a:r>
              <a:rPr lang="en-GB" sz="1300" b="1" i="1"/>
              <a:t>melodic counter</a:t>
            </a:r>
            <a:r>
              <a:rPr lang="en-GB" sz="1300"/>
              <a:t> (defined as the relative pitch difference). </a:t>
            </a:r>
            <a:endParaRPr sz="1300"/>
          </a:p>
          <a:p>
            <a:pPr marL="457200" lvl="0" indent="-310832" algn="l">
              <a:lnSpc>
                <a:spcPct val="130000"/>
              </a:lnSpc>
              <a:spcBef>
                <a:spcPts val="0"/>
              </a:spcBef>
              <a:spcAft>
                <a:spcPts val="0"/>
              </a:spcAft>
              <a:buSzPts val="1295"/>
              <a:buChar char="➔"/>
              <a:defRPr/>
            </a:pPr>
            <a:r>
              <a:rPr lang="en-GB" sz="1300"/>
              <a:t>They transform the audio into a sequence of pitch transitions i.e. </a:t>
            </a:r>
            <a:r>
              <a:rPr lang="en-GB" sz="1300" b="1" i="1"/>
              <a:t>S</a:t>
            </a:r>
            <a:r>
              <a:rPr lang="en-GB" sz="1300"/>
              <a:t> referring to the </a:t>
            </a:r>
            <a:r>
              <a:rPr lang="en-GB" sz="1300" b="1" i="1"/>
              <a:t>Same</a:t>
            </a:r>
            <a:r>
              <a:rPr lang="en-GB" sz="1300"/>
              <a:t> as the previous, </a:t>
            </a:r>
            <a:r>
              <a:rPr lang="en-GB" sz="1300" b="1" i="1"/>
              <a:t>D lower</a:t>
            </a:r>
            <a:r>
              <a:rPr lang="en-GB" sz="1300"/>
              <a:t> than the previous, and </a:t>
            </a:r>
            <a:r>
              <a:rPr lang="en-GB" sz="1300" b="1" i="1"/>
              <a:t>U higher</a:t>
            </a:r>
            <a:r>
              <a:rPr lang="en-GB" sz="1300"/>
              <a:t> than the previous so we transform our query to get a sequence of characters and hand it over to search. </a:t>
            </a:r>
            <a:endParaRPr sz="1300"/>
          </a:p>
          <a:p>
            <a:pPr marL="457200" lvl="0" indent="-310832" algn="l">
              <a:lnSpc>
                <a:spcPct val="130000"/>
              </a:lnSpc>
              <a:spcBef>
                <a:spcPts val="0"/>
              </a:spcBef>
              <a:spcAft>
                <a:spcPts val="0"/>
              </a:spcAft>
              <a:buSzPts val="1295"/>
              <a:buChar char="➔"/>
              <a:defRPr/>
            </a:pPr>
            <a:r>
              <a:rPr lang="en-GB" sz="1300"/>
              <a:t>The main components of this approach are the </a:t>
            </a:r>
            <a:r>
              <a:rPr lang="en-GB" sz="1300" b="1" i="1"/>
              <a:t>pitch tracker </a:t>
            </a:r>
            <a:r>
              <a:rPr lang="en-GB" sz="1300"/>
              <a:t>and </a:t>
            </a:r>
            <a:r>
              <a:rPr lang="en-GB" sz="1300" b="1" i="1"/>
              <a:t>Query Engine</a:t>
            </a:r>
            <a:r>
              <a:rPr lang="en-GB" sz="1300"/>
              <a:t>. </a:t>
            </a:r>
            <a:endParaRPr sz="1300"/>
          </a:p>
        </p:txBody>
      </p:sp>
      <p:pic>
        <p:nvPicPr>
          <p:cNvPr id="127" name="Google Shape;127;p23"/>
          <p:cNvPicPr/>
          <p:nvPr/>
        </p:nvPicPr>
        <p:blipFill>
          <a:blip r:embed="rId2">
            <a:alphaModFix/>
          </a:blip>
          <a:stretch/>
        </p:blipFill>
        <p:spPr bwMode="auto">
          <a:xfrm>
            <a:off x="5563275" y="1703800"/>
            <a:ext cx="3340500" cy="240621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2" name="Google Shape;132;p24"/>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sz="2800" b="1"/>
              <a:t>LITERATURE SURVEY</a:t>
            </a:r>
            <a:endParaRPr/>
          </a:p>
        </p:txBody>
      </p:sp>
      <p:sp>
        <p:nvSpPr>
          <p:cNvPr id="133" name="Google Shape;133;p24"/>
          <p:cNvSpPr txBox="1"/>
          <p:nvPr>
            <p:ph type="body" idx="1"/>
          </p:nvPr>
        </p:nvSpPr>
        <p:spPr bwMode="auto">
          <a:xfrm>
            <a:off x="311700" y="1152475"/>
            <a:ext cx="4322400" cy="3416400"/>
          </a:xfrm>
          <a:prstGeom prst="rect">
            <a:avLst/>
          </a:prstGeom>
        </p:spPr>
        <p:txBody>
          <a:bodyPr spcFirstLastPara="1" wrap="square" lIns="91425" tIns="91425" rIns="91425" bIns="91425" anchor="t" anchorCtr="0">
            <a:normAutofit fontScale="92500"/>
          </a:bodyPr>
          <a:lstStyle/>
          <a:p>
            <a:pPr marL="457200" lvl="0" indent="-334327" algn="l">
              <a:lnSpc>
                <a:spcPct val="150000"/>
              </a:lnSpc>
              <a:spcBef>
                <a:spcPts val="0"/>
              </a:spcBef>
              <a:spcAft>
                <a:spcPts val="0"/>
              </a:spcAft>
              <a:buSzPct val="100000"/>
              <a:buChar char="➔"/>
              <a:defRPr/>
            </a:pPr>
            <a:r>
              <a:rPr lang="en-GB"/>
              <a:t>The pitch tracker here uses a technique called autocorrelation to generate the sequence. </a:t>
            </a:r>
            <a:endParaRPr/>
          </a:p>
          <a:p>
            <a:pPr marL="457200" lvl="0" indent="-334327" algn="l">
              <a:lnSpc>
                <a:spcPct val="150000"/>
              </a:lnSpc>
              <a:spcBef>
                <a:spcPts val="0"/>
              </a:spcBef>
              <a:spcAft>
                <a:spcPts val="0"/>
              </a:spcAft>
              <a:buSzPct val="100000"/>
              <a:buChar char="➔"/>
              <a:defRPr/>
            </a:pPr>
            <a:r>
              <a:rPr lang="en-GB"/>
              <a:t>And then they employ a </a:t>
            </a:r>
            <a:r>
              <a:rPr lang="en-GB" b="1" i="1"/>
              <a:t>fuzzy</a:t>
            </a:r>
            <a:r>
              <a:rPr lang="en-GB"/>
              <a:t> search algorithm to find the best match.</a:t>
            </a:r>
            <a:endParaRPr/>
          </a:p>
          <a:p>
            <a:pPr marL="457200" lvl="0" indent="-334327" algn="l">
              <a:lnSpc>
                <a:spcPct val="150000"/>
              </a:lnSpc>
              <a:spcBef>
                <a:spcPts val="0"/>
              </a:spcBef>
              <a:spcAft>
                <a:spcPts val="0"/>
              </a:spcAft>
              <a:buSzPct val="100000"/>
              <a:buChar char="➔"/>
              <a:defRPr/>
            </a:pPr>
            <a:r>
              <a:rPr lang="en-GB"/>
              <a:t>According to their observations They were able to retrieve the correct song within just </a:t>
            </a:r>
            <a:r>
              <a:rPr lang="en-GB" b="1"/>
              <a:t>12</a:t>
            </a:r>
            <a:r>
              <a:rPr lang="en-GB"/>
              <a:t> notes of the </a:t>
            </a:r>
            <a:r>
              <a:rPr lang="en-GB" b="1"/>
              <a:t>hum</a:t>
            </a:r>
            <a:r>
              <a:rPr lang="en-GB"/>
              <a:t>.</a:t>
            </a:r>
            <a:endParaRPr/>
          </a:p>
        </p:txBody>
      </p:sp>
      <p:pic>
        <p:nvPicPr>
          <p:cNvPr id="134" name="Google Shape;134;p24"/>
          <p:cNvPicPr/>
          <p:nvPr/>
        </p:nvPicPr>
        <p:blipFill>
          <a:blip r:embed="rId2">
            <a:alphaModFix/>
          </a:blip>
          <a:stretch/>
        </p:blipFill>
        <p:spPr bwMode="auto">
          <a:xfrm>
            <a:off x="4904500" y="2162175"/>
            <a:ext cx="3647675" cy="816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9" name="Google Shape;139;p25"/>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sz="2800" b="1"/>
              <a:t>LITERATURE SURVEY</a:t>
            </a:r>
            <a:endParaRPr/>
          </a:p>
        </p:txBody>
      </p:sp>
      <p:sp>
        <p:nvSpPr>
          <p:cNvPr id="140" name="Google Shape;140;p25"/>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a:lnSpc>
                <a:spcPct val="150000"/>
              </a:lnSpc>
              <a:spcBef>
                <a:spcPts val="0"/>
              </a:spcBef>
              <a:spcAft>
                <a:spcPts val="0"/>
              </a:spcAft>
              <a:buNone/>
              <a:defRPr/>
            </a:pPr>
            <a:r>
              <a:rPr lang="en-GB" b="1"/>
              <a:t>Drawbacks: </a:t>
            </a:r>
            <a:endParaRPr b="1"/>
          </a:p>
          <a:p>
            <a:pPr marL="457200" lvl="0" indent="-325755" algn="l">
              <a:lnSpc>
                <a:spcPct val="150000"/>
              </a:lnSpc>
              <a:spcBef>
                <a:spcPts val="1200"/>
              </a:spcBef>
              <a:spcAft>
                <a:spcPts val="0"/>
              </a:spcAft>
              <a:buSzPct val="100000"/>
              <a:buChar char="➔"/>
              <a:defRPr/>
            </a:pPr>
            <a:r>
              <a:rPr lang="en-GB"/>
              <a:t>The main problem with this technique is it doesn’t scale well with this fuzzy search algorithm over a large set of songs. (As they are not using an inverted Index).</a:t>
            </a:r>
            <a:endParaRPr/>
          </a:p>
          <a:p>
            <a:pPr marL="457200" lvl="0" indent="-325755" algn="l">
              <a:lnSpc>
                <a:spcPct val="150000"/>
              </a:lnSpc>
              <a:spcBef>
                <a:spcPts val="0"/>
              </a:spcBef>
              <a:spcAft>
                <a:spcPts val="0"/>
              </a:spcAft>
              <a:buSzPct val="100000"/>
              <a:buChar char="➔"/>
              <a:defRPr/>
            </a:pPr>
            <a:r>
              <a:rPr lang="en-GB"/>
              <a:t>Their pitch tracker is slow as it takes about 45 seconds to pitch track for 10 seconds of 44KHz, 16-bit audio. </a:t>
            </a:r>
            <a:endParaRPr/>
          </a:p>
          <a:p>
            <a:pPr marL="457200" lvl="0" indent="-325755" algn="l">
              <a:lnSpc>
                <a:spcPct val="150000"/>
              </a:lnSpc>
              <a:spcBef>
                <a:spcPts val="0"/>
              </a:spcBef>
              <a:spcAft>
                <a:spcPts val="0"/>
              </a:spcAft>
              <a:buSzPct val="100000"/>
              <a:buChar char="➔"/>
              <a:defRPr/>
            </a:pPr>
            <a:r>
              <a:rPr lang="en-GB"/>
              <a:t>And for songs they have used MIDI files not the original song as pitch detection from original songs is quite challenging and cannot be accomplished using the above technique because of multiple sources of sound (i.e. instruments and singers).</a:t>
            </a:r>
            <a:endParaRPr/>
          </a:p>
          <a:p>
            <a:pPr marL="0" lvl="0" indent="0" algn="l">
              <a:lnSpc>
                <a:spcPct val="150000"/>
              </a:lnSpc>
              <a:spcBef>
                <a:spcPts val="1200"/>
              </a:spcBef>
              <a:spcAft>
                <a:spcPts val="1200"/>
              </a:spcAft>
              <a:buNone/>
              <a:defRPr/>
            </a:pPr>
            <a:endParaRPr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 name="Google Shape;145;p26"/>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sz="2800" b="1"/>
              <a:t>LITERATURE SURVEY</a:t>
            </a:r>
            <a:endParaRPr/>
          </a:p>
        </p:txBody>
      </p:sp>
      <p:sp>
        <p:nvSpPr>
          <p:cNvPr id="146" name="Google Shape;146;p26"/>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a:lnSpc>
                <a:spcPct val="150000"/>
              </a:lnSpc>
              <a:spcBef>
                <a:spcPts val="0"/>
              </a:spcBef>
              <a:spcAft>
                <a:spcPts val="0"/>
              </a:spcAft>
              <a:buNone/>
              <a:defRPr/>
            </a:pPr>
            <a:r>
              <a:rPr lang="en-GB" b="1"/>
              <a:t>Drawbacks: </a:t>
            </a:r>
            <a:endParaRPr b="1"/>
          </a:p>
          <a:p>
            <a:pPr marL="457200" lvl="0" indent="-342900" algn="l">
              <a:lnSpc>
                <a:spcPct val="150000"/>
              </a:lnSpc>
              <a:spcBef>
                <a:spcPts val="1200"/>
              </a:spcBef>
              <a:spcAft>
                <a:spcPts val="0"/>
              </a:spcAft>
              <a:buSzPts val="1800"/>
              <a:buChar char="➔"/>
              <a:defRPr/>
            </a:pPr>
            <a:r>
              <a:rPr lang="en-GB"/>
              <a:t>An Inherent Drawback in using UDS Descriptor is to discriminate / distinguish between two songs in a huge database we need a lot of notes.</a:t>
            </a:r>
            <a:endParaRPr/>
          </a:p>
          <a:p>
            <a:pPr marL="457200" lvl="0" indent="-342900" algn="l">
              <a:lnSpc>
                <a:spcPct val="150000"/>
              </a:lnSpc>
              <a:spcBef>
                <a:spcPts val="0"/>
              </a:spcBef>
              <a:spcAft>
                <a:spcPts val="0"/>
              </a:spcAft>
              <a:buSzPts val="1800"/>
              <a:buChar char="➔"/>
              <a:defRPr/>
            </a:pPr>
            <a:r>
              <a:rPr lang="en-GB"/>
              <a:t>So the query will become large and user would have to sing a huge portion of song for results </a:t>
            </a:r>
            <a:endParaRPr/>
          </a:p>
          <a:p>
            <a:pPr marL="457200" lvl="0" indent="-342900" algn="l">
              <a:lnSpc>
                <a:spcPct val="150000"/>
              </a:lnSpc>
              <a:spcBef>
                <a:spcPts val="0"/>
              </a:spcBef>
              <a:spcAft>
                <a:spcPts val="0"/>
              </a:spcAft>
              <a:buSzPts val="1800"/>
              <a:buChar char="➔"/>
              <a:defRPr/>
            </a:pPr>
            <a:r>
              <a:rPr lang="en-GB"/>
              <a:t>So it works well if it’s used for a user’s personal collection as the number of songs are very less.</a:t>
            </a:r>
            <a:endParaRPr/>
          </a:p>
          <a:p>
            <a:pPr marL="0" lvl="0" indent="0" algn="l">
              <a:lnSpc>
                <a:spcPct val="150000"/>
              </a:lnSpc>
              <a:spcBef>
                <a:spcPts val="1200"/>
              </a:spcBef>
              <a:spcAft>
                <a:spcPts val="1200"/>
              </a:spcAft>
              <a:buNone/>
              <a:defRPr/>
            </a:pPr>
            <a:endParaRPr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 name="Google Shape;151;p27"/>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b="1"/>
              <a:t>LITERATURE SURVEY</a:t>
            </a:r>
            <a:endParaRPr b="1"/>
          </a:p>
        </p:txBody>
      </p:sp>
      <p:sp>
        <p:nvSpPr>
          <p:cNvPr id="152" name="Google Shape;152;p27"/>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defRPr/>
            </a:pPr>
            <a:r>
              <a:rPr lang="en-GB" b="1">
                <a:solidFill>
                  <a:schemeClr val="dk1"/>
                </a:solidFill>
              </a:rPr>
              <a:t>APPROACH 3</a:t>
            </a:r>
            <a:endParaRPr b="1">
              <a:solidFill>
                <a:schemeClr val="dk1"/>
              </a:solidFill>
            </a:endParaRPr>
          </a:p>
          <a:p>
            <a:pPr marL="457200" lvl="0" indent="-342900" algn="l">
              <a:spcBef>
                <a:spcPts val="1200"/>
              </a:spcBef>
              <a:spcAft>
                <a:spcPts val="0"/>
              </a:spcAft>
              <a:buSzPts val="1800"/>
              <a:buChar char="➔"/>
              <a:defRPr/>
            </a:pPr>
            <a:r>
              <a:rPr lang="en-GB"/>
              <a:t>This paper modifies previous approach based on their observation of the fact that people tend to hum the song or remember the melody of the sung that is sung by the singer </a:t>
            </a:r>
            <a:endParaRPr/>
          </a:p>
          <a:p>
            <a:pPr marL="457200" lvl="0" indent="-342900" algn="l">
              <a:spcBef>
                <a:spcPts val="0"/>
              </a:spcBef>
              <a:spcAft>
                <a:spcPts val="0"/>
              </a:spcAft>
              <a:buSzPts val="1800"/>
              <a:buChar char="➔"/>
              <a:defRPr/>
            </a:pPr>
            <a:r>
              <a:rPr lang="en-GB"/>
              <a:t>thus they conclude that indexing the song with UDS descriptor (i.e encoding the song as U, S, D as in [2]) only on the voiced part of the original song will be better so they extract the voice from the original song and then index the song. </a:t>
            </a:r>
            <a:endParaRPr/>
          </a:p>
          <a:p>
            <a:pPr marL="457200" lvl="0" indent="-342900" algn="l">
              <a:spcBef>
                <a:spcPts val="0"/>
              </a:spcBef>
              <a:spcAft>
                <a:spcPts val="0"/>
              </a:spcAft>
              <a:buSzPts val="1800"/>
              <a:buChar char="➔"/>
              <a:defRPr/>
            </a:pPr>
            <a:r>
              <a:rPr lang="en-GB"/>
              <a:t>They also employ a somewhat more efficient search algorithm.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7" name="Google Shape;157;p28"/>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39285"/>
              <a:buFont typeface="Arial"/>
              <a:buNone/>
              <a:defRPr/>
            </a:pPr>
            <a:r>
              <a:rPr lang="en-GB" b="1"/>
              <a:t>LITERATURE SURVEY</a:t>
            </a:r>
            <a:endParaRPr/>
          </a:p>
        </p:txBody>
      </p:sp>
      <p:sp>
        <p:nvSpPr>
          <p:cNvPr id="158" name="Google Shape;158;p28"/>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a:spcBef>
                <a:spcPts val="0"/>
              </a:spcBef>
              <a:spcAft>
                <a:spcPts val="0"/>
              </a:spcAft>
              <a:buNone/>
              <a:defRPr/>
            </a:pPr>
            <a:r>
              <a:rPr lang="en-GB" b="1">
                <a:solidFill>
                  <a:schemeClr val="dk1"/>
                </a:solidFill>
              </a:rPr>
              <a:t>Drawbacks: </a:t>
            </a:r>
            <a:endParaRPr b="1">
              <a:solidFill>
                <a:schemeClr val="dk1"/>
              </a:solidFill>
            </a:endParaRPr>
          </a:p>
          <a:p>
            <a:pPr marL="457200" lvl="0" indent="-334327" algn="l">
              <a:lnSpc>
                <a:spcPct val="200000"/>
              </a:lnSpc>
              <a:spcBef>
                <a:spcPts val="1200"/>
              </a:spcBef>
              <a:spcAft>
                <a:spcPts val="0"/>
              </a:spcAft>
              <a:buSzPct val="100000"/>
              <a:buChar char="➔"/>
              <a:defRPr/>
            </a:pPr>
            <a:r>
              <a:rPr lang="en-GB"/>
              <a:t>This basically cannot work on OSTs and instrumentals. </a:t>
            </a:r>
            <a:endParaRPr/>
          </a:p>
          <a:p>
            <a:pPr marL="457200" lvl="0" indent="-334327" algn="l">
              <a:lnSpc>
                <a:spcPct val="200000"/>
              </a:lnSpc>
              <a:spcBef>
                <a:spcPts val="0"/>
              </a:spcBef>
              <a:spcAft>
                <a:spcPts val="0"/>
              </a:spcAft>
              <a:buSzPct val="100000"/>
              <a:buChar char="➔"/>
              <a:defRPr/>
            </a:pPr>
            <a:r>
              <a:rPr lang="en-GB"/>
              <a:t>The voice extraction isn’t mentioned properly so assuming they indexed the original voiced version of the song. </a:t>
            </a:r>
            <a:endParaRPr/>
          </a:p>
          <a:p>
            <a:pPr marL="457200" lvl="0" indent="-334327" algn="l">
              <a:lnSpc>
                <a:spcPct val="200000"/>
              </a:lnSpc>
              <a:spcBef>
                <a:spcPts val="0"/>
              </a:spcBef>
              <a:spcAft>
                <a:spcPts val="0"/>
              </a:spcAft>
              <a:buSzPct val="100000"/>
              <a:buChar char="➔"/>
              <a:defRPr/>
            </a:pPr>
            <a:r>
              <a:rPr lang="en-GB"/>
              <a:t>And there is also the fact that for some songs the melody is in the instruments so it won’t work if the hummed melody is a part of the instruments.</a:t>
            </a:r>
            <a:endParaRPr/>
          </a:p>
          <a:p>
            <a:pPr marL="0" lvl="0" indent="0" algn="l">
              <a:lnSpc>
                <a:spcPct val="200000"/>
              </a:lnSpc>
              <a:spcBef>
                <a:spcPts val="1200"/>
              </a:spcBef>
              <a:spcAft>
                <a:spcPts val="120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 name="Google Shape;163;p29"/>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b="1"/>
              <a:t>LITERATURE SURVEY</a:t>
            </a:r>
            <a:endParaRPr/>
          </a:p>
        </p:txBody>
      </p:sp>
      <p:sp>
        <p:nvSpPr>
          <p:cNvPr id="164" name="Google Shape;164;p29"/>
          <p:cNvSpPr txBox="1"/>
          <p:nvPr>
            <p:ph type="body" idx="1"/>
          </p:nvPr>
        </p:nvSpPr>
        <p:spPr bwMode="auto">
          <a:xfrm>
            <a:off x="311700" y="1152475"/>
            <a:ext cx="5362800" cy="3416400"/>
          </a:xfrm>
          <a:prstGeom prst="rect">
            <a:avLst/>
          </a:prstGeom>
        </p:spPr>
        <p:txBody>
          <a:bodyPr spcFirstLastPara="1" wrap="square" lIns="91425" tIns="91425" rIns="91425" bIns="91425" anchor="t" anchorCtr="0">
            <a:normAutofit fontScale="40000" lnSpcReduction="10000"/>
          </a:bodyPr>
          <a:lstStyle/>
          <a:p>
            <a:pPr marL="0" lvl="0" indent="0" algn="l">
              <a:lnSpc>
                <a:spcPct val="200000"/>
              </a:lnSpc>
              <a:spcBef>
                <a:spcPts val="0"/>
              </a:spcBef>
              <a:spcAft>
                <a:spcPts val="0"/>
              </a:spcAft>
              <a:buNone/>
              <a:defRPr/>
            </a:pPr>
            <a:r>
              <a:rPr lang="en-GB" sz="3000" b="1">
                <a:solidFill>
                  <a:schemeClr val="dk1"/>
                </a:solidFill>
              </a:rPr>
              <a:t>APPROACH 4</a:t>
            </a:r>
            <a:endParaRPr sz="3000" b="1">
              <a:solidFill>
                <a:schemeClr val="dk1"/>
              </a:solidFill>
            </a:endParaRPr>
          </a:p>
          <a:p>
            <a:pPr marL="457200" lvl="0" indent="-304995" algn="l">
              <a:lnSpc>
                <a:spcPct val="200000"/>
              </a:lnSpc>
              <a:spcBef>
                <a:spcPts val="1200"/>
              </a:spcBef>
              <a:spcAft>
                <a:spcPts val="0"/>
              </a:spcAft>
              <a:buClr>
                <a:schemeClr val="dk1"/>
              </a:buClr>
              <a:buSzPct val="100000"/>
              <a:buChar char="➔"/>
              <a:defRPr/>
            </a:pPr>
            <a:r>
              <a:rPr lang="en-GB" sz="3000">
                <a:solidFill>
                  <a:schemeClr val="dk1"/>
                </a:solidFill>
              </a:rPr>
              <a:t>These papers use DNN-LSTM to generate a more complex descriptor of the music. </a:t>
            </a:r>
            <a:endParaRPr sz="3000">
              <a:solidFill>
                <a:schemeClr val="dk1"/>
              </a:solidFill>
            </a:endParaRPr>
          </a:p>
          <a:p>
            <a:pPr marL="457200" lvl="0" indent="-304995" algn="l">
              <a:lnSpc>
                <a:spcPct val="200000"/>
              </a:lnSpc>
              <a:spcBef>
                <a:spcPts val="0"/>
              </a:spcBef>
              <a:spcAft>
                <a:spcPts val="0"/>
              </a:spcAft>
              <a:buClr>
                <a:schemeClr val="dk1"/>
              </a:buClr>
              <a:buSzPct val="100000"/>
              <a:buChar char="➔"/>
              <a:defRPr/>
            </a:pPr>
            <a:r>
              <a:rPr lang="en-GB" sz="3000">
                <a:solidFill>
                  <a:schemeClr val="dk1"/>
                </a:solidFill>
              </a:rPr>
              <a:t>They have used a multitasking model that learns on two tasks: pitch estimation and voicing (i.e., presence of melody or not) detection. </a:t>
            </a:r>
            <a:endParaRPr sz="3000">
              <a:solidFill>
                <a:schemeClr val="dk1"/>
              </a:solidFill>
            </a:endParaRPr>
          </a:p>
          <a:p>
            <a:pPr marL="457200" lvl="0" indent="-304995" algn="l">
              <a:lnSpc>
                <a:spcPct val="200000"/>
              </a:lnSpc>
              <a:spcBef>
                <a:spcPts val="0"/>
              </a:spcBef>
              <a:spcAft>
                <a:spcPts val="0"/>
              </a:spcAft>
              <a:buClr>
                <a:schemeClr val="dk1"/>
              </a:buClr>
              <a:buSzPct val="100000"/>
              <a:buChar char="➔"/>
              <a:defRPr/>
            </a:pPr>
            <a:r>
              <a:rPr lang="en-GB" sz="3000">
                <a:solidFill>
                  <a:schemeClr val="dk1"/>
                </a:solidFill>
              </a:rPr>
              <a:t>thereby being able to work even on a polyphonic complex musical recording. </a:t>
            </a:r>
            <a:endParaRPr sz="3000">
              <a:solidFill>
                <a:schemeClr val="dk1"/>
              </a:solidFill>
            </a:endParaRPr>
          </a:p>
          <a:p>
            <a:pPr marL="457200" lvl="0" indent="-304995" algn="l">
              <a:lnSpc>
                <a:spcPct val="200000"/>
              </a:lnSpc>
              <a:spcBef>
                <a:spcPts val="0"/>
              </a:spcBef>
              <a:spcAft>
                <a:spcPts val="0"/>
              </a:spcAft>
              <a:buClr>
                <a:schemeClr val="dk1"/>
              </a:buClr>
              <a:buSzPct val="100000"/>
              <a:buChar char="➔"/>
              <a:defRPr/>
            </a:pPr>
            <a:r>
              <a:rPr lang="en-GB" sz="3000">
                <a:solidFill>
                  <a:schemeClr val="dk1"/>
                </a:solidFill>
              </a:rPr>
              <a:t>The pitch estimation part and the voicing detection part both are classification neural networks. </a:t>
            </a:r>
            <a:endParaRPr/>
          </a:p>
        </p:txBody>
      </p:sp>
      <p:pic>
        <p:nvPicPr>
          <p:cNvPr id="165" name="Google Shape;165;p29"/>
          <p:cNvPicPr/>
          <p:nvPr/>
        </p:nvPicPr>
        <p:blipFill>
          <a:blip r:embed="rId2">
            <a:alphaModFix/>
          </a:blip>
          <a:stretch/>
        </p:blipFill>
        <p:spPr bwMode="auto">
          <a:xfrm>
            <a:off x="5826899" y="1170125"/>
            <a:ext cx="2708473" cy="38209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0" name="Google Shape;170;p30"/>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b="1"/>
              <a:t>LITERATURE SURVEY</a:t>
            </a:r>
            <a:endParaRPr/>
          </a:p>
        </p:txBody>
      </p:sp>
      <p:sp>
        <p:nvSpPr>
          <p:cNvPr id="171" name="Google Shape;171;p30"/>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l">
              <a:lnSpc>
                <a:spcPct val="200000"/>
              </a:lnSpc>
              <a:spcBef>
                <a:spcPts val="0"/>
              </a:spcBef>
              <a:spcAft>
                <a:spcPts val="0"/>
              </a:spcAft>
              <a:buNone/>
              <a:defRPr/>
            </a:pPr>
            <a:r>
              <a:rPr lang="en-GB" sz="3000" b="1">
                <a:solidFill>
                  <a:schemeClr val="dk1"/>
                </a:solidFill>
              </a:rPr>
              <a:t>APPROACH 4</a:t>
            </a:r>
            <a:endParaRPr sz="3000">
              <a:solidFill>
                <a:schemeClr val="dk1"/>
              </a:solidFill>
            </a:endParaRPr>
          </a:p>
          <a:p>
            <a:pPr marL="457200" lvl="0" indent="-319319" algn="l">
              <a:lnSpc>
                <a:spcPct val="200000"/>
              </a:lnSpc>
              <a:spcBef>
                <a:spcPts val="1200"/>
              </a:spcBef>
              <a:spcAft>
                <a:spcPts val="0"/>
              </a:spcAft>
              <a:buClr>
                <a:schemeClr val="dk1"/>
              </a:buClr>
              <a:buSzPct val="100000"/>
              <a:buChar char="➔"/>
              <a:defRPr/>
            </a:pPr>
            <a:r>
              <a:rPr lang="en-GB" sz="3000">
                <a:solidFill>
                  <a:schemeClr val="dk1"/>
                </a:solidFill>
              </a:rPr>
              <a:t>The voicing detection neural network classifies to 1, 0 indicating the presence of melody or not and the pitch-estimation neural network classifies pitch into 540 classes (i.e. their reasoning behind this approach is humans being sensitive to frequencies in the range 55Hz to 1.76 kHz with 1/9 semitone resolution). </a:t>
            </a:r>
            <a:endParaRPr sz="3000">
              <a:solidFill>
                <a:schemeClr val="dk1"/>
              </a:solidFill>
            </a:endParaRPr>
          </a:p>
          <a:p>
            <a:pPr marL="457200" lvl="0" indent="-319319" algn="l">
              <a:lnSpc>
                <a:spcPct val="200000"/>
              </a:lnSpc>
              <a:spcBef>
                <a:spcPts val="0"/>
              </a:spcBef>
              <a:spcAft>
                <a:spcPts val="0"/>
              </a:spcAft>
              <a:buClr>
                <a:schemeClr val="dk1"/>
              </a:buClr>
              <a:buSzPct val="100000"/>
              <a:buChar char="➔"/>
              <a:defRPr/>
            </a:pPr>
            <a:r>
              <a:rPr lang="en-GB" sz="3000">
                <a:solidFill>
                  <a:schemeClr val="dk1"/>
                </a:solidFill>
              </a:rPr>
              <a:t>After the generation of the sequence, they convert the sequence into a sequence of relative differences in the original sequence and they employ a unified search that uses an n-gram inverted index to search in RP4G, RP3G, and RP2G.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 name="Google Shape;63;p14"/>
          <p:cNvSpPr txBox="1"/>
          <p:nvPr>
            <p:ph type="title"/>
          </p:nvPr>
        </p:nvSpPr>
        <p:spPr bwMode="auto">
          <a:xfrm>
            <a:off x="311700" y="445025"/>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SzPts val="990"/>
              <a:buNone/>
              <a:defRPr/>
            </a:pPr>
            <a:r>
              <a:rPr lang="en-GB" sz="3000" b="1"/>
              <a:t>Abstract</a:t>
            </a:r>
            <a:r>
              <a:rPr lang="en-GB" sz="3000"/>
              <a:t> </a:t>
            </a:r>
            <a:endParaRPr sz="3000"/>
          </a:p>
        </p:txBody>
      </p:sp>
      <p:sp>
        <p:nvSpPr>
          <p:cNvPr id="64" name="Google Shape;64;p14"/>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p>
            <a:pPr marL="0" lvl="0" indent="0" algn="l">
              <a:lnSpc>
                <a:spcPct val="170000"/>
              </a:lnSpc>
              <a:spcBef>
                <a:spcPts val="0"/>
              </a:spcBef>
              <a:spcAft>
                <a:spcPts val="0"/>
              </a:spcAft>
              <a:buClr>
                <a:schemeClr val="dk1"/>
              </a:buClr>
              <a:buSzPts val="1100"/>
              <a:buFont typeface="Arial"/>
              <a:buNone/>
              <a:defRPr/>
            </a:pPr>
            <a:endParaRPr sz="1100">
              <a:solidFill>
                <a:schemeClr val="dk1"/>
              </a:solidFill>
            </a:endParaRPr>
          </a:p>
          <a:p>
            <a:pPr marL="457200" lvl="0" indent="-317500" algn="l">
              <a:lnSpc>
                <a:spcPct val="170000"/>
              </a:lnSpc>
              <a:spcBef>
                <a:spcPts val="0"/>
              </a:spcBef>
              <a:spcAft>
                <a:spcPts val="0"/>
              </a:spcAft>
              <a:buClr>
                <a:schemeClr val="dk1"/>
              </a:buClr>
              <a:buSzPts val="1400"/>
              <a:buChar char="➔"/>
              <a:defRPr/>
            </a:pPr>
            <a:r>
              <a:rPr lang="en-GB" sz="1400">
                <a:solidFill>
                  <a:schemeClr val="dk1"/>
                </a:solidFill>
              </a:rPr>
              <a:t>Our project aims to develop a </a:t>
            </a:r>
            <a:r>
              <a:rPr lang="en-GB" sz="1400" b="1" i="1">
                <a:solidFill>
                  <a:schemeClr val="dk1"/>
                </a:solidFill>
              </a:rPr>
              <a:t>music recognition</a:t>
            </a:r>
            <a:r>
              <a:rPr lang="en-GB" sz="1400">
                <a:solidFill>
                  <a:schemeClr val="dk1"/>
                </a:solidFill>
              </a:rPr>
              <a:t> system capable of identifying songs even when they are played in the </a:t>
            </a:r>
            <a:r>
              <a:rPr lang="en-GB" sz="1400" b="1" i="1">
                <a:solidFill>
                  <a:schemeClr val="dk1"/>
                </a:solidFill>
              </a:rPr>
              <a:t>background</a:t>
            </a:r>
            <a:r>
              <a:rPr lang="en-GB" sz="1400">
                <a:solidFill>
                  <a:schemeClr val="dk1"/>
                </a:solidFill>
              </a:rPr>
              <a:t>, sung by ordinary individuals </a:t>
            </a:r>
            <a:r>
              <a:rPr lang="en-GB" sz="1400" b="1" i="1">
                <a:solidFill>
                  <a:schemeClr val="dk1"/>
                </a:solidFill>
              </a:rPr>
              <a:t>without using instruments</a:t>
            </a:r>
            <a:r>
              <a:rPr lang="en-GB" sz="1400">
                <a:solidFill>
                  <a:schemeClr val="dk1"/>
                </a:solidFill>
              </a:rPr>
              <a:t>, or </a:t>
            </a:r>
            <a:r>
              <a:rPr lang="en-GB" sz="1400" b="1" i="1">
                <a:solidFill>
                  <a:schemeClr val="dk1"/>
                </a:solidFill>
              </a:rPr>
              <a:t>hummed</a:t>
            </a:r>
            <a:r>
              <a:rPr lang="en-GB" sz="1400">
                <a:solidFill>
                  <a:schemeClr val="dk1"/>
                </a:solidFill>
              </a:rPr>
              <a:t> by someone. </a:t>
            </a:r>
            <a:endParaRPr sz="1400">
              <a:solidFill>
                <a:schemeClr val="dk1"/>
              </a:solidFill>
            </a:endParaRPr>
          </a:p>
          <a:p>
            <a:pPr marL="457200" lvl="0" indent="-317500" algn="l">
              <a:lnSpc>
                <a:spcPct val="170000"/>
              </a:lnSpc>
              <a:spcBef>
                <a:spcPts val="0"/>
              </a:spcBef>
              <a:spcAft>
                <a:spcPts val="0"/>
              </a:spcAft>
              <a:buClr>
                <a:schemeClr val="dk1"/>
              </a:buClr>
              <a:buSzPts val="1400"/>
              <a:buChar char="➔"/>
              <a:defRPr/>
            </a:pPr>
            <a:r>
              <a:rPr lang="en-GB" sz="1400">
                <a:solidFill>
                  <a:schemeClr val="dk1"/>
                </a:solidFill>
              </a:rPr>
              <a:t>Current music retrieval systems retrieve music from searching</a:t>
            </a:r>
            <a:r>
              <a:rPr lang="en-GB" sz="1400" i="1">
                <a:solidFill>
                  <a:schemeClr val="dk1"/>
                </a:solidFill>
              </a:rPr>
              <a:t> </a:t>
            </a:r>
            <a:r>
              <a:rPr lang="en-GB" sz="1400" b="1" i="1">
                <a:solidFill>
                  <a:schemeClr val="dk1"/>
                </a:solidFill>
              </a:rPr>
              <a:t>artists</a:t>
            </a:r>
            <a:r>
              <a:rPr lang="en-GB" sz="1400">
                <a:solidFill>
                  <a:schemeClr val="dk1"/>
                </a:solidFill>
              </a:rPr>
              <a:t>, </a:t>
            </a:r>
            <a:r>
              <a:rPr lang="en-GB" sz="1400" b="1" i="1">
                <a:solidFill>
                  <a:schemeClr val="dk1"/>
                </a:solidFill>
              </a:rPr>
              <a:t>phrases</a:t>
            </a:r>
            <a:r>
              <a:rPr lang="en-GB" sz="1400">
                <a:solidFill>
                  <a:schemeClr val="dk1"/>
                </a:solidFill>
              </a:rPr>
              <a:t> in the lyrics etc.. </a:t>
            </a:r>
            <a:endParaRPr sz="1400">
              <a:solidFill>
                <a:schemeClr val="dk1"/>
              </a:solidFill>
            </a:endParaRPr>
          </a:p>
          <a:p>
            <a:pPr marL="457200" lvl="0" indent="-317500" algn="l">
              <a:lnSpc>
                <a:spcPct val="170000"/>
              </a:lnSpc>
              <a:spcBef>
                <a:spcPts val="0"/>
              </a:spcBef>
              <a:spcAft>
                <a:spcPts val="0"/>
              </a:spcAft>
              <a:buClr>
                <a:schemeClr val="dk1"/>
              </a:buClr>
              <a:buSzPts val="1400"/>
              <a:buChar char="➔"/>
              <a:defRPr/>
            </a:pPr>
            <a:r>
              <a:rPr lang="en-GB" sz="1400">
                <a:solidFill>
                  <a:schemeClr val="dk1"/>
                </a:solidFill>
              </a:rPr>
              <a:t>But most users can hum songs which they want to search but there is no open source widely deployed way that could accomplish this</a:t>
            </a:r>
            <a:endParaRPr sz="1400">
              <a:solidFill>
                <a:schemeClr val="dk1"/>
              </a:solidFill>
            </a:endParaRPr>
          </a:p>
          <a:p>
            <a:pPr marL="457200" lvl="0" indent="-317500" algn="l">
              <a:lnSpc>
                <a:spcPct val="170000"/>
              </a:lnSpc>
              <a:spcBef>
                <a:spcPts val="0"/>
              </a:spcBef>
              <a:spcAft>
                <a:spcPts val="0"/>
              </a:spcAft>
              <a:buClr>
                <a:schemeClr val="dk1"/>
              </a:buClr>
              <a:buSzPts val="1400"/>
              <a:buChar char="➔"/>
              <a:defRPr/>
            </a:pPr>
            <a:r>
              <a:rPr lang="en-GB" sz="1400">
                <a:solidFill>
                  <a:schemeClr val="dk1"/>
                </a:solidFill>
              </a:rPr>
              <a:t>We hope to develop a system which could do this.</a:t>
            </a:r>
            <a:endParaRPr sz="2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6" name="Google Shape;176;p31"/>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b="1"/>
              <a:t>LITERATURE SURVEY</a:t>
            </a:r>
            <a:endParaRPr/>
          </a:p>
        </p:txBody>
      </p:sp>
      <p:sp>
        <p:nvSpPr>
          <p:cNvPr id="177" name="Google Shape;177;p31"/>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a:bodyPr>
          <a:lstStyle/>
          <a:p>
            <a:pPr marL="0" lvl="0" indent="0" algn="l">
              <a:lnSpc>
                <a:spcPct val="200000"/>
              </a:lnSpc>
              <a:spcBef>
                <a:spcPts val="0"/>
              </a:spcBef>
              <a:spcAft>
                <a:spcPts val="0"/>
              </a:spcAft>
              <a:buNone/>
              <a:defRPr/>
            </a:pPr>
            <a:r>
              <a:rPr lang="en-GB" sz="1600" b="1">
                <a:solidFill>
                  <a:schemeClr val="dk1"/>
                </a:solidFill>
              </a:rPr>
              <a:t>Drawbacks:</a:t>
            </a:r>
            <a:endParaRPr sz="1600">
              <a:solidFill>
                <a:schemeClr val="dk1"/>
              </a:solidFill>
            </a:endParaRPr>
          </a:p>
          <a:p>
            <a:pPr marL="457200" lvl="0" indent="-330688" algn="l">
              <a:lnSpc>
                <a:spcPct val="200000"/>
              </a:lnSpc>
              <a:spcBef>
                <a:spcPts val="1200"/>
              </a:spcBef>
              <a:spcAft>
                <a:spcPts val="0"/>
              </a:spcAft>
              <a:buClr>
                <a:schemeClr val="dk1"/>
              </a:buClr>
              <a:buSzPts val="1608"/>
              <a:buChar char="➔"/>
              <a:defRPr/>
            </a:pPr>
            <a:r>
              <a:rPr lang="en-GB" sz="1600">
                <a:solidFill>
                  <a:schemeClr val="dk1"/>
                </a:solidFill>
              </a:rPr>
              <a:t>The training of this neural network also requires sufficiently high-quality data. </a:t>
            </a:r>
            <a:endParaRPr sz="16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2" name="Google Shape;182;p32"/>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b="1"/>
              <a:t>LITERATURE SURVEY</a:t>
            </a:r>
            <a:endParaRPr/>
          </a:p>
        </p:txBody>
      </p:sp>
      <p:sp>
        <p:nvSpPr>
          <p:cNvPr id="183" name="Google Shape;183;p32"/>
          <p:cNvSpPr txBox="1"/>
          <p:nvPr>
            <p:ph type="body" idx="1"/>
          </p:nvPr>
        </p:nvSpPr>
        <p:spPr bwMode="auto">
          <a:xfrm>
            <a:off x="311700" y="1152475"/>
            <a:ext cx="5112900" cy="3416400"/>
          </a:xfrm>
          <a:prstGeom prst="rect">
            <a:avLst/>
          </a:prstGeom>
        </p:spPr>
        <p:txBody>
          <a:bodyPr spcFirstLastPara="1" wrap="square" lIns="91425" tIns="91425" rIns="91425" bIns="91425" anchor="t" anchorCtr="0">
            <a:normAutofit fontScale="70000"/>
          </a:bodyPr>
          <a:lstStyle/>
          <a:p>
            <a:pPr marL="0" lvl="0" indent="0" algn="l">
              <a:lnSpc>
                <a:spcPct val="200000"/>
              </a:lnSpc>
              <a:spcBef>
                <a:spcPts val="0"/>
              </a:spcBef>
              <a:spcAft>
                <a:spcPts val="0"/>
              </a:spcAft>
              <a:buNone/>
              <a:defRPr/>
            </a:pPr>
            <a:r>
              <a:rPr lang="en-GB" sz="1600" b="1">
                <a:solidFill>
                  <a:schemeClr val="dk1"/>
                </a:solidFill>
              </a:rPr>
              <a:t>Approach 5</a:t>
            </a:r>
            <a:r>
              <a:rPr lang="en-GB" sz="1600">
                <a:solidFill>
                  <a:schemeClr val="dk1"/>
                </a:solidFill>
              </a:rPr>
              <a:t> </a:t>
            </a:r>
            <a:endParaRPr sz="1600">
              <a:solidFill>
                <a:schemeClr val="dk1"/>
              </a:solidFill>
            </a:endParaRPr>
          </a:p>
          <a:p>
            <a:pPr marL="457200" lvl="0" indent="-300061" algn="l">
              <a:lnSpc>
                <a:spcPct val="200000"/>
              </a:lnSpc>
              <a:spcBef>
                <a:spcPts val="1200"/>
              </a:spcBef>
              <a:spcAft>
                <a:spcPts val="0"/>
              </a:spcAft>
              <a:buClr>
                <a:schemeClr val="dk1"/>
              </a:buClr>
              <a:buSzPct val="100000"/>
              <a:buChar char="➔"/>
              <a:defRPr/>
            </a:pPr>
            <a:r>
              <a:rPr lang="en-GB" sz="1600">
                <a:solidFill>
                  <a:schemeClr val="dk1"/>
                </a:solidFill>
              </a:rPr>
              <a:t>Here the idea is they take two versions of the same song i.e. original song and hum and generate the same embedding for both versions of the song. </a:t>
            </a:r>
            <a:endParaRPr sz="1600">
              <a:solidFill>
                <a:schemeClr val="dk1"/>
              </a:solidFill>
            </a:endParaRPr>
          </a:p>
          <a:p>
            <a:pPr marL="457200" lvl="0" indent="-300061" algn="l">
              <a:lnSpc>
                <a:spcPct val="200000"/>
              </a:lnSpc>
              <a:spcBef>
                <a:spcPts val="0"/>
              </a:spcBef>
              <a:spcAft>
                <a:spcPts val="0"/>
              </a:spcAft>
              <a:buClr>
                <a:schemeClr val="dk1"/>
              </a:buClr>
              <a:buSzPct val="100000"/>
              <a:buChar char="➔"/>
              <a:defRPr/>
            </a:pPr>
            <a:r>
              <a:rPr lang="en-GB" sz="1600">
                <a:solidFill>
                  <a:schemeClr val="dk1"/>
                </a:solidFill>
              </a:rPr>
              <a:t>They employ a triple loss function.</a:t>
            </a:r>
            <a:endParaRPr sz="1600">
              <a:solidFill>
                <a:schemeClr val="dk1"/>
              </a:solidFill>
            </a:endParaRPr>
          </a:p>
          <a:p>
            <a:pPr marL="457200" lvl="0" indent="-300061" algn="l">
              <a:lnSpc>
                <a:spcPct val="200000"/>
              </a:lnSpc>
              <a:spcBef>
                <a:spcPts val="0"/>
              </a:spcBef>
              <a:spcAft>
                <a:spcPts val="0"/>
              </a:spcAft>
              <a:buClr>
                <a:schemeClr val="dk1"/>
              </a:buClr>
              <a:buSzPct val="100000"/>
              <a:buChar char="➔"/>
              <a:defRPr/>
            </a:pPr>
            <a:r>
              <a:rPr lang="en-GB" sz="1600">
                <a:solidFill>
                  <a:schemeClr val="dk1"/>
                </a:solidFill>
              </a:rPr>
              <a:t> The search is performed as a closest vector to the embedding. </a:t>
            </a:r>
            <a:endParaRPr sz="1600">
              <a:solidFill>
                <a:schemeClr val="dk1"/>
              </a:solidFill>
            </a:endParaRPr>
          </a:p>
          <a:p>
            <a:pPr marL="457200" lvl="0" indent="-300061" algn="l">
              <a:lnSpc>
                <a:spcPct val="200000"/>
              </a:lnSpc>
              <a:spcBef>
                <a:spcPts val="0"/>
              </a:spcBef>
              <a:spcAft>
                <a:spcPts val="0"/>
              </a:spcAft>
              <a:buClr>
                <a:schemeClr val="dk1"/>
              </a:buClr>
              <a:buSzPct val="100000"/>
              <a:buChar char="➔"/>
              <a:defRPr/>
            </a:pPr>
            <a:r>
              <a:rPr lang="en-GB" sz="1600">
                <a:solidFill>
                  <a:schemeClr val="dk1"/>
                </a:solidFill>
              </a:rPr>
              <a:t>But they haven’t quite mentioned the exact model that they used</a:t>
            </a:r>
            <a:endParaRPr sz="1600">
              <a:solidFill>
                <a:schemeClr val="dk1"/>
              </a:solidFill>
            </a:endParaRPr>
          </a:p>
          <a:p>
            <a:pPr marL="457200" lvl="0" indent="-300061" algn="l">
              <a:lnSpc>
                <a:spcPct val="200000"/>
              </a:lnSpc>
              <a:spcBef>
                <a:spcPts val="0"/>
              </a:spcBef>
              <a:spcAft>
                <a:spcPts val="0"/>
              </a:spcAft>
              <a:buClr>
                <a:schemeClr val="dk1"/>
              </a:buClr>
              <a:buSzPct val="100000"/>
              <a:buChar char="➔"/>
              <a:defRPr/>
            </a:pPr>
            <a:r>
              <a:rPr lang="en-GB" sz="1600">
                <a:solidFill>
                  <a:schemeClr val="dk1"/>
                </a:solidFill>
              </a:rPr>
              <a:t>a</a:t>
            </a:r>
            <a:r>
              <a:rPr lang="en-GB" sz="1600">
                <a:solidFill>
                  <a:schemeClr val="dk1"/>
                </a:solidFill>
              </a:rPr>
              <a:t>nd  also how they dealt with the fact that the query can be from any arbitrary section of the song</a:t>
            </a:r>
            <a:endParaRPr sz="1600">
              <a:solidFill>
                <a:schemeClr val="dk1"/>
              </a:solidFill>
            </a:endParaRPr>
          </a:p>
        </p:txBody>
      </p:sp>
      <p:pic>
        <p:nvPicPr>
          <p:cNvPr id="184" name="Google Shape;184;p32"/>
          <p:cNvPicPr/>
          <p:nvPr/>
        </p:nvPicPr>
        <p:blipFill>
          <a:blip r:embed="rId2">
            <a:alphaModFix/>
          </a:blip>
          <a:stretch/>
        </p:blipFill>
        <p:spPr bwMode="auto">
          <a:xfrm>
            <a:off x="5577000" y="1170125"/>
            <a:ext cx="3414600" cy="26062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 name="Google Shape;189;p33"/>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a:t>Further Plans</a:t>
            </a:r>
            <a:endParaRPr/>
          </a:p>
        </p:txBody>
      </p:sp>
      <p:sp>
        <p:nvSpPr>
          <p:cNvPr id="190" name="Google Shape;190;p33"/>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a:lnSpc>
                <a:spcPct val="150000"/>
              </a:lnSpc>
              <a:spcBef>
                <a:spcPts val="0"/>
              </a:spcBef>
              <a:spcAft>
                <a:spcPts val="0"/>
              </a:spcAft>
              <a:buSzPts val="1800"/>
              <a:buChar char="➔"/>
              <a:defRPr/>
            </a:pPr>
            <a:r>
              <a:rPr lang="en-GB"/>
              <a:t>we need to look at all databases that we have collected so far MIR-QBSH, MTG-QBH, ADC2004, MELEDYDB 2.0, we have requested for MELEDYDB 2.0 but we still haven’t got any response form them yet.</a:t>
            </a:r>
            <a:endParaRPr/>
          </a:p>
          <a:p>
            <a:pPr marL="457200" lvl="0" indent="-342900" algn="l">
              <a:lnSpc>
                <a:spcPct val="150000"/>
              </a:lnSpc>
              <a:spcBef>
                <a:spcPts val="0"/>
              </a:spcBef>
              <a:spcAft>
                <a:spcPts val="0"/>
              </a:spcAft>
              <a:buSzPts val="1800"/>
              <a:buChar char="➔"/>
              <a:defRPr/>
            </a:pPr>
            <a:r>
              <a:rPr lang="en-GB"/>
              <a:t>we plan to scrape some sites for new datasets. </a:t>
            </a:r>
            <a:endParaRPr/>
          </a:p>
          <a:p>
            <a:pPr marL="457200" lvl="0" indent="-342900" algn="l">
              <a:lnSpc>
                <a:spcPct val="150000"/>
              </a:lnSpc>
              <a:spcBef>
                <a:spcPts val="0"/>
              </a:spcBef>
              <a:spcAft>
                <a:spcPts val="0"/>
              </a:spcAft>
              <a:buSzPts val="1800"/>
              <a:buChar char="➔"/>
              <a:defRPr/>
            </a:pPr>
            <a:r>
              <a:rPr lang="en-GB"/>
              <a:t>we haven’t decide the exact architecture of the system yet, we aim to come up with a unified solution that would perform better in many cases. </a:t>
            </a:r>
            <a:endParaRPr/>
          </a:p>
          <a:p>
            <a:pPr marL="457200" lvl="0" indent="-342900" algn="l">
              <a:lnSpc>
                <a:spcPct val="150000"/>
              </a:lnSpc>
              <a:spcBef>
                <a:spcPts val="0"/>
              </a:spcBef>
              <a:spcAft>
                <a:spcPts val="0"/>
              </a:spcAft>
              <a:buSzPts val="1800"/>
              <a:buChar char="➔"/>
              <a:defRPr/>
            </a:pPr>
            <a:r>
              <a:rPr lang="en-GB"/>
              <a:t>we have come up with few approaches for now but haven’t weighted the pros and cons of those approaches yet. so we plan to do that and start design and development of the system.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5" name="Google Shape;195;p34"/>
          <p:cNvSpPr txBox="1"/>
          <p:nvPr/>
        </p:nvSpPr>
        <p:spPr bwMode="auto">
          <a:xfrm>
            <a:off x="263450" y="243200"/>
            <a:ext cx="8734500" cy="4431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endParaRPr/>
          </a:p>
          <a:p>
            <a:pPr marL="0" lvl="0" indent="0" algn="ctr">
              <a:spcBef>
                <a:spcPts val="0"/>
              </a:spcBef>
              <a:spcAft>
                <a:spcPts val="0"/>
              </a:spcAft>
              <a:buNone/>
              <a:defRPr/>
            </a:pPr>
            <a:endParaRPr/>
          </a:p>
          <a:p>
            <a:pPr marL="0" lvl="0" indent="0" algn="ctr">
              <a:spcBef>
                <a:spcPts val="0"/>
              </a:spcBef>
              <a:spcAft>
                <a:spcPts val="0"/>
              </a:spcAft>
              <a:buNone/>
              <a:defRPr/>
            </a:pPr>
            <a:endParaRPr/>
          </a:p>
          <a:p>
            <a:pPr marL="0" lvl="0" indent="0" algn="ctr">
              <a:spcBef>
                <a:spcPts val="0"/>
              </a:spcBef>
              <a:spcAft>
                <a:spcPts val="0"/>
              </a:spcAft>
              <a:buNone/>
              <a:defRPr/>
            </a:pPr>
            <a:endParaRPr sz="6000"/>
          </a:p>
          <a:p>
            <a:pPr marL="0" lvl="0" indent="0" algn="ctr">
              <a:spcBef>
                <a:spcPts val="0"/>
              </a:spcBef>
              <a:spcAft>
                <a:spcPts val="0"/>
              </a:spcAft>
              <a:buNone/>
              <a:defRPr/>
            </a:pPr>
            <a:r>
              <a:rPr lang="en-GB" sz="6000"/>
              <a:t>THANK YOU</a:t>
            </a:r>
            <a:endParaRPr sz="6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9" name="Google Shape;69;p15"/>
          <p:cNvSpPr txBox="1"/>
          <p:nvPr>
            <p:ph type="title"/>
          </p:nvPr>
        </p:nvSpPr>
        <p:spPr bwMode="auto">
          <a:xfrm>
            <a:off x="311700" y="445025"/>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SzPts val="990"/>
              <a:buNone/>
              <a:defRPr/>
            </a:pPr>
            <a:r>
              <a:rPr lang="en-GB" sz="3000" b="1"/>
              <a:t>Motivation</a:t>
            </a:r>
            <a:endParaRPr sz="3000" b="1"/>
          </a:p>
        </p:txBody>
      </p:sp>
      <p:sp>
        <p:nvSpPr>
          <p:cNvPr id="70" name="Google Shape;70;p15"/>
          <p:cNvSpPr txBox="1"/>
          <p:nvPr>
            <p:ph type="body" idx="1"/>
          </p:nvPr>
        </p:nvSpPr>
        <p:spPr bwMode="auto">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l">
              <a:lnSpc>
                <a:spcPct val="170000"/>
              </a:lnSpc>
              <a:spcBef>
                <a:spcPts val="0"/>
              </a:spcBef>
              <a:spcAft>
                <a:spcPts val="0"/>
              </a:spcAft>
              <a:buClr>
                <a:schemeClr val="dk1"/>
              </a:buClr>
              <a:buSzPct val="100000"/>
              <a:buChar char="➔"/>
              <a:defRPr/>
            </a:pPr>
            <a:r>
              <a:rPr lang="en-GB">
                <a:solidFill>
                  <a:schemeClr val="dk1"/>
                </a:solidFill>
              </a:rPr>
              <a:t>I</a:t>
            </a:r>
            <a:r>
              <a:rPr lang="en-GB">
                <a:solidFill>
                  <a:schemeClr val="dk1"/>
                </a:solidFill>
              </a:rPr>
              <a:t>n the current era, </a:t>
            </a:r>
            <a:r>
              <a:rPr lang="en-GB" b="1" i="1">
                <a:solidFill>
                  <a:schemeClr val="dk1"/>
                </a:solidFill>
              </a:rPr>
              <a:t>search</a:t>
            </a:r>
            <a:r>
              <a:rPr lang="en-GB">
                <a:solidFill>
                  <a:schemeClr val="dk1"/>
                </a:solidFill>
              </a:rPr>
              <a:t> engine technology has become an indispensable tool for </a:t>
            </a:r>
            <a:r>
              <a:rPr lang="en-GB" b="1" i="1">
                <a:solidFill>
                  <a:schemeClr val="dk1"/>
                </a:solidFill>
              </a:rPr>
              <a:t>information retrieval</a:t>
            </a:r>
            <a:r>
              <a:rPr lang="en-GB">
                <a:solidFill>
                  <a:schemeClr val="dk1"/>
                </a:solidFill>
              </a:rPr>
              <a:t>. </a:t>
            </a:r>
            <a:endParaRPr>
              <a:solidFill>
                <a:schemeClr val="dk1"/>
              </a:solidFill>
            </a:endParaRPr>
          </a:p>
          <a:p>
            <a:pPr marL="457200" lvl="0" indent="-317182" algn="l">
              <a:lnSpc>
                <a:spcPct val="170000"/>
              </a:lnSpc>
              <a:spcBef>
                <a:spcPts val="0"/>
              </a:spcBef>
              <a:spcAft>
                <a:spcPts val="0"/>
              </a:spcAft>
              <a:buClr>
                <a:schemeClr val="dk1"/>
              </a:buClr>
              <a:buSzPct val="100000"/>
              <a:buChar char="➔"/>
              <a:defRPr/>
            </a:pPr>
            <a:r>
              <a:rPr lang="en-GB">
                <a:solidFill>
                  <a:schemeClr val="dk1"/>
                </a:solidFill>
              </a:rPr>
              <a:t>The majority of search </a:t>
            </a:r>
            <a:r>
              <a:rPr lang="en-GB" b="1" i="1">
                <a:solidFill>
                  <a:schemeClr val="dk1"/>
                </a:solidFill>
              </a:rPr>
              <a:t>queries</a:t>
            </a:r>
            <a:r>
              <a:rPr lang="en-GB">
                <a:solidFill>
                  <a:schemeClr val="dk1"/>
                </a:solidFill>
              </a:rPr>
              <a:t> revolve around </a:t>
            </a:r>
            <a:r>
              <a:rPr lang="en-GB" b="1" i="1">
                <a:solidFill>
                  <a:schemeClr val="dk1"/>
                </a:solidFill>
              </a:rPr>
              <a:t>words</a:t>
            </a:r>
            <a:r>
              <a:rPr lang="en-GB">
                <a:solidFill>
                  <a:schemeClr val="dk1"/>
                </a:solidFill>
              </a:rPr>
              <a:t> or </a:t>
            </a:r>
            <a:r>
              <a:rPr lang="en-GB" b="1" i="1">
                <a:solidFill>
                  <a:schemeClr val="dk1"/>
                </a:solidFill>
              </a:rPr>
              <a:t>images</a:t>
            </a:r>
            <a:r>
              <a:rPr lang="en-GB">
                <a:solidFill>
                  <a:schemeClr val="dk1"/>
                </a:solidFill>
              </a:rPr>
              <a:t>, effectively serving the needs of most requests. </a:t>
            </a:r>
            <a:endParaRPr>
              <a:solidFill>
                <a:schemeClr val="dk1"/>
              </a:solidFill>
            </a:endParaRPr>
          </a:p>
          <a:p>
            <a:pPr marL="457200" lvl="0" indent="-317182" algn="l">
              <a:lnSpc>
                <a:spcPct val="170000"/>
              </a:lnSpc>
              <a:spcBef>
                <a:spcPts val="0"/>
              </a:spcBef>
              <a:spcAft>
                <a:spcPts val="0"/>
              </a:spcAft>
              <a:buClr>
                <a:schemeClr val="dk1"/>
              </a:buClr>
              <a:buSzPct val="100000"/>
              <a:buChar char="➔"/>
              <a:defRPr/>
            </a:pPr>
            <a:r>
              <a:rPr lang="en-GB">
                <a:solidFill>
                  <a:schemeClr val="dk1"/>
                </a:solidFill>
              </a:rPr>
              <a:t>However, for music searches, these common query types often fall short. Frequently, individuals have a </a:t>
            </a:r>
            <a:r>
              <a:rPr lang="en-GB" b="1" i="1">
                <a:solidFill>
                  <a:schemeClr val="dk1"/>
                </a:solidFill>
              </a:rPr>
              <a:t>melody</a:t>
            </a:r>
            <a:r>
              <a:rPr lang="en-GB">
                <a:solidFill>
                  <a:schemeClr val="dk1"/>
                </a:solidFill>
              </a:rPr>
              <a:t> stuck in their minds (i,e ”</a:t>
            </a:r>
            <a:r>
              <a:rPr lang="en-GB" b="1" i="1">
                <a:solidFill>
                  <a:schemeClr val="dk1"/>
                </a:solidFill>
              </a:rPr>
              <a:t>earworm</a:t>
            </a:r>
            <a:r>
              <a:rPr lang="en-GB">
                <a:solidFill>
                  <a:schemeClr val="dk1"/>
                </a:solidFill>
              </a:rPr>
              <a:t>”) making traditional searches inadequate. </a:t>
            </a:r>
            <a:endParaRPr>
              <a:solidFill>
                <a:schemeClr val="dk1"/>
              </a:solidFill>
            </a:endParaRPr>
          </a:p>
          <a:p>
            <a:pPr marL="457200" lvl="0" indent="-317182" algn="l">
              <a:lnSpc>
                <a:spcPct val="170000"/>
              </a:lnSpc>
              <a:spcBef>
                <a:spcPts val="0"/>
              </a:spcBef>
              <a:spcAft>
                <a:spcPts val="0"/>
              </a:spcAft>
              <a:buClr>
                <a:schemeClr val="dk1"/>
              </a:buClr>
              <a:buSzPct val="100000"/>
              <a:buChar char="➔"/>
              <a:defRPr/>
            </a:pPr>
            <a:r>
              <a:rPr lang="en-GB">
                <a:solidFill>
                  <a:schemeClr val="dk1"/>
                </a:solidFill>
              </a:rPr>
              <a:t>These are cases where humming the desired song is the most effective approach for a music Retrieval. </a:t>
            </a:r>
            <a:endParaRPr>
              <a:solidFill>
                <a:schemeClr val="dk1"/>
              </a:solidFill>
            </a:endParaRPr>
          </a:p>
          <a:p>
            <a:pPr marL="457200" lvl="0" indent="-317182" algn="l">
              <a:lnSpc>
                <a:spcPct val="170000"/>
              </a:lnSpc>
              <a:spcBef>
                <a:spcPts val="0"/>
              </a:spcBef>
              <a:spcAft>
                <a:spcPts val="0"/>
              </a:spcAft>
              <a:buClr>
                <a:schemeClr val="dk1"/>
              </a:buClr>
              <a:buSzPct val="100000"/>
              <a:buChar char="➔"/>
              <a:defRPr/>
            </a:pPr>
            <a:r>
              <a:rPr lang="en-GB">
                <a:solidFill>
                  <a:schemeClr val="dk1"/>
                </a:solidFill>
              </a:rPr>
              <a:t>The difficulty and frustration of being unable to describe a melody using words or images creates a need for a different, </a:t>
            </a:r>
            <a:r>
              <a:rPr lang="en-GB" b="1" i="1">
                <a:solidFill>
                  <a:schemeClr val="dk1"/>
                </a:solidFill>
              </a:rPr>
              <a:t>natural method of music search. </a:t>
            </a:r>
            <a:endParaRPr b="1" i="1">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 name="Google Shape;75;p16"/>
          <p:cNvSpPr txBox="1"/>
          <p:nvPr>
            <p:ph type="title"/>
          </p:nvPr>
        </p:nvSpPr>
        <p:spPr bwMode="auto">
          <a:xfrm>
            <a:off x="311700" y="445025"/>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SzPts val="990"/>
              <a:buNone/>
              <a:defRPr/>
            </a:pPr>
            <a:r>
              <a:rPr lang="en-GB" sz="3000" b="1"/>
              <a:t>BACKGROUND</a:t>
            </a:r>
            <a:endParaRPr sz="3000" b="1"/>
          </a:p>
        </p:txBody>
      </p:sp>
      <p:sp>
        <p:nvSpPr>
          <p:cNvPr id="76" name="Google Shape;76;p16"/>
          <p:cNvSpPr txBox="1"/>
          <p:nvPr>
            <p:ph type="body" idx="1"/>
          </p:nvPr>
        </p:nvSpPr>
        <p:spPr bwMode="auto">
          <a:xfrm>
            <a:off x="311700" y="1152475"/>
            <a:ext cx="8155800" cy="3416400"/>
          </a:xfrm>
          <a:prstGeom prst="rect">
            <a:avLst/>
          </a:prstGeom>
        </p:spPr>
        <p:txBody>
          <a:bodyPr spcFirstLastPara="1" wrap="square" lIns="91425" tIns="91425" rIns="91425" bIns="91425" anchor="t" anchorCtr="0">
            <a:normAutofit fontScale="25000"/>
          </a:bodyPr>
          <a:lstStyle/>
          <a:p>
            <a:pPr marL="0" lvl="0" indent="0" algn="l">
              <a:lnSpc>
                <a:spcPct val="175000"/>
              </a:lnSpc>
              <a:spcBef>
                <a:spcPts val="0"/>
              </a:spcBef>
              <a:spcAft>
                <a:spcPts val="0"/>
              </a:spcAft>
              <a:buNone/>
              <a:defRPr/>
            </a:pPr>
            <a:r>
              <a:rPr lang="en-GB" sz="5650" b="1">
                <a:solidFill>
                  <a:schemeClr val="dk1"/>
                </a:solidFill>
              </a:rPr>
              <a:t>Pitch : </a:t>
            </a:r>
            <a:r>
              <a:rPr lang="en-GB" sz="5650">
                <a:solidFill>
                  <a:schemeClr val="dk1"/>
                </a:solidFill>
              </a:rPr>
              <a:t>although its definition is not widely agreed upon, pitch represents the perceived frequency of the sound </a:t>
            </a:r>
            <a:endParaRPr sz="5650">
              <a:solidFill>
                <a:schemeClr val="dk1"/>
              </a:solidFill>
            </a:endParaRPr>
          </a:p>
          <a:p>
            <a:pPr marL="0" lvl="0" indent="0" algn="l">
              <a:lnSpc>
                <a:spcPct val="175000"/>
              </a:lnSpc>
              <a:spcBef>
                <a:spcPts val="1200"/>
              </a:spcBef>
              <a:spcAft>
                <a:spcPts val="0"/>
              </a:spcAft>
              <a:buNone/>
              <a:defRPr/>
            </a:pPr>
            <a:r>
              <a:rPr lang="en-GB" sz="5650" b="1">
                <a:solidFill>
                  <a:schemeClr val="dk1"/>
                </a:solidFill>
              </a:rPr>
              <a:t>i.e </a:t>
            </a:r>
            <a:r>
              <a:rPr lang="en-GB" sz="5650">
                <a:solidFill>
                  <a:schemeClr val="dk1"/>
                </a:solidFill>
              </a:rPr>
              <a:t> if we play the </a:t>
            </a:r>
            <a:r>
              <a:rPr lang="en-GB" sz="5650" b="1" i="1">
                <a:solidFill>
                  <a:schemeClr val="dk1"/>
                </a:solidFill>
              </a:rPr>
              <a:t>4th</a:t>
            </a:r>
            <a:r>
              <a:rPr lang="en-GB" sz="5650">
                <a:solidFill>
                  <a:schemeClr val="dk1"/>
                </a:solidFill>
              </a:rPr>
              <a:t>, </a:t>
            </a:r>
            <a:r>
              <a:rPr lang="en-GB" sz="5650" b="1" i="1">
                <a:solidFill>
                  <a:schemeClr val="dk1"/>
                </a:solidFill>
              </a:rPr>
              <a:t>5th</a:t>
            </a:r>
            <a:r>
              <a:rPr lang="en-GB" sz="5650">
                <a:solidFill>
                  <a:schemeClr val="dk1"/>
                </a:solidFill>
              </a:rPr>
              <a:t>, and </a:t>
            </a:r>
            <a:r>
              <a:rPr lang="en-GB" sz="5650" b="1" i="1">
                <a:solidFill>
                  <a:schemeClr val="dk1"/>
                </a:solidFill>
              </a:rPr>
              <a:t>6th</a:t>
            </a:r>
            <a:r>
              <a:rPr lang="en-GB" sz="5650">
                <a:solidFill>
                  <a:schemeClr val="dk1"/>
                </a:solidFill>
              </a:rPr>
              <a:t> </a:t>
            </a:r>
            <a:r>
              <a:rPr lang="en-GB" sz="5650" b="1" i="1">
                <a:solidFill>
                  <a:schemeClr val="dk1"/>
                </a:solidFill>
              </a:rPr>
              <a:t>harmonics</a:t>
            </a:r>
            <a:r>
              <a:rPr lang="en-GB" sz="5650">
                <a:solidFill>
                  <a:schemeClr val="dk1"/>
                </a:solidFill>
              </a:rPr>
              <a:t> of some fundamental frequency, we actually hear the </a:t>
            </a:r>
            <a:r>
              <a:rPr lang="en-GB" sz="5650" b="1" i="1">
                <a:solidFill>
                  <a:schemeClr val="dk1"/>
                </a:solidFill>
              </a:rPr>
              <a:t>fundamental frequency</a:t>
            </a:r>
            <a:r>
              <a:rPr lang="en-GB" sz="5650">
                <a:solidFill>
                  <a:schemeClr val="dk1"/>
                </a:solidFill>
              </a:rPr>
              <a:t>, not the harmonics even though the </a:t>
            </a:r>
            <a:r>
              <a:rPr lang="en-GB" sz="5650" b="1" i="1">
                <a:solidFill>
                  <a:schemeClr val="dk1"/>
                </a:solidFill>
              </a:rPr>
              <a:t>fundamental frequency</a:t>
            </a:r>
            <a:r>
              <a:rPr lang="en-GB" sz="5650">
                <a:solidFill>
                  <a:schemeClr val="dk1"/>
                </a:solidFill>
              </a:rPr>
              <a:t> is </a:t>
            </a:r>
            <a:r>
              <a:rPr lang="en-GB" sz="5650" b="1" i="1">
                <a:solidFill>
                  <a:schemeClr val="dk1"/>
                </a:solidFill>
              </a:rPr>
              <a:t>not</a:t>
            </a:r>
            <a:r>
              <a:rPr lang="en-GB" sz="5650">
                <a:solidFill>
                  <a:schemeClr val="dk1"/>
                </a:solidFill>
              </a:rPr>
              <a:t> present. This phenomenon was first discovered by </a:t>
            </a:r>
            <a:r>
              <a:rPr lang="en-GB" sz="5650" b="1" i="1">
                <a:solidFill>
                  <a:schemeClr val="dk1"/>
                </a:solidFill>
              </a:rPr>
              <a:t>Schouten</a:t>
            </a:r>
            <a:r>
              <a:rPr lang="en-GB" sz="5650">
                <a:solidFill>
                  <a:schemeClr val="dk1"/>
                </a:solidFill>
              </a:rPr>
              <a:t> in some pioneer investigations carried out from 1938 to 1940.</a:t>
            </a:r>
            <a:endParaRPr sz="5650">
              <a:solidFill>
                <a:schemeClr val="dk1"/>
              </a:solidFill>
            </a:endParaRPr>
          </a:p>
          <a:p>
            <a:pPr marL="0" lvl="0" indent="0" algn="l">
              <a:spcBef>
                <a:spcPts val="1200"/>
              </a:spcBef>
              <a:spcAft>
                <a:spcPts val="0"/>
              </a:spcAft>
              <a:buNone/>
              <a:defRPr/>
            </a:pPr>
            <a:r>
              <a:rPr lang="en-GB" sz="1300">
                <a:solidFill>
                  <a:schemeClr val="dk1"/>
                </a:solidFill>
              </a:rPr>
              <a:t> </a:t>
            </a:r>
            <a:endParaRPr sz="1300">
              <a:solidFill>
                <a:schemeClr val="dk1"/>
              </a:solidFill>
            </a:endParaRPr>
          </a:p>
          <a:p>
            <a:pPr marL="0" lvl="0" indent="0" algn="l">
              <a:spcBef>
                <a:spcPts val="1200"/>
              </a:spcBef>
              <a:spcAft>
                <a:spcPts val="0"/>
              </a:spcAft>
              <a:buNone/>
              <a:defRPr/>
            </a:pPr>
            <a:endParaRPr sz="1100">
              <a:solidFill>
                <a:schemeClr val="dk1"/>
              </a:solidFill>
            </a:endParaRPr>
          </a:p>
          <a:p>
            <a:pPr marL="0" lvl="0" indent="0" algn="l">
              <a:spcBef>
                <a:spcPts val="1200"/>
              </a:spcBef>
              <a:spcAft>
                <a:spcPts val="1200"/>
              </a:spcAft>
              <a:buNone/>
              <a:defRPr/>
            </a:pPr>
            <a:endParaRPr>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 name="Google Shape;81;p17"/>
          <p:cNvSpPr txBox="1"/>
          <p:nvPr>
            <p:ph type="title"/>
          </p:nvPr>
        </p:nvSpPr>
        <p:spPr bwMode="auto">
          <a:xfrm>
            <a:off x="311700" y="445025"/>
            <a:ext cx="8520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SzPts val="990"/>
              <a:buNone/>
              <a:defRPr/>
            </a:pPr>
            <a:r>
              <a:rPr lang="en-GB" sz="3000" b="1"/>
              <a:t>BACKGROUND</a:t>
            </a:r>
            <a:endParaRPr sz="3000" b="1"/>
          </a:p>
        </p:txBody>
      </p:sp>
      <p:sp>
        <p:nvSpPr>
          <p:cNvPr id="82" name="Google Shape;82;p17"/>
          <p:cNvSpPr txBox="1"/>
          <p:nvPr>
            <p:ph type="body" idx="1"/>
          </p:nvPr>
        </p:nvSpPr>
        <p:spPr bwMode="auto">
          <a:xfrm>
            <a:off x="311700" y="1152475"/>
            <a:ext cx="5046900" cy="3416400"/>
          </a:xfrm>
          <a:prstGeom prst="rect">
            <a:avLst/>
          </a:prstGeom>
        </p:spPr>
        <p:txBody>
          <a:bodyPr spcFirstLastPara="1" wrap="square" lIns="91425" tIns="91425" rIns="91425" bIns="91425" anchor="t" anchorCtr="0">
            <a:normAutofit fontScale="40000" lnSpcReduction="20000"/>
          </a:bodyPr>
          <a:lstStyle/>
          <a:p>
            <a:pPr marL="0" lvl="0" indent="0" algn="l">
              <a:lnSpc>
                <a:spcPct val="200000"/>
              </a:lnSpc>
              <a:spcBef>
                <a:spcPts val="0"/>
              </a:spcBef>
              <a:spcAft>
                <a:spcPts val="0"/>
              </a:spcAft>
              <a:buNone/>
              <a:defRPr/>
            </a:pPr>
            <a:r>
              <a:rPr lang="en-GB" sz="3350" b="1">
                <a:solidFill>
                  <a:schemeClr val="dk1"/>
                </a:solidFill>
              </a:rPr>
              <a:t>Spectrogram </a:t>
            </a:r>
            <a:endParaRPr sz="3350" b="1">
              <a:solidFill>
                <a:schemeClr val="dk1"/>
              </a:solidFill>
            </a:endParaRPr>
          </a:p>
          <a:p>
            <a:pPr marL="0" lvl="0" indent="0" algn="l">
              <a:lnSpc>
                <a:spcPct val="200000"/>
              </a:lnSpc>
              <a:spcBef>
                <a:spcPts val="0"/>
              </a:spcBef>
              <a:spcAft>
                <a:spcPts val="0"/>
              </a:spcAft>
              <a:buNone/>
              <a:defRPr/>
            </a:pPr>
            <a:r>
              <a:rPr lang="en-GB" sz="3350">
                <a:solidFill>
                  <a:schemeClr val="dk1"/>
                </a:solidFill>
              </a:rPr>
              <a:t>In general we process </a:t>
            </a:r>
            <a:r>
              <a:rPr lang="en-GB" sz="3350" b="1" i="1">
                <a:solidFill>
                  <a:schemeClr val="dk1"/>
                </a:solidFill>
              </a:rPr>
              <a:t>audio</a:t>
            </a:r>
            <a:r>
              <a:rPr lang="en-GB" sz="3350">
                <a:solidFill>
                  <a:schemeClr val="dk1"/>
                </a:solidFill>
              </a:rPr>
              <a:t> in computers as a spectrogram. </a:t>
            </a:r>
            <a:endParaRPr sz="3350">
              <a:solidFill>
                <a:schemeClr val="dk1"/>
              </a:solidFill>
            </a:endParaRPr>
          </a:p>
          <a:p>
            <a:pPr marL="0" lvl="0" indent="0" algn="l">
              <a:lnSpc>
                <a:spcPct val="200000"/>
              </a:lnSpc>
              <a:spcBef>
                <a:spcPts val="0"/>
              </a:spcBef>
              <a:spcAft>
                <a:spcPts val="0"/>
              </a:spcAft>
              <a:buNone/>
              <a:defRPr/>
            </a:pPr>
            <a:r>
              <a:rPr lang="en-GB" sz="3350">
                <a:solidFill>
                  <a:schemeClr val="dk1"/>
                </a:solidFill>
              </a:rPr>
              <a:t>A spectrogram is a visual way of representing the signal strength, or “</a:t>
            </a:r>
            <a:r>
              <a:rPr lang="en-GB" sz="3350" b="1" i="1">
                <a:solidFill>
                  <a:schemeClr val="dk1"/>
                </a:solidFill>
              </a:rPr>
              <a:t>loudness</a:t>
            </a:r>
            <a:r>
              <a:rPr lang="en-GB" sz="3350">
                <a:solidFill>
                  <a:schemeClr val="dk1"/>
                </a:solidFill>
              </a:rPr>
              <a:t>”, of a signal over </a:t>
            </a:r>
            <a:r>
              <a:rPr lang="en-GB" sz="3350" b="1" i="1">
                <a:solidFill>
                  <a:schemeClr val="dk1"/>
                </a:solidFill>
              </a:rPr>
              <a:t>time</a:t>
            </a:r>
            <a:r>
              <a:rPr lang="en-GB" sz="3350">
                <a:solidFill>
                  <a:schemeClr val="dk1"/>
                </a:solidFill>
              </a:rPr>
              <a:t> at various </a:t>
            </a:r>
            <a:r>
              <a:rPr lang="en-GB" sz="3350" b="1" i="1">
                <a:solidFill>
                  <a:schemeClr val="dk1"/>
                </a:solidFill>
              </a:rPr>
              <a:t>frequencies</a:t>
            </a:r>
            <a:r>
              <a:rPr lang="en-GB" sz="3350">
                <a:solidFill>
                  <a:schemeClr val="dk1"/>
                </a:solidFill>
              </a:rPr>
              <a:t> present in a particular waveform. </a:t>
            </a:r>
            <a:endParaRPr sz="3350">
              <a:solidFill>
                <a:schemeClr val="dk1"/>
              </a:solidFill>
            </a:endParaRPr>
          </a:p>
          <a:p>
            <a:pPr marL="0" lvl="0" indent="0" algn="l">
              <a:lnSpc>
                <a:spcPct val="200000"/>
              </a:lnSpc>
              <a:spcBef>
                <a:spcPts val="0"/>
              </a:spcBef>
              <a:spcAft>
                <a:spcPts val="0"/>
              </a:spcAft>
              <a:buNone/>
              <a:defRPr/>
            </a:pPr>
            <a:r>
              <a:rPr lang="en-GB" sz="3350" b="1" i="1">
                <a:solidFill>
                  <a:schemeClr val="dk1"/>
                </a:solidFill>
              </a:rPr>
              <a:t>i.e</a:t>
            </a:r>
            <a:r>
              <a:rPr lang="en-GB" sz="3350">
                <a:solidFill>
                  <a:schemeClr val="dk1"/>
                </a:solidFill>
              </a:rPr>
              <a:t> frequency on y-axis, time on X-axis and colour corresponds to strength. </a:t>
            </a:r>
            <a:endParaRPr sz="3350">
              <a:solidFill>
                <a:schemeClr val="dk1"/>
              </a:solidFill>
            </a:endParaRPr>
          </a:p>
          <a:p>
            <a:pPr marL="0" lvl="0" indent="0" algn="l">
              <a:spcBef>
                <a:spcPts val="0"/>
              </a:spcBef>
              <a:spcAft>
                <a:spcPts val="0"/>
              </a:spcAft>
              <a:buClr>
                <a:schemeClr val="dk1"/>
              </a:buClr>
              <a:buSzPct val="100000"/>
              <a:buFont typeface="Arial"/>
              <a:buNone/>
              <a:defRPr/>
            </a:pPr>
            <a:endParaRPr sz="1100" b="1">
              <a:solidFill>
                <a:schemeClr val="dk1"/>
              </a:solidFill>
            </a:endParaRPr>
          </a:p>
          <a:p>
            <a:pPr marL="0" lvl="0" indent="0" algn="l">
              <a:spcBef>
                <a:spcPts val="0"/>
              </a:spcBef>
              <a:spcAft>
                <a:spcPts val="0"/>
              </a:spcAft>
              <a:buNone/>
              <a:defRPr/>
            </a:pPr>
            <a:r>
              <a:rPr lang="en-GB" sz="1300">
                <a:solidFill>
                  <a:schemeClr val="dk1"/>
                </a:solidFill>
              </a:rPr>
              <a:t> </a:t>
            </a:r>
            <a:endParaRPr sz="1300">
              <a:solidFill>
                <a:schemeClr val="dk1"/>
              </a:solidFill>
            </a:endParaRPr>
          </a:p>
          <a:p>
            <a:pPr marL="0" lvl="0" indent="0" algn="l">
              <a:spcBef>
                <a:spcPts val="1200"/>
              </a:spcBef>
              <a:spcAft>
                <a:spcPts val="0"/>
              </a:spcAft>
              <a:buNone/>
              <a:defRPr/>
            </a:pPr>
            <a:endParaRPr sz="1100">
              <a:solidFill>
                <a:schemeClr val="dk1"/>
              </a:solidFill>
            </a:endParaRPr>
          </a:p>
          <a:p>
            <a:pPr marL="0" lvl="0" indent="0" algn="l">
              <a:spcBef>
                <a:spcPts val="1200"/>
              </a:spcBef>
              <a:spcAft>
                <a:spcPts val="1200"/>
              </a:spcAft>
              <a:buNone/>
              <a:defRPr/>
            </a:pPr>
            <a:endParaRPr>
              <a:solidFill>
                <a:schemeClr val="dk1"/>
              </a:solidFill>
            </a:endParaRPr>
          </a:p>
        </p:txBody>
      </p:sp>
      <p:pic>
        <p:nvPicPr>
          <p:cNvPr id="83" name="Google Shape;83;p17"/>
          <p:cNvPicPr/>
          <p:nvPr/>
        </p:nvPicPr>
        <p:blipFill>
          <a:blip r:embed="rId2">
            <a:alphaModFix/>
          </a:blip>
          <a:stretch/>
        </p:blipFill>
        <p:spPr bwMode="auto">
          <a:xfrm>
            <a:off x="5269850" y="1262250"/>
            <a:ext cx="3784075" cy="2368892"/>
          </a:xfrm>
          <a:prstGeom prst="rect">
            <a:avLst/>
          </a:prstGeom>
          <a:noFill/>
          <a:ln w="9525" cap="flat" cmpd="sng">
            <a:solidFill>
              <a:srgbClr val="000000"/>
            </a:solidFill>
            <a:prstDash val="solid"/>
            <a:round/>
            <a:headEnd type="none" w="sm" len="sm"/>
            <a:tailEnd type="none" w="sm" len="sm"/>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8" name="Google Shape;88;p18"/>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None/>
              <a:defRPr/>
            </a:pPr>
            <a:r>
              <a:rPr lang="en-GB" b="1"/>
              <a:t>Background</a:t>
            </a:r>
            <a:endParaRPr b="1"/>
          </a:p>
        </p:txBody>
      </p:sp>
      <p:sp>
        <p:nvSpPr>
          <p:cNvPr id="89" name="Google Shape;89;p18"/>
          <p:cNvSpPr txBox="1"/>
          <p:nvPr>
            <p:ph type="body" idx="1"/>
          </p:nvPr>
        </p:nvSpPr>
        <p:spPr bwMode="auto">
          <a:xfrm>
            <a:off x="311700" y="1152475"/>
            <a:ext cx="8520600" cy="1772400"/>
          </a:xfrm>
          <a:prstGeom prst="rect">
            <a:avLst/>
          </a:prstGeom>
        </p:spPr>
        <p:txBody>
          <a:bodyPr spcFirstLastPara="1" wrap="square" lIns="91425" tIns="91425" rIns="91425" bIns="91425" anchor="t" anchorCtr="0">
            <a:normAutofit/>
          </a:bodyPr>
          <a:lstStyle/>
          <a:p>
            <a:pPr marL="0" lvl="0" indent="0" algn="l">
              <a:lnSpc>
                <a:spcPct val="200000"/>
              </a:lnSpc>
              <a:spcBef>
                <a:spcPts val="0"/>
              </a:spcBef>
              <a:spcAft>
                <a:spcPts val="0"/>
              </a:spcAft>
              <a:buClr>
                <a:schemeClr val="dk1"/>
              </a:buClr>
              <a:buSzPts val="1100"/>
              <a:buFont typeface="Arial"/>
              <a:buNone/>
              <a:defRPr/>
            </a:pPr>
            <a:r>
              <a:rPr lang="en-GB" sz="1600" b="1">
                <a:solidFill>
                  <a:schemeClr val="dk1"/>
                </a:solidFill>
              </a:rPr>
              <a:t>Melody</a:t>
            </a:r>
            <a:r>
              <a:rPr lang="en-GB" sz="1600">
                <a:solidFill>
                  <a:schemeClr val="dk1"/>
                </a:solidFill>
              </a:rPr>
              <a:t> : </a:t>
            </a:r>
            <a:r>
              <a:rPr lang="en-GB" sz="1600" b="1">
                <a:solidFill>
                  <a:schemeClr val="dk1"/>
                </a:solidFill>
              </a:rPr>
              <a:t>perceived</a:t>
            </a:r>
            <a:r>
              <a:rPr lang="en-GB" sz="1600">
                <a:solidFill>
                  <a:schemeClr val="dk1"/>
                </a:solidFill>
              </a:rPr>
              <a:t> movement from pitch to pitch. It's </a:t>
            </a:r>
            <a:r>
              <a:rPr lang="en-GB" sz="1600" b="1">
                <a:solidFill>
                  <a:schemeClr val="dk1"/>
                </a:solidFill>
              </a:rPr>
              <a:t>subjective</a:t>
            </a:r>
            <a:r>
              <a:rPr lang="en-GB" sz="1600">
                <a:solidFill>
                  <a:schemeClr val="dk1"/>
                </a:solidFill>
              </a:rPr>
              <a:t> hence no particular definition captures the essence of this. </a:t>
            </a:r>
            <a:endParaRPr sz="1600">
              <a:solidFill>
                <a:schemeClr val="dk1"/>
              </a:solidFill>
            </a:endParaRPr>
          </a:p>
          <a:p>
            <a:pPr marL="0" lvl="0" indent="0" algn="l">
              <a:spcBef>
                <a:spcPts val="0"/>
              </a:spcBef>
              <a:spcAft>
                <a:spcPts val="0"/>
              </a:spcAft>
              <a:buClr>
                <a:schemeClr val="dk1"/>
              </a:buClr>
              <a:buSzPts val="1100"/>
              <a:buFont typeface="Arial"/>
              <a:buNone/>
              <a:defRPr/>
            </a:pPr>
            <a:endParaRPr sz="1100">
              <a:solidFill>
                <a:schemeClr val="dk1"/>
              </a:solidFill>
            </a:endParaRPr>
          </a:p>
          <a:p>
            <a:pPr marL="0" lvl="0" indent="0" algn="l">
              <a:spcBef>
                <a:spcPts val="0"/>
              </a:spcBef>
              <a:spcAft>
                <a:spcPts val="120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4" name="Google Shape;94;p19"/>
          <p:cNvSpPr txBox="1"/>
          <p:nvPr>
            <p:ph type="title"/>
          </p:nvPr>
        </p:nvSpPr>
        <p:spPr bwMode="auto">
          <a:xfrm>
            <a:off x="311700" y="445025"/>
            <a:ext cx="45453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SzPts val="990"/>
              <a:buNone/>
              <a:defRPr/>
            </a:pPr>
            <a:r>
              <a:rPr lang="en-GB" sz="2800" b="1"/>
              <a:t>LITERATURE SURVEY</a:t>
            </a:r>
            <a:endParaRPr sz="2800" b="1"/>
          </a:p>
        </p:txBody>
      </p:sp>
      <p:sp>
        <p:nvSpPr>
          <p:cNvPr id="95" name="Google Shape;95;p19"/>
          <p:cNvSpPr txBox="1"/>
          <p:nvPr>
            <p:ph type="body" idx="1"/>
          </p:nvPr>
        </p:nvSpPr>
        <p:spPr bwMode="auto">
          <a:xfrm>
            <a:off x="311700" y="1152475"/>
            <a:ext cx="4977600" cy="3416400"/>
          </a:xfrm>
          <a:prstGeom prst="rect">
            <a:avLst/>
          </a:prstGeom>
        </p:spPr>
        <p:txBody>
          <a:bodyPr spcFirstLastPara="1" wrap="square" lIns="91425" tIns="91425" rIns="91425" bIns="91425" anchor="t" anchorCtr="0">
            <a:normAutofit/>
          </a:bodyPr>
          <a:lstStyle/>
          <a:p>
            <a:pPr marL="0" lvl="0" indent="0" algn="l">
              <a:lnSpc>
                <a:spcPct val="150000"/>
              </a:lnSpc>
              <a:spcBef>
                <a:spcPts val="0"/>
              </a:spcBef>
              <a:spcAft>
                <a:spcPts val="0"/>
              </a:spcAft>
              <a:buClr>
                <a:schemeClr val="dk1"/>
              </a:buClr>
              <a:buSzPts val="1100"/>
              <a:buFont typeface="Arial"/>
              <a:buNone/>
              <a:defRPr/>
            </a:pPr>
            <a:r>
              <a:rPr lang="en-GB" sz="1350" b="1">
                <a:solidFill>
                  <a:schemeClr val="dk1"/>
                </a:solidFill>
              </a:rPr>
              <a:t>APPROACH 1 </a:t>
            </a:r>
            <a:endParaRPr sz="1350" b="1">
              <a:solidFill>
                <a:schemeClr val="dk1"/>
              </a:solidFill>
            </a:endParaRPr>
          </a:p>
          <a:p>
            <a:pPr marL="457200" lvl="0" indent="-314114" algn="l">
              <a:lnSpc>
                <a:spcPct val="150000"/>
              </a:lnSpc>
              <a:spcBef>
                <a:spcPts val="0"/>
              </a:spcBef>
              <a:spcAft>
                <a:spcPts val="0"/>
              </a:spcAft>
              <a:buClr>
                <a:schemeClr val="dk1"/>
              </a:buClr>
              <a:buSzPts val="1347"/>
              <a:buChar char="➔"/>
              <a:defRPr/>
            </a:pPr>
            <a:r>
              <a:rPr lang="en-GB" sz="1350">
                <a:solidFill>
                  <a:schemeClr val="dk1"/>
                </a:solidFill>
              </a:rPr>
              <a:t>This approach can detect songs when they are played in the background in presence of noise etc. </a:t>
            </a:r>
            <a:endParaRPr sz="1350">
              <a:solidFill>
                <a:schemeClr val="dk1"/>
              </a:solidFill>
            </a:endParaRPr>
          </a:p>
          <a:p>
            <a:pPr marL="457200" lvl="0" indent="-314114" algn="l">
              <a:lnSpc>
                <a:spcPct val="150000"/>
              </a:lnSpc>
              <a:spcBef>
                <a:spcPts val="0"/>
              </a:spcBef>
              <a:spcAft>
                <a:spcPts val="0"/>
              </a:spcAft>
              <a:buClr>
                <a:schemeClr val="dk1"/>
              </a:buClr>
              <a:buSzPts val="1347"/>
              <a:buChar char="➔"/>
              <a:defRPr/>
            </a:pPr>
            <a:r>
              <a:rPr lang="en-GB" sz="1350">
                <a:solidFill>
                  <a:schemeClr val="dk1"/>
                </a:solidFill>
              </a:rPr>
              <a:t>They first convert the audio to a spectrogram. </a:t>
            </a:r>
            <a:endParaRPr sz="1350">
              <a:solidFill>
                <a:schemeClr val="dk1"/>
              </a:solidFill>
            </a:endParaRPr>
          </a:p>
          <a:p>
            <a:pPr marL="457200" lvl="0" indent="-314114" algn="l">
              <a:lnSpc>
                <a:spcPct val="150000"/>
              </a:lnSpc>
              <a:spcBef>
                <a:spcPts val="0"/>
              </a:spcBef>
              <a:spcAft>
                <a:spcPts val="0"/>
              </a:spcAft>
              <a:buClr>
                <a:schemeClr val="dk1"/>
              </a:buClr>
              <a:buSzPts val="1347"/>
              <a:buChar char="➔"/>
              <a:defRPr/>
            </a:pPr>
            <a:r>
              <a:rPr lang="en-GB" sz="1350">
                <a:solidFill>
                  <a:schemeClr val="dk1"/>
                </a:solidFill>
              </a:rPr>
              <a:t>Then we identify peaks within the songs using a maximum filter. </a:t>
            </a:r>
            <a:endParaRPr sz="1350">
              <a:solidFill>
                <a:schemeClr val="dk1"/>
              </a:solidFill>
            </a:endParaRPr>
          </a:p>
          <a:p>
            <a:pPr marL="457200" lvl="0" indent="-314114" algn="l">
              <a:lnSpc>
                <a:spcPct val="150000"/>
              </a:lnSpc>
              <a:spcBef>
                <a:spcPts val="0"/>
              </a:spcBef>
              <a:spcAft>
                <a:spcPts val="0"/>
              </a:spcAft>
              <a:buClr>
                <a:schemeClr val="dk1"/>
              </a:buClr>
              <a:buSzPts val="1347"/>
              <a:buChar char="➔"/>
              <a:defRPr/>
            </a:pPr>
            <a:r>
              <a:rPr lang="en-GB" sz="1350">
                <a:solidFill>
                  <a:schemeClr val="dk1"/>
                </a:solidFill>
              </a:rPr>
              <a:t>To sparse the data they selected the top N peaks (N being proportional the length of the song). </a:t>
            </a:r>
            <a:endParaRPr sz="1100">
              <a:solidFill>
                <a:schemeClr val="dk1"/>
              </a:solidFill>
            </a:endParaRPr>
          </a:p>
        </p:txBody>
      </p:sp>
      <p:pic>
        <p:nvPicPr>
          <p:cNvPr id="96" name="Google Shape;96;p19"/>
          <p:cNvPicPr/>
          <p:nvPr/>
        </p:nvPicPr>
        <p:blipFill>
          <a:blip r:embed="rId2">
            <a:alphaModFix/>
          </a:blip>
          <a:stretch/>
        </p:blipFill>
        <p:spPr bwMode="auto">
          <a:xfrm>
            <a:off x="5371200" y="201650"/>
            <a:ext cx="1857000" cy="1162525"/>
          </a:xfrm>
          <a:prstGeom prst="rect">
            <a:avLst/>
          </a:prstGeom>
          <a:noFill/>
          <a:ln w="9525" cap="flat" cmpd="sng">
            <a:solidFill>
              <a:srgbClr val="000000"/>
            </a:solidFill>
            <a:prstDash val="solid"/>
            <a:round/>
            <a:headEnd type="none" w="sm" len="sm"/>
            <a:tailEnd type="none" w="sm" len="sm"/>
          </a:ln>
        </p:spPr>
      </p:pic>
      <p:pic>
        <p:nvPicPr>
          <p:cNvPr id="97" name="Google Shape;97;p19"/>
          <p:cNvPicPr/>
          <p:nvPr/>
        </p:nvPicPr>
        <p:blipFill>
          <a:blip r:embed="rId3">
            <a:alphaModFix/>
          </a:blip>
          <a:stretch/>
        </p:blipFill>
        <p:spPr bwMode="auto">
          <a:xfrm>
            <a:off x="5289425" y="1871225"/>
            <a:ext cx="3776201" cy="1849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 name="Google Shape;102;p20"/>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35106"/>
              <a:buFont typeface="Arial"/>
              <a:buNone/>
              <a:defRPr/>
            </a:pPr>
            <a:r>
              <a:rPr lang="en-GB" sz="2800" b="1"/>
              <a:t>LITERATURE SURVEY</a:t>
            </a:r>
            <a:endParaRPr sz="2800" b="1"/>
          </a:p>
          <a:p>
            <a:pPr marL="0" lvl="0" indent="0" algn="l">
              <a:spcBef>
                <a:spcPts val="0"/>
              </a:spcBef>
              <a:spcAft>
                <a:spcPts val="0"/>
              </a:spcAft>
              <a:buNone/>
              <a:defRPr/>
            </a:pPr>
            <a:endParaRPr/>
          </a:p>
        </p:txBody>
      </p:sp>
      <p:sp>
        <p:nvSpPr>
          <p:cNvPr id="103" name="Google Shape;103;p20"/>
          <p:cNvSpPr txBox="1"/>
          <p:nvPr>
            <p:ph type="body" idx="1"/>
          </p:nvPr>
        </p:nvSpPr>
        <p:spPr bwMode="auto">
          <a:xfrm>
            <a:off x="311700" y="1152475"/>
            <a:ext cx="3775199" cy="3416400"/>
          </a:xfrm>
          <a:prstGeom prst="rect">
            <a:avLst/>
          </a:prstGeom>
        </p:spPr>
        <p:txBody>
          <a:bodyPr spcFirstLastPara="1" wrap="square" lIns="91425" tIns="91425" rIns="91425" bIns="91425" anchor="t" anchorCtr="0">
            <a:normAutofit fontScale="92500" lnSpcReduction="10000"/>
          </a:bodyPr>
          <a:lstStyle/>
          <a:p>
            <a:pPr marL="457200" lvl="0" indent="-307700" algn="l">
              <a:lnSpc>
                <a:spcPct val="150000"/>
              </a:lnSpc>
              <a:spcBef>
                <a:spcPts val="0"/>
              </a:spcBef>
              <a:spcAft>
                <a:spcPts val="0"/>
              </a:spcAft>
              <a:buClr>
                <a:schemeClr val="dk1"/>
              </a:buClr>
              <a:buSzPct val="100000"/>
              <a:buChar char="➔"/>
              <a:defRPr/>
            </a:pPr>
            <a:r>
              <a:rPr lang="en-GB" sz="1350">
                <a:solidFill>
                  <a:schemeClr val="dk1"/>
                </a:solidFill>
              </a:rPr>
              <a:t>And then they form pairs of points and store each pair in the database i.e key being (f1, f2, time_diff). </a:t>
            </a:r>
            <a:endParaRPr sz="1350">
              <a:solidFill>
                <a:schemeClr val="dk1"/>
              </a:solidFill>
            </a:endParaRPr>
          </a:p>
          <a:p>
            <a:pPr marL="457200" lvl="0" indent="-307700" algn="l">
              <a:lnSpc>
                <a:spcPct val="150000"/>
              </a:lnSpc>
              <a:spcBef>
                <a:spcPts val="0"/>
              </a:spcBef>
              <a:spcAft>
                <a:spcPts val="0"/>
              </a:spcAft>
              <a:buClr>
                <a:schemeClr val="dk1"/>
              </a:buClr>
              <a:buSzPct val="100000"/>
              <a:buChar char="➔"/>
              <a:defRPr/>
            </a:pPr>
            <a:r>
              <a:rPr lang="en-GB" sz="1350">
                <a:solidFill>
                  <a:schemeClr val="dk1"/>
                </a:solidFill>
              </a:rPr>
              <a:t>This procedure relies on the fact that even in the presence of noise the </a:t>
            </a:r>
            <a:r>
              <a:rPr lang="en-GB" sz="1350" b="1" i="1">
                <a:solidFill>
                  <a:schemeClr val="dk1"/>
                </a:solidFill>
              </a:rPr>
              <a:t>peaks are preserved.</a:t>
            </a:r>
            <a:endParaRPr sz="1350" b="1" i="1">
              <a:solidFill>
                <a:schemeClr val="dk1"/>
              </a:solidFill>
            </a:endParaRPr>
          </a:p>
          <a:p>
            <a:pPr marL="457200" lvl="0" indent="-293211" algn="l">
              <a:lnSpc>
                <a:spcPct val="150000"/>
              </a:lnSpc>
              <a:spcBef>
                <a:spcPts val="0"/>
              </a:spcBef>
              <a:spcAft>
                <a:spcPts val="0"/>
              </a:spcAft>
              <a:buClr>
                <a:schemeClr val="dk1"/>
              </a:buClr>
              <a:buSzPct val="81682"/>
              <a:buChar char="➔"/>
              <a:defRPr/>
            </a:pPr>
            <a:r>
              <a:rPr lang="en-GB" sz="1350">
                <a:solidFill>
                  <a:schemeClr val="dk1"/>
                </a:solidFill>
              </a:rPr>
              <a:t>And also saving the pairs of frequencies along with the </a:t>
            </a:r>
            <a:r>
              <a:rPr lang="en-GB" sz="1350" b="1" i="1">
                <a:solidFill>
                  <a:schemeClr val="dk1"/>
                </a:solidFill>
              </a:rPr>
              <a:t>time difference</a:t>
            </a:r>
            <a:r>
              <a:rPr lang="en-GB" sz="1350">
                <a:solidFill>
                  <a:schemeClr val="dk1"/>
                </a:solidFill>
              </a:rPr>
              <a:t> between them instead of saving each point and their absolute time allows us to search the song efficiently and allows  the query to be from any </a:t>
            </a:r>
            <a:r>
              <a:rPr lang="en-GB" sz="1350" b="1" i="1">
                <a:solidFill>
                  <a:schemeClr val="dk1"/>
                </a:solidFill>
              </a:rPr>
              <a:t>arbitrary</a:t>
            </a:r>
            <a:r>
              <a:rPr lang="en-GB" sz="1350">
                <a:solidFill>
                  <a:schemeClr val="dk1"/>
                </a:solidFill>
              </a:rPr>
              <a:t> section of the song.     </a:t>
            </a:r>
            <a:r>
              <a:rPr lang="en-GB" sz="1100">
                <a:solidFill>
                  <a:schemeClr val="dk1"/>
                </a:solidFill>
              </a:rPr>
              <a:t>  </a:t>
            </a:r>
            <a:endParaRPr/>
          </a:p>
        </p:txBody>
      </p:sp>
      <p:pic>
        <p:nvPicPr>
          <p:cNvPr id="104" name="Google Shape;104;p20"/>
          <p:cNvPicPr/>
          <p:nvPr/>
        </p:nvPicPr>
        <p:blipFill>
          <a:blip r:embed="rId2">
            <a:alphaModFix/>
          </a:blip>
          <a:stretch/>
        </p:blipFill>
        <p:spPr bwMode="auto">
          <a:xfrm>
            <a:off x="4337495" y="1170124"/>
            <a:ext cx="4506300" cy="2538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 name="Google Shape;109;p21"/>
          <p:cNvSpPr txBox="1"/>
          <p:nvPr>
            <p:ph type="title"/>
          </p:nvPr>
        </p:nvSpPr>
        <p:spPr bwMode="auto">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a:spcBef>
                <a:spcPts val="0"/>
              </a:spcBef>
              <a:spcAft>
                <a:spcPts val="0"/>
              </a:spcAft>
              <a:buClr>
                <a:schemeClr val="dk1"/>
              </a:buClr>
              <a:buSzPct val="35106"/>
              <a:buFont typeface="Arial"/>
              <a:buNone/>
              <a:defRPr/>
            </a:pPr>
            <a:r>
              <a:rPr lang="en-GB" sz="2800" b="1"/>
              <a:t>LITERATURE SURVEY</a:t>
            </a:r>
            <a:endParaRPr sz="2800" b="1"/>
          </a:p>
          <a:p>
            <a:pPr marL="0" lvl="0" indent="0" algn="l">
              <a:spcBef>
                <a:spcPts val="0"/>
              </a:spcBef>
              <a:spcAft>
                <a:spcPts val="0"/>
              </a:spcAft>
              <a:buNone/>
              <a:defRPr/>
            </a:pPr>
            <a:endParaRPr/>
          </a:p>
        </p:txBody>
      </p:sp>
      <p:pic>
        <p:nvPicPr>
          <p:cNvPr id="110" name="Google Shape;110;p21"/>
          <p:cNvPicPr/>
          <p:nvPr/>
        </p:nvPicPr>
        <p:blipFill>
          <a:blip r:embed="rId2">
            <a:alphaModFix/>
          </a:blip>
          <a:stretch/>
        </p:blipFill>
        <p:spPr bwMode="auto">
          <a:xfrm>
            <a:off x="2857525" y="1170125"/>
            <a:ext cx="5762275" cy="1149750"/>
          </a:xfrm>
          <a:prstGeom prst="rect">
            <a:avLst/>
          </a:prstGeom>
          <a:noFill/>
          <a:ln>
            <a:noFill/>
          </a:ln>
        </p:spPr>
      </p:pic>
      <p:pic>
        <p:nvPicPr>
          <p:cNvPr id="111" name="Google Shape;111;p21"/>
          <p:cNvPicPr/>
          <p:nvPr/>
        </p:nvPicPr>
        <p:blipFill>
          <a:blip r:embed="rId3">
            <a:alphaModFix/>
          </a:blip>
          <a:stretch/>
        </p:blipFill>
        <p:spPr bwMode="auto">
          <a:xfrm>
            <a:off x="1571025" y="2472274"/>
            <a:ext cx="6616425" cy="2241275"/>
          </a:xfrm>
          <a:prstGeom prst="rect">
            <a:avLst/>
          </a:prstGeom>
          <a:noFill/>
          <a:ln>
            <a:noFill/>
          </a:ln>
        </p:spPr>
      </p:pic>
      <p:sp>
        <p:nvSpPr>
          <p:cNvPr id="112" name="Google Shape;112;p21"/>
          <p:cNvSpPr txBox="1"/>
          <p:nvPr/>
        </p:nvSpPr>
        <p:spPr bwMode="auto">
          <a:xfrm>
            <a:off x="1317300" y="1398350"/>
            <a:ext cx="1263300" cy="7485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GB" sz="2800" b="1"/>
              <a:t>KEY</a:t>
            </a:r>
            <a:endParaRPr sz="2800" b="1"/>
          </a:p>
        </p:txBody>
      </p:sp>
      <p:sp>
        <p:nvSpPr>
          <p:cNvPr id="113" name="Google Shape;113;p21"/>
          <p:cNvSpPr/>
          <p:nvPr/>
        </p:nvSpPr>
        <p:spPr bwMode="auto">
          <a:xfrm>
            <a:off x="2404875" y="1398350"/>
            <a:ext cx="486300" cy="47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endParaRPr/>
          </a:p>
        </p:txBody>
      </p:sp>
      <p:sp>
        <p:nvSpPr>
          <p:cNvPr id="114" name="Google Shape;114;p21"/>
          <p:cNvSpPr txBox="1"/>
          <p:nvPr/>
        </p:nvSpPr>
        <p:spPr bwMode="auto">
          <a:xfrm>
            <a:off x="3156750" y="4634175"/>
            <a:ext cx="2830500" cy="3108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GB" b="1"/>
              <a:t>TIME DIFFERENCE PER SONG</a:t>
            </a:r>
            <a:endParaRPr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ONLYOFFICE/7.4.0.163</Application>
  <DocSecurity>0</DocSecurity>
  <PresentationFormat>On-screen Show (4:3)</PresentationFormat>
  <Paragraphs>0</Paragraphs>
  <Slides>23</Slides>
  <Notes>23</Notes>
  <HiddenSlides>0</HiddenSlides>
  <MMClips>2</MMClips>
  <ScaleCrop>0</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modified xsi:type="dcterms:W3CDTF">2023-10-12T09:21:16Z</dcterms:modified>
  <cp:category/>
  <cp:contentStatus/>
  <cp:version/>
</cp:coreProperties>
</file>