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6" name="Google Shape;186;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6" name="Google Shape;196;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8" name="Google Shape;208;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7" name="Google Shape;15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9" name="Google Shape;16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5" name="Google Shape;17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Slide">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a:lnSpc>
                <a:spcPct val="100000"/>
              </a:lnSpc>
              <a:spcBef>
                <a:spcPts val="0"/>
              </a:spcBef>
              <a:buNone/>
              <a:defRPr sz="1100" b="0" i="0">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1pPr>
            <a:lvl2pPr marL="38100" marR="0" lvl="1"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2pPr>
            <a:lvl3pPr marL="38100" marR="0" lvl="2"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3pPr>
            <a:lvl4pPr marL="38100" marR="0" lvl="3"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4pPr>
            <a:lvl5pPr marL="38100" marR="0" lvl="4"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5pPr>
            <a:lvl6pPr marL="38100" marR="0" lvl="5"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6pPr>
            <a:lvl7pPr marL="38100" marR="0" lvl="6"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7pPr>
            <a:lvl8pPr marL="38100" marR="0" lvl="7"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8pPr>
            <a:lvl9pPr marL="38100" marR="0" lvl="8" indent="0" algn="l" rtl="0">
              <a:lnSpc>
                <a:spcPct val="100000"/>
              </a:lnSpc>
              <a:spcBef>
                <a:spcPts val="0"/>
              </a:spcBef>
              <a:buNone/>
              <a:defRPr sz="1100" b="0" i="0" u="none">
                <a:solidFill>
                  <a:srgbClr val="2D936B"/>
                </a:solidFill>
                <a:latin typeface="Trebuchet MS" panose="020B0603020202020204"/>
                <a:ea typeface="Trebuchet MS" panose="020B0603020202020204"/>
                <a:cs typeface="Trebuchet MS" panose="020B0603020202020204"/>
                <a:sym typeface="Trebuchet MS" panose="020B0603020202020204"/>
              </a:defRPr>
            </a:lvl9pPr>
          </a:lstStyle>
          <a:p>
            <a:pPr marL="38100" lvl="0" indent="0" algn="l"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grpSp>
        <p:nvGrpSpPr>
          <p:cNvPr id="214" name="Google Shape;214;p1"/>
          <p:cNvGrpSpPr/>
          <p:nvPr/>
        </p:nvGrpSpPr>
        <p:grpSpPr>
          <a:xfrm>
            <a:off x="876299" y="990600"/>
            <a:ext cx="1743075" cy="1333500"/>
            <a:chOff x="742950" y="1104900"/>
            <a:chExt cx="1743075" cy="1333500"/>
          </a:xfrm>
        </p:grpSpPr>
        <p:sp>
          <p:nvSpPr>
            <p:cNvPr id="215" name="Google Shape;215;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6" name="Google Shape;216;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17" name="Google Shape;217;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8" name="Google Shape;218;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panose="020F050202020403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9" name="Google Shape;219;p1"/>
          <p:cNvSpPr txBox="1"/>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panose="02020603050405020304"/>
              <a:buNone/>
            </a:pPr>
            <a:r>
              <a:rPr lang="en-US" b="1">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Data Analysis using Excel</a:t>
            </a:r>
            <a:r>
              <a:rPr lang="en-US" b="1" i="0">
                <a:solidFill>
                  <a:srgbClr val="0F0F0F"/>
                </a:solidFill>
                <a:latin typeface="Times New Roman" panose="02020603050405020304"/>
                <a:ea typeface="Times New Roman" panose="02020603050405020304"/>
                <a:cs typeface="Times New Roman" panose="02020603050405020304"/>
                <a:sym typeface="Times New Roman" panose="02020603050405020304"/>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20" name="Google Shape;220;p1"/>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221" name="Google Shape;221;p1"/>
          <p:cNvSpPr txBox="1"/>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US"/>
            </a:fld>
            <a:endParaRPr lang="en-US"/>
          </a:p>
        </p:txBody>
      </p:sp>
      <p:sp>
        <p:nvSpPr>
          <p:cNvPr id="222" name="Google Shape;222;p1"/>
          <p:cNvSpPr txBox="1"/>
          <p:nvPr/>
        </p:nvSpPr>
        <p:spPr>
          <a:xfrm>
            <a:off x="1790698" y="2816525"/>
            <a:ext cx="6351000" cy="19367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STUDENT NAME: </a:t>
            </a:r>
            <a:r>
              <a:rPr lang="en-IN" alt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VARSHREETHA S</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REGISTER NO: 312209</a:t>
            </a:r>
            <a:r>
              <a:rPr lang="en-US" sz="2400">
                <a:solidFill>
                  <a:schemeClr val="dk1"/>
                </a:solidFill>
                <a:latin typeface="Calibri" panose="020F0502020204030204"/>
                <a:ea typeface="Calibri" panose="020F0502020204030204"/>
                <a:cs typeface="Calibri" panose="020F0502020204030204"/>
                <a:sym typeface="Calibri" panose="020F0502020204030204"/>
              </a:rPr>
              <a:t>291</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B.com General</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COLLEGE: Anna Adarsh College For Women</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dk1"/>
              </a:buClr>
              <a:buSzPts val="2400"/>
              <a:buFont typeface="Calibri" panose="020F050202020403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89" name="Google Shape;189;p16"/>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190" name="Google Shape;190;p16"/>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91" name="Google Shape;191;p16"/>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chemeClr val="dk1"/>
              </a:buClr>
              <a:buSzPts val="4800"/>
              <a:buFont typeface="Trebuchet MS" panose="020B0603020202020204"/>
              <a:buNone/>
            </a:pPr>
            <a:r>
              <a:rPr lang="en-US" sz="4800" b="1">
                <a:solidFill>
                  <a:schemeClr val="dk1"/>
                </a:solidFill>
                <a:latin typeface="Trebuchet MS" panose="020B0603020202020204"/>
                <a:ea typeface="Trebuchet MS" panose="020B0603020202020204"/>
                <a:cs typeface="Trebuchet MS" panose="020B0603020202020204"/>
                <a:sym typeface="Trebuchet MS" panose="020B0603020202020204"/>
              </a:rPr>
              <a:t>MODELLING</a:t>
            </a:r>
            <a:endParaRPr sz="4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92" name="Google Shape;192;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3" name="Google Shape;193;p16"/>
          <p:cNvSpPr txBox="1"/>
          <p:nvPr/>
        </p:nvSpPr>
        <p:spPr>
          <a:xfrm>
            <a:off x="739775" y="1787350"/>
            <a:ext cx="8613600" cy="4369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Data screening: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Data screening is the process of reviewing and cleaning data to identify and correct errors, inconsistencies, or missing values.</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Data Cleaning: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Data cleaning is the process of detecting and correcting errors, inconsistencies, and inaccuracies in a dataset</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Data Formulation: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Data formulation refers to the process of organizing and structuring raw data into a defined format or model that can be easily analyzed or used for specific purposes.</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Pivot table creation: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Pivot table creation is the process of summarizing, analyzing, and organizing data in a spreadsheet, typically in Excel or Google Sheets. </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Graphical representation: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A graphical representation is a visual way of presenting data or information, making it easier to understand and interpret. It can include various forms such as charts, graphs, diagrams, maps, and images. The purpose of a graphical representation is to communicate complex information clearly and effectively through visuals rather than text alone.</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 name="Google Shape;200;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01" name="Google Shape;201;p17"/>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202" name="Google Shape;202;p17"/>
          <p:cNvSpPr txBox="1">
            <a:spLocks noGrp="1"/>
          </p:cNvSpPr>
          <p:nvPr>
            <p:ph type="title"/>
          </p:nvPr>
        </p:nvSpPr>
        <p:spPr>
          <a:xfrm>
            <a:off x="755324" y="385450"/>
            <a:ext cx="3690300" cy="754200"/>
          </a:xfrm>
          <a:prstGeom prst="rect">
            <a:avLst/>
          </a:prstGeom>
          <a:noFill/>
          <a:ln>
            <a:noFill/>
          </a:ln>
        </p:spPr>
        <p:txBody>
          <a:bodyPr spcFirstLastPara="1" wrap="square" lIns="0" tIns="13325" rIns="0" bIns="0" anchor="t" anchorCtr="0">
            <a:spAutoFit/>
          </a:bodyPr>
          <a:lstStyle/>
          <a:p>
            <a:pPr marL="0" lvl="0" indent="0" algn="l" rtl="0">
              <a:lnSpc>
                <a:spcPct val="100000"/>
              </a:lnSpc>
              <a:spcBef>
                <a:spcPts val="0"/>
              </a:spcBef>
              <a:spcAft>
                <a:spcPts val="0"/>
              </a:spcAft>
              <a:buClr>
                <a:schemeClr val="dk1"/>
              </a:buClr>
              <a:buSzPts val="4800"/>
              <a:buFont typeface="Trebuchet MS" panose="020B0603020202020204"/>
              <a:buNone/>
            </a:pPr>
            <a:r>
              <a:rPr lang="en-US"/>
              <a:t>RESULTS:</a:t>
            </a:r>
            <a:endParaRPr lang="en-US"/>
          </a:p>
        </p:txBody>
      </p:sp>
      <p:sp>
        <p:nvSpPr>
          <p:cNvPr id="203" name="Google Shape;203;p1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4" name="Google Shape;204;p17"/>
          <p:cNvSpPr txBox="1"/>
          <p:nvPr/>
        </p:nvSpPr>
        <p:spPr>
          <a:xfrm>
            <a:off x="0" y="2722391"/>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205" name="Google Shape;205;p17"/>
          <p:cNvPicPr preferRelativeResize="0"/>
          <p:nvPr/>
        </p:nvPicPr>
        <p:blipFill>
          <a:blip r:embed="rId2"/>
          <a:stretch>
            <a:fillRect/>
          </a:stretch>
        </p:blipFill>
        <p:spPr>
          <a:xfrm>
            <a:off x="755325" y="1940750"/>
            <a:ext cx="8598225" cy="3879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8"/>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panose="02020603050405020304"/>
                <a:ea typeface="Times New Roman" panose="02020603050405020304"/>
                <a:cs typeface="Times New Roman" panose="02020603050405020304"/>
                <a:sym typeface="Times New Roman" panose="02020603050405020304"/>
              </a:rPr>
              <a:t>conclusion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11" name="Google Shape;211;p18"/>
          <p:cNvSpPr txBox="1"/>
          <p:nvPr/>
        </p:nvSpPr>
        <p:spPr>
          <a:xfrm>
            <a:off x="1397448" y="2220743"/>
            <a:ext cx="7165800" cy="241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Calibri" panose="020F0502020204030204"/>
                <a:ea typeface="Calibri" panose="020F0502020204030204"/>
                <a:cs typeface="Calibri" panose="020F0502020204030204"/>
                <a:sym typeface="Calibri" panose="020F0502020204030204"/>
              </a:rPr>
              <a:t>The project helps firms track employee performance efficiently, allowing managers to quickly identify top performers and those needing support. It aids in optimizing workforce allocation by analyzing trends in employment types and performance levels. Day-to-day operations are simplified through better data organization and visualization, improving reporting and decision-making. The insights enable proactive management of employee development and retention strategies. This ultimately enhances productivity and organizational effectiveness.</a:t>
            </a:r>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 name="Google Shape;76;p8"/>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 name="Google Shape;80;p8"/>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098"/>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1"/>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 name="Google Shape;86;p8"/>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panose="020B0603020202020204"/>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US"/>
            </a:fld>
            <a:endParaRPr lang="en-US"/>
          </a:p>
        </p:txBody>
      </p:sp>
      <p:sp>
        <p:nvSpPr>
          <p:cNvPr id="91" name="Google Shape;91;p8"/>
          <p:cNvSpPr txBox="1"/>
          <p:nvPr/>
        </p:nvSpPr>
        <p:spPr>
          <a:xfrm>
            <a:off x="1217522" y="2123271"/>
            <a:ext cx="8593200" cy="1439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F0F0F"/>
              </a:buClr>
              <a:buSzPts val="4400"/>
              <a:buFont typeface="Times New Roman" panose="02020603050405020304"/>
              <a:buNone/>
            </a:pPr>
            <a:r>
              <a:rPr lang="en-US" sz="4400" b="1">
                <a:solidFill>
                  <a:srgbClr val="0F0F0F"/>
                </a:solidFill>
                <a:latin typeface="Times New Roman" panose="02020603050405020304"/>
                <a:ea typeface="Times New Roman" panose="02020603050405020304"/>
                <a:cs typeface="Times New Roman" panose="02020603050405020304"/>
                <a:sym typeface="Times New Roman" panose="02020603050405020304"/>
              </a:rPr>
              <a:t>Employee Analysis using Excel</a:t>
            </a:r>
            <a:endParaRPr sz="2800">
              <a:solidFill>
                <a:srgbClr val="7030A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11" name="Google Shape;111;p9"/>
          <p:cNvPicPr preferRelativeResize="0"/>
          <p:nvPr/>
        </p:nvPicPr>
        <p:blipFill rotWithShape="1">
          <a:blip r:embed="rId1"/>
          <a:srcRect/>
          <a:stretch>
            <a:fill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2"/>
            <a:srcRect/>
            <a:stretch>
              <a:fill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3"/>
            <a:srcRect/>
            <a:stretch>
              <a:fill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lang="en-US"/>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Project Overview</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End Users</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Our Solution and Proposition</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Dataset Description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Modelling Approach</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Results and </a:t>
            </a:r>
            <a:r>
              <a:rPr lang="en-US"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Discussion</a:t>
            </a: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spcBef>
                <a:spcPts val="0"/>
              </a:spcBef>
              <a:spcAft>
                <a:spcPts val="0"/>
              </a:spcAft>
              <a:buClr>
                <a:srgbClr val="0D0D0D"/>
              </a:buClr>
              <a:buSzPts val="2800"/>
              <a:buFont typeface="Calibri" panose="020F0502020204030204"/>
              <a:buAutoNum type="arabicPeriod"/>
            </a:pPr>
            <a:r>
              <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Conclusion</a:t>
            </a:r>
            <a:endParaRPr lang="en-US"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1" cy="3257550"/>
            <a:chOff x="7991475" y="2933700"/>
            <a:chExt cx="2762251"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25" name="Google Shape;125;p10"/>
            <p:cNvPicPr preferRelativeResize="0"/>
            <p:nvPr/>
          </p:nvPicPr>
          <p:blipFill rotWithShape="1">
            <a:blip r:embed="rId1"/>
            <a:srcRect/>
            <a:stretch>
              <a:fillRect/>
            </a:stretch>
          </p:blipFill>
          <p:spPr>
            <a:xfrm>
              <a:off x="7991475" y="2933700"/>
              <a:ext cx="2762251"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 name="Google Shape;127;p10"/>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panose="020B0603020202020204"/>
              <a:buNone/>
            </a:pPr>
            <a:r>
              <a:rPr lang="en-US" sz="4250"/>
              <a:t>PROBLEM	STATEMENT</a:t>
            </a:r>
            <a:endParaRPr sz="4250"/>
          </a:p>
        </p:txBody>
      </p:sp>
      <p:pic>
        <p:nvPicPr>
          <p:cNvPr id="128" name="Google Shape;128;p10"/>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US"/>
            </a:fld>
            <a:endParaRPr lang="en-US"/>
          </a:p>
        </p:txBody>
      </p:sp>
      <p:sp>
        <p:nvSpPr>
          <p:cNvPr id="130" name="Google Shape;130;p10"/>
          <p:cNvSpPr txBox="1"/>
          <p:nvPr/>
        </p:nvSpPr>
        <p:spPr>
          <a:xfrm>
            <a:off x="1002769" y="2931089"/>
            <a:ext cx="5299500" cy="1858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goal of this project is to analyze employee data to gain insights into workforce demographics, performance metrics, and overall company productivity. The analysis aims to identify trends, patterns, and areas for improvement in employee management.</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8" name="Google Shape;138;p11"/>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Google Shape;140;p11"/>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panose="020B0603020202020204"/>
              <a:buNone/>
            </a:pPr>
            <a:r>
              <a:rPr lang="en-US" sz="4250"/>
              <a:t>PROJECT	OVERVIEW</a:t>
            </a:r>
            <a:endParaRPr sz="4250"/>
          </a:p>
        </p:txBody>
      </p:sp>
      <p:pic>
        <p:nvPicPr>
          <p:cNvPr id="141" name="Google Shape;141;p11"/>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US"/>
            </a:fld>
            <a:endParaRPr lang="en-US"/>
          </a:p>
        </p:txBody>
      </p:sp>
      <p:sp>
        <p:nvSpPr>
          <p:cNvPr id="143" name="Google Shape;143;p11"/>
          <p:cNvSpPr txBox="1"/>
          <p:nvPr/>
        </p:nvSpPr>
        <p:spPr>
          <a:xfrm>
            <a:off x="990600" y="2133600"/>
            <a:ext cx="6019800" cy="228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0D0D0D"/>
              </a:buClr>
              <a:buSzPts val="2400"/>
              <a:buFont typeface="Arial" panose="020B0604020202020204"/>
              <a:buChar char="•"/>
            </a:pPr>
            <a:r>
              <a:rPr lang="en-US" sz="2400">
                <a:solidFill>
                  <a:srgbClr val="0D0D0D"/>
                </a:solidFill>
                <a:latin typeface="Times New Roman" panose="02020603050405020304"/>
                <a:ea typeface="Times New Roman" panose="02020603050405020304"/>
                <a:cs typeface="Times New Roman" panose="02020603050405020304"/>
                <a:sym typeface="Times New Roman" panose="02020603050405020304"/>
              </a:rPr>
              <a:t>T</a:t>
            </a:r>
            <a:r>
              <a:rPr lang="en-US" sz="2400" b="0" i="0">
                <a:solidFill>
                  <a:srgbClr val="0D0D0D"/>
                </a:solidFill>
                <a:latin typeface="Times New Roman" panose="02020603050405020304"/>
                <a:ea typeface="Times New Roman" panose="02020603050405020304"/>
                <a:cs typeface="Times New Roman" panose="02020603050405020304"/>
                <a:sym typeface="Times New Roman" panose="02020603050405020304"/>
              </a:rPr>
              <a:t>o anal</a:t>
            </a:r>
            <a:r>
              <a:rPr lang="en-US" sz="2400">
                <a:solidFill>
                  <a:srgbClr val="0D0D0D"/>
                </a:solidFill>
                <a:latin typeface="Times New Roman" panose="02020603050405020304"/>
                <a:ea typeface="Times New Roman" panose="02020603050405020304"/>
                <a:cs typeface="Times New Roman" panose="02020603050405020304"/>
                <a:sym typeface="Times New Roman" panose="02020603050405020304"/>
              </a:rPr>
              <a:t>yze and optimise the performance of the employees by evaluating the key metrics such as employee ID, Business unit, Employee status, Performance Level, etc.</a:t>
            </a: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chemeClr val="dk1"/>
              </a:buClr>
              <a:buSzPts val="2400"/>
              <a:buFont typeface="Calibri" panose="020F0502020204030204"/>
              <a:buNone/>
            </a:pP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1" name="Google Shape;151;p12"/>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panose="020B0603020202020204"/>
              <a:buNone/>
            </a:pPr>
            <a:r>
              <a:rPr lang="en-US" sz="3200"/>
              <a:t>WHO ARE THE END USERS?</a:t>
            </a:r>
            <a:endParaRPr sz="3200"/>
          </a:p>
        </p:txBody>
      </p:sp>
      <p:pic>
        <p:nvPicPr>
          <p:cNvPr id="152" name="Google Shape;152;p12"/>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US"/>
            </a:fld>
            <a:endParaRPr lang="en-US"/>
          </a:p>
        </p:txBody>
      </p:sp>
      <p:sp>
        <p:nvSpPr>
          <p:cNvPr id="154" name="Google Shape;154;p12"/>
          <p:cNvSpPr txBox="1"/>
          <p:nvPr/>
        </p:nvSpPr>
        <p:spPr>
          <a:xfrm>
            <a:off x="2064150" y="2778750"/>
            <a:ext cx="2796900" cy="1021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Employers</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Employees</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Organisation</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0" name="Google Shape;160;p1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1" name="Google Shape;161;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 name="Google Shape;162;p13"/>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panose="020B0603020202020204"/>
              <a:buNone/>
            </a:pPr>
            <a:r>
              <a:rPr lang="en-US" sz="3600"/>
              <a:t>OUR SOLUTION AND ITS VALUE PROPOSITION</a:t>
            </a:r>
            <a:endParaRPr lang="en-US" sz="3600"/>
          </a:p>
        </p:txBody>
      </p:sp>
      <p:pic>
        <p:nvPicPr>
          <p:cNvPr id="163" name="Google Shape;163;p13"/>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164" name="Google Shape;164;p13"/>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US"/>
            </a:fld>
            <a:endParaRPr lang="en-US"/>
          </a:p>
        </p:txBody>
      </p:sp>
      <p:sp>
        <p:nvSpPr>
          <p:cNvPr id="165" name="Google Shape;165;p13"/>
          <p:cNvSpPr txBox="1"/>
          <p:nvPr/>
        </p:nvSpPr>
        <p:spPr>
          <a:xfrm rot="10800000" flipH="1">
            <a:off x="0" y="5752721"/>
            <a:ext cx="8778300" cy="463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panose="020F0502020204030204"/>
              <a:buChar char="●"/>
            </a:pPr>
            <a:endParaRPr sz="18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6" name="Google Shape;166;p13"/>
          <p:cNvSpPr txBox="1"/>
          <p:nvPr/>
        </p:nvSpPr>
        <p:spPr>
          <a:xfrm>
            <a:off x="1878975" y="2281550"/>
            <a:ext cx="5311200" cy="15795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Filtering: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To find the missing data.</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Chart: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To get an graphical representation</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Pivot table: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To summarize the data.</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Char char="●"/>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Conditional techniques: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Used to identify the missing data.</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panose="020B0603020202020204"/>
              <a:buNone/>
            </a:pPr>
            <a:r>
              <a:rPr lang="en-US"/>
              <a:t>Dataset Description</a:t>
            </a:r>
            <a:endParaRPr lang="en-US"/>
          </a:p>
        </p:txBody>
      </p:sp>
      <p:sp>
        <p:nvSpPr>
          <p:cNvPr id="172" name="Google Shape;172;p14"/>
          <p:cNvSpPr txBox="1"/>
          <p:nvPr/>
        </p:nvSpPr>
        <p:spPr>
          <a:xfrm>
            <a:off x="0" y="2722391"/>
            <a:ext cx="12192000" cy="381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Employee Dataset: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kaggle.</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Total: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26 Features.</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000000"/>
                </a:solidFill>
                <a:latin typeface="Calibri" panose="020F0502020204030204"/>
                <a:ea typeface="Calibri" panose="020F0502020204030204"/>
                <a:cs typeface="Calibri" panose="020F0502020204030204"/>
                <a:sym typeface="Calibri" panose="020F0502020204030204"/>
              </a:rPr>
              <a:t>Used: </a:t>
            </a: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9 features.</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AutoNum type="arabicPeriod"/>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Employee ID.</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AutoNum type="arabicPeriod"/>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First name.</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AutoNum type="arabicPeriod"/>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Last Name.</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AutoNum type="arabicPeriod"/>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Business unit.</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AutoNum type="arabicPeriod"/>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Employee type.</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AutoNum type="arabicPeriod"/>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Gender.</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AutoNum type="arabicPeriod"/>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Performance score.</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AutoNum type="arabicPeriod"/>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Current employee rating.</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42900" algn="l" rtl="0">
              <a:lnSpc>
                <a:spcPct val="100000"/>
              </a:lnSpc>
              <a:spcBef>
                <a:spcPts val="0"/>
              </a:spcBef>
              <a:spcAft>
                <a:spcPts val="0"/>
              </a:spcAft>
              <a:buClr>
                <a:srgbClr val="000000"/>
              </a:buClr>
              <a:buSzPts val="1800"/>
              <a:buFont typeface="Calibri" panose="020F0502020204030204"/>
              <a:buAutoNum type="arabicPeriod"/>
            </a:pPr>
            <a:r>
              <a:rPr lang="en-US"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Performance Level.</a:t>
            </a: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Clr>
                <a:srgbClr val="2D83C3"/>
              </a:buClr>
              <a:buSzPts val="1100"/>
              <a:buFont typeface="Trebuchet MS" panose="020B0603020202020204"/>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78" name="Google Shape;178;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9" name="Google Shape;179;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0" name="Google Shape;180;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15"/>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panose="020B0603020202020204"/>
              <a:buNone/>
            </a:pPr>
            <a:r>
              <a:rPr lang="en-US" sz="4250"/>
              <a:t>THE "WOW" IN OUR SOLUTION</a:t>
            </a:r>
            <a:endParaRPr sz="4250"/>
          </a:p>
        </p:txBody>
      </p:sp>
      <p:sp>
        <p:nvSpPr>
          <p:cNvPr id="182" name="Google Shape;182;p15"/>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83" name="Google Shape;183;p15"/>
          <p:cNvSpPr txBox="1"/>
          <p:nvPr/>
        </p:nvSpPr>
        <p:spPr>
          <a:xfrm>
            <a:off x="855425" y="1695188"/>
            <a:ext cx="8249100" cy="4421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panose="020B0604020202020204"/>
              <a:buNone/>
            </a:pPr>
            <a:r>
              <a:rPr lang="en-US" sz="2800" b="1">
                <a:solidFill>
                  <a:srgbClr val="0D0D0D"/>
                </a:solidFill>
                <a:latin typeface="Times New Roman" panose="02020603050405020304"/>
                <a:ea typeface="Times New Roman" panose="02020603050405020304"/>
                <a:cs typeface="Times New Roman" panose="02020603050405020304"/>
                <a:sym typeface="Times New Roman" panose="02020603050405020304"/>
              </a:rPr>
              <a:t>FORMULA:</a:t>
            </a:r>
            <a:endParaRPr sz="2800" b="1">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2800"/>
              <a:buFont typeface="Arial" panose="020B0604020202020204"/>
              <a:buNone/>
            </a:pPr>
            <a:r>
              <a:rPr lang="en-US" sz="2800" b="1">
                <a:solidFill>
                  <a:srgbClr val="0D0D0D"/>
                </a:solidFill>
                <a:latin typeface="Times New Roman" panose="02020603050405020304"/>
                <a:ea typeface="Times New Roman" panose="02020603050405020304"/>
                <a:cs typeface="Times New Roman" panose="02020603050405020304"/>
                <a:sym typeface="Times New Roman" panose="02020603050405020304"/>
              </a:rPr>
              <a:t>            =IF(Z8&gt;=4,"VERY HIGH",IF(Z8&gt;=3,"MEDIUM",IF(Z8&lt;=2,"LOW")))</a:t>
            </a:r>
            <a:endParaRPr sz="2800" b="1">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2800"/>
              <a:buFont typeface="Arial" panose="020B0604020202020204"/>
              <a:buNone/>
            </a:pPr>
            <a:endParaRPr sz="2800" b="1">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2800"/>
              <a:buFont typeface="Arial" panose="020B0604020202020204"/>
              <a:buNone/>
            </a:pPr>
            <a:r>
              <a:rPr lang="en-US" sz="2800" b="1">
                <a:solidFill>
                  <a:srgbClr val="0D0D0D"/>
                </a:solidFill>
                <a:latin typeface="Times New Roman" panose="02020603050405020304"/>
                <a:ea typeface="Times New Roman" panose="02020603050405020304"/>
                <a:cs typeface="Times New Roman" panose="02020603050405020304"/>
                <a:sym typeface="Times New Roman" panose="02020603050405020304"/>
              </a:rPr>
              <a:t>Conditional Formatting: </a:t>
            </a:r>
            <a:endParaRPr sz="2800" b="1">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2800"/>
              <a:buFont typeface="Arial" panose="020B0604020202020204"/>
              <a:buNone/>
            </a:pPr>
            <a:r>
              <a:rPr lang="en-US" sz="2800" b="1">
                <a:solidFill>
                  <a:srgbClr val="0D0D0D"/>
                </a:solidFill>
                <a:latin typeface="Times New Roman" panose="02020603050405020304"/>
                <a:ea typeface="Times New Roman" panose="02020603050405020304"/>
                <a:cs typeface="Times New Roman" panose="02020603050405020304"/>
                <a:sym typeface="Times New Roman" panose="02020603050405020304"/>
              </a:rPr>
              <a:t>              </a:t>
            </a:r>
            <a:r>
              <a:rPr lang="en-US" sz="2800">
                <a:solidFill>
                  <a:srgbClr val="0D0D0D"/>
                </a:solidFill>
                <a:latin typeface="Times New Roman" panose="02020603050405020304"/>
                <a:ea typeface="Times New Roman" panose="02020603050405020304"/>
                <a:cs typeface="Times New Roman" panose="02020603050405020304"/>
                <a:sym typeface="Times New Roman" panose="02020603050405020304"/>
              </a:rPr>
              <a:t>The conditional formatting is used to identify the missing data in a cell, highlight the missing cell and also to remove the missing cell.</a:t>
            </a:r>
            <a:endParaRPr sz="280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2800"/>
              <a:buFont typeface="Calibri" panose="020F0502020204030204"/>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3158</Words>
  <Application>WPS Presentation</Application>
  <PresentationFormat/>
  <Paragraphs>110</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Arial</vt:lpstr>
      <vt:lpstr>Calibri</vt:lpstr>
      <vt:lpstr>Trebuchet MS</vt:lpstr>
      <vt:lpstr>Times New Roman</vt:lpstr>
      <vt:lpstr>Roboto</vt:lpstr>
      <vt:lpstr>Times New Roman</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
  <cp:lastModifiedBy>vijai</cp:lastModifiedBy>
  <cp:revision>1</cp:revision>
  <dcterms:created xsi:type="dcterms:W3CDTF">2024-09-27T15:29:01Z</dcterms:created>
  <dcterms:modified xsi:type="dcterms:W3CDTF">2024-09-27T15:29:01Z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C2B9E08BA3CA46E986F07A7594E0ED7F_12</vt:lpwstr>
  </property>
  <property fmtid="{D5CDD505-2E9C-101B-9397-08002B2CF9AE}" pid="3" name="KSOProductBuildVer">
    <vt:lpwstr>1033-12.2.0.17562</vt:lpwstr>
  </property>
</Properties>
</file>