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91" r:id="rId2"/>
    <p:sldId id="281" r:id="rId3"/>
    <p:sldId id="298" r:id="rId4"/>
    <p:sldId id="299" r:id="rId5"/>
    <p:sldId id="290" r:id="rId6"/>
    <p:sldId id="294" r:id="rId7"/>
    <p:sldId id="293" r:id="rId8"/>
    <p:sldId id="300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02" autoAdjust="0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6/7/2025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27AF67-388D-01B1-D5E8-05B7654B396E}"/>
              </a:ext>
            </a:extLst>
          </p:cNvPr>
          <p:cNvGrpSpPr/>
          <p:nvPr/>
        </p:nvGrpSpPr>
        <p:grpSpPr>
          <a:xfrm>
            <a:off x="1046805" y="1410912"/>
            <a:ext cx="10208365" cy="4686668"/>
            <a:chOff x="744240" y="1209192"/>
            <a:chExt cx="10208365" cy="4686668"/>
          </a:xfrm>
        </p:grpSpPr>
        <p:sp>
          <p:nvSpPr>
            <p:cNvPr id="10" name="TextBox 9"/>
            <p:cNvSpPr txBox="1"/>
            <p:nvPr/>
          </p:nvSpPr>
          <p:spPr>
            <a:xfrm>
              <a:off x="744240" y="1209192"/>
              <a:ext cx="6622355" cy="468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Name- Varsshneyu Das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University- Amrita Vishwa Vidyapeetham</a:t>
              </a: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Title- Green Logistics and Mobility</a:t>
              </a: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Problem Statement- GreenPath: AI-Optimized Vehicle Routing for Energy Efficiency &amp; Reduced Emissions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98" name="Picture 2" descr="16,300+ Green Logistics Stock Illustrations, Royalty-Free ...">
              <a:extLst>
                <a:ext uri="{FF2B5EF4-FFF2-40B4-BE49-F238E27FC236}">
                  <a16:creationId xmlns:a16="http://schemas.microsoft.com/office/drawing/2014/main" id="{DD55AB30-51FF-2C1F-AA0F-160639E52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3517" y="1541080"/>
              <a:ext cx="3279088" cy="2977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660A216-7929-486D-6A6D-E5D369C89875}"/>
              </a:ext>
            </a:extLst>
          </p:cNvPr>
          <p:cNvSpPr txBox="1"/>
          <p:nvPr/>
        </p:nvSpPr>
        <p:spPr>
          <a:xfrm>
            <a:off x="7976082" y="4724012"/>
            <a:ext cx="32790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>
                <a:solidFill>
                  <a:srgbClr val="9BBB59"/>
                </a:solidFill>
              </a:rPr>
              <a:t>Green Logistics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" y="1202255"/>
            <a:ext cx="12191999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u="sng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u="sng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Idea/Solution/Prototype):</a:t>
            </a:r>
            <a:endParaRPr lang="en-US" sz="2200" u="sng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2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/>
              <a:t>We use APKs that uses satellite imagery to provide data regarding air quality and carbon emission in that area based on the user’s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Next we use Machine Learning (ML) models to train the acquired data.</a:t>
            </a:r>
            <a:br>
              <a:rPr lang="en-US" sz="2200"/>
            </a:br>
            <a:r>
              <a:rPr lang="en-US" sz="2200"/>
              <a:t>ML models used are: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/>
              <a:t>Regression model:</a:t>
            </a:r>
            <a:r>
              <a:rPr lang="en-US" sz="2200" b="1"/>
              <a:t> Predicting travel time</a:t>
            </a:r>
            <a:r>
              <a:rPr lang="en-US" sz="2200"/>
              <a:t>, fuel consumption, or CO₂ emissions on a given route.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/>
              <a:t>Reinforcement Learning: </a:t>
            </a:r>
            <a:r>
              <a:rPr lang="en-US" sz="2200" b="1"/>
              <a:t>Learning optimal routes dynamically </a:t>
            </a:r>
            <a:r>
              <a:rPr lang="en-US" sz="2200"/>
              <a:t>by interacting with the environment.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/>
              <a:t>We propose an </a:t>
            </a:r>
            <a:r>
              <a:rPr lang="en-US" sz="2200" b="1"/>
              <a:t>AI-powered route optimization system</a:t>
            </a:r>
            <a:r>
              <a:rPr lang="en-US" sz="2200"/>
              <a:t> that dynamically suggests delivery routes that </a:t>
            </a:r>
            <a:r>
              <a:rPr lang="en-US" sz="2200" b="1"/>
              <a:t>minimize fuel consumption</a:t>
            </a:r>
            <a:r>
              <a:rPr lang="en-US" sz="2200"/>
              <a:t> rather than just minimizing time or distance.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/>
              <a:t>We will use an </a:t>
            </a:r>
            <a:r>
              <a:rPr lang="en-US" sz="2200" b="1"/>
              <a:t>AI-powered smart carpooling system</a:t>
            </a:r>
            <a:r>
              <a:rPr lang="en-US" sz="2200"/>
              <a:t> that matches users based on route, timing, and preferences to reduce traffic, fuel usage, and carbon emissions. </a:t>
            </a:r>
            <a:endParaRPr lang="en-IN" sz="22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8290E09-F4C7-B96B-5631-52FFDD11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83" y="1143435"/>
            <a:ext cx="10972800" cy="823202"/>
          </a:xfrm>
        </p:spPr>
        <p:txBody>
          <a:bodyPr/>
          <a:lstStyle/>
          <a:p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REAL-LIFE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1D54-35C9-A357-A80D-32201F35D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217" y="1830390"/>
            <a:ext cx="5384800" cy="4525963"/>
          </a:xfrm>
        </p:spPr>
        <p:txBody>
          <a:bodyPr/>
          <a:lstStyle/>
          <a:p>
            <a:r>
              <a:rPr lang="en-US" sz="2200">
                <a:latin typeface="+mn-lt"/>
              </a:rPr>
              <a:t>To encourage sustainable commuting behavior, the system incorporates a </a:t>
            </a:r>
            <a:r>
              <a:rPr lang="en-US" sz="2200" b="1">
                <a:latin typeface="+mn-lt"/>
              </a:rPr>
              <a:t>gamification model </a:t>
            </a:r>
            <a:r>
              <a:rPr lang="en-US" sz="2200">
                <a:latin typeface="+mn-lt"/>
              </a:rPr>
              <a:t>wherein users accumulate EcoPoints for each environment-friendly ride they take. Additional points are awarded based on parameters such as distance covered, number of co-passengers (carpooling), and the level of pollution avoided during the route.</a:t>
            </a:r>
          </a:p>
          <a:p>
            <a:endParaRPr lang="en-US" sz="2200">
              <a:latin typeface="+mn-lt"/>
            </a:endParaRPr>
          </a:p>
          <a:p>
            <a:r>
              <a:rPr lang="en-US" sz="2200"/>
              <a:t>The system sends prompts after location changes, asking users to verify local air quality for data validation.</a:t>
            </a:r>
            <a:endParaRPr lang="en-IN" sz="2200">
              <a:latin typeface="+mn-lt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DA5ADF0-8796-79AA-07C4-9E385A8230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4985" y="1830390"/>
            <a:ext cx="5545383" cy="46113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B4F4-6D4A-B579-FAD0-783881DF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CA4B42-21E3-72F2-4780-104E09432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841" b="2846"/>
          <a:stretch>
            <a:fillRect/>
          </a:stretch>
        </p:blipFill>
        <p:spPr>
          <a:xfrm>
            <a:off x="1553497" y="1290250"/>
            <a:ext cx="9396180" cy="4593737"/>
          </a:xfr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36A5D1-F5EC-4725-2481-01A50F004E1C}"/>
              </a:ext>
            </a:extLst>
          </p:cNvPr>
          <p:cNvSpPr txBox="1"/>
          <p:nvPr/>
        </p:nvSpPr>
        <p:spPr>
          <a:xfrm>
            <a:off x="3690284" y="5883987"/>
            <a:ext cx="51226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Pollution-Aware Smart Routing System</a:t>
            </a:r>
          </a:p>
          <a:p>
            <a:pPr algn="ctr"/>
            <a:r>
              <a:rPr lang="en-US" sz="1600" i="1"/>
              <a:t>From Mobile Data Collection to ML-Optimized Eco-Routes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295701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FA2B31C-F30B-94A5-99F6-9244F80E95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8131" t="17033" r="10208" b="23008"/>
          <a:stretch>
            <a:fillRect/>
          </a:stretch>
        </p:blipFill>
        <p:spPr>
          <a:xfrm>
            <a:off x="1022343" y="2736911"/>
            <a:ext cx="1450509" cy="668593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8F8F0DA8-934D-9F2B-E771-E35D1E30A3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307291" y="2414960"/>
            <a:ext cx="1258530" cy="1184499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178C70-9D1C-BC7E-382C-163479C6C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113" y="2427832"/>
            <a:ext cx="1605099" cy="11430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604C5D4-5B16-64D1-4170-40B68D48A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4740" y="2344148"/>
            <a:ext cx="1229033" cy="12290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51D9075-C39B-F1ED-9D43-AD9F75BC5A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0571" y="2505118"/>
            <a:ext cx="1050208" cy="9884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3E8B34A-D3F4-50C8-FC21-5CA57D3D600E}"/>
              </a:ext>
            </a:extLst>
          </p:cNvPr>
          <p:cNvSpPr txBox="1"/>
          <p:nvPr/>
        </p:nvSpPr>
        <p:spPr>
          <a:xfrm>
            <a:off x="1116563" y="2011938"/>
            <a:ext cx="3822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Technology Stack:</a:t>
            </a:r>
            <a:endParaRPr lang="en-IN" sz="28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5A972-871B-D13C-B061-85138BE1A106}"/>
              </a:ext>
            </a:extLst>
          </p:cNvPr>
          <p:cNvSpPr txBox="1"/>
          <p:nvPr/>
        </p:nvSpPr>
        <p:spPr>
          <a:xfrm>
            <a:off x="1969261" y="4002481"/>
            <a:ext cx="294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APIs Used: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465FC-4781-A76D-CDAF-5E9C2FA3BA6F}"/>
              </a:ext>
            </a:extLst>
          </p:cNvPr>
          <p:cNvSpPr txBox="1"/>
          <p:nvPr/>
        </p:nvSpPr>
        <p:spPr>
          <a:xfrm>
            <a:off x="1969261" y="4624683"/>
            <a:ext cx="40750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b="1">
                <a:solidFill>
                  <a:schemeClr val="accent3">
                    <a:lumMod val="75000"/>
                  </a:schemeClr>
                </a:solidFill>
              </a:rPr>
              <a:t>Google Maps 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b="1">
                <a:solidFill>
                  <a:schemeClr val="accent3">
                    <a:lumMod val="75000"/>
                  </a:schemeClr>
                </a:solidFill>
              </a:rPr>
              <a:t>Google Places 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b="1">
                <a:solidFill>
                  <a:schemeClr val="accent3">
                    <a:lumMod val="75000"/>
                  </a:schemeClr>
                </a:solidFill>
              </a:rPr>
              <a:t>Mapbox Optimization 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b="1">
                <a:solidFill>
                  <a:schemeClr val="accent3">
                    <a:lumMod val="75000"/>
                  </a:schemeClr>
                </a:solidFill>
              </a:rPr>
              <a:t>OpenRouteService</a:t>
            </a:r>
            <a:r>
              <a:rPr lang="en-IN" sz="260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2600" b="1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7738E-1612-3CA5-5B34-69FC226F5EA8}"/>
              </a:ext>
            </a:extLst>
          </p:cNvPr>
          <p:cNvGrpSpPr/>
          <p:nvPr/>
        </p:nvGrpSpPr>
        <p:grpSpPr>
          <a:xfrm>
            <a:off x="6840469" y="4060354"/>
            <a:ext cx="3475733" cy="1801364"/>
            <a:chOff x="6256407" y="1711729"/>
            <a:chExt cx="3475733" cy="18013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DC9096-7F63-EC7B-E365-EA01B8E30065}"/>
                </a:ext>
              </a:extLst>
            </p:cNvPr>
            <p:cNvSpPr txBox="1"/>
            <p:nvPr/>
          </p:nvSpPr>
          <p:spPr>
            <a:xfrm>
              <a:off x="6256407" y="1711729"/>
              <a:ext cx="312700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/>
                <a:t>Hosting:</a:t>
              </a:r>
            </a:p>
            <a:p>
              <a:pPr marL="342900" indent="-342900">
                <a:buFont typeface="Wingdings" panose="05000000000000000000" pitchFamily="2" charset="2"/>
                <a:buChar char="v"/>
              </a:pPr>
              <a:endParaRPr lang="en-IN" sz="2400" b="1"/>
            </a:p>
          </p:txBody>
        </p:sp>
        <p:pic>
          <p:nvPicPr>
            <p:cNvPr id="17" name="Picture 4" descr="Heroku logo - Social media &amp; Logos Icons">
              <a:extLst>
                <a:ext uri="{FF2B5EF4-FFF2-40B4-BE49-F238E27FC236}">
                  <a16:creationId xmlns:a16="http://schemas.microsoft.com/office/drawing/2014/main" id="{9BF1A8EF-A8D3-B6C8-31F6-7D262CD8FD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273" y="2560484"/>
              <a:ext cx="1737867" cy="95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8" descr="GitHub Logo and symbol, meaning, history, PNG, brand">
            <a:extLst>
              <a:ext uri="{FF2B5EF4-FFF2-40B4-BE49-F238E27FC236}">
                <a16:creationId xmlns:a16="http://schemas.microsoft.com/office/drawing/2014/main" id="{E7E976A3-6B71-B8AE-B8F5-5BFFC44D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255" y="4752170"/>
            <a:ext cx="1737866" cy="98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2A4D7F-ECC2-AE1E-D31D-C10DE6EE60B2}"/>
              </a:ext>
            </a:extLst>
          </p:cNvPr>
          <p:cNvCxnSpPr>
            <a:cxnSpLocks/>
          </p:cNvCxnSpPr>
          <p:nvPr/>
        </p:nvCxnSpPr>
        <p:spPr>
          <a:xfrm>
            <a:off x="6452446" y="4002481"/>
            <a:ext cx="0" cy="2563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ml Css Images – Browse 38,368 Stock Photos, Vectors, and ...">
            <a:extLst>
              <a:ext uri="{FF2B5EF4-FFF2-40B4-BE49-F238E27FC236}">
                <a16:creationId xmlns:a16="http://schemas.microsoft.com/office/drawing/2014/main" id="{7C32B93A-C2BC-E726-22F1-785BCF86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209" y="2189759"/>
            <a:ext cx="2476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70B524-838E-3380-1BCD-B0006589E80B}"/>
              </a:ext>
            </a:extLst>
          </p:cNvPr>
          <p:cNvSpPr txBox="1"/>
          <p:nvPr/>
        </p:nvSpPr>
        <p:spPr>
          <a:xfrm>
            <a:off x="3032760" y="1280160"/>
            <a:ext cx="588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2BF66E7-5CC7-C997-F825-0084BB0F56A6}"/>
              </a:ext>
            </a:extLst>
          </p:cNvPr>
          <p:cNvSpPr/>
          <p:nvPr/>
        </p:nvSpPr>
        <p:spPr>
          <a:xfrm>
            <a:off x="1022343" y="1886806"/>
            <a:ext cx="10746869" cy="1776880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Scikit-learn vs TensorFlow: A Detailed ...">
            <a:extLst>
              <a:ext uri="{FF2B5EF4-FFF2-40B4-BE49-F238E27FC236}">
                <a16:creationId xmlns:a16="http://schemas.microsoft.com/office/drawing/2014/main" id="{0EEEEF88-A796-990C-4B7A-9D7BAB1D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958" y="2451688"/>
            <a:ext cx="1810629" cy="101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14400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</a:t>
            </a: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557550" y="2293466"/>
            <a:ext cx="93853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/>
              <a:t>🚗 </a:t>
            </a:r>
            <a:r>
              <a:rPr lang="en-US" sz="2800" b="1"/>
              <a:t>Reduces fuel consumption and emissions:</a:t>
            </a:r>
            <a:br>
              <a:rPr lang="en-US" sz="2800" b="1"/>
            </a:br>
            <a:r>
              <a:rPr lang="en-US" sz="2800"/>
              <a:t>By avoiding high-pollution or congested areas, our system helps delivery fleets and daily commuters cut down fuel use and lower carbon footprints.</a:t>
            </a:r>
          </a:p>
          <a:p>
            <a:pPr marL="514350" indent="-514350">
              <a:buAutoNum type="arabicPeriod"/>
            </a:pPr>
            <a:endParaRPr lang="en-US" sz="2800"/>
          </a:p>
          <a:p>
            <a:pPr marL="514350" indent="-514350">
              <a:buAutoNum type="arabicPeriod"/>
            </a:pPr>
            <a:r>
              <a:rPr lang="en-US" sz="2800"/>
              <a:t>🌱 </a:t>
            </a:r>
            <a:r>
              <a:rPr lang="en-US" sz="2800" b="1"/>
              <a:t>Promotes sustainable mobility with a scalable solution</a:t>
            </a:r>
            <a:br>
              <a:rPr lang="en-US" sz="2800"/>
            </a:br>
            <a:r>
              <a:rPr lang="en-US" sz="2800"/>
              <a:t>Built on open data and widely used technologies, the system is designed to scale across cities, benefiting individuals, businesses, and urban planners alike.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09537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03350" y="2137710"/>
            <a:ext cx="93853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>
                <a:latin typeface="+mn-lt"/>
              </a:rPr>
              <a:t>The system is economically feasible with an estimated setup cost under ₹1,000 using open-source tools, free-tier APIs, and student-accessible cloud services.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800">
              <a:latin typeface="+mn-lt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itchFamily="1" charset="-128"/>
                <a:cs typeface="Arial" pitchFamily="34" charset="0"/>
              </a:rPr>
              <a:t>Satellite imagery may have limited resolution or time lag. Pollution data from APIs may not cover all areas in real time.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pitchFamily="1" charset="-128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>
                <a:latin typeface="+mn-lt"/>
              </a:rPr>
              <a:t>Satellite limitations are mitigated using near-real-time sources like </a:t>
            </a:r>
            <a:r>
              <a:rPr lang="en-US" sz="2800" b="1">
                <a:latin typeface="+mn-lt"/>
              </a:rPr>
              <a:t>Sentinel-5P</a:t>
            </a:r>
            <a:r>
              <a:rPr lang="en-US" sz="2800">
                <a:latin typeface="+mn-lt"/>
              </a:rPr>
              <a:t>, pollution APIs, and data fusion techniques that combine imagery with </a:t>
            </a:r>
            <a:r>
              <a:rPr lang="en-US" sz="2800" b="1">
                <a:latin typeface="+mn-lt"/>
              </a:rPr>
              <a:t>manual verification.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13ED-9D10-FDDF-7331-A6AAF938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90105"/>
            <a:ext cx="10972800" cy="776748"/>
          </a:xfrm>
        </p:spPr>
        <p:txBody>
          <a:bodyPr/>
          <a:lstStyle/>
          <a:p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035BC-808C-EB7B-FF47-5862E615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43316"/>
            <a:ext cx="8386916" cy="4098260"/>
          </a:xfrm>
        </p:spPr>
        <p:txBody>
          <a:bodyPr/>
          <a:lstStyle/>
          <a:p>
            <a:r>
              <a:rPr lang="en-IN" sz="2200"/>
              <a:t>✅ </a:t>
            </a:r>
            <a:r>
              <a:rPr lang="en-IN" sz="2200" b="1"/>
              <a:t>No extra hardware needed:</a:t>
            </a:r>
            <a:br>
              <a:rPr lang="en-IN" sz="2200" b="1"/>
            </a:br>
            <a:r>
              <a:rPr lang="en-IN" sz="2200"/>
              <a:t>We performed this project without any use of external hardware. </a:t>
            </a:r>
            <a:r>
              <a:rPr lang="en-US" sz="2200"/>
              <a:t>Our solution works seamlessly with existing smartphones and apps, eliminating the need for costly IoT sensors or physical infrastructure  by using satellite imagery.</a:t>
            </a:r>
          </a:p>
          <a:p>
            <a:endParaRPr lang="en-US" sz="2200"/>
          </a:p>
          <a:p>
            <a:r>
              <a:rPr lang="en-IN" sz="2200"/>
              <a:t>🌐 </a:t>
            </a:r>
            <a:r>
              <a:rPr lang="en-IN" sz="2200" b="1"/>
              <a:t>Low carbon emission strategy:</a:t>
            </a:r>
            <a:br>
              <a:rPr lang="en-IN" sz="2200"/>
            </a:br>
            <a:r>
              <a:rPr lang="en-US" sz="2200"/>
              <a:t>Unlike Google Maps, our system prioritizes environmental health by suggesting cleaner routes, enabling real-time carpooling, and tracking carbon savings — all in one eco-intelligent platform.</a:t>
            </a:r>
            <a:endParaRPr lang="en-IN" sz="2200"/>
          </a:p>
          <a:p>
            <a:endParaRPr lang="en-IN" sz="2400"/>
          </a:p>
        </p:txBody>
      </p:sp>
      <p:pic>
        <p:nvPicPr>
          <p:cNvPr id="3076" name="Picture 4" descr="Low Carbon Emission Vector Stamp ...">
            <a:extLst>
              <a:ext uri="{FF2B5EF4-FFF2-40B4-BE49-F238E27FC236}">
                <a16:creationId xmlns:a16="http://schemas.microsoft.com/office/drawing/2014/main" id="{0B6745A7-3E98-380C-9A40-B1C09FAA7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0"/>
          <a:stretch>
            <a:fillRect/>
          </a:stretch>
        </p:blipFill>
        <p:spPr bwMode="auto">
          <a:xfrm>
            <a:off x="9294729" y="4072586"/>
            <a:ext cx="2076450" cy="202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pplications Of Satellite Imagery">
            <a:extLst>
              <a:ext uri="{FF2B5EF4-FFF2-40B4-BE49-F238E27FC236}">
                <a16:creationId xmlns:a16="http://schemas.microsoft.com/office/drawing/2014/main" id="{8109FEC9-3033-1AFD-9B8E-BC6D71C6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760" y="2115592"/>
            <a:ext cx="2542388" cy="142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28A941-BC48-DF05-3254-D6C5522CE09E}"/>
              </a:ext>
            </a:extLst>
          </p:cNvPr>
          <p:cNvSpPr txBox="1"/>
          <p:nvPr/>
        </p:nvSpPr>
        <p:spPr>
          <a:xfrm>
            <a:off x="9040012" y="3539329"/>
            <a:ext cx="254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tx2"/>
                </a:solidFill>
              </a:rPr>
              <a:t>Satellite imagery</a:t>
            </a:r>
          </a:p>
        </p:txBody>
      </p:sp>
    </p:spTree>
    <p:extLst>
      <p:ext uri="{BB962C8B-B14F-4D97-AF65-F5344CB8AC3E}">
        <p14:creationId xmlns:p14="http://schemas.microsoft.com/office/powerpoint/2010/main" val="315959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9950</TotalTime>
  <Words>507</Words>
  <Application>Microsoft Office PowerPoint</Application>
  <PresentationFormat>Widescreen</PresentationFormat>
  <Paragraphs>49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Times New Roman</vt:lpstr>
      <vt:lpstr>TradeGothic</vt:lpstr>
      <vt:lpstr>Wingdings</vt:lpstr>
      <vt:lpstr>Office Theme</vt:lpstr>
      <vt:lpstr>PowerPoint Presentation</vt:lpstr>
      <vt:lpstr>PowerPoint Presentation</vt:lpstr>
      <vt:lpstr>REAL-LIFE APPLICATION</vt:lpstr>
      <vt:lpstr>PowerPoint Presentation</vt:lpstr>
      <vt:lpstr>PowerPoint Presentation</vt:lpstr>
      <vt:lpstr>IMPACT AND BENEFITS</vt:lpstr>
      <vt:lpstr>FEASIBILITY AND VIABILITY</vt:lpstr>
      <vt:lpstr>CONCLUSION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Suman Das</cp:lastModifiedBy>
  <cp:revision>172</cp:revision>
  <dcterms:created xsi:type="dcterms:W3CDTF">2013-12-12T18:46:50Z</dcterms:created>
  <dcterms:modified xsi:type="dcterms:W3CDTF">2025-06-07T16:27:38Z</dcterms:modified>
  <cp:category/>
</cp:coreProperties>
</file>