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83" r:id="rId3"/>
    <p:sldId id="281" r:id="rId4"/>
    <p:sldId id="280" r:id="rId5"/>
    <p:sldId id="282" r:id="rId6"/>
    <p:sldId id="261" r:id="rId7"/>
    <p:sldId id="262" r:id="rId8"/>
    <p:sldId id="258" r:id="rId9"/>
    <p:sldId id="263" r:id="rId10"/>
    <p:sldId id="264" r:id="rId11"/>
    <p:sldId id="265" r:id="rId12"/>
    <p:sldId id="285" r:id="rId13"/>
    <p:sldId id="266" r:id="rId14"/>
    <p:sldId id="257" r:id="rId15"/>
    <p:sldId id="268" r:id="rId16"/>
    <p:sldId id="269" r:id="rId17"/>
    <p:sldId id="270" r:id="rId18"/>
    <p:sldId id="271" r:id="rId19"/>
    <p:sldId id="272" r:id="rId20"/>
    <p:sldId id="273" r:id="rId21"/>
    <p:sldId id="274" r:id="rId22"/>
    <p:sldId id="275" r:id="rId23"/>
    <p:sldId id="260" r:id="rId24"/>
    <p:sldId id="267" r:id="rId25"/>
    <p:sldId id="259" r:id="rId26"/>
    <p:sldId id="276" r:id="rId27"/>
    <p:sldId id="277" r:id="rId28"/>
    <p:sldId id="279"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A0BB58-0EE9-0821-BF1D-3AE4DDF49D12}" name="VARUN PATIL" initials="VP" userId="7c9d99fa03f0cfa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E776CA-2FF4-45CC-B3FF-26984947E04C}" v="5" dt="2024-01-16T07:55:31.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0" autoAdjust="0"/>
    <p:restoredTop sz="94660"/>
  </p:normalViewPr>
  <p:slideViewPr>
    <p:cSldViewPr snapToGrid="0">
      <p:cViewPr varScale="1">
        <p:scale>
          <a:sx n="64" d="100"/>
          <a:sy n="64" d="100"/>
        </p:scale>
        <p:origin x="77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7C984-6E23-43D1-BFB6-F901A9AB5BA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IN"/>
        </a:p>
      </dgm:t>
    </dgm:pt>
    <dgm:pt modelId="{B3517D5D-067E-47A1-A343-0D19499DDAF2}">
      <dgm:prSet phldrT="[Text]"/>
      <dgm:spPr/>
      <dgm:t>
        <a:bodyPr/>
        <a:lstStyle/>
        <a:p>
          <a:r>
            <a:rPr lang="en-IN" b="1">
              <a:solidFill>
                <a:schemeClr val="bg1">
                  <a:lumMod val="95000"/>
                  <a:lumOff val="5000"/>
                </a:schemeClr>
              </a:solidFill>
            </a:rPr>
            <a:t>Introduction</a:t>
          </a:r>
          <a:endParaRPr lang="en-IN" b="1" dirty="0">
            <a:solidFill>
              <a:schemeClr val="bg1">
                <a:lumMod val="95000"/>
                <a:lumOff val="5000"/>
              </a:schemeClr>
            </a:solidFill>
          </a:endParaRPr>
        </a:p>
      </dgm:t>
    </dgm:pt>
    <dgm:pt modelId="{AC0B98AB-951A-490B-B15C-C84834667C06}" type="parTrans" cxnId="{570788D7-9BA8-4F5B-8732-06A6234FC5B7}">
      <dgm:prSet/>
      <dgm:spPr/>
      <dgm:t>
        <a:bodyPr/>
        <a:lstStyle/>
        <a:p>
          <a:endParaRPr lang="en-IN" b="1">
            <a:solidFill>
              <a:schemeClr val="bg1">
                <a:lumMod val="95000"/>
                <a:lumOff val="5000"/>
              </a:schemeClr>
            </a:solidFill>
          </a:endParaRPr>
        </a:p>
      </dgm:t>
    </dgm:pt>
    <dgm:pt modelId="{95C5E151-2B84-4ABF-93A9-0D44E09E40A9}" type="sibTrans" cxnId="{570788D7-9BA8-4F5B-8732-06A6234FC5B7}">
      <dgm:prSet/>
      <dgm:spPr/>
      <dgm:t>
        <a:bodyPr/>
        <a:lstStyle/>
        <a:p>
          <a:endParaRPr lang="en-IN" b="1">
            <a:solidFill>
              <a:schemeClr val="bg1">
                <a:lumMod val="95000"/>
                <a:lumOff val="5000"/>
              </a:schemeClr>
            </a:solidFill>
          </a:endParaRPr>
        </a:p>
      </dgm:t>
    </dgm:pt>
    <dgm:pt modelId="{5E8230BB-73F8-4FEF-9CA7-4BBA13B5F37E}">
      <dgm:prSet phldrT="[Text]"/>
      <dgm:spPr/>
      <dgm:t>
        <a:bodyPr/>
        <a:lstStyle/>
        <a:p>
          <a:r>
            <a:rPr lang="en-IN" b="1">
              <a:solidFill>
                <a:schemeClr val="bg1">
                  <a:lumMod val="95000"/>
                  <a:lumOff val="5000"/>
                </a:schemeClr>
              </a:solidFill>
            </a:rPr>
            <a:t>Data Transformation and Cleaning</a:t>
          </a:r>
          <a:endParaRPr lang="en-IN" b="1" dirty="0">
            <a:solidFill>
              <a:schemeClr val="bg1">
                <a:lumMod val="95000"/>
                <a:lumOff val="5000"/>
              </a:schemeClr>
            </a:solidFill>
          </a:endParaRPr>
        </a:p>
      </dgm:t>
    </dgm:pt>
    <dgm:pt modelId="{E40C6805-CCC0-402E-8288-38F33C699F1E}" type="parTrans" cxnId="{04AD5FB6-452F-4094-B646-E47CF83F52E8}">
      <dgm:prSet/>
      <dgm:spPr/>
      <dgm:t>
        <a:bodyPr/>
        <a:lstStyle/>
        <a:p>
          <a:endParaRPr lang="en-IN" b="1">
            <a:solidFill>
              <a:schemeClr val="bg1">
                <a:lumMod val="95000"/>
                <a:lumOff val="5000"/>
              </a:schemeClr>
            </a:solidFill>
          </a:endParaRPr>
        </a:p>
      </dgm:t>
    </dgm:pt>
    <dgm:pt modelId="{B00A71DE-B062-4968-8776-1B654690D7C5}" type="sibTrans" cxnId="{04AD5FB6-452F-4094-B646-E47CF83F52E8}">
      <dgm:prSet/>
      <dgm:spPr/>
      <dgm:t>
        <a:bodyPr/>
        <a:lstStyle/>
        <a:p>
          <a:endParaRPr lang="en-IN" b="1">
            <a:solidFill>
              <a:schemeClr val="bg1">
                <a:lumMod val="95000"/>
                <a:lumOff val="5000"/>
              </a:schemeClr>
            </a:solidFill>
          </a:endParaRPr>
        </a:p>
      </dgm:t>
    </dgm:pt>
    <dgm:pt modelId="{70276BB3-A691-490F-A446-AE16258F1799}">
      <dgm:prSet phldrT="[Text]"/>
      <dgm:spPr/>
      <dgm:t>
        <a:bodyPr/>
        <a:lstStyle/>
        <a:p>
          <a:r>
            <a:rPr lang="en-IN" b="1">
              <a:solidFill>
                <a:schemeClr val="bg1">
                  <a:lumMod val="95000"/>
                  <a:lumOff val="5000"/>
                </a:schemeClr>
              </a:solidFill>
            </a:rPr>
            <a:t>Hotspot of Crimes</a:t>
          </a:r>
          <a:endParaRPr lang="en-IN" b="1" dirty="0">
            <a:solidFill>
              <a:schemeClr val="bg1">
                <a:lumMod val="95000"/>
                <a:lumOff val="5000"/>
              </a:schemeClr>
            </a:solidFill>
          </a:endParaRPr>
        </a:p>
      </dgm:t>
    </dgm:pt>
    <dgm:pt modelId="{B041305D-611D-488B-950E-1407D852085A}" type="parTrans" cxnId="{FD1AA7AF-441C-4D55-BFFB-060BF19AEE6C}">
      <dgm:prSet/>
      <dgm:spPr/>
      <dgm:t>
        <a:bodyPr/>
        <a:lstStyle/>
        <a:p>
          <a:endParaRPr lang="en-IN" b="1">
            <a:solidFill>
              <a:schemeClr val="bg1">
                <a:lumMod val="95000"/>
                <a:lumOff val="5000"/>
              </a:schemeClr>
            </a:solidFill>
          </a:endParaRPr>
        </a:p>
      </dgm:t>
    </dgm:pt>
    <dgm:pt modelId="{449E5013-5BA3-40C9-9456-9FB5CE117925}" type="sibTrans" cxnId="{FD1AA7AF-441C-4D55-BFFB-060BF19AEE6C}">
      <dgm:prSet/>
      <dgm:spPr/>
      <dgm:t>
        <a:bodyPr/>
        <a:lstStyle/>
        <a:p>
          <a:endParaRPr lang="en-IN" b="1">
            <a:solidFill>
              <a:schemeClr val="bg1">
                <a:lumMod val="95000"/>
                <a:lumOff val="5000"/>
              </a:schemeClr>
            </a:solidFill>
          </a:endParaRPr>
        </a:p>
      </dgm:t>
    </dgm:pt>
    <dgm:pt modelId="{6FA6522D-346B-41DC-8976-05327CA067C8}">
      <dgm:prSet phldrT="[Text]"/>
      <dgm:spPr/>
      <dgm:t>
        <a:bodyPr/>
        <a:lstStyle/>
        <a:p>
          <a:r>
            <a:rPr lang="en-IN" b="1">
              <a:solidFill>
                <a:schemeClr val="bg1">
                  <a:lumMod val="95000"/>
                  <a:lumOff val="5000"/>
                </a:schemeClr>
              </a:solidFill>
            </a:rPr>
            <a:t>General Crime Analysis</a:t>
          </a:r>
          <a:endParaRPr lang="en-IN" b="1" dirty="0">
            <a:solidFill>
              <a:schemeClr val="bg1">
                <a:lumMod val="95000"/>
                <a:lumOff val="5000"/>
              </a:schemeClr>
            </a:solidFill>
          </a:endParaRPr>
        </a:p>
      </dgm:t>
    </dgm:pt>
    <dgm:pt modelId="{2492204E-18B2-4811-960C-AB95E663904F}" type="parTrans" cxnId="{DD7AEBB9-098B-4E91-B7AA-879C652A060B}">
      <dgm:prSet/>
      <dgm:spPr/>
      <dgm:t>
        <a:bodyPr/>
        <a:lstStyle/>
        <a:p>
          <a:endParaRPr lang="en-IN" b="1">
            <a:solidFill>
              <a:schemeClr val="bg1">
                <a:lumMod val="95000"/>
                <a:lumOff val="5000"/>
              </a:schemeClr>
            </a:solidFill>
          </a:endParaRPr>
        </a:p>
      </dgm:t>
    </dgm:pt>
    <dgm:pt modelId="{DD3A9FFE-1314-47F5-B6D4-9F07E32B3E93}" type="sibTrans" cxnId="{DD7AEBB9-098B-4E91-B7AA-879C652A060B}">
      <dgm:prSet/>
      <dgm:spPr/>
      <dgm:t>
        <a:bodyPr/>
        <a:lstStyle/>
        <a:p>
          <a:endParaRPr lang="en-IN" b="1">
            <a:solidFill>
              <a:schemeClr val="bg1">
                <a:lumMod val="95000"/>
                <a:lumOff val="5000"/>
              </a:schemeClr>
            </a:solidFill>
          </a:endParaRPr>
        </a:p>
      </dgm:t>
    </dgm:pt>
    <dgm:pt modelId="{61CC7A95-0C98-442B-B4FE-3928A9557C2F}">
      <dgm:prSet phldrT="[Text]"/>
      <dgm:spPr/>
      <dgm:t>
        <a:bodyPr/>
        <a:lstStyle/>
        <a:p>
          <a:r>
            <a:rPr lang="en-IN" b="1">
              <a:solidFill>
                <a:schemeClr val="bg1">
                  <a:lumMod val="95000"/>
                  <a:lumOff val="5000"/>
                </a:schemeClr>
              </a:solidFill>
            </a:rPr>
            <a:t>Insights</a:t>
          </a:r>
          <a:endParaRPr lang="en-IN" b="1" dirty="0">
            <a:solidFill>
              <a:schemeClr val="bg1">
                <a:lumMod val="95000"/>
                <a:lumOff val="5000"/>
              </a:schemeClr>
            </a:solidFill>
          </a:endParaRPr>
        </a:p>
      </dgm:t>
    </dgm:pt>
    <dgm:pt modelId="{BEC14CA6-F360-49F2-A8F9-9A6500A83AAC}" type="parTrans" cxnId="{76861823-8991-4FBE-9071-445A779118C8}">
      <dgm:prSet/>
      <dgm:spPr/>
      <dgm:t>
        <a:bodyPr/>
        <a:lstStyle/>
        <a:p>
          <a:endParaRPr lang="en-IN" b="1">
            <a:solidFill>
              <a:schemeClr val="bg1">
                <a:lumMod val="95000"/>
                <a:lumOff val="5000"/>
              </a:schemeClr>
            </a:solidFill>
          </a:endParaRPr>
        </a:p>
      </dgm:t>
    </dgm:pt>
    <dgm:pt modelId="{1FAB8EC6-B37E-4097-84A2-427B5C7053CB}" type="sibTrans" cxnId="{76861823-8991-4FBE-9071-445A779118C8}">
      <dgm:prSet/>
      <dgm:spPr/>
      <dgm:t>
        <a:bodyPr/>
        <a:lstStyle/>
        <a:p>
          <a:endParaRPr lang="en-IN" b="1">
            <a:solidFill>
              <a:schemeClr val="bg1">
                <a:lumMod val="95000"/>
                <a:lumOff val="5000"/>
              </a:schemeClr>
            </a:solidFill>
          </a:endParaRPr>
        </a:p>
      </dgm:t>
    </dgm:pt>
    <dgm:pt modelId="{B427D042-983E-4391-BDB7-09249BB4E831}">
      <dgm:prSet phldrT="[Text]"/>
      <dgm:spPr/>
      <dgm:t>
        <a:bodyPr/>
        <a:lstStyle/>
        <a:p>
          <a:r>
            <a:rPr lang="en-IN" b="1">
              <a:solidFill>
                <a:schemeClr val="bg1">
                  <a:lumMod val="95000"/>
                  <a:lumOff val="5000"/>
                </a:schemeClr>
              </a:solidFill>
            </a:rPr>
            <a:t>Specific crime analysis</a:t>
          </a:r>
          <a:endParaRPr lang="en-IN" b="1" dirty="0">
            <a:solidFill>
              <a:schemeClr val="bg1">
                <a:lumMod val="95000"/>
                <a:lumOff val="5000"/>
              </a:schemeClr>
            </a:solidFill>
          </a:endParaRPr>
        </a:p>
      </dgm:t>
    </dgm:pt>
    <dgm:pt modelId="{FA155E42-6CEC-4353-9233-65D7BECD87E3}" type="parTrans" cxnId="{CFC0AD7C-E811-4330-84D2-453002D71374}">
      <dgm:prSet/>
      <dgm:spPr/>
      <dgm:t>
        <a:bodyPr/>
        <a:lstStyle/>
        <a:p>
          <a:endParaRPr lang="en-IN" b="1">
            <a:solidFill>
              <a:schemeClr val="bg1">
                <a:lumMod val="95000"/>
                <a:lumOff val="5000"/>
              </a:schemeClr>
            </a:solidFill>
          </a:endParaRPr>
        </a:p>
      </dgm:t>
    </dgm:pt>
    <dgm:pt modelId="{683D418E-E28E-416B-8457-BF81D0BAD3E1}" type="sibTrans" cxnId="{CFC0AD7C-E811-4330-84D2-453002D71374}">
      <dgm:prSet/>
      <dgm:spPr/>
      <dgm:t>
        <a:bodyPr/>
        <a:lstStyle/>
        <a:p>
          <a:endParaRPr lang="en-IN" b="1">
            <a:solidFill>
              <a:schemeClr val="bg1">
                <a:lumMod val="95000"/>
                <a:lumOff val="5000"/>
              </a:schemeClr>
            </a:solidFill>
          </a:endParaRPr>
        </a:p>
      </dgm:t>
    </dgm:pt>
    <dgm:pt modelId="{B4BEE388-FEF5-46C5-AF13-27983832F89F}">
      <dgm:prSet phldrT="[Text]"/>
      <dgm:spPr/>
      <dgm:t>
        <a:bodyPr/>
        <a:lstStyle/>
        <a:p>
          <a:r>
            <a:rPr lang="en-IN" b="1">
              <a:solidFill>
                <a:schemeClr val="bg1">
                  <a:lumMod val="95000"/>
                  <a:lumOff val="5000"/>
                </a:schemeClr>
              </a:solidFill>
            </a:rPr>
            <a:t>Health System analysis</a:t>
          </a:r>
          <a:endParaRPr lang="en-IN" b="1" dirty="0">
            <a:solidFill>
              <a:schemeClr val="bg1">
                <a:lumMod val="95000"/>
                <a:lumOff val="5000"/>
              </a:schemeClr>
            </a:solidFill>
          </a:endParaRPr>
        </a:p>
      </dgm:t>
    </dgm:pt>
    <dgm:pt modelId="{D5DE5B5D-816D-4041-82D8-965E584532A3}" type="parTrans" cxnId="{BF89A1B8-BA9B-4C1B-A0D4-8D28E0E79940}">
      <dgm:prSet/>
      <dgm:spPr/>
      <dgm:t>
        <a:bodyPr/>
        <a:lstStyle/>
        <a:p>
          <a:endParaRPr lang="en-IN" b="1">
            <a:solidFill>
              <a:schemeClr val="bg1">
                <a:lumMod val="95000"/>
                <a:lumOff val="5000"/>
              </a:schemeClr>
            </a:solidFill>
          </a:endParaRPr>
        </a:p>
      </dgm:t>
    </dgm:pt>
    <dgm:pt modelId="{A307A7E3-3101-4E80-A7A7-37EF70CE674D}" type="sibTrans" cxnId="{BF89A1B8-BA9B-4C1B-A0D4-8D28E0E79940}">
      <dgm:prSet/>
      <dgm:spPr/>
      <dgm:t>
        <a:bodyPr/>
        <a:lstStyle/>
        <a:p>
          <a:endParaRPr lang="en-IN" b="1">
            <a:solidFill>
              <a:schemeClr val="bg1">
                <a:lumMod val="95000"/>
                <a:lumOff val="5000"/>
              </a:schemeClr>
            </a:solidFill>
          </a:endParaRPr>
        </a:p>
      </dgm:t>
    </dgm:pt>
    <dgm:pt modelId="{6F28DBCB-7B7F-404E-9A89-D192941399DC}">
      <dgm:prSet phldrT="[Text]"/>
      <dgm:spPr/>
      <dgm:t>
        <a:bodyPr/>
        <a:lstStyle/>
        <a:p>
          <a:r>
            <a:rPr lang="en-IN" b="1">
              <a:solidFill>
                <a:schemeClr val="bg1">
                  <a:lumMod val="95000"/>
                  <a:lumOff val="5000"/>
                </a:schemeClr>
              </a:solidFill>
            </a:rPr>
            <a:t>Steps to be taken</a:t>
          </a:r>
          <a:endParaRPr lang="en-IN" b="1" dirty="0">
            <a:solidFill>
              <a:schemeClr val="bg1">
                <a:lumMod val="95000"/>
                <a:lumOff val="5000"/>
              </a:schemeClr>
            </a:solidFill>
          </a:endParaRPr>
        </a:p>
      </dgm:t>
    </dgm:pt>
    <dgm:pt modelId="{B1187953-9065-48DB-81D3-00595FAFA516}" type="parTrans" cxnId="{D0BA9276-3C7C-4116-8384-33BB0BB741BC}">
      <dgm:prSet/>
      <dgm:spPr/>
      <dgm:t>
        <a:bodyPr/>
        <a:lstStyle/>
        <a:p>
          <a:endParaRPr lang="en-IN" b="1">
            <a:solidFill>
              <a:schemeClr val="bg1">
                <a:lumMod val="95000"/>
                <a:lumOff val="5000"/>
              </a:schemeClr>
            </a:solidFill>
          </a:endParaRPr>
        </a:p>
      </dgm:t>
    </dgm:pt>
    <dgm:pt modelId="{1EFAE079-73B0-49EA-A261-43D9A6F14A9F}" type="sibTrans" cxnId="{D0BA9276-3C7C-4116-8384-33BB0BB741BC}">
      <dgm:prSet/>
      <dgm:spPr/>
      <dgm:t>
        <a:bodyPr/>
        <a:lstStyle/>
        <a:p>
          <a:endParaRPr lang="en-IN" b="1">
            <a:solidFill>
              <a:schemeClr val="bg1">
                <a:lumMod val="95000"/>
                <a:lumOff val="5000"/>
              </a:schemeClr>
            </a:solidFill>
          </a:endParaRPr>
        </a:p>
      </dgm:t>
    </dgm:pt>
    <dgm:pt modelId="{6061BD11-9C51-4CF6-9915-388D67429335}" type="pres">
      <dgm:prSet presAssocID="{13E7C984-6E23-43D1-BFB6-F901A9AB5BAF}" presName="diagram" presStyleCnt="0">
        <dgm:presLayoutVars>
          <dgm:dir/>
          <dgm:resizeHandles val="exact"/>
        </dgm:presLayoutVars>
      </dgm:prSet>
      <dgm:spPr/>
    </dgm:pt>
    <dgm:pt modelId="{04CC5A8F-A6D3-4CF8-8ACB-7EB8B169DA1B}" type="pres">
      <dgm:prSet presAssocID="{B3517D5D-067E-47A1-A343-0D19499DDAF2}" presName="node" presStyleLbl="node1" presStyleIdx="0" presStyleCnt="8">
        <dgm:presLayoutVars>
          <dgm:bulletEnabled val="1"/>
        </dgm:presLayoutVars>
      </dgm:prSet>
      <dgm:spPr/>
    </dgm:pt>
    <dgm:pt modelId="{5B837428-7EFA-43F8-BABE-7E6C68917A7D}" type="pres">
      <dgm:prSet presAssocID="{95C5E151-2B84-4ABF-93A9-0D44E09E40A9}" presName="sibTrans" presStyleLbl="sibTrans2D1" presStyleIdx="0" presStyleCnt="7"/>
      <dgm:spPr/>
    </dgm:pt>
    <dgm:pt modelId="{4BA2ADBC-B8A8-40EB-AF99-7B569F6EB384}" type="pres">
      <dgm:prSet presAssocID="{95C5E151-2B84-4ABF-93A9-0D44E09E40A9}" presName="connectorText" presStyleLbl="sibTrans2D1" presStyleIdx="0" presStyleCnt="7"/>
      <dgm:spPr/>
    </dgm:pt>
    <dgm:pt modelId="{3E7ED991-11CE-43F8-9ABD-2452B4499AEE}" type="pres">
      <dgm:prSet presAssocID="{5E8230BB-73F8-4FEF-9CA7-4BBA13B5F37E}" presName="node" presStyleLbl="node1" presStyleIdx="1" presStyleCnt="8">
        <dgm:presLayoutVars>
          <dgm:bulletEnabled val="1"/>
        </dgm:presLayoutVars>
      </dgm:prSet>
      <dgm:spPr/>
    </dgm:pt>
    <dgm:pt modelId="{F9CD05F7-98FE-47E9-851F-5C91D4E3CBD3}" type="pres">
      <dgm:prSet presAssocID="{B00A71DE-B062-4968-8776-1B654690D7C5}" presName="sibTrans" presStyleLbl="sibTrans2D1" presStyleIdx="1" presStyleCnt="7"/>
      <dgm:spPr/>
    </dgm:pt>
    <dgm:pt modelId="{52B948BB-4CB5-4C43-B8F8-B62C2165DA9E}" type="pres">
      <dgm:prSet presAssocID="{B00A71DE-B062-4968-8776-1B654690D7C5}" presName="connectorText" presStyleLbl="sibTrans2D1" presStyleIdx="1" presStyleCnt="7"/>
      <dgm:spPr/>
    </dgm:pt>
    <dgm:pt modelId="{B2278B66-2FC1-49CB-91E6-F4C71D415251}" type="pres">
      <dgm:prSet presAssocID="{6FA6522D-346B-41DC-8976-05327CA067C8}" presName="node" presStyleLbl="node1" presStyleIdx="2" presStyleCnt="8">
        <dgm:presLayoutVars>
          <dgm:bulletEnabled val="1"/>
        </dgm:presLayoutVars>
      </dgm:prSet>
      <dgm:spPr/>
    </dgm:pt>
    <dgm:pt modelId="{B55CEA41-FD1E-4507-B80C-2DE868E42D93}" type="pres">
      <dgm:prSet presAssocID="{DD3A9FFE-1314-47F5-B6D4-9F07E32B3E93}" presName="sibTrans" presStyleLbl="sibTrans2D1" presStyleIdx="2" presStyleCnt="7"/>
      <dgm:spPr/>
    </dgm:pt>
    <dgm:pt modelId="{C82905DF-8E6E-43B1-A498-A9E6623E4DE3}" type="pres">
      <dgm:prSet presAssocID="{DD3A9FFE-1314-47F5-B6D4-9F07E32B3E93}" presName="connectorText" presStyleLbl="sibTrans2D1" presStyleIdx="2" presStyleCnt="7"/>
      <dgm:spPr/>
    </dgm:pt>
    <dgm:pt modelId="{B19256A1-A49B-42BB-8C3B-1A2BEEBF6F2B}" type="pres">
      <dgm:prSet presAssocID="{70276BB3-A691-490F-A446-AE16258F1799}" presName="node" presStyleLbl="node1" presStyleIdx="3" presStyleCnt="8">
        <dgm:presLayoutVars>
          <dgm:bulletEnabled val="1"/>
        </dgm:presLayoutVars>
      </dgm:prSet>
      <dgm:spPr/>
    </dgm:pt>
    <dgm:pt modelId="{1BBDBAFA-7742-48EC-B751-5C42657D6749}" type="pres">
      <dgm:prSet presAssocID="{449E5013-5BA3-40C9-9456-9FB5CE117925}" presName="sibTrans" presStyleLbl="sibTrans2D1" presStyleIdx="3" presStyleCnt="7"/>
      <dgm:spPr/>
    </dgm:pt>
    <dgm:pt modelId="{6B4A492E-2DE0-4491-B6E9-1FB19C02F587}" type="pres">
      <dgm:prSet presAssocID="{449E5013-5BA3-40C9-9456-9FB5CE117925}" presName="connectorText" presStyleLbl="sibTrans2D1" presStyleIdx="3" presStyleCnt="7"/>
      <dgm:spPr/>
    </dgm:pt>
    <dgm:pt modelId="{2A8C795A-44E3-47B0-ACCA-E63972A8B1A8}" type="pres">
      <dgm:prSet presAssocID="{B427D042-983E-4391-BDB7-09249BB4E831}" presName="node" presStyleLbl="node1" presStyleIdx="4" presStyleCnt="8">
        <dgm:presLayoutVars>
          <dgm:bulletEnabled val="1"/>
        </dgm:presLayoutVars>
      </dgm:prSet>
      <dgm:spPr/>
    </dgm:pt>
    <dgm:pt modelId="{8C629D59-0BED-4198-9C40-64001C02951F}" type="pres">
      <dgm:prSet presAssocID="{683D418E-E28E-416B-8457-BF81D0BAD3E1}" presName="sibTrans" presStyleLbl="sibTrans2D1" presStyleIdx="4" presStyleCnt="7"/>
      <dgm:spPr/>
    </dgm:pt>
    <dgm:pt modelId="{B8191C45-5710-4F8B-9EA9-E83519584CA2}" type="pres">
      <dgm:prSet presAssocID="{683D418E-E28E-416B-8457-BF81D0BAD3E1}" presName="connectorText" presStyleLbl="sibTrans2D1" presStyleIdx="4" presStyleCnt="7"/>
      <dgm:spPr/>
    </dgm:pt>
    <dgm:pt modelId="{185A79F6-F54F-45A9-914E-72F34AAE3EFD}" type="pres">
      <dgm:prSet presAssocID="{B4BEE388-FEF5-46C5-AF13-27983832F89F}" presName="node" presStyleLbl="node1" presStyleIdx="5" presStyleCnt="8">
        <dgm:presLayoutVars>
          <dgm:bulletEnabled val="1"/>
        </dgm:presLayoutVars>
      </dgm:prSet>
      <dgm:spPr/>
    </dgm:pt>
    <dgm:pt modelId="{CCC76B0D-D387-4D76-9B6A-661343884193}" type="pres">
      <dgm:prSet presAssocID="{A307A7E3-3101-4E80-A7A7-37EF70CE674D}" presName="sibTrans" presStyleLbl="sibTrans2D1" presStyleIdx="5" presStyleCnt="7"/>
      <dgm:spPr/>
    </dgm:pt>
    <dgm:pt modelId="{C9CFB6B5-7659-4365-9873-EF2ED1CBCBC1}" type="pres">
      <dgm:prSet presAssocID="{A307A7E3-3101-4E80-A7A7-37EF70CE674D}" presName="connectorText" presStyleLbl="sibTrans2D1" presStyleIdx="5" presStyleCnt="7"/>
      <dgm:spPr/>
    </dgm:pt>
    <dgm:pt modelId="{C529D213-D292-4E6F-B79B-0B792CB4E946}" type="pres">
      <dgm:prSet presAssocID="{61CC7A95-0C98-442B-B4FE-3928A9557C2F}" presName="node" presStyleLbl="node1" presStyleIdx="6" presStyleCnt="8">
        <dgm:presLayoutVars>
          <dgm:bulletEnabled val="1"/>
        </dgm:presLayoutVars>
      </dgm:prSet>
      <dgm:spPr/>
    </dgm:pt>
    <dgm:pt modelId="{80D8C877-2117-43A4-8443-39ABB8ADE606}" type="pres">
      <dgm:prSet presAssocID="{1FAB8EC6-B37E-4097-84A2-427B5C7053CB}" presName="sibTrans" presStyleLbl="sibTrans2D1" presStyleIdx="6" presStyleCnt="7"/>
      <dgm:spPr/>
    </dgm:pt>
    <dgm:pt modelId="{58B7E600-94BF-4CD8-A559-78433A168ACA}" type="pres">
      <dgm:prSet presAssocID="{1FAB8EC6-B37E-4097-84A2-427B5C7053CB}" presName="connectorText" presStyleLbl="sibTrans2D1" presStyleIdx="6" presStyleCnt="7"/>
      <dgm:spPr/>
    </dgm:pt>
    <dgm:pt modelId="{3E726696-15BE-4817-B73C-FD5A1EDEE296}" type="pres">
      <dgm:prSet presAssocID="{6F28DBCB-7B7F-404E-9A89-D192941399DC}" presName="node" presStyleLbl="node1" presStyleIdx="7" presStyleCnt="8">
        <dgm:presLayoutVars>
          <dgm:bulletEnabled val="1"/>
        </dgm:presLayoutVars>
      </dgm:prSet>
      <dgm:spPr/>
    </dgm:pt>
  </dgm:ptLst>
  <dgm:cxnLst>
    <dgm:cxn modelId="{730D150B-C40E-4A5A-985D-F7A1AA675D60}" type="presOf" srcId="{B4BEE388-FEF5-46C5-AF13-27983832F89F}" destId="{185A79F6-F54F-45A9-914E-72F34AAE3EFD}" srcOrd="0" destOrd="0" presId="urn:microsoft.com/office/officeart/2005/8/layout/process5"/>
    <dgm:cxn modelId="{EA81EF13-BBD4-4FD7-8D8D-64315FA127CC}" type="presOf" srcId="{DD3A9FFE-1314-47F5-B6D4-9F07E32B3E93}" destId="{B55CEA41-FD1E-4507-B80C-2DE868E42D93}" srcOrd="0" destOrd="0" presId="urn:microsoft.com/office/officeart/2005/8/layout/process5"/>
    <dgm:cxn modelId="{461A6320-ABD5-4165-BE27-16AF2D692742}" type="presOf" srcId="{A307A7E3-3101-4E80-A7A7-37EF70CE674D}" destId="{C9CFB6B5-7659-4365-9873-EF2ED1CBCBC1}" srcOrd="1" destOrd="0" presId="urn:microsoft.com/office/officeart/2005/8/layout/process5"/>
    <dgm:cxn modelId="{EF9A6D21-3BB3-4EC5-B4FA-4E705BFF8B73}" type="presOf" srcId="{A307A7E3-3101-4E80-A7A7-37EF70CE674D}" destId="{CCC76B0D-D387-4D76-9B6A-661343884193}" srcOrd="0" destOrd="0" presId="urn:microsoft.com/office/officeart/2005/8/layout/process5"/>
    <dgm:cxn modelId="{76861823-8991-4FBE-9071-445A779118C8}" srcId="{13E7C984-6E23-43D1-BFB6-F901A9AB5BAF}" destId="{61CC7A95-0C98-442B-B4FE-3928A9557C2F}" srcOrd="6" destOrd="0" parTransId="{BEC14CA6-F360-49F2-A8F9-9A6500A83AAC}" sibTransId="{1FAB8EC6-B37E-4097-84A2-427B5C7053CB}"/>
    <dgm:cxn modelId="{B7217F2C-48E2-4431-A4F9-5D84D7390A6F}" type="presOf" srcId="{B3517D5D-067E-47A1-A343-0D19499DDAF2}" destId="{04CC5A8F-A6D3-4CF8-8ACB-7EB8B169DA1B}" srcOrd="0" destOrd="0" presId="urn:microsoft.com/office/officeart/2005/8/layout/process5"/>
    <dgm:cxn modelId="{6299CF5E-AB8D-4EA8-A9FD-9C21D133C2A8}" type="presOf" srcId="{6FA6522D-346B-41DC-8976-05327CA067C8}" destId="{B2278B66-2FC1-49CB-91E6-F4C71D415251}" srcOrd="0" destOrd="0" presId="urn:microsoft.com/office/officeart/2005/8/layout/process5"/>
    <dgm:cxn modelId="{7BAE7860-BF47-4F4A-9D1A-BD1F00359D78}" type="presOf" srcId="{B00A71DE-B062-4968-8776-1B654690D7C5}" destId="{52B948BB-4CB5-4C43-B8F8-B62C2165DA9E}" srcOrd="1" destOrd="0" presId="urn:microsoft.com/office/officeart/2005/8/layout/process5"/>
    <dgm:cxn modelId="{F0D8EC44-6216-416D-8482-7C79BF0BF417}" type="presOf" srcId="{683D418E-E28E-416B-8457-BF81D0BAD3E1}" destId="{8C629D59-0BED-4198-9C40-64001C02951F}" srcOrd="0" destOrd="0" presId="urn:microsoft.com/office/officeart/2005/8/layout/process5"/>
    <dgm:cxn modelId="{3A045C46-4E2E-4B50-A8E0-D75F0564B778}" type="presOf" srcId="{683D418E-E28E-416B-8457-BF81D0BAD3E1}" destId="{B8191C45-5710-4F8B-9EA9-E83519584CA2}" srcOrd="1" destOrd="0" presId="urn:microsoft.com/office/officeart/2005/8/layout/process5"/>
    <dgm:cxn modelId="{188E8566-CE9D-445F-BD83-49814B0857D3}" type="presOf" srcId="{5E8230BB-73F8-4FEF-9CA7-4BBA13B5F37E}" destId="{3E7ED991-11CE-43F8-9ABD-2452B4499AEE}" srcOrd="0" destOrd="0" presId="urn:microsoft.com/office/officeart/2005/8/layout/process5"/>
    <dgm:cxn modelId="{A879F46E-04BB-4373-8BFA-631E28A9CBB3}" type="presOf" srcId="{449E5013-5BA3-40C9-9456-9FB5CE117925}" destId="{1BBDBAFA-7742-48EC-B751-5C42657D6749}" srcOrd="0" destOrd="0" presId="urn:microsoft.com/office/officeart/2005/8/layout/process5"/>
    <dgm:cxn modelId="{D0BA9276-3C7C-4116-8384-33BB0BB741BC}" srcId="{13E7C984-6E23-43D1-BFB6-F901A9AB5BAF}" destId="{6F28DBCB-7B7F-404E-9A89-D192941399DC}" srcOrd="7" destOrd="0" parTransId="{B1187953-9065-48DB-81D3-00595FAFA516}" sibTransId="{1EFAE079-73B0-49EA-A261-43D9A6F14A9F}"/>
    <dgm:cxn modelId="{B3056878-6E28-432D-AF3F-252596B63EFD}" type="presOf" srcId="{6F28DBCB-7B7F-404E-9A89-D192941399DC}" destId="{3E726696-15BE-4817-B73C-FD5A1EDEE296}" srcOrd="0" destOrd="0" presId="urn:microsoft.com/office/officeart/2005/8/layout/process5"/>
    <dgm:cxn modelId="{CFC0AD7C-E811-4330-84D2-453002D71374}" srcId="{13E7C984-6E23-43D1-BFB6-F901A9AB5BAF}" destId="{B427D042-983E-4391-BDB7-09249BB4E831}" srcOrd="4" destOrd="0" parTransId="{FA155E42-6CEC-4353-9233-65D7BECD87E3}" sibTransId="{683D418E-E28E-416B-8457-BF81D0BAD3E1}"/>
    <dgm:cxn modelId="{53D51D94-D7CB-412E-9083-2E34770E8AD4}" type="presOf" srcId="{95C5E151-2B84-4ABF-93A9-0D44E09E40A9}" destId="{5B837428-7EFA-43F8-BABE-7E6C68917A7D}" srcOrd="0" destOrd="0" presId="urn:microsoft.com/office/officeart/2005/8/layout/process5"/>
    <dgm:cxn modelId="{FD1AA7AF-441C-4D55-BFFB-060BF19AEE6C}" srcId="{13E7C984-6E23-43D1-BFB6-F901A9AB5BAF}" destId="{70276BB3-A691-490F-A446-AE16258F1799}" srcOrd="3" destOrd="0" parTransId="{B041305D-611D-488B-950E-1407D852085A}" sibTransId="{449E5013-5BA3-40C9-9456-9FB5CE117925}"/>
    <dgm:cxn modelId="{42DE26B4-6F67-43B4-ACE4-71F0436C40FC}" type="presOf" srcId="{1FAB8EC6-B37E-4097-84A2-427B5C7053CB}" destId="{58B7E600-94BF-4CD8-A559-78433A168ACA}" srcOrd="1" destOrd="0" presId="urn:microsoft.com/office/officeart/2005/8/layout/process5"/>
    <dgm:cxn modelId="{04AD5FB6-452F-4094-B646-E47CF83F52E8}" srcId="{13E7C984-6E23-43D1-BFB6-F901A9AB5BAF}" destId="{5E8230BB-73F8-4FEF-9CA7-4BBA13B5F37E}" srcOrd="1" destOrd="0" parTransId="{E40C6805-CCC0-402E-8288-38F33C699F1E}" sibTransId="{B00A71DE-B062-4968-8776-1B654690D7C5}"/>
    <dgm:cxn modelId="{BF89A1B8-BA9B-4C1B-A0D4-8D28E0E79940}" srcId="{13E7C984-6E23-43D1-BFB6-F901A9AB5BAF}" destId="{B4BEE388-FEF5-46C5-AF13-27983832F89F}" srcOrd="5" destOrd="0" parTransId="{D5DE5B5D-816D-4041-82D8-965E584532A3}" sibTransId="{A307A7E3-3101-4E80-A7A7-37EF70CE674D}"/>
    <dgm:cxn modelId="{DD7AEBB9-098B-4E91-B7AA-879C652A060B}" srcId="{13E7C984-6E23-43D1-BFB6-F901A9AB5BAF}" destId="{6FA6522D-346B-41DC-8976-05327CA067C8}" srcOrd="2" destOrd="0" parTransId="{2492204E-18B2-4811-960C-AB95E663904F}" sibTransId="{DD3A9FFE-1314-47F5-B6D4-9F07E32B3E93}"/>
    <dgm:cxn modelId="{005D30BC-CFE7-40C4-A122-C8EA3FBE3840}" type="presOf" srcId="{70276BB3-A691-490F-A446-AE16258F1799}" destId="{B19256A1-A49B-42BB-8C3B-1A2BEEBF6F2B}" srcOrd="0" destOrd="0" presId="urn:microsoft.com/office/officeart/2005/8/layout/process5"/>
    <dgm:cxn modelId="{F00EBAC0-80DF-4DD5-872A-74BDD1F26F80}" type="presOf" srcId="{B00A71DE-B062-4968-8776-1B654690D7C5}" destId="{F9CD05F7-98FE-47E9-851F-5C91D4E3CBD3}" srcOrd="0" destOrd="0" presId="urn:microsoft.com/office/officeart/2005/8/layout/process5"/>
    <dgm:cxn modelId="{26667DC1-C816-4FC2-8E90-B99E1D7139F9}" type="presOf" srcId="{95C5E151-2B84-4ABF-93A9-0D44E09E40A9}" destId="{4BA2ADBC-B8A8-40EB-AF99-7B569F6EB384}" srcOrd="1" destOrd="0" presId="urn:microsoft.com/office/officeart/2005/8/layout/process5"/>
    <dgm:cxn modelId="{9A2CFFCB-AB97-493E-91E4-D01C7C0982AC}" type="presOf" srcId="{DD3A9FFE-1314-47F5-B6D4-9F07E32B3E93}" destId="{C82905DF-8E6E-43B1-A498-A9E6623E4DE3}" srcOrd="1" destOrd="0" presId="urn:microsoft.com/office/officeart/2005/8/layout/process5"/>
    <dgm:cxn modelId="{606C9ED2-EF0C-4BF1-9D21-5A5340C5EBAA}" type="presOf" srcId="{449E5013-5BA3-40C9-9456-9FB5CE117925}" destId="{6B4A492E-2DE0-4491-B6E9-1FB19C02F587}" srcOrd="1" destOrd="0" presId="urn:microsoft.com/office/officeart/2005/8/layout/process5"/>
    <dgm:cxn modelId="{570788D7-9BA8-4F5B-8732-06A6234FC5B7}" srcId="{13E7C984-6E23-43D1-BFB6-F901A9AB5BAF}" destId="{B3517D5D-067E-47A1-A343-0D19499DDAF2}" srcOrd="0" destOrd="0" parTransId="{AC0B98AB-951A-490B-B15C-C84834667C06}" sibTransId="{95C5E151-2B84-4ABF-93A9-0D44E09E40A9}"/>
    <dgm:cxn modelId="{14A2CFD9-80FF-4C9A-96E5-53E9CD172E9C}" type="presOf" srcId="{13E7C984-6E23-43D1-BFB6-F901A9AB5BAF}" destId="{6061BD11-9C51-4CF6-9915-388D67429335}" srcOrd="0" destOrd="0" presId="urn:microsoft.com/office/officeart/2005/8/layout/process5"/>
    <dgm:cxn modelId="{98CEE2E1-3CF4-4A33-A3D2-27BA7CE1ED9E}" type="presOf" srcId="{B427D042-983E-4391-BDB7-09249BB4E831}" destId="{2A8C795A-44E3-47B0-ACCA-E63972A8B1A8}" srcOrd="0" destOrd="0" presId="urn:microsoft.com/office/officeart/2005/8/layout/process5"/>
    <dgm:cxn modelId="{B3AFC8E9-47C8-4555-B584-6AB06AC2556E}" type="presOf" srcId="{61CC7A95-0C98-442B-B4FE-3928A9557C2F}" destId="{C529D213-D292-4E6F-B79B-0B792CB4E946}" srcOrd="0" destOrd="0" presId="urn:microsoft.com/office/officeart/2005/8/layout/process5"/>
    <dgm:cxn modelId="{29F964FE-37AA-4B70-8B5A-2E4677A757AB}" type="presOf" srcId="{1FAB8EC6-B37E-4097-84A2-427B5C7053CB}" destId="{80D8C877-2117-43A4-8443-39ABB8ADE606}" srcOrd="0" destOrd="0" presId="urn:microsoft.com/office/officeart/2005/8/layout/process5"/>
    <dgm:cxn modelId="{EF57C92E-B234-496C-960D-717F450C1CC8}" type="presParOf" srcId="{6061BD11-9C51-4CF6-9915-388D67429335}" destId="{04CC5A8F-A6D3-4CF8-8ACB-7EB8B169DA1B}" srcOrd="0" destOrd="0" presId="urn:microsoft.com/office/officeart/2005/8/layout/process5"/>
    <dgm:cxn modelId="{0EB77AF5-3E73-4FDA-A077-10C4B6900573}" type="presParOf" srcId="{6061BD11-9C51-4CF6-9915-388D67429335}" destId="{5B837428-7EFA-43F8-BABE-7E6C68917A7D}" srcOrd="1" destOrd="0" presId="urn:microsoft.com/office/officeart/2005/8/layout/process5"/>
    <dgm:cxn modelId="{A5EF8706-EAD0-4C59-9356-459386EC3632}" type="presParOf" srcId="{5B837428-7EFA-43F8-BABE-7E6C68917A7D}" destId="{4BA2ADBC-B8A8-40EB-AF99-7B569F6EB384}" srcOrd="0" destOrd="0" presId="urn:microsoft.com/office/officeart/2005/8/layout/process5"/>
    <dgm:cxn modelId="{BACF63FD-9491-489A-9CE7-C77039FF6FCC}" type="presParOf" srcId="{6061BD11-9C51-4CF6-9915-388D67429335}" destId="{3E7ED991-11CE-43F8-9ABD-2452B4499AEE}" srcOrd="2" destOrd="0" presId="urn:microsoft.com/office/officeart/2005/8/layout/process5"/>
    <dgm:cxn modelId="{5DD3B212-E94B-4FA0-A3BA-C2B4C3D832C6}" type="presParOf" srcId="{6061BD11-9C51-4CF6-9915-388D67429335}" destId="{F9CD05F7-98FE-47E9-851F-5C91D4E3CBD3}" srcOrd="3" destOrd="0" presId="urn:microsoft.com/office/officeart/2005/8/layout/process5"/>
    <dgm:cxn modelId="{D228F87E-8661-49BC-A91F-0412FD014671}" type="presParOf" srcId="{F9CD05F7-98FE-47E9-851F-5C91D4E3CBD3}" destId="{52B948BB-4CB5-4C43-B8F8-B62C2165DA9E}" srcOrd="0" destOrd="0" presId="urn:microsoft.com/office/officeart/2005/8/layout/process5"/>
    <dgm:cxn modelId="{61C8C451-A308-4B75-A2C8-6C1A537AA5A5}" type="presParOf" srcId="{6061BD11-9C51-4CF6-9915-388D67429335}" destId="{B2278B66-2FC1-49CB-91E6-F4C71D415251}" srcOrd="4" destOrd="0" presId="urn:microsoft.com/office/officeart/2005/8/layout/process5"/>
    <dgm:cxn modelId="{9F23B7A2-E975-408A-A6FB-B7272A6B2352}" type="presParOf" srcId="{6061BD11-9C51-4CF6-9915-388D67429335}" destId="{B55CEA41-FD1E-4507-B80C-2DE868E42D93}" srcOrd="5" destOrd="0" presId="urn:microsoft.com/office/officeart/2005/8/layout/process5"/>
    <dgm:cxn modelId="{0928B3B2-7D1F-4775-A6FA-0248D04DCFEA}" type="presParOf" srcId="{B55CEA41-FD1E-4507-B80C-2DE868E42D93}" destId="{C82905DF-8E6E-43B1-A498-A9E6623E4DE3}" srcOrd="0" destOrd="0" presId="urn:microsoft.com/office/officeart/2005/8/layout/process5"/>
    <dgm:cxn modelId="{9A0D2B8E-7211-44AF-AB34-AD9960080870}" type="presParOf" srcId="{6061BD11-9C51-4CF6-9915-388D67429335}" destId="{B19256A1-A49B-42BB-8C3B-1A2BEEBF6F2B}" srcOrd="6" destOrd="0" presId="urn:microsoft.com/office/officeart/2005/8/layout/process5"/>
    <dgm:cxn modelId="{FE30C101-A49D-4951-AFAD-2E9A1C2B69CB}" type="presParOf" srcId="{6061BD11-9C51-4CF6-9915-388D67429335}" destId="{1BBDBAFA-7742-48EC-B751-5C42657D6749}" srcOrd="7" destOrd="0" presId="urn:microsoft.com/office/officeart/2005/8/layout/process5"/>
    <dgm:cxn modelId="{6E88D048-DC9B-48A3-9493-400CD18D7249}" type="presParOf" srcId="{1BBDBAFA-7742-48EC-B751-5C42657D6749}" destId="{6B4A492E-2DE0-4491-B6E9-1FB19C02F587}" srcOrd="0" destOrd="0" presId="urn:microsoft.com/office/officeart/2005/8/layout/process5"/>
    <dgm:cxn modelId="{56EC04F2-31B0-44CF-A4D4-17448B1B2290}" type="presParOf" srcId="{6061BD11-9C51-4CF6-9915-388D67429335}" destId="{2A8C795A-44E3-47B0-ACCA-E63972A8B1A8}" srcOrd="8" destOrd="0" presId="urn:microsoft.com/office/officeart/2005/8/layout/process5"/>
    <dgm:cxn modelId="{2508BBED-4A30-4321-AF40-B8985D5E6F21}" type="presParOf" srcId="{6061BD11-9C51-4CF6-9915-388D67429335}" destId="{8C629D59-0BED-4198-9C40-64001C02951F}" srcOrd="9" destOrd="0" presId="urn:microsoft.com/office/officeart/2005/8/layout/process5"/>
    <dgm:cxn modelId="{65B246D5-A247-4622-B02C-20DF2BFF8144}" type="presParOf" srcId="{8C629D59-0BED-4198-9C40-64001C02951F}" destId="{B8191C45-5710-4F8B-9EA9-E83519584CA2}" srcOrd="0" destOrd="0" presId="urn:microsoft.com/office/officeart/2005/8/layout/process5"/>
    <dgm:cxn modelId="{3552D9F3-4230-444F-883A-6FF833322039}" type="presParOf" srcId="{6061BD11-9C51-4CF6-9915-388D67429335}" destId="{185A79F6-F54F-45A9-914E-72F34AAE3EFD}" srcOrd="10" destOrd="0" presId="urn:microsoft.com/office/officeart/2005/8/layout/process5"/>
    <dgm:cxn modelId="{43FDB5B1-3DF5-428A-B770-8B6838A6B24A}" type="presParOf" srcId="{6061BD11-9C51-4CF6-9915-388D67429335}" destId="{CCC76B0D-D387-4D76-9B6A-661343884193}" srcOrd="11" destOrd="0" presId="urn:microsoft.com/office/officeart/2005/8/layout/process5"/>
    <dgm:cxn modelId="{893C962C-76FA-4338-8E46-BFFCD371B65D}" type="presParOf" srcId="{CCC76B0D-D387-4D76-9B6A-661343884193}" destId="{C9CFB6B5-7659-4365-9873-EF2ED1CBCBC1}" srcOrd="0" destOrd="0" presId="urn:microsoft.com/office/officeart/2005/8/layout/process5"/>
    <dgm:cxn modelId="{1520550E-9B03-419A-94E3-C5874122685D}" type="presParOf" srcId="{6061BD11-9C51-4CF6-9915-388D67429335}" destId="{C529D213-D292-4E6F-B79B-0B792CB4E946}" srcOrd="12" destOrd="0" presId="urn:microsoft.com/office/officeart/2005/8/layout/process5"/>
    <dgm:cxn modelId="{496D9AE8-D3DC-49C4-9D13-A377B55AF1EF}" type="presParOf" srcId="{6061BD11-9C51-4CF6-9915-388D67429335}" destId="{80D8C877-2117-43A4-8443-39ABB8ADE606}" srcOrd="13" destOrd="0" presId="urn:microsoft.com/office/officeart/2005/8/layout/process5"/>
    <dgm:cxn modelId="{72C95C44-91F7-4060-AF46-103AEF6ACF21}" type="presParOf" srcId="{80D8C877-2117-43A4-8443-39ABB8ADE606}" destId="{58B7E600-94BF-4CD8-A559-78433A168ACA}" srcOrd="0" destOrd="0" presId="urn:microsoft.com/office/officeart/2005/8/layout/process5"/>
    <dgm:cxn modelId="{6309C356-E47F-4E41-8DBC-7DBBBE71A99C}" type="presParOf" srcId="{6061BD11-9C51-4CF6-9915-388D67429335}" destId="{3E726696-15BE-4817-B73C-FD5A1EDEE29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C5A8F-A6D3-4CF8-8ACB-7EB8B169DA1B}">
      <dsp:nvSpPr>
        <dsp:cNvPr id="0" name=""/>
        <dsp:cNvSpPr/>
      </dsp:nvSpPr>
      <dsp:spPr>
        <a:xfrm>
          <a:off x="4327" y="710452"/>
          <a:ext cx="1892124" cy="113527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Introduction</a:t>
          </a:r>
          <a:endParaRPr lang="en-IN" sz="1800" b="1" kern="1200" dirty="0">
            <a:solidFill>
              <a:schemeClr val="bg1">
                <a:lumMod val="95000"/>
                <a:lumOff val="5000"/>
              </a:schemeClr>
            </a:solidFill>
          </a:endParaRPr>
        </a:p>
      </dsp:txBody>
      <dsp:txXfrm>
        <a:off x="37578" y="743703"/>
        <a:ext cx="1825622" cy="1068772"/>
      </dsp:txXfrm>
    </dsp:sp>
    <dsp:sp modelId="{5B837428-7EFA-43F8-BABE-7E6C68917A7D}">
      <dsp:nvSpPr>
        <dsp:cNvPr id="0" name=""/>
        <dsp:cNvSpPr/>
      </dsp:nvSpPr>
      <dsp:spPr>
        <a:xfrm>
          <a:off x="2062959" y="1043466"/>
          <a:ext cx="401130" cy="46924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b="1" kern="1200">
            <a:solidFill>
              <a:schemeClr val="bg1">
                <a:lumMod val="95000"/>
                <a:lumOff val="5000"/>
              </a:schemeClr>
            </a:solidFill>
          </a:endParaRPr>
        </a:p>
      </dsp:txBody>
      <dsp:txXfrm>
        <a:off x="2062959" y="1137315"/>
        <a:ext cx="280791" cy="281548"/>
      </dsp:txXfrm>
    </dsp:sp>
    <dsp:sp modelId="{3E7ED991-11CE-43F8-9ABD-2452B4499AEE}">
      <dsp:nvSpPr>
        <dsp:cNvPr id="0" name=""/>
        <dsp:cNvSpPr/>
      </dsp:nvSpPr>
      <dsp:spPr>
        <a:xfrm>
          <a:off x="2653302" y="710452"/>
          <a:ext cx="1892124" cy="113527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Data Transformation and Cleaning</a:t>
          </a:r>
          <a:endParaRPr lang="en-IN" sz="1800" b="1" kern="1200" dirty="0">
            <a:solidFill>
              <a:schemeClr val="bg1">
                <a:lumMod val="95000"/>
                <a:lumOff val="5000"/>
              </a:schemeClr>
            </a:solidFill>
          </a:endParaRPr>
        </a:p>
      </dsp:txBody>
      <dsp:txXfrm>
        <a:off x="2686553" y="743703"/>
        <a:ext cx="1825622" cy="1068772"/>
      </dsp:txXfrm>
    </dsp:sp>
    <dsp:sp modelId="{F9CD05F7-98FE-47E9-851F-5C91D4E3CBD3}">
      <dsp:nvSpPr>
        <dsp:cNvPr id="0" name=""/>
        <dsp:cNvSpPr/>
      </dsp:nvSpPr>
      <dsp:spPr>
        <a:xfrm>
          <a:off x="4711934" y="1043466"/>
          <a:ext cx="401130" cy="46924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b="1" kern="1200">
            <a:solidFill>
              <a:schemeClr val="bg1">
                <a:lumMod val="95000"/>
                <a:lumOff val="5000"/>
              </a:schemeClr>
            </a:solidFill>
          </a:endParaRPr>
        </a:p>
      </dsp:txBody>
      <dsp:txXfrm>
        <a:off x="4711934" y="1137315"/>
        <a:ext cx="280791" cy="281548"/>
      </dsp:txXfrm>
    </dsp:sp>
    <dsp:sp modelId="{B2278B66-2FC1-49CB-91E6-F4C71D415251}">
      <dsp:nvSpPr>
        <dsp:cNvPr id="0" name=""/>
        <dsp:cNvSpPr/>
      </dsp:nvSpPr>
      <dsp:spPr>
        <a:xfrm>
          <a:off x="5302277" y="710452"/>
          <a:ext cx="1892124" cy="113527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General Crime Analysis</a:t>
          </a:r>
          <a:endParaRPr lang="en-IN" sz="1800" b="1" kern="1200" dirty="0">
            <a:solidFill>
              <a:schemeClr val="bg1">
                <a:lumMod val="95000"/>
                <a:lumOff val="5000"/>
              </a:schemeClr>
            </a:solidFill>
          </a:endParaRPr>
        </a:p>
      </dsp:txBody>
      <dsp:txXfrm>
        <a:off x="5335528" y="743703"/>
        <a:ext cx="1825622" cy="1068772"/>
      </dsp:txXfrm>
    </dsp:sp>
    <dsp:sp modelId="{B55CEA41-FD1E-4507-B80C-2DE868E42D93}">
      <dsp:nvSpPr>
        <dsp:cNvPr id="0" name=""/>
        <dsp:cNvSpPr/>
      </dsp:nvSpPr>
      <dsp:spPr>
        <a:xfrm>
          <a:off x="7360909" y="1043466"/>
          <a:ext cx="401130" cy="46924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b="1" kern="1200">
            <a:solidFill>
              <a:schemeClr val="bg1">
                <a:lumMod val="95000"/>
                <a:lumOff val="5000"/>
              </a:schemeClr>
            </a:solidFill>
          </a:endParaRPr>
        </a:p>
      </dsp:txBody>
      <dsp:txXfrm>
        <a:off x="7360909" y="1137315"/>
        <a:ext cx="280791" cy="281548"/>
      </dsp:txXfrm>
    </dsp:sp>
    <dsp:sp modelId="{B19256A1-A49B-42BB-8C3B-1A2BEEBF6F2B}">
      <dsp:nvSpPr>
        <dsp:cNvPr id="0" name=""/>
        <dsp:cNvSpPr/>
      </dsp:nvSpPr>
      <dsp:spPr>
        <a:xfrm>
          <a:off x="7951252" y="710452"/>
          <a:ext cx="1892124" cy="113527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Hotspot of Crimes</a:t>
          </a:r>
          <a:endParaRPr lang="en-IN" sz="1800" b="1" kern="1200" dirty="0">
            <a:solidFill>
              <a:schemeClr val="bg1">
                <a:lumMod val="95000"/>
                <a:lumOff val="5000"/>
              </a:schemeClr>
            </a:solidFill>
          </a:endParaRPr>
        </a:p>
      </dsp:txBody>
      <dsp:txXfrm>
        <a:off x="7984503" y="743703"/>
        <a:ext cx="1825622" cy="1068772"/>
      </dsp:txXfrm>
    </dsp:sp>
    <dsp:sp modelId="{1BBDBAFA-7742-48EC-B751-5C42657D6749}">
      <dsp:nvSpPr>
        <dsp:cNvPr id="0" name=""/>
        <dsp:cNvSpPr/>
      </dsp:nvSpPr>
      <dsp:spPr>
        <a:xfrm rot="5400000">
          <a:off x="8696749" y="1978175"/>
          <a:ext cx="401130" cy="46924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b="1" kern="1200">
            <a:solidFill>
              <a:schemeClr val="bg1">
                <a:lumMod val="95000"/>
                <a:lumOff val="5000"/>
              </a:schemeClr>
            </a:solidFill>
          </a:endParaRPr>
        </a:p>
      </dsp:txBody>
      <dsp:txXfrm rot="-5400000">
        <a:off x="8756541" y="2012233"/>
        <a:ext cx="281548" cy="280791"/>
      </dsp:txXfrm>
    </dsp:sp>
    <dsp:sp modelId="{2A8C795A-44E3-47B0-ACCA-E63972A8B1A8}">
      <dsp:nvSpPr>
        <dsp:cNvPr id="0" name=""/>
        <dsp:cNvSpPr/>
      </dsp:nvSpPr>
      <dsp:spPr>
        <a:xfrm>
          <a:off x="7951252" y="2602576"/>
          <a:ext cx="1892124" cy="113527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Specific crime analysis</a:t>
          </a:r>
          <a:endParaRPr lang="en-IN" sz="1800" b="1" kern="1200" dirty="0">
            <a:solidFill>
              <a:schemeClr val="bg1">
                <a:lumMod val="95000"/>
                <a:lumOff val="5000"/>
              </a:schemeClr>
            </a:solidFill>
          </a:endParaRPr>
        </a:p>
      </dsp:txBody>
      <dsp:txXfrm>
        <a:off x="7984503" y="2635827"/>
        <a:ext cx="1825622" cy="1068772"/>
      </dsp:txXfrm>
    </dsp:sp>
    <dsp:sp modelId="{8C629D59-0BED-4198-9C40-64001C02951F}">
      <dsp:nvSpPr>
        <dsp:cNvPr id="0" name=""/>
        <dsp:cNvSpPr/>
      </dsp:nvSpPr>
      <dsp:spPr>
        <a:xfrm rot="10800000">
          <a:off x="7383614" y="2935590"/>
          <a:ext cx="401130" cy="469246"/>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b="1" kern="1200">
            <a:solidFill>
              <a:schemeClr val="bg1">
                <a:lumMod val="95000"/>
                <a:lumOff val="5000"/>
              </a:schemeClr>
            </a:solidFill>
          </a:endParaRPr>
        </a:p>
      </dsp:txBody>
      <dsp:txXfrm rot="10800000">
        <a:off x="7503953" y="3029439"/>
        <a:ext cx="280791" cy="281548"/>
      </dsp:txXfrm>
    </dsp:sp>
    <dsp:sp modelId="{185A79F6-F54F-45A9-914E-72F34AAE3EFD}">
      <dsp:nvSpPr>
        <dsp:cNvPr id="0" name=""/>
        <dsp:cNvSpPr/>
      </dsp:nvSpPr>
      <dsp:spPr>
        <a:xfrm>
          <a:off x="5302277" y="2602576"/>
          <a:ext cx="1892124" cy="113527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Health System analysis</a:t>
          </a:r>
          <a:endParaRPr lang="en-IN" sz="1800" b="1" kern="1200" dirty="0">
            <a:solidFill>
              <a:schemeClr val="bg1">
                <a:lumMod val="95000"/>
                <a:lumOff val="5000"/>
              </a:schemeClr>
            </a:solidFill>
          </a:endParaRPr>
        </a:p>
      </dsp:txBody>
      <dsp:txXfrm>
        <a:off x="5335528" y="2635827"/>
        <a:ext cx="1825622" cy="1068772"/>
      </dsp:txXfrm>
    </dsp:sp>
    <dsp:sp modelId="{CCC76B0D-D387-4D76-9B6A-661343884193}">
      <dsp:nvSpPr>
        <dsp:cNvPr id="0" name=""/>
        <dsp:cNvSpPr/>
      </dsp:nvSpPr>
      <dsp:spPr>
        <a:xfrm rot="10800000">
          <a:off x="4734640" y="2935590"/>
          <a:ext cx="401130" cy="46924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b="1" kern="1200">
            <a:solidFill>
              <a:schemeClr val="bg1">
                <a:lumMod val="95000"/>
                <a:lumOff val="5000"/>
              </a:schemeClr>
            </a:solidFill>
          </a:endParaRPr>
        </a:p>
      </dsp:txBody>
      <dsp:txXfrm rot="10800000">
        <a:off x="4854979" y="3029439"/>
        <a:ext cx="280791" cy="281548"/>
      </dsp:txXfrm>
    </dsp:sp>
    <dsp:sp modelId="{C529D213-D292-4E6F-B79B-0B792CB4E946}">
      <dsp:nvSpPr>
        <dsp:cNvPr id="0" name=""/>
        <dsp:cNvSpPr/>
      </dsp:nvSpPr>
      <dsp:spPr>
        <a:xfrm>
          <a:off x="2653302" y="2602576"/>
          <a:ext cx="1892124" cy="113527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Insights</a:t>
          </a:r>
          <a:endParaRPr lang="en-IN" sz="1800" b="1" kern="1200" dirty="0">
            <a:solidFill>
              <a:schemeClr val="bg1">
                <a:lumMod val="95000"/>
                <a:lumOff val="5000"/>
              </a:schemeClr>
            </a:solidFill>
          </a:endParaRPr>
        </a:p>
      </dsp:txBody>
      <dsp:txXfrm>
        <a:off x="2686553" y="2635827"/>
        <a:ext cx="1825622" cy="1068772"/>
      </dsp:txXfrm>
    </dsp:sp>
    <dsp:sp modelId="{80D8C877-2117-43A4-8443-39ABB8ADE606}">
      <dsp:nvSpPr>
        <dsp:cNvPr id="0" name=""/>
        <dsp:cNvSpPr/>
      </dsp:nvSpPr>
      <dsp:spPr>
        <a:xfrm rot="10800000">
          <a:off x="2085665" y="2935590"/>
          <a:ext cx="401130" cy="46924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b="1" kern="1200">
            <a:solidFill>
              <a:schemeClr val="bg1">
                <a:lumMod val="95000"/>
                <a:lumOff val="5000"/>
              </a:schemeClr>
            </a:solidFill>
          </a:endParaRPr>
        </a:p>
      </dsp:txBody>
      <dsp:txXfrm rot="10800000">
        <a:off x="2206004" y="3029439"/>
        <a:ext cx="280791" cy="281548"/>
      </dsp:txXfrm>
    </dsp:sp>
    <dsp:sp modelId="{3E726696-15BE-4817-B73C-FD5A1EDEE296}">
      <dsp:nvSpPr>
        <dsp:cNvPr id="0" name=""/>
        <dsp:cNvSpPr/>
      </dsp:nvSpPr>
      <dsp:spPr>
        <a:xfrm>
          <a:off x="4327" y="2602576"/>
          <a:ext cx="1892124" cy="113527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solidFill>
                <a:schemeClr val="bg1">
                  <a:lumMod val="95000"/>
                  <a:lumOff val="5000"/>
                </a:schemeClr>
              </a:solidFill>
            </a:rPr>
            <a:t>Steps to be taken</a:t>
          </a:r>
          <a:endParaRPr lang="en-IN" sz="1800" b="1" kern="1200" dirty="0">
            <a:solidFill>
              <a:schemeClr val="bg1">
                <a:lumMod val="95000"/>
                <a:lumOff val="5000"/>
              </a:schemeClr>
            </a:solidFill>
          </a:endParaRPr>
        </a:p>
      </dsp:txBody>
      <dsp:txXfrm>
        <a:off x="37578" y="2635827"/>
        <a:ext cx="1825622" cy="10687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255346" y="2750337"/>
            <a:ext cx="1171888" cy="1356442"/>
          </a:xfrm>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115407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309"/>
            <a:ext cx="1154151" cy="1090789"/>
          </a:xfrm>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255716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615"/>
            <a:ext cx="1154151" cy="1090789"/>
          </a:xfrm>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558163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176ED7F0-3235-440D-86B1-D41435F52F64}" type="slidenum">
              <a:rPr lang="en-IN" smtClean="0"/>
              <a:t>‹#›</a:t>
            </a:fld>
            <a:endParaRPr lang="en-IN"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6563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122124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295664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1977637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2759236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188D2FF-90B9-4E67-A11B-A14D0672A4CB}" type="datetimeFigureOut">
              <a:rPr lang="en-IN" smtClean="0"/>
              <a:t>17-01-2024</a:t>
            </a:fld>
            <a:endParaRPr lang="en-IN" dirty="0"/>
          </a:p>
        </p:txBody>
      </p:sp>
      <p:sp>
        <p:nvSpPr>
          <p:cNvPr id="5" name="Footer Placeholder 4"/>
          <p:cNvSpPr>
            <a:spLocks noGrp="1"/>
          </p:cNvSpPr>
          <p:nvPr>
            <p:ph type="ftr" sz="quarter" idx="11"/>
          </p:nvPr>
        </p:nvSpPr>
        <p:spPr>
          <a:xfrm>
            <a:off x="680321" y="5936188"/>
            <a:ext cx="6126805" cy="365125"/>
          </a:xfrm>
        </p:spPr>
        <p:txBody>
          <a:bodyPr/>
          <a:lstStyle/>
          <a:p>
            <a:endParaRPr lang="en-IN"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76ED7F0-3235-440D-86B1-D41435F52F64}" type="slidenum">
              <a:rPr lang="en-IN" smtClean="0"/>
              <a:t>‹#›</a:t>
            </a:fld>
            <a:endParaRPr lang="en-IN" dirty="0"/>
          </a:p>
        </p:txBody>
      </p:sp>
    </p:spTree>
    <p:extLst>
      <p:ext uri="{BB962C8B-B14F-4D97-AF65-F5344CB8AC3E}">
        <p14:creationId xmlns:p14="http://schemas.microsoft.com/office/powerpoint/2010/main" val="87359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7365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729455" y="2869895"/>
            <a:ext cx="1154151" cy="1090789"/>
          </a:xfrm>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331919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397977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31517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346695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1466568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102190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8D2FF-90B9-4E67-A11B-A14D0672A4CB}"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76ED7F0-3235-440D-86B1-D41435F52F64}" type="slidenum">
              <a:rPr lang="en-IN" smtClean="0"/>
              <a:t>‹#›</a:t>
            </a:fld>
            <a:endParaRPr lang="en-IN" dirty="0"/>
          </a:p>
        </p:txBody>
      </p:sp>
    </p:spTree>
    <p:extLst>
      <p:ext uri="{BB962C8B-B14F-4D97-AF65-F5344CB8AC3E}">
        <p14:creationId xmlns:p14="http://schemas.microsoft.com/office/powerpoint/2010/main" val="322560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50000">
              <a:schemeClr val="accent4">
                <a:lumMod val="75000"/>
              </a:schemeClr>
            </a:gs>
            <a:gs pos="100000">
              <a:schemeClr val="accent6">
                <a:lumMod val="50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88D2FF-90B9-4E67-A11B-A14D0672A4CB}" type="datetimeFigureOut">
              <a:rPr lang="en-IN" smtClean="0"/>
              <a:t>17-01-2024</a:t>
            </a:fld>
            <a:endParaRPr lang="en-IN"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76ED7F0-3235-440D-86B1-D41435F52F64}" type="slidenum">
              <a:rPr lang="en-IN" smtClean="0"/>
              <a:t>‹#›</a:t>
            </a:fld>
            <a:endParaRPr lang="en-IN" dirty="0"/>
          </a:p>
        </p:txBody>
      </p:sp>
    </p:spTree>
    <p:extLst>
      <p:ext uri="{BB962C8B-B14F-4D97-AF65-F5344CB8AC3E}">
        <p14:creationId xmlns:p14="http://schemas.microsoft.com/office/powerpoint/2010/main" val="54632754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rive.google.com/drive/folders/1lF6jzxtjLGHOKz4_Udl8lVY1rs7KpVF8?usp=sharing"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HuCLhQSP8tA_pkjKKDQqHcfoR9s2bLkW/edit?usp=sharing&amp;ouid=105307268836170429001&amp;rtpof=true&amp;sd=true" TargetMode="External"/><Relationship Id="rId2" Type="http://schemas.openxmlformats.org/officeDocument/2006/relationships/hyperlink" Target="https://docs.google.com/spreadsheets/d/15jUUYQwMZetpgXqmU_Wjnkr__6z0sWc4/edit?usp=sharing&amp;ouid=105307268836170429001&amp;rtpof=true&amp;sd=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EF16-6026-C569-DBA4-6AB05D289C04}"/>
              </a:ext>
            </a:extLst>
          </p:cNvPr>
          <p:cNvSpPr>
            <a:spLocks noGrp="1"/>
          </p:cNvSpPr>
          <p:nvPr>
            <p:ph type="ctrTitle"/>
          </p:nvPr>
        </p:nvSpPr>
        <p:spPr/>
        <p:txBody>
          <a:bodyPr anchor="ctr"/>
          <a:lstStyle/>
          <a:p>
            <a:pPr algn="ctr"/>
            <a:r>
              <a:rPr lang="en-IN" dirty="0"/>
              <a:t>Crime Analysis  </a:t>
            </a:r>
            <a:endParaRPr lang="en-IN" dirty="0">
              <a:latin typeface="Bahnschrift SemiLight Condensed" panose="020B0502040204020203" pitchFamily="34" charset="0"/>
            </a:endParaRPr>
          </a:p>
        </p:txBody>
      </p:sp>
      <p:sp>
        <p:nvSpPr>
          <p:cNvPr id="7" name="TextBox 6">
            <a:extLst>
              <a:ext uri="{FF2B5EF4-FFF2-40B4-BE49-F238E27FC236}">
                <a16:creationId xmlns:a16="http://schemas.microsoft.com/office/drawing/2014/main" id="{2074AF58-D7AC-CC8A-D091-8B6B83B9DB40}"/>
              </a:ext>
            </a:extLst>
          </p:cNvPr>
          <p:cNvSpPr txBox="1"/>
          <p:nvPr/>
        </p:nvSpPr>
        <p:spPr>
          <a:xfrm>
            <a:off x="9598559" y="3189411"/>
            <a:ext cx="1913119" cy="461665"/>
          </a:xfrm>
          <a:prstGeom prst="rect">
            <a:avLst/>
          </a:prstGeom>
          <a:noFill/>
        </p:spPr>
        <p:txBody>
          <a:bodyPr wrap="square">
            <a:spAutoFit/>
          </a:bodyPr>
          <a:lstStyle/>
          <a:p>
            <a:r>
              <a:rPr lang="en-IN" sz="2400" dirty="0">
                <a:solidFill>
                  <a:schemeClr val="bg1">
                    <a:lumMod val="95000"/>
                    <a:lumOff val="5000"/>
                  </a:schemeClr>
                </a:solidFill>
                <a:latin typeface="Bahnschrift SemiLight Condensed" panose="020B0502040204020203" pitchFamily="34" charset="0"/>
              </a:rPr>
              <a:t>Advolution 9.0</a:t>
            </a:r>
            <a:endParaRPr lang="en-IN" sz="2400" dirty="0">
              <a:solidFill>
                <a:schemeClr val="bg1">
                  <a:lumMod val="95000"/>
                  <a:lumOff val="5000"/>
                </a:schemeClr>
              </a:solidFill>
            </a:endParaRPr>
          </a:p>
        </p:txBody>
      </p:sp>
    </p:spTree>
    <p:extLst>
      <p:ext uri="{BB962C8B-B14F-4D97-AF65-F5344CB8AC3E}">
        <p14:creationId xmlns:p14="http://schemas.microsoft.com/office/powerpoint/2010/main" val="281943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F90E-3856-1C66-6FE3-F3F07BBBD191}"/>
              </a:ext>
            </a:extLst>
          </p:cNvPr>
          <p:cNvSpPr>
            <a:spLocks noGrp="1"/>
          </p:cNvSpPr>
          <p:nvPr>
            <p:ph type="title"/>
          </p:nvPr>
        </p:nvSpPr>
        <p:spPr/>
        <p:txBody>
          <a:bodyPr/>
          <a:lstStyle/>
          <a:p>
            <a:pPr algn="ctr"/>
            <a:r>
              <a:rPr lang="en-US" dirty="0"/>
              <a:t>Drug Consumption Analysis</a:t>
            </a:r>
            <a:endParaRPr lang="en-IN" dirty="0"/>
          </a:p>
        </p:txBody>
      </p:sp>
      <p:pic>
        <p:nvPicPr>
          <p:cNvPr id="32" name="Content Placeholder 31">
            <a:extLst>
              <a:ext uri="{FF2B5EF4-FFF2-40B4-BE49-F238E27FC236}">
                <a16:creationId xmlns:a16="http://schemas.microsoft.com/office/drawing/2014/main" id="{29F354EB-7645-766C-F35F-11A262FB86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110192" y="2023553"/>
            <a:ext cx="6324160" cy="4510154"/>
          </a:xfrm>
        </p:spPr>
      </p:pic>
      <p:sp>
        <p:nvSpPr>
          <p:cNvPr id="33" name="Text Placeholder 7">
            <a:extLst>
              <a:ext uri="{FF2B5EF4-FFF2-40B4-BE49-F238E27FC236}">
                <a16:creationId xmlns:a16="http://schemas.microsoft.com/office/drawing/2014/main" id="{F13E8A48-0F9D-CF10-F0C0-97AFD78FA4E6}"/>
              </a:ext>
            </a:extLst>
          </p:cNvPr>
          <p:cNvSpPr>
            <a:spLocks noGrp="1"/>
          </p:cNvSpPr>
          <p:nvPr>
            <p:ph type="body" sz="half" idx="2"/>
          </p:nvPr>
        </p:nvSpPr>
        <p:spPr>
          <a:xfrm>
            <a:off x="199080" y="2209492"/>
            <a:ext cx="3811771" cy="1837852"/>
          </a:xfrm>
          <a:ln>
            <a:solidFill>
              <a:schemeClr val="bg1"/>
            </a:solidFill>
          </a:ln>
        </p:spPr>
        <p:txBody>
          <a:bodyPr>
            <a:normAutofit/>
          </a:bodyPr>
          <a:lstStyle/>
          <a:p>
            <a:pPr marL="171450" indent="-171450" algn="just">
              <a:buFont typeface="Arial" panose="020B0604020202020204" pitchFamily="34" charset="0"/>
              <a:buChar char="•"/>
            </a:pPr>
            <a:r>
              <a:rPr lang="en-US" dirty="0">
                <a:solidFill>
                  <a:schemeClr val="bg1">
                    <a:lumMod val="95000"/>
                    <a:lumOff val="5000"/>
                  </a:schemeClr>
                </a:solidFill>
              </a:rPr>
              <a:t>Year by year, </a:t>
            </a:r>
            <a:r>
              <a:rPr lang="en-US" b="1" u="sng" dirty="0">
                <a:solidFill>
                  <a:schemeClr val="bg1">
                    <a:lumMod val="95000"/>
                    <a:lumOff val="5000"/>
                  </a:schemeClr>
                </a:solidFill>
              </a:rPr>
              <a:t>drug consumption is on the rise, with</a:t>
            </a:r>
            <a:r>
              <a:rPr lang="en-US" dirty="0">
                <a:solidFill>
                  <a:schemeClr val="bg1">
                    <a:lumMod val="95000"/>
                    <a:lumOff val="5000"/>
                  </a:schemeClr>
                </a:solidFill>
              </a:rPr>
              <a:t> </a:t>
            </a:r>
            <a:r>
              <a:rPr lang="en-US" b="1" u="sng" dirty="0">
                <a:solidFill>
                  <a:schemeClr val="bg1">
                    <a:lumMod val="95000"/>
                    <a:lumOff val="5000"/>
                  </a:schemeClr>
                </a:solidFill>
              </a:rPr>
              <a:t>Cannabis and Cocaine </a:t>
            </a:r>
            <a:r>
              <a:rPr lang="en-US" dirty="0">
                <a:solidFill>
                  <a:schemeClr val="bg1">
                    <a:lumMod val="95000"/>
                    <a:lumOff val="5000"/>
                  </a:schemeClr>
                </a:solidFill>
              </a:rPr>
              <a:t>being the predominant products.</a:t>
            </a:r>
          </a:p>
          <a:p>
            <a:pPr marL="171450" indent="-171450" algn="just">
              <a:buFont typeface="Arial" panose="020B0604020202020204" pitchFamily="34" charset="0"/>
              <a:buChar char="•"/>
            </a:pPr>
            <a:r>
              <a:rPr lang="en-US" dirty="0">
                <a:solidFill>
                  <a:schemeClr val="bg1">
                    <a:lumMod val="95000"/>
                    <a:lumOff val="5000"/>
                  </a:schemeClr>
                </a:solidFill>
              </a:rPr>
              <a:t>But </a:t>
            </a:r>
            <a:r>
              <a:rPr lang="en-US" b="1" u="sng" dirty="0">
                <a:solidFill>
                  <a:schemeClr val="bg1">
                    <a:lumMod val="95000"/>
                    <a:lumOff val="5000"/>
                  </a:schemeClr>
                </a:solidFill>
              </a:rPr>
              <a:t>Methamphetamine has constant rate of about 0.2k</a:t>
            </a:r>
            <a:endParaRPr lang="en-IN" b="1" u="sng" dirty="0">
              <a:solidFill>
                <a:schemeClr val="bg1">
                  <a:lumMod val="95000"/>
                  <a:lumOff val="5000"/>
                </a:schemeClr>
              </a:solidFill>
            </a:endParaRPr>
          </a:p>
        </p:txBody>
      </p:sp>
      <p:pic>
        <p:nvPicPr>
          <p:cNvPr id="4" name="Picture 3">
            <a:extLst>
              <a:ext uri="{FF2B5EF4-FFF2-40B4-BE49-F238E27FC236}">
                <a16:creationId xmlns:a16="http://schemas.microsoft.com/office/drawing/2014/main" id="{1433A9D6-03E3-24B6-FD87-0C64289C32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9080" y="4249711"/>
            <a:ext cx="3811771" cy="2283996"/>
          </a:xfrm>
          <a:prstGeom prst="rect">
            <a:avLst/>
          </a:prstGeom>
        </p:spPr>
      </p:pic>
    </p:spTree>
    <p:extLst>
      <p:ext uri="{BB962C8B-B14F-4D97-AF65-F5344CB8AC3E}">
        <p14:creationId xmlns:p14="http://schemas.microsoft.com/office/powerpoint/2010/main" val="388716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F90E-3856-1C66-6FE3-F3F07BBBD191}"/>
              </a:ext>
            </a:extLst>
          </p:cNvPr>
          <p:cNvSpPr>
            <a:spLocks noGrp="1"/>
          </p:cNvSpPr>
          <p:nvPr>
            <p:ph type="title"/>
          </p:nvPr>
        </p:nvSpPr>
        <p:spPr/>
        <p:txBody>
          <a:bodyPr/>
          <a:lstStyle/>
          <a:p>
            <a:pPr algn="ctr"/>
            <a:r>
              <a:rPr lang="en-US" dirty="0"/>
              <a:t>Drug Consumption Analysis</a:t>
            </a:r>
            <a:endParaRPr lang="en-IN" dirty="0"/>
          </a:p>
        </p:txBody>
      </p:sp>
      <p:pic>
        <p:nvPicPr>
          <p:cNvPr id="32" name="Content Placeholder 31">
            <a:extLst>
              <a:ext uri="{FF2B5EF4-FFF2-40B4-BE49-F238E27FC236}">
                <a16:creationId xmlns:a16="http://schemas.microsoft.com/office/drawing/2014/main" id="{29F354EB-7645-766C-F35F-11A262FB86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110192" y="2023553"/>
            <a:ext cx="6324160" cy="4510154"/>
          </a:xfrm>
        </p:spPr>
      </p:pic>
      <p:sp>
        <p:nvSpPr>
          <p:cNvPr id="33" name="Text Placeholder 7">
            <a:extLst>
              <a:ext uri="{FF2B5EF4-FFF2-40B4-BE49-F238E27FC236}">
                <a16:creationId xmlns:a16="http://schemas.microsoft.com/office/drawing/2014/main" id="{F13E8A48-0F9D-CF10-F0C0-97AFD78FA4E6}"/>
              </a:ext>
            </a:extLst>
          </p:cNvPr>
          <p:cNvSpPr>
            <a:spLocks noGrp="1"/>
          </p:cNvSpPr>
          <p:nvPr>
            <p:ph type="body" sz="half" idx="2"/>
          </p:nvPr>
        </p:nvSpPr>
        <p:spPr>
          <a:xfrm>
            <a:off x="199080" y="2209491"/>
            <a:ext cx="3811771" cy="1560535"/>
          </a:xfrm>
          <a:ln>
            <a:solidFill>
              <a:schemeClr val="bg1"/>
            </a:solidFill>
          </a:ln>
        </p:spPr>
        <p:txBody>
          <a:bodyPr>
            <a:norm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Alaska, New Mexico, District of Columbia, Delaware, and Arkansas emerge as hotspots for drug consumption. Out of the total 345k cases, these hotspots account for 160.59k, constituting 46.54</a:t>
            </a:r>
            <a:r>
              <a:rPr lang="en-US" dirty="0">
                <a:solidFill>
                  <a:schemeClr val="bg1">
                    <a:lumMod val="95000"/>
                    <a:lumOff val="5000"/>
                  </a:schemeClr>
                </a:solidFill>
              </a:rPr>
              <a:t>%.</a:t>
            </a:r>
            <a:endParaRPr lang="en-IN" b="1" u="sng" dirty="0">
              <a:solidFill>
                <a:schemeClr val="bg1">
                  <a:lumMod val="95000"/>
                  <a:lumOff val="5000"/>
                </a:schemeClr>
              </a:solidFill>
            </a:endParaRPr>
          </a:p>
        </p:txBody>
      </p:sp>
      <p:pic>
        <p:nvPicPr>
          <p:cNvPr id="4" name="Picture 3">
            <a:extLst>
              <a:ext uri="{FF2B5EF4-FFF2-40B4-BE49-F238E27FC236}">
                <a16:creationId xmlns:a16="http://schemas.microsoft.com/office/drawing/2014/main" id="{1433A9D6-03E3-24B6-FD87-0C64289C32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9080" y="3904939"/>
            <a:ext cx="3811771" cy="2553672"/>
          </a:xfrm>
          <a:prstGeom prst="rect">
            <a:avLst/>
          </a:prstGeom>
        </p:spPr>
      </p:pic>
    </p:spTree>
    <p:extLst>
      <p:ext uri="{BB962C8B-B14F-4D97-AF65-F5344CB8AC3E}">
        <p14:creationId xmlns:p14="http://schemas.microsoft.com/office/powerpoint/2010/main" val="41443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F90E-3856-1C66-6FE3-F3F07BBBD191}"/>
              </a:ext>
            </a:extLst>
          </p:cNvPr>
          <p:cNvSpPr>
            <a:spLocks noGrp="1"/>
          </p:cNvSpPr>
          <p:nvPr>
            <p:ph type="title"/>
          </p:nvPr>
        </p:nvSpPr>
        <p:spPr/>
        <p:txBody>
          <a:bodyPr/>
          <a:lstStyle/>
          <a:p>
            <a:pPr algn="ctr"/>
            <a:r>
              <a:rPr lang="en-US" dirty="0"/>
              <a:t>Drug Consumption in different age groups</a:t>
            </a:r>
            <a:endParaRPr lang="en-IN" dirty="0"/>
          </a:p>
        </p:txBody>
      </p:sp>
      <p:pic>
        <p:nvPicPr>
          <p:cNvPr id="32" name="Content Placeholder 31">
            <a:extLst>
              <a:ext uri="{FF2B5EF4-FFF2-40B4-BE49-F238E27FC236}">
                <a16:creationId xmlns:a16="http://schemas.microsoft.com/office/drawing/2014/main" id="{29F354EB-7645-766C-F35F-11A262FB86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80675" y="2023553"/>
            <a:ext cx="7653677" cy="4510154"/>
          </a:xfrm>
        </p:spPr>
      </p:pic>
      <p:sp>
        <p:nvSpPr>
          <p:cNvPr id="33" name="Text Placeholder 7">
            <a:extLst>
              <a:ext uri="{FF2B5EF4-FFF2-40B4-BE49-F238E27FC236}">
                <a16:creationId xmlns:a16="http://schemas.microsoft.com/office/drawing/2014/main" id="{F13E8A48-0F9D-CF10-F0C0-97AFD78FA4E6}"/>
              </a:ext>
            </a:extLst>
          </p:cNvPr>
          <p:cNvSpPr>
            <a:spLocks noGrp="1"/>
          </p:cNvSpPr>
          <p:nvPr>
            <p:ph type="body" sz="half" idx="2"/>
          </p:nvPr>
        </p:nvSpPr>
        <p:spPr>
          <a:xfrm>
            <a:off x="199081" y="2209491"/>
            <a:ext cx="2266802" cy="2122666"/>
          </a:xfrm>
          <a:ln>
            <a:solidFill>
              <a:schemeClr val="bg1"/>
            </a:solidFill>
          </a:ln>
        </p:spPr>
        <p:txBody>
          <a:bodyPr>
            <a:norm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Youths consume a lot of drug making 64% of total consumption, adults and teen making 34% of total consumption</a:t>
            </a:r>
            <a:endParaRPr lang="en-IN" b="1" u="sng" dirty="0">
              <a:solidFill>
                <a:schemeClr val="bg1">
                  <a:lumMod val="95000"/>
                  <a:lumOff val="5000"/>
                </a:schemeClr>
              </a:solidFill>
            </a:endParaRPr>
          </a:p>
        </p:txBody>
      </p:sp>
      <p:pic>
        <p:nvPicPr>
          <p:cNvPr id="3" name="Picture 2">
            <a:extLst>
              <a:ext uri="{FF2B5EF4-FFF2-40B4-BE49-F238E27FC236}">
                <a16:creationId xmlns:a16="http://schemas.microsoft.com/office/drawing/2014/main" id="{0468C7D9-6B41-D7B2-78E3-3BEEC14FC2C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9080" y="4697165"/>
            <a:ext cx="2266802" cy="1531350"/>
          </a:xfrm>
          <a:prstGeom prst="rect">
            <a:avLst/>
          </a:prstGeom>
        </p:spPr>
      </p:pic>
    </p:spTree>
    <p:extLst>
      <p:ext uri="{BB962C8B-B14F-4D97-AF65-F5344CB8AC3E}">
        <p14:creationId xmlns:p14="http://schemas.microsoft.com/office/powerpoint/2010/main" val="66365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F90E-3856-1C66-6FE3-F3F07BBBD191}"/>
              </a:ext>
            </a:extLst>
          </p:cNvPr>
          <p:cNvSpPr>
            <a:spLocks noGrp="1"/>
          </p:cNvSpPr>
          <p:nvPr>
            <p:ph type="title"/>
          </p:nvPr>
        </p:nvSpPr>
        <p:spPr/>
        <p:txBody>
          <a:bodyPr/>
          <a:lstStyle/>
          <a:p>
            <a:pPr algn="ctr"/>
            <a:r>
              <a:rPr lang="en-US" dirty="0"/>
              <a:t>Drug Consumption Hotspots</a:t>
            </a:r>
            <a:endParaRPr lang="en-IN" dirty="0"/>
          </a:p>
        </p:txBody>
      </p:sp>
      <p:pic>
        <p:nvPicPr>
          <p:cNvPr id="32" name="Content Placeholder 31">
            <a:extLst>
              <a:ext uri="{FF2B5EF4-FFF2-40B4-BE49-F238E27FC236}">
                <a16:creationId xmlns:a16="http://schemas.microsoft.com/office/drawing/2014/main" id="{29F354EB-7645-766C-F35F-11A262FB86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80675" y="2023553"/>
            <a:ext cx="7653677" cy="4510154"/>
          </a:xfrm>
        </p:spPr>
      </p:pic>
      <p:sp>
        <p:nvSpPr>
          <p:cNvPr id="33" name="Text Placeholder 7">
            <a:extLst>
              <a:ext uri="{FF2B5EF4-FFF2-40B4-BE49-F238E27FC236}">
                <a16:creationId xmlns:a16="http://schemas.microsoft.com/office/drawing/2014/main" id="{F13E8A48-0F9D-CF10-F0C0-97AFD78FA4E6}"/>
              </a:ext>
            </a:extLst>
          </p:cNvPr>
          <p:cNvSpPr>
            <a:spLocks noGrp="1"/>
          </p:cNvSpPr>
          <p:nvPr>
            <p:ph type="body" sz="half" idx="2"/>
          </p:nvPr>
        </p:nvSpPr>
        <p:spPr>
          <a:xfrm>
            <a:off x="199081" y="2209491"/>
            <a:ext cx="2266802" cy="3895282"/>
          </a:xfrm>
          <a:ln>
            <a:solidFill>
              <a:schemeClr val="bg1"/>
            </a:solidFill>
          </a:ln>
        </p:spPr>
        <p:txBody>
          <a:bodyPr>
            <a:norm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Hotspots for youth and adults include Alaska, Delaware, and New Mexico. For teens, the hotspots also include Alaska, District of Columbia, and Arkansas.</a:t>
            </a:r>
            <a:endParaRPr lang="en-IN" b="1" u="sng" dirty="0">
              <a:solidFill>
                <a:schemeClr val="bg1">
                  <a:lumMod val="95000"/>
                  <a:lumOff val="5000"/>
                </a:schemeClr>
              </a:solidFill>
            </a:endParaRPr>
          </a:p>
        </p:txBody>
      </p:sp>
    </p:spTree>
    <p:extLst>
      <p:ext uri="{BB962C8B-B14F-4D97-AF65-F5344CB8AC3E}">
        <p14:creationId xmlns:p14="http://schemas.microsoft.com/office/powerpoint/2010/main" val="404157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Crime Analysis</a:t>
            </a:r>
            <a:endParaRPr lang="en-IN" dirty="0"/>
          </a:p>
        </p:txBody>
      </p:sp>
      <p:sp>
        <p:nvSpPr>
          <p:cNvPr id="8" name="Text Placeholder 7">
            <a:extLst>
              <a:ext uri="{FF2B5EF4-FFF2-40B4-BE49-F238E27FC236}">
                <a16:creationId xmlns:a16="http://schemas.microsoft.com/office/drawing/2014/main" id="{62971405-3246-BC08-6AA3-AE72592AA71C}"/>
              </a:ext>
            </a:extLst>
          </p:cNvPr>
          <p:cNvSpPr>
            <a:spLocks noGrp="1"/>
          </p:cNvSpPr>
          <p:nvPr>
            <p:ph type="body" sz="half" idx="2"/>
          </p:nvPr>
        </p:nvSpPr>
        <p:spPr>
          <a:xfrm>
            <a:off x="680322" y="2127668"/>
            <a:ext cx="2824878" cy="1829735"/>
          </a:xfrm>
          <a:ln>
            <a:solidFill>
              <a:schemeClr val="bg1"/>
            </a:solidFill>
          </a:ln>
        </p:spPr>
        <p:txBody>
          <a:bodyPr>
            <a:norm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Property crime is exhibiting a rapid and consistent increase, reaching new highs over the past 10 years.</a:t>
            </a:r>
            <a:endParaRPr lang="en-IN" b="1" u="sng" dirty="0">
              <a:solidFill>
                <a:schemeClr val="bg1">
                  <a:lumMod val="95000"/>
                  <a:lumOff val="5000"/>
                </a:schemeClr>
              </a:solidFill>
            </a:endParaRPr>
          </a:p>
        </p:txBody>
      </p:sp>
      <p:pic>
        <p:nvPicPr>
          <p:cNvPr id="6" name="Content Placeholder 5">
            <a:extLst>
              <a:ext uri="{FF2B5EF4-FFF2-40B4-BE49-F238E27FC236}">
                <a16:creationId xmlns:a16="http://schemas.microsoft.com/office/drawing/2014/main" id="{0E489376-A5DC-8FC0-ED85-44C712D5D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2393" y="2127668"/>
            <a:ext cx="6419981" cy="4438024"/>
          </a:xfrm>
        </p:spPr>
      </p:pic>
      <p:pic>
        <p:nvPicPr>
          <p:cNvPr id="10" name="Picture 9">
            <a:extLst>
              <a:ext uri="{FF2B5EF4-FFF2-40B4-BE49-F238E27FC236}">
                <a16:creationId xmlns:a16="http://schemas.microsoft.com/office/drawing/2014/main" id="{6A39497D-67F2-AE0F-C877-05372BC20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8" y="4176200"/>
            <a:ext cx="2791432" cy="1167793"/>
          </a:xfrm>
          <a:prstGeom prst="rect">
            <a:avLst/>
          </a:prstGeom>
        </p:spPr>
      </p:pic>
      <p:pic>
        <p:nvPicPr>
          <p:cNvPr id="12" name="Picture 11">
            <a:extLst>
              <a:ext uri="{FF2B5EF4-FFF2-40B4-BE49-F238E27FC236}">
                <a16:creationId xmlns:a16="http://schemas.microsoft.com/office/drawing/2014/main" id="{B551E00F-C3C7-C536-A81A-89E017434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68" y="5418942"/>
            <a:ext cx="2791432" cy="1274166"/>
          </a:xfrm>
          <a:prstGeom prst="rect">
            <a:avLst/>
          </a:prstGeom>
        </p:spPr>
      </p:pic>
    </p:spTree>
    <p:extLst>
      <p:ext uri="{BB962C8B-B14F-4D97-AF65-F5344CB8AC3E}">
        <p14:creationId xmlns:p14="http://schemas.microsoft.com/office/powerpoint/2010/main" val="198797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Crime Analysis</a:t>
            </a:r>
            <a:endParaRPr lang="en-IN" dirty="0"/>
          </a:p>
        </p:txBody>
      </p:sp>
      <p:sp>
        <p:nvSpPr>
          <p:cNvPr id="8" name="Text Placeholder 7">
            <a:extLst>
              <a:ext uri="{FF2B5EF4-FFF2-40B4-BE49-F238E27FC236}">
                <a16:creationId xmlns:a16="http://schemas.microsoft.com/office/drawing/2014/main" id="{62971405-3246-BC08-6AA3-AE72592AA71C}"/>
              </a:ext>
            </a:extLst>
          </p:cNvPr>
          <p:cNvSpPr>
            <a:spLocks noGrp="1"/>
          </p:cNvSpPr>
          <p:nvPr>
            <p:ph type="body" sz="half" idx="2"/>
          </p:nvPr>
        </p:nvSpPr>
        <p:spPr>
          <a:xfrm>
            <a:off x="322287" y="5908146"/>
            <a:ext cx="3650105" cy="822437"/>
          </a:xfrm>
          <a:ln>
            <a:solidFill>
              <a:schemeClr val="bg1"/>
            </a:solidFill>
          </a:ln>
        </p:spPr>
        <p:txBody>
          <a:bodyPr>
            <a:norm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Theft and burglary constitute </a:t>
            </a:r>
            <a:r>
              <a:rPr lang="en-US" dirty="0">
                <a:solidFill>
                  <a:schemeClr val="bg1">
                    <a:lumMod val="95000"/>
                    <a:lumOff val="5000"/>
                  </a:schemeClr>
                </a:solidFill>
              </a:rPr>
              <a:t>a significant portion of property crime (</a:t>
            </a:r>
            <a:r>
              <a:rPr lang="en-US" b="1" u="sng" dirty="0">
                <a:solidFill>
                  <a:schemeClr val="bg1">
                    <a:lumMod val="95000"/>
                    <a:lumOff val="5000"/>
                  </a:schemeClr>
                </a:solidFill>
              </a:rPr>
              <a:t>87% combined). </a:t>
            </a:r>
          </a:p>
        </p:txBody>
      </p:sp>
      <p:pic>
        <p:nvPicPr>
          <p:cNvPr id="6" name="Content Placeholder 5">
            <a:extLst>
              <a:ext uri="{FF2B5EF4-FFF2-40B4-BE49-F238E27FC236}">
                <a16:creationId xmlns:a16="http://schemas.microsoft.com/office/drawing/2014/main" id="{0E489376-A5DC-8FC0-ED85-44C712D5D93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72393" y="2127667"/>
            <a:ext cx="6419981" cy="3516129"/>
          </a:xfrm>
        </p:spPr>
      </p:pic>
      <p:pic>
        <p:nvPicPr>
          <p:cNvPr id="4" name="Picture 3">
            <a:extLst>
              <a:ext uri="{FF2B5EF4-FFF2-40B4-BE49-F238E27FC236}">
                <a16:creationId xmlns:a16="http://schemas.microsoft.com/office/drawing/2014/main" id="{8F8A2737-B2F2-9AE5-A845-24F7D5FC9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48" y="2196059"/>
            <a:ext cx="3674023" cy="3516129"/>
          </a:xfrm>
          <a:prstGeom prst="rect">
            <a:avLst/>
          </a:prstGeom>
        </p:spPr>
      </p:pic>
      <p:sp>
        <p:nvSpPr>
          <p:cNvPr id="7" name="TextBox 6">
            <a:extLst>
              <a:ext uri="{FF2B5EF4-FFF2-40B4-BE49-F238E27FC236}">
                <a16:creationId xmlns:a16="http://schemas.microsoft.com/office/drawing/2014/main" id="{04F0EEAD-0FA5-B1B5-106E-ACF440A08250}"/>
              </a:ext>
            </a:extLst>
          </p:cNvPr>
          <p:cNvSpPr txBox="1"/>
          <p:nvPr/>
        </p:nvSpPr>
        <p:spPr>
          <a:xfrm>
            <a:off x="4196932" y="5908147"/>
            <a:ext cx="6097248" cy="646331"/>
          </a:xfrm>
          <a:prstGeom prst="rect">
            <a:avLst/>
          </a:prstGeom>
          <a:noFill/>
          <a:ln>
            <a:solidFill>
              <a:schemeClr val="bg1"/>
            </a:solidFill>
          </a:ln>
        </p:spPr>
        <p:txBody>
          <a:bodyPr wrap="square">
            <a:sp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The rate of theft is gradually increasing, while burglary shows fluctuations around an average level.</a:t>
            </a:r>
          </a:p>
        </p:txBody>
      </p:sp>
    </p:spTree>
    <p:extLst>
      <p:ext uri="{BB962C8B-B14F-4D97-AF65-F5344CB8AC3E}">
        <p14:creationId xmlns:p14="http://schemas.microsoft.com/office/powerpoint/2010/main" val="357426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Crime Analysis</a:t>
            </a:r>
            <a:endParaRPr lang="en-IN" dirty="0"/>
          </a:p>
        </p:txBody>
      </p:sp>
      <p:sp>
        <p:nvSpPr>
          <p:cNvPr id="8" name="Text Placeholder 7">
            <a:extLst>
              <a:ext uri="{FF2B5EF4-FFF2-40B4-BE49-F238E27FC236}">
                <a16:creationId xmlns:a16="http://schemas.microsoft.com/office/drawing/2014/main" id="{62971405-3246-BC08-6AA3-AE72592AA71C}"/>
              </a:ext>
            </a:extLst>
          </p:cNvPr>
          <p:cNvSpPr>
            <a:spLocks noGrp="1"/>
          </p:cNvSpPr>
          <p:nvPr>
            <p:ph type="body" sz="half" idx="2"/>
          </p:nvPr>
        </p:nvSpPr>
        <p:spPr>
          <a:xfrm>
            <a:off x="322287" y="5908146"/>
            <a:ext cx="3650105" cy="822437"/>
          </a:xfrm>
          <a:ln>
            <a:solidFill>
              <a:schemeClr val="bg1"/>
            </a:solidFill>
          </a:ln>
        </p:spPr>
        <p:txBody>
          <a:bodyPr>
            <a:norm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Theft and burglary constitute </a:t>
            </a:r>
            <a:r>
              <a:rPr lang="en-US" dirty="0">
                <a:solidFill>
                  <a:schemeClr val="bg1">
                    <a:lumMod val="95000"/>
                    <a:lumOff val="5000"/>
                  </a:schemeClr>
                </a:solidFill>
              </a:rPr>
              <a:t>a significant portion of property recovery (</a:t>
            </a:r>
            <a:r>
              <a:rPr lang="en-US" b="1" u="sng" dirty="0">
                <a:solidFill>
                  <a:schemeClr val="bg1">
                    <a:lumMod val="95000"/>
                    <a:lumOff val="5000"/>
                  </a:schemeClr>
                </a:solidFill>
              </a:rPr>
              <a:t>84.1% combined). </a:t>
            </a:r>
          </a:p>
        </p:txBody>
      </p:sp>
      <p:pic>
        <p:nvPicPr>
          <p:cNvPr id="6" name="Content Placeholder 5">
            <a:extLst>
              <a:ext uri="{FF2B5EF4-FFF2-40B4-BE49-F238E27FC236}">
                <a16:creationId xmlns:a16="http://schemas.microsoft.com/office/drawing/2014/main" id="{0E489376-A5DC-8FC0-ED85-44C712D5D93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72393" y="2127667"/>
            <a:ext cx="6419981" cy="3516129"/>
          </a:xfrm>
        </p:spPr>
      </p:pic>
      <p:pic>
        <p:nvPicPr>
          <p:cNvPr id="4" name="Picture 3">
            <a:extLst>
              <a:ext uri="{FF2B5EF4-FFF2-40B4-BE49-F238E27FC236}">
                <a16:creationId xmlns:a16="http://schemas.microsoft.com/office/drawing/2014/main" id="{8F8A2737-B2F2-9AE5-A845-24F7D5FC9B9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8448" y="2127667"/>
            <a:ext cx="3674023" cy="3516129"/>
          </a:xfrm>
          <a:prstGeom prst="rect">
            <a:avLst/>
          </a:prstGeom>
        </p:spPr>
      </p:pic>
      <p:sp>
        <p:nvSpPr>
          <p:cNvPr id="7" name="TextBox 6">
            <a:extLst>
              <a:ext uri="{FF2B5EF4-FFF2-40B4-BE49-F238E27FC236}">
                <a16:creationId xmlns:a16="http://schemas.microsoft.com/office/drawing/2014/main" id="{04F0EEAD-0FA5-B1B5-106E-ACF440A08250}"/>
              </a:ext>
            </a:extLst>
          </p:cNvPr>
          <p:cNvSpPr txBox="1"/>
          <p:nvPr/>
        </p:nvSpPr>
        <p:spPr>
          <a:xfrm>
            <a:off x="4196932" y="5908147"/>
            <a:ext cx="6097248" cy="646331"/>
          </a:xfrm>
          <a:prstGeom prst="rect">
            <a:avLst/>
          </a:prstGeom>
          <a:noFill/>
          <a:ln>
            <a:solidFill>
              <a:schemeClr val="bg1"/>
            </a:solidFill>
          </a:ln>
        </p:spPr>
        <p:txBody>
          <a:bodyPr wrap="square">
            <a:sp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The rate of recovery is gradually increasing, while burglary shows fluctuations around an average level.</a:t>
            </a:r>
          </a:p>
        </p:txBody>
      </p:sp>
    </p:spTree>
    <p:extLst>
      <p:ext uri="{BB962C8B-B14F-4D97-AF65-F5344CB8AC3E}">
        <p14:creationId xmlns:p14="http://schemas.microsoft.com/office/powerpoint/2010/main" val="292310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Crime Hotspots</a:t>
            </a:r>
            <a:endParaRPr lang="en-IN" dirty="0"/>
          </a:p>
        </p:txBody>
      </p:sp>
      <p:sp>
        <p:nvSpPr>
          <p:cNvPr id="7" name="TextBox 6">
            <a:extLst>
              <a:ext uri="{FF2B5EF4-FFF2-40B4-BE49-F238E27FC236}">
                <a16:creationId xmlns:a16="http://schemas.microsoft.com/office/drawing/2014/main" id="{04F0EEAD-0FA5-B1B5-106E-ACF440A08250}"/>
              </a:ext>
            </a:extLst>
          </p:cNvPr>
          <p:cNvSpPr txBox="1"/>
          <p:nvPr/>
        </p:nvSpPr>
        <p:spPr>
          <a:xfrm>
            <a:off x="179124" y="5690790"/>
            <a:ext cx="10115056" cy="646331"/>
          </a:xfrm>
          <a:prstGeom prst="rect">
            <a:avLst/>
          </a:prstGeom>
          <a:noFill/>
          <a:ln>
            <a:solidFill>
              <a:schemeClr val="bg1"/>
            </a:solidFill>
          </a:ln>
        </p:spPr>
        <p:txBody>
          <a:bodyPr wrap="square">
            <a:sp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The hotspots for stealing are Arkansas, Alaska, Montana, District of Columbia, and Minnesota. The recovery follows the same order.</a:t>
            </a:r>
          </a:p>
        </p:txBody>
      </p:sp>
      <p:pic>
        <p:nvPicPr>
          <p:cNvPr id="14" name="Content Placeholder 13">
            <a:extLst>
              <a:ext uri="{FF2B5EF4-FFF2-40B4-BE49-F238E27FC236}">
                <a16:creationId xmlns:a16="http://schemas.microsoft.com/office/drawing/2014/main" id="{6BD1EA88-B40D-D2B9-AC12-213B95F0C7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24" y="2097595"/>
            <a:ext cx="10115056" cy="3388805"/>
          </a:xfrm>
        </p:spPr>
      </p:pic>
      <p:sp>
        <p:nvSpPr>
          <p:cNvPr id="17" name="TextBox 16">
            <a:extLst>
              <a:ext uri="{FF2B5EF4-FFF2-40B4-BE49-F238E27FC236}">
                <a16:creationId xmlns:a16="http://schemas.microsoft.com/office/drawing/2014/main" id="{9E3B1680-9157-F8A8-3C5C-732BD4C74C8B}"/>
              </a:ext>
            </a:extLst>
          </p:cNvPr>
          <p:cNvSpPr txBox="1"/>
          <p:nvPr/>
        </p:nvSpPr>
        <p:spPr>
          <a:xfrm>
            <a:off x="10479185" y="2206947"/>
            <a:ext cx="962952" cy="3170099"/>
          </a:xfrm>
          <a:prstGeom prst="rect">
            <a:avLst/>
          </a:prstGeom>
          <a:noFill/>
          <a:ln>
            <a:solidFill>
              <a:schemeClr val="tx1"/>
            </a:solidFill>
          </a:ln>
        </p:spPr>
        <p:txBody>
          <a:bodyPr wrap="square" rtlCol="0">
            <a:spAutoFit/>
          </a:bodyPr>
          <a:lstStyle/>
          <a:p>
            <a:r>
              <a:rPr lang="en-US" sz="800" dirty="0"/>
              <a:t>The ratio of 0.43 means that, on average, 43% of the total stolen property is recovered. This ratio is calculated by taking the total value of recovered property and dividing it by the total value of stolen property. It provides an indication of the effectiveness of recovery efforts, suggesting that a substantial portion (43%) of stolen property is successfully retrieved.</a:t>
            </a:r>
            <a:endParaRPr lang="en-IN" sz="800" dirty="0"/>
          </a:p>
        </p:txBody>
      </p:sp>
    </p:spTree>
    <p:extLst>
      <p:ext uri="{BB962C8B-B14F-4D97-AF65-F5344CB8AC3E}">
        <p14:creationId xmlns:p14="http://schemas.microsoft.com/office/powerpoint/2010/main" val="157119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Crime Hotspots by Value</a:t>
            </a:r>
            <a:endParaRPr lang="en-IN" dirty="0"/>
          </a:p>
        </p:txBody>
      </p:sp>
      <p:sp>
        <p:nvSpPr>
          <p:cNvPr id="7" name="TextBox 6">
            <a:extLst>
              <a:ext uri="{FF2B5EF4-FFF2-40B4-BE49-F238E27FC236}">
                <a16:creationId xmlns:a16="http://schemas.microsoft.com/office/drawing/2014/main" id="{04F0EEAD-0FA5-B1B5-106E-ACF440A08250}"/>
              </a:ext>
            </a:extLst>
          </p:cNvPr>
          <p:cNvSpPr txBox="1"/>
          <p:nvPr/>
        </p:nvSpPr>
        <p:spPr>
          <a:xfrm>
            <a:off x="179124" y="5593354"/>
            <a:ext cx="10115056" cy="923330"/>
          </a:xfrm>
          <a:prstGeom prst="rect">
            <a:avLst/>
          </a:prstGeom>
          <a:noFill/>
          <a:ln>
            <a:solidFill>
              <a:schemeClr val="bg1"/>
            </a:solidFill>
          </a:ln>
        </p:spPr>
        <p:txBody>
          <a:bodyPr wrap="square">
            <a:spAutoFit/>
          </a:bodyPr>
          <a:lstStyle/>
          <a:p>
            <a:pPr marL="171450" indent="-171450">
              <a:buFont typeface="Arial" panose="020B0604020202020204" pitchFamily="34" charset="0"/>
              <a:buChar char="•"/>
            </a:pPr>
            <a:r>
              <a:rPr lang="en-US" b="1" u="sng" dirty="0">
                <a:solidFill>
                  <a:schemeClr val="bg1">
                    <a:lumMod val="95000"/>
                    <a:lumOff val="5000"/>
                  </a:schemeClr>
                </a:solidFill>
              </a:rPr>
              <a:t>The hotspots for stealing are Arkansas, Minnesota, Alaska, Montana, District of Columbia, and Montana. The recovery sequence is Arkansas, Alaska, District of Columbia, Montana, and Minnesota by value.</a:t>
            </a:r>
          </a:p>
        </p:txBody>
      </p:sp>
      <p:pic>
        <p:nvPicPr>
          <p:cNvPr id="14" name="Content Placeholder 13">
            <a:extLst>
              <a:ext uri="{FF2B5EF4-FFF2-40B4-BE49-F238E27FC236}">
                <a16:creationId xmlns:a16="http://schemas.microsoft.com/office/drawing/2014/main" id="{6BD1EA88-B40D-D2B9-AC12-213B95F0C7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9124" y="2112585"/>
            <a:ext cx="10115056" cy="3388805"/>
          </a:xfrm>
        </p:spPr>
      </p:pic>
      <p:sp>
        <p:nvSpPr>
          <p:cNvPr id="3" name="TextBox 2">
            <a:extLst>
              <a:ext uri="{FF2B5EF4-FFF2-40B4-BE49-F238E27FC236}">
                <a16:creationId xmlns:a16="http://schemas.microsoft.com/office/drawing/2014/main" id="{84D4CA15-D633-BC48-A3A0-D183C15768B2}"/>
              </a:ext>
            </a:extLst>
          </p:cNvPr>
          <p:cNvSpPr txBox="1"/>
          <p:nvPr/>
        </p:nvSpPr>
        <p:spPr>
          <a:xfrm>
            <a:off x="10479185" y="2206947"/>
            <a:ext cx="962952" cy="3170099"/>
          </a:xfrm>
          <a:prstGeom prst="rect">
            <a:avLst/>
          </a:prstGeom>
          <a:noFill/>
          <a:ln>
            <a:solidFill>
              <a:schemeClr val="tx1"/>
            </a:solidFill>
          </a:ln>
        </p:spPr>
        <p:txBody>
          <a:bodyPr wrap="square" rtlCol="0">
            <a:spAutoFit/>
          </a:bodyPr>
          <a:lstStyle/>
          <a:p>
            <a:r>
              <a:rPr lang="en-US" sz="800" dirty="0"/>
              <a:t>The ratio of 0.23 means that, on average, 23% of the total stolen property is recovered by value. This ratio is calculated by taking the total value of recovered property and dividing it by the total value of stolen property. It provides an indication of the effectiveness of recovery efforts, suggesting that a significant portion (23%) of stolen property is successfully retrieved.</a:t>
            </a:r>
            <a:endParaRPr lang="en-IN" sz="800" dirty="0"/>
          </a:p>
        </p:txBody>
      </p:sp>
    </p:spTree>
    <p:extLst>
      <p:ext uri="{BB962C8B-B14F-4D97-AF65-F5344CB8AC3E}">
        <p14:creationId xmlns:p14="http://schemas.microsoft.com/office/powerpoint/2010/main" val="168456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Crimes in different groups </a:t>
            </a:r>
            <a:endParaRPr lang="en-IN" dirty="0"/>
          </a:p>
        </p:txBody>
      </p:sp>
      <p:sp>
        <p:nvSpPr>
          <p:cNvPr id="7" name="TextBox 6">
            <a:extLst>
              <a:ext uri="{FF2B5EF4-FFF2-40B4-BE49-F238E27FC236}">
                <a16:creationId xmlns:a16="http://schemas.microsoft.com/office/drawing/2014/main" id="{04F0EEAD-0FA5-B1B5-106E-ACF440A08250}"/>
              </a:ext>
            </a:extLst>
          </p:cNvPr>
          <p:cNvSpPr txBox="1"/>
          <p:nvPr/>
        </p:nvSpPr>
        <p:spPr>
          <a:xfrm>
            <a:off x="179124" y="5593354"/>
            <a:ext cx="10115056" cy="923330"/>
          </a:xfrm>
          <a:prstGeom prst="rect">
            <a:avLst/>
          </a:prstGeom>
          <a:noFill/>
          <a:ln>
            <a:solidFill>
              <a:schemeClr val="bg1"/>
            </a:solidFill>
          </a:ln>
        </p:spPr>
        <p:txBody>
          <a:bodyPr wrap="square">
            <a:sp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Within the property crime categories, theft has the highest incidence, while Dacoity has the least.</a:t>
            </a:r>
          </a:p>
          <a:p>
            <a:pPr marL="171450" indent="-171450" algn="just">
              <a:buFont typeface="Arial" panose="020B0604020202020204" pitchFamily="34" charset="0"/>
              <a:buChar char="•"/>
            </a:pPr>
            <a:r>
              <a:rPr lang="en-US" b="1" u="sng" dirty="0">
                <a:solidFill>
                  <a:schemeClr val="bg1">
                    <a:lumMod val="95000"/>
                    <a:lumOff val="5000"/>
                  </a:schemeClr>
                </a:solidFill>
              </a:rPr>
              <a:t>By value Theft has maximum total whereas robbery is least.</a:t>
            </a:r>
          </a:p>
        </p:txBody>
      </p:sp>
      <p:pic>
        <p:nvPicPr>
          <p:cNvPr id="18" name="Content Placeholder 17">
            <a:extLst>
              <a:ext uri="{FF2B5EF4-FFF2-40B4-BE49-F238E27FC236}">
                <a16:creationId xmlns:a16="http://schemas.microsoft.com/office/drawing/2014/main" id="{80FEBB30-D3CF-F3E9-2992-D0188BF9B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23" y="2012654"/>
            <a:ext cx="10115055" cy="3360458"/>
          </a:xfrm>
        </p:spPr>
      </p:pic>
    </p:spTree>
    <p:extLst>
      <p:ext uri="{BB962C8B-B14F-4D97-AF65-F5344CB8AC3E}">
        <p14:creationId xmlns:p14="http://schemas.microsoft.com/office/powerpoint/2010/main" val="87756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1343-4C1D-2A8D-F81F-C0CBD1DF5869}"/>
              </a:ext>
            </a:extLst>
          </p:cNvPr>
          <p:cNvSpPr>
            <a:spLocks noGrp="1"/>
          </p:cNvSpPr>
          <p:nvPr>
            <p:ph type="title"/>
          </p:nvPr>
        </p:nvSpPr>
        <p:spPr>
          <a:xfrm>
            <a:off x="845213" y="700762"/>
            <a:ext cx="9613861" cy="1080938"/>
          </a:xfrm>
        </p:spPr>
        <p:txBody>
          <a:bodyPr/>
          <a:lstStyle/>
          <a:p>
            <a:pPr algn="ctr"/>
            <a:r>
              <a:rPr lang="en-IN" dirty="0"/>
              <a:t>Contents</a:t>
            </a:r>
          </a:p>
        </p:txBody>
      </p:sp>
      <p:graphicFrame>
        <p:nvGraphicFramePr>
          <p:cNvPr id="3" name="Diagram 2">
            <a:extLst>
              <a:ext uri="{FF2B5EF4-FFF2-40B4-BE49-F238E27FC236}">
                <a16:creationId xmlns:a16="http://schemas.microsoft.com/office/drawing/2014/main" id="{C184C736-6637-6581-1A9A-1D6301551DEC}"/>
              </a:ext>
            </a:extLst>
          </p:cNvPr>
          <p:cNvGraphicFramePr/>
          <p:nvPr>
            <p:extLst>
              <p:ext uri="{D42A27DB-BD31-4B8C-83A1-F6EECF244321}">
                <p14:modId xmlns:p14="http://schemas.microsoft.com/office/powerpoint/2010/main" val="3607473530"/>
              </p:ext>
            </p:extLst>
          </p:nvPr>
        </p:nvGraphicFramePr>
        <p:xfrm>
          <a:off x="495507" y="2177348"/>
          <a:ext cx="9847705" cy="444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5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Recovery in different groups </a:t>
            </a:r>
            <a:endParaRPr lang="en-IN" dirty="0"/>
          </a:p>
        </p:txBody>
      </p:sp>
      <p:sp>
        <p:nvSpPr>
          <p:cNvPr id="7" name="TextBox 6">
            <a:extLst>
              <a:ext uri="{FF2B5EF4-FFF2-40B4-BE49-F238E27FC236}">
                <a16:creationId xmlns:a16="http://schemas.microsoft.com/office/drawing/2014/main" id="{04F0EEAD-0FA5-B1B5-106E-ACF440A08250}"/>
              </a:ext>
            </a:extLst>
          </p:cNvPr>
          <p:cNvSpPr txBox="1"/>
          <p:nvPr/>
        </p:nvSpPr>
        <p:spPr>
          <a:xfrm>
            <a:off x="179124" y="5593354"/>
            <a:ext cx="10115056" cy="923330"/>
          </a:xfrm>
          <a:prstGeom prst="rect">
            <a:avLst/>
          </a:prstGeom>
          <a:noFill/>
          <a:ln>
            <a:solidFill>
              <a:schemeClr val="bg1"/>
            </a:solidFill>
          </a:ln>
        </p:spPr>
        <p:txBody>
          <a:bodyPr wrap="square">
            <a:sp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Within property crime categories, theft has the highest incidence, while dacoity has the least while recovering. In terms of value, theft has the maximum total, whereas robbery is the least recovered.</a:t>
            </a:r>
          </a:p>
        </p:txBody>
      </p:sp>
      <p:pic>
        <p:nvPicPr>
          <p:cNvPr id="6" name="Content Placeholder 5">
            <a:extLst>
              <a:ext uri="{FF2B5EF4-FFF2-40B4-BE49-F238E27FC236}">
                <a16:creationId xmlns:a16="http://schemas.microsoft.com/office/drawing/2014/main" id="{0DB50C20-46AD-63BB-F2CB-0C9641EFC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23" y="2133607"/>
            <a:ext cx="10186773" cy="3288057"/>
          </a:xfrm>
        </p:spPr>
      </p:pic>
    </p:spTree>
    <p:extLst>
      <p:ext uri="{BB962C8B-B14F-4D97-AF65-F5344CB8AC3E}">
        <p14:creationId xmlns:p14="http://schemas.microsoft.com/office/powerpoint/2010/main" val="257621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Recovery Ratio Analysis</a:t>
            </a:r>
            <a:endParaRPr lang="en-IN" dirty="0"/>
          </a:p>
        </p:txBody>
      </p:sp>
      <p:sp>
        <p:nvSpPr>
          <p:cNvPr id="7" name="TextBox 6">
            <a:extLst>
              <a:ext uri="{FF2B5EF4-FFF2-40B4-BE49-F238E27FC236}">
                <a16:creationId xmlns:a16="http://schemas.microsoft.com/office/drawing/2014/main" id="{04F0EEAD-0FA5-B1B5-106E-ACF440A08250}"/>
              </a:ext>
            </a:extLst>
          </p:cNvPr>
          <p:cNvSpPr txBox="1"/>
          <p:nvPr/>
        </p:nvSpPr>
        <p:spPr>
          <a:xfrm>
            <a:off x="179123" y="5933220"/>
            <a:ext cx="10115056" cy="646331"/>
          </a:xfrm>
          <a:prstGeom prst="rect">
            <a:avLst/>
          </a:prstGeom>
          <a:noFill/>
          <a:ln>
            <a:solidFill>
              <a:schemeClr val="bg1"/>
            </a:solidFill>
          </a:ln>
        </p:spPr>
        <p:txBody>
          <a:bodyPr wrap="square">
            <a:sp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While Recovering Montana has highest ratio whereas District of Columbia has least.</a:t>
            </a:r>
          </a:p>
          <a:p>
            <a:pPr marL="171450" indent="-171450" algn="just">
              <a:buFont typeface="Arial" panose="020B0604020202020204" pitchFamily="34" charset="0"/>
              <a:buChar char="•"/>
            </a:pPr>
            <a:r>
              <a:rPr lang="en-US" b="1" u="sng" dirty="0">
                <a:solidFill>
                  <a:schemeClr val="bg1">
                    <a:lumMod val="95000"/>
                    <a:lumOff val="5000"/>
                  </a:schemeClr>
                </a:solidFill>
              </a:rPr>
              <a:t>By value Alaska has highest ratio whereas Minnesota has least ratio</a:t>
            </a:r>
          </a:p>
        </p:txBody>
      </p:sp>
      <p:pic>
        <p:nvPicPr>
          <p:cNvPr id="6" name="Content Placeholder 5">
            <a:extLst>
              <a:ext uri="{FF2B5EF4-FFF2-40B4-BE49-F238E27FC236}">
                <a16:creationId xmlns:a16="http://schemas.microsoft.com/office/drawing/2014/main" id="{0DB50C20-46AD-63BB-F2CB-0C9641EFC7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9123" y="2133607"/>
            <a:ext cx="10186773" cy="3563186"/>
          </a:xfrm>
        </p:spPr>
      </p:pic>
    </p:spTree>
    <p:extLst>
      <p:ext uri="{BB962C8B-B14F-4D97-AF65-F5344CB8AC3E}">
        <p14:creationId xmlns:p14="http://schemas.microsoft.com/office/powerpoint/2010/main" val="357880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Property Recovery Ratio Analysis Across Groups</a:t>
            </a:r>
            <a:endParaRPr lang="en-IN" dirty="0"/>
          </a:p>
        </p:txBody>
      </p:sp>
      <p:sp>
        <p:nvSpPr>
          <p:cNvPr id="7" name="TextBox 6">
            <a:extLst>
              <a:ext uri="{FF2B5EF4-FFF2-40B4-BE49-F238E27FC236}">
                <a16:creationId xmlns:a16="http://schemas.microsoft.com/office/drawing/2014/main" id="{04F0EEAD-0FA5-B1B5-106E-ACF440A08250}"/>
              </a:ext>
            </a:extLst>
          </p:cNvPr>
          <p:cNvSpPr txBox="1"/>
          <p:nvPr/>
        </p:nvSpPr>
        <p:spPr>
          <a:xfrm>
            <a:off x="179123" y="5933220"/>
            <a:ext cx="10115056" cy="646331"/>
          </a:xfrm>
          <a:prstGeom prst="rect">
            <a:avLst/>
          </a:prstGeom>
          <a:noFill/>
          <a:ln>
            <a:solidFill>
              <a:schemeClr val="bg1"/>
            </a:solidFill>
          </a:ln>
        </p:spPr>
        <p:txBody>
          <a:bodyPr wrap="square">
            <a:spAutoFit/>
          </a:bodyPr>
          <a:lstStyle/>
          <a:p>
            <a:pPr marL="171450" indent="-171450" algn="just">
              <a:buFont typeface="Arial" panose="020B0604020202020204" pitchFamily="34" charset="0"/>
              <a:buChar char="•"/>
            </a:pPr>
            <a:r>
              <a:rPr lang="en-US" b="1" u="sng" dirty="0">
                <a:solidFill>
                  <a:schemeClr val="bg1">
                    <a:lumMod val="95000"/>
                    <a:lumOff val="5000"/>
                  </a:schemeClr>
                </a:solidFill>
              </a:rPr>
              <a:t>While Recovering Dacoity has highest ratio whereas Burglary has least.</a:t>
            </a:r>
          </a:p>
          <a:p>
            <a:pPr marL="171450" indent="-171450" algn="just">
              <a:buFont typeface="Arial" panose="020B0604020202020204" pitchFamily="34" charset="0"/>
              <a:buChar char="•"/>
            </a:pPr>
            <a:r>
              <a:rPr lang="en-US" b="1" u="sng" dirty="0">
                <a:solidFill>
                  <a:schemeClr val="bg1">
                    <a:lumMod val="95000"/>
                    <a:lumOff val="5000"/>
                  </a:schemeClr>
                </a:solidFill>
              </a:rPr>
              <a:t>By value Dacoity has highest ratio whereas Other property has least ratio</a:t>
            </a:r>
          </a:p>
        </p:txBody>
      </p:sp>
      <p:pic>
        <p:nvPicPr>
          <p:cNvPr id="6" name="Content Placeholder 5">
            <a:extLst>
              <a:ext uri="{FF2B5EF4-FFF2-40B4-BE49-F238E27FC236}">
                <a16:creationId xmlns:a16="http://schemas.microsoft.com/office/drawing/2014/main" id="{0DB50C20-46AD-63BB-F2CB-0C9641EFC7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9123" y="2133607"/>
            <a:ext cx="10186773" cy="3563186"/>
          </a:xfrm>
        </p:spPr>
      </p:pic>
    </p:spTree>
    <p:extLst>
      <p:ext uri="{BB962C8B-B14F-4D97-AF65-F5344CB8AC3E}">
        <p14:creationId xmlns:p14="http://schemas.microsoft.com/office/powerpoint/2010/main" val="24819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1435-2218-2053-71F3-A3CAD934360F}"/>
              </a:ext>
            </a:extLst>
          </p:cNvPr>
          <p:cNvSpPr>
            <a:spLocks noGrp="1"/>
          </p:cNvSpPr>
          <p:nvPr>
            <p:ph type="title"/>
          </p:nvPr>
        </p:nvSpPr>
        <p:spPr/>
        <p:txBody>
          <a:bodyPr/>
          <a:lstStyle/>
          <a:p>
            <a:pPr algn="ctr"/>
            <a:r>
              <a:rPr lang="en-US" dirty="0"/>
              <a:t>Human rights violation by police</a:t>
            </a:r>
            <a:endParaRPr lang="en-IN" dirty="0"/>
          </a:p>
        </p:txBody>
      </p:sp>
      <p:pic>
        <p:nvPicPr>
          <p:cNvPr id="7" name="Content Placeholder 6">
            <a:extLst>
              <a:ext uri="{FF2B5EF4-FFF2-40B4-BE49-F238E27FC236}">
                <a16:creationId xmlns:a16="http://schemas.microsoft.com/office/drawing/2014/main" id="{436FDEFA-ED6E-9749-E7CA-38FECBB6D4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708" y="2127668"/>
            <a:ext cx="6917960" cy="4516972"/>
          </a:xfrm>
        </p:spPr>
      </p:pic>
      <p:sp>
        <p:nvSpPr>
          <p:cNvPr id="8" name="Text Placeholder 7">
            <a:extLst>
              <a:ext uri="{FF2B5EF4-FFF2-40B4-BE49-F238E27FC236}">
                <a16:creationId xmlns:a16="http://schemas.microsoft.com/office/drawing/2014/main" id="{83822049-E6F4-D31A-C78B-2C97161D1284}"/>
              </a:ext>
            </a:extLst>
          </p:cNvPr>
          <p:cNvSpPr txBox="1">
            <a:spLocks/>
          </p:cNvSpPr>
          <p:nvPr/>
        </p:nvSpPr>
        <p:spPr>
          <a:xfrm>
            <a:off x="455470" y="2127668"/>
            <a:ext cx="2824878" cy="4516972"/>
          </a:xfrm>
          <a:prstGeom prst="rect">
            <a:avLst/>
          </a:prstGeom>
          <a:ln>
            <a:solidFill>
              <a:schemeClr val="bg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r>
              <a:rPr lang="en-US" sz="1500" b="1" u="sng" dirty="0">
                <a:solidFill>
                  <a:schemeClr val="bg1">
                    <a:lumMod val="95000"/>
                    <a:lumOff val="5000"/>
                  </a:schemeClr>
                </a:solidFill>
              </a:rPr>
              <a:t>Suddenly</a:t>
            </a:r>
            <a:r>
              <a:rPr lang="en-US" sz="1500" dirty="0">
                <a:solidFill>
                  <a:schemeClr val="bg1">
                    <a:lumMod val="95000"/>
                    <a:lumOff val="5000"/>
                  </a:schemeClr>
                </a:solidFill>
              </a:rPr>
              <a:t>, human rights violations by the police have seen a </a:t>
            </a:r>
            <a:r>
              <a:rPr lang="en-US" sz="1500" b="1" u="sng" dirty="0">
                <a:solidFill>
                  <a:schemeClr val="bg1">
                    <a:lumMod val="95000"/>
                    <a:lumOff val="5000"/>
                  </a:schemeClr>
                </a:solidFill>
              </a:rPr>
              <a:t>decreasing </a:t>
            </a:r>
            <a:r>
              <a:rPr lang="en-US" sz="1500" dirty="0">
                <a:solidFill>
                  <a:schemeClr val="bg1">
                    <a:lumMod val="95000"/>
                    <a:lumOff val="5000"/>
                  </a:schemeClr>
                </a:solidFill>
              </a:rPr>
              <a:t>trend.</a:t>
            </a:r>
          </a:p>
          <a:p>
            <a:pPr algn="just"/>
            <a:r>
              <a:rPr lang="en-US" sz="1500" dirty="0">
                <a:solidFill>
                  <a:schemeClr val="bg1">
                    <a:lumMod val="95000"/>
                    <a:lumOff val="5000"/>
                  </a:schemeClr>
                </a:solidFill>
              </a:rPr>
              <a:t>The count of charge-sheeted police officers </a:t>
            </a:r>
            <a:r>
              <a:rPr lang="en-US" sz="1500" b="1" u="sng" dirty="0">
                <a:solidFill>
                  <a:schemeClr val="bg1">
                    <a:lumMod val="95000"/>
                    <a:lumOff val="5000"/>
                  </a:schemeClr>
                </a:solidFill>
              </a:rPr>
              <a:t>significantly dropped, reaching its lowest in 2010 after a peak in 2007</a:t>
            </a:r>
            <a:r>
              <a:rPr lang="en-US" sz="1500" dirty="0">
                <a:solidFill>
                  <a:schemeClr val="bg1">
                    <a:lumMod val="95000"/>
                    <a:lumOff val="5000"/>
                  </a:schemeClr>
                </a:solidFill>
              </a:rPr>
              <a:t>.</a:t>
            </a:r>
          </a:p>
          <a:p>
            <a:pPr algn="just"/>
            <a:r>
              <a:rPr lang="en-US" sz="1500" dirty="0">
                <a:solidFill>
                  <a:schemeClr val="bg1">
                    <a:lumMod val="95000"/>
                    <a:lumOff val="5000"/>
                  </a:schemeClr>
                </a:solidFill>
              </a:rPr>
              <a:t> Similarly, </a:t>
            </a:r>
            <a:r>
              <a:rPr lang="en-US" sz="1500" b="1" u="sng" dirty="0">
                <a:solidFill>
                  <a:schemeClr val="bg1">
                    <a:lumMod val="95000"/>
                    <a:lumOff val="5000"/>
                  </a:schemeClr>
                </a:solidFill>
              </a:rPr>
              <a:t>a downward </a:t>
            </a:r>
            <a:r>
              <a:rPr lang="en-US" sz="1500" dirty="0">
                <a:solidFill>
                  <a:schemeClr val="bg1">
                    <a:lumMod val="95000"/>
                    <a:lumOff val="5000"/>
                  </a:schemeClr>
                </a:solidFill>
              </a:rPr>
              <a:t>trend is observed in </a:t>
            </a:r>
            <a:r>
              <a:rPr lang="en-US" sz="1500" b="1" u="sng" dirty="0">
                <a:solidFill>
                  <a:schemeClr val="bg1">
                    <a:lumMod val="95000"/>
                    <a:lumOff val="5000"/>
                  </a:schemeClr>
                </a:solidFill>
              </a:rPr>
              <a:t>convictions </a:t>
            </a:r>
            <a:r>
              <a:rPr lang="en-US" sz="1500" dirty="0">
                <a:solidFill>
                  <a:schemeClr val="bg1">
                    <a:lumMod val="95000"/>
                    <a:lumOff val="5000"/>
                  </a:schemeClr>
                </a:solidFill>
              </a:rPr>
              <a:t>related to police misconduct.</a:t>
            </a:r>
          </a:p>
          <a:p>
            <a:pPr algn="just"/>
            <a:r>
              <a:rPr lang="en-US" sz="1500" dirty="0">
                <a:solidFill>
                  <a:schemeClr val="bg1">
                    <a:lumMod val="95000"/>
                    <a:lumOff val="5000"/>
                  </a:schemeClr>
                </a:solidFill>
              </a:rPr>
              <a:t> </a:t>
            </a:r>
            <a:r>
              <a:rPr lang="en-US" sz="1500" b="1" u="sng" dirty="0">
                <a:solidFill>
                  <a:schemeClr val="bg1">
                    <a:lumMod val="95000"/>
                    <a:lumOff val="5000"/>
                  </a:schemeClr>
                </a:solidFill>
              </a:rPr>
              <a:t>Key crimes </a:t>
            </a:r>
            <a:r>
              <a:rPr lang="en-US" sz="1500" dirty="0">
                <a:solidFill>
                  <a:schemeClr val="bg1">
                    <a:lumMod val="95000"/>
                    <a:lumOff val="5000"/>
                  </a:schemeClr>
                </a:solidFill>
              </a:rPr>
              <a:t>involving police violations include </a:t>
            </a:r>
            <a:r>
              <a:rPr lang="en-US" sz="1500" b="1" u="sng" dirty="0">
                <a:solidFill>
                  <a:schemeClr val="bg1">
                    <a:lumMod val="95000"/>
                    <a:lumOff val="5000"/>
                  </a:schemeClr>
                </a:solidFill>
              </a:rPr>
              <a:t>sudden disappearances, extortion, and illegal arrests.</a:t>
            </a:r>
            <a:endParaRPr lang="en-IN" sz="1500" b="1" u="sng" dirty="0">
              <a:solidFill>
                <a:schemeClr val="bg1">
                  <a:lumMod val="95000"/>
                  <a:lumOff val="5000"/>
                </a:schemeClr>
              </a:solidFill>
            </a:endParaRPr>
          </a:p>
        </p:txBody>
      </p:sp>
    </p:spTree>
    <p:extLst>
      <p:ext uri="{BB962C8B-B14F-4D97-AF65-F5344CB8AC3E}">
        <p14:creationId xmlns:p14="http://schemas.microsoft.com/office/powerpoint/2010/main" val="2304996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4F4-C797-2E6B-162C-92CC407900CE}"/>
              </a:ext>
            </a:extLst>
          </p:cNvPr>
          <p:cNvSpPr>
            <a:spLocks noGrp="1"/>
          </p:cNvSpPr>
          <p:nvPr>
            <p:ph type="title"/>
          </p:nvPr>
        </p:nvSpPr>
        <p:spPr/>
        <p:txBody>
          <a:bodyPr/>
          <a:lstStyle/>
          <a:p>
            <a:pPr algn="ctr"/>
            <a:r>
              <a:rPr lang="en-US" dirty="0"/>
              <a:t>Healthcare system Analysis</a:t>
            </a:r>
            <a:endParaRPr lang="en-IN" dirty="0"/>
          </a:p>
        </p:txBody>
      </p:sp>
      <p:pic>
        <p:nvPicPr>
          <p:cNvPr id="7" name="Content Placeholder 6">
            <a:extLst>
              <a:ext uri="{FF2B5EF4-FFF2-40B4-BE49-F238E27FC236}">
                <a16:creationId xmlns:a16="http://schemas.microsoft.com/office/drawing/2014/main" id="{B319E1AC-700B-A1A4-C85C-C53E37DE2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2880" y="2127668"/>
            <a:ext cx="6454458" cy="4516972"/>
          </a:xfrm>
        </p:spPr>
      </p:pic>
      <p:sp>
        <p:nvSpPr>
          <p:cNvPr id="8" name="Text Placeholder 7">
            <a:extLst>
              <a:ext uri="{FF2B5EF4-FFF2-40B4-BE49-F238E27FC236}">
                <a16:creationId xmlns:a16="http://schemas.microsoft.com/office/drawing/2014/main" id="{62971405-3246-BC08-6AA3-AE72592AA71C}"/>
              </a:ext>
            </a:extLst>
          </p:cNvPr>
          <p:cNvSpPr>
            <a:spLocks noGrp="1"/>
          </p:cNvSpPr>
          <p:nvPr>
            <p:ph type="body" sz="half" idx="2"/>
          </p:nvPr>
        </p:nvSpPr>
        <p:spPr>
          <a:xfrm>
            <a:off x="680322" y="2127668"/>
            <a:ext cx="2824878" cy="4516972"/>
          </a:xfrm>
          <a:ln>
            <a:solidFill>
              <a:schemeClr val="bg1"/>
            </a:solidFill>
          </a:ln>
        </p:spPr>
        <p:txBody>
          <a:bodyPr>
            <a:normAutofit/>
          </a:bodyPr>
          <a:lstStyle/>
          <a:p>
            <a:pPr marL="171450" indent="-171450">
              <a:buFont typeface="Arial" panose="020B0604020202020204" pitchFamily="34" charset="0"/>
              <a:buChar char="•"/>
            </a:pPr>
            <a:r>
              <a:rPr lang="en-US" dirty="0">
                <a:solidFill>
                  <a:schemeClr val="bg1">
                    <a:lumMod val="95000"/>
                    <a:lumOff val="5000"/>
                  </a:schemeClr>
                </a:solidFill>
              </a:rPr>
              <a:t>The data illustrates a worrisome </a:t>
            </a:r>
            <a:r>
              <a:rPr lang="en-US" b="1" u="sng" dirty="0">
                <a:solidFill>
                  <a:schemeClr val="bg1">
                    <a:lumMod val="95000"/>
                    <a:lumOff val="5000"/>
                  </a:schemeClr>
                </a:solidFill>
              </a:rPr>
              <a:t>increase in annual admission rates</a:t>
            </a:r>
            <a:r>
              <a:rPr lang="en-US" dirty="0">
                <a:solidFill>
                  <a:schemeClr val="bg1">
                    <a:lumMod val="95000"/>
                    <a:lumOff val="5000"/>
                  </a:schemeClr>
                </a:solidFill>
              </a:rPr>
              <a:t>.</a:t>
            </a:r>
          </a:p>
          <a:p>
            <a:pPr marL="171450" indent="-171450">
              <a:buFont typeface="Arial" panose="020B0604020202020204" pitchFamily="34" charset="0"/>
              <a:buChar char="•"/>
            </a:pPr>
            <a:r>
              <a:rPr lang="en-US" dirty="0">
                <a:solidFill>
                  <a:schemeClr val="bg1">
                    <a:lumMod val="95000"/>
                    <a:lumOff val="5000"/>
                  </a:schemeClr>
                </a:solidFill>
              </a:rPr>
              <a:t> Of particular concern is the </a:t>
            </a:r>
            <a:r>
              <a:rPr lang="en-US" b="1" u="sng" dirty="0">
                <a:solidFill>
                  <a:schemeClr val="bg1">
                    <a:lumMod val="95000"/>
                    <a:lumOff val="5000"/>
                  </a:schemeClr>
                </a:solidFill>
              </a:rPr>
              <a:t>post-treatment phase</a:t>
            </a:r>
            <a:r>
              <a:rPr lang="en-US" dirty="0">
                <a:solidFill>
                  <a:schemeClr val="bg1">
                    <a:lumMod val="95000"/>
                    <a:lumOff val="5000"/>
                  </a:schemeClr>
                </a:solidFill>
              </a:rPr>
              <a:t>, where the number of admissions exerts a significant impact on the system.</a:t>
            </a:r>
          </a:p>
          <a:p>
            <a:pPr marL="171450" indent="-171450">
              <a:buFont typeface="Arial" panose="020B0604020202020204" pitchFamily="34" charset="0"/>
              <a:buChar char="•"/>
            </a:pPr>
            <a:r>
              <a:rPr lang="en-US" dirty="0">
                <a:solidFill>
                  <a:schemeClr val="bg1">
                    <a:lumMod val="95000"/>
                    <a:lumOff val="5000"/>
                  </a:schemeClr>
                </a:solidFill>
              </a:rPr>
              <a:t> Notably, the </a:t>
            </a:r>
            <a:r>
              <a:rPr lang="en-US" b="1" u="sng" dirty="0">
                <a:solidFill>
                  <a:schemeClr val="bg1">
                    <a:lumMod val="95000"/>
                    <a:lumOff val="5000"/>
                  </a:schemeClr>
                </a:solidFill>
              </a:rPr>
              <a:t>year 2005 </a:t>
            </a:r>
            <a:r>
              <a:rPr lang="en-US" dirty="0">
                <a:solidFill>
                  <a:schemeClr val="bg1">
                    <a:lumMod val="95000"/>
                    <a:lumOff val="5000"/>
                  </a:schemeClr>
                </a:solidFill>
              </a:rPr>
              <a:t>recorded the </a:t>
            </a:r>
            <a:r>
              <a:rPr lang="en-US" b="1" u="sng" dirty="0">
                <a:solidFill>
                  <a:schemeClr val="bg1">
                    <a:lumMod val="95000"/>
                    <a:lumOff val="5000"/>
                  </a:schemeClr>
                </a:solidFill>
              </a:rPr>
              <a:t>highest </a:t>
            </a:r>
            <a:r>
              <a:rPr lang="en-US" dirty="0">
                <a:solidFill>
                  <a:schemeClr val="bg1">
                    <a:lumMod val="95000"/>
                    <a:lumOff val="5000"/>
                  </a:schemeClr>
                </a:solidFill>
              </a:rPr>
              <a:t>admission count, while </a:t>
            </a:r>
            <a:r>
              <a:rPr lang="en-US" b="1" u="sng" dirty="0">
                <a:solidFill>
                  <a:schemeClr val="bg1">
                    <a:lumMod val="95000"/>
                    <a:lumOff val="5000"/>
                  </a:schemeClr>
                </a:solidFill>
              </a:rPr>
              <a:t>2002 marked the lowest</a:t>
            </a:r>
            <a:r>
              <a:rPr lang="en-US" dirty="0">
                <a:solidFill>
                  <a:schemeClr val="bg1">
                    <a:lumMod val="95000"/>
                    <a:lumOff val="5000"/>
                  </a:schemeClr>
                </a:solidFill>
              </a:rPr>
              <a:t>, underscoring the variability in critical outcomes over time.</a:t>
            </a:r>
            <a:endParaRPr lang="en-IN" dirty="0">
              <a:solidFill>
                <a:schemeClr val="bg1">
                  <a:lumMod val="95000"/>
                  <a:lumOff val="5000"/>
                </a:schemeClr>
              </a:solidFill>
            </a:endParaRPr>
          </a:p>
        </p:txBody>
      </p:sp>
    </p:spTree>
    <p:extLst>
      <p:ext uri="{BB962C8B-B14F-4D97-AF65-F5344CB8AC3E}">
        <p14:creationId xmlns:p14="http://schemas.microsoft.com/office/powerpoint/2010/main" val="4231804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94EC-113F-3748-426C-F9732F04036F}"/>
              </a:ext>
            </a:extLst>
          </p:cNvPr>
          <p:cNvSpPr>
            <a:spLocks noGrp="1"/>
          </p:cNvSpPr>
          <p:nvPr>
            <p:ph type="title"/>
          </p:nvPr>
        </p:nvSpPr>
        <p:spPr/>
        <p:txBody>
          <a:bodyPr/>
          <a:lstStyle/>
          <a:p>
            <a:pPr algn="ctr"/>
            <a:r>
              <a:rPr lang="en-US" dirty="0"/>
              <a:t>Number of trials for crimes by confession </a:t>
            </a:r>
            <a:endParaRPr lang="en-IN" dirty="0"/>
          </a:p>
        </p:txBody>
      </p:sp>
      <p:pic>
        <p:nvPicPr>
          <p:cNvPr id="8" name="Content Placeholder 7">
            <a:extLst>
              <a:ext uri="{FF2B5EF4-FFF2-40B4-BE49-F238E27FC236}">
                <a16:creationId xmlns:a16="http://schemas.microsoft.com/office/drawing/2014/main" id="{326EA5CA-F58D-2212-BF12-97952628422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3594" y="2195487"/>
            <a:ext cx="4700588" cy="2655923"/>
          </a:xfrm>
        </p:spPr>
      </p:pic>
      <p:sp>
        <p:nvSpPr>
          <p:cNvPr id="9" name="Text Placeholder 7">
            <a:extLst>
              <a:ext uri="{FF2B5EF4-FFF2-40B4-BE49-F238E27FC236}">
                <a16:creationId xmlns:a16="http://schemas.microsoft.com/office/drawing/2014/main" id="{AB373E3C-B7C3-796A-619F-25267F67EE34}"/>
              </a:ext>
            </a:extLst>
          </p:cNvPr>
          <p:cNvSpPr txBox="1">
            <a:spLocks/>
          </p:cNvSpPr>
          <p:nvPr/>
        </p:nvSpPr>
        <p:spPr>
          <a:xfrm>
            <a:off x="791969" y="5211867"/>
            <a:ext cx="4474115" cy="1492385"/>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171450" indent="-171450" algn="just"/>
            <a:r>
              <a:rPr lang="en-US" sz="2000" dirty="0">
                <a:solidFill>
                  <a:schemeClr val="bg1">
                    <a:lumMod val="95000"/>
                    <a:lumOff val="5000"/>
                  </a:schemeClr>
                </a:solidFill>
              </a:rPr>
              <a:t>The average for crime trials per year based on confessions is </a:t>
            </a:r>
            <a:r>
              <a:rPr lang="en-US" sz="2000" b="1" u="sng" dirty="0">
                <a:solidFill>
                  <a:schemeClr val="bg1">
                    <a:lumMod val="95000"/>
                    <a:lumOff val="5000"/>
                  </a:schemeClr>
                </a:solidFill>
              </a:rPr>
              <a:t>2.30k. </a:t>
            </a:r>
            <a:r>
              <a:rPr lang="en-US" sz="2000" dirty="0">
                <a:solidFill>
                  <a:schemeClr val="bg1">
                    <a:lumMod val="95000"/>
                    <a:lumOff val="5000"/>
                  </a:schemeClr>
                </a:solidFill>
              </a:rPr>
              <a:t>Notably, the year </a:t>
            </a:r>
            <a:r>
              <a:rPr lang="en-US" sz="2000" b="1" u="sng" dirty="0">
                <a:solidFill>
                  <a:schemeClr val="bg1">
                    <a:lumMod val="95000"/>
                    <a:lumOff val="5000"/>
                  </a:schemeClr>
                </a:solidFill>
              </a:rPr>
              <a:t>2002</a:t>
            </a:r>
            <a:r>
              <a:rPr lang="en-US" sz="2000" dirty="0">
                <a:solidFill>
                  <a:schemeClr val="bg1">
                    <a:lumMod val="95000"/>
                    <a:lumOff val="5000"/>
                  </a:schemeClr>
                </a:solidFill>
              </a:rPr>
              <a:t> witnessed the highest number of trials.</a:t>
            </a:r>
          </a:p>
        </p:txBody>
      </p:sp>
      <p:sp>
        <p:nvSpPr>
          <p:cNvPr id="10" name="Text Placeholder 7">
            <a:extLst>
              <a:ext uri="{FF2B5EF4-FFF2-40B4-BE49-F238E27FC236}">
                <a16:creationId xmlns:a16="http://schemas.microsoft.com/office/drawing/2014/main" id="{9F2AD8E0-30BD-0ED4-7F5D-B47CBB498501}"/>
              </a:ext>
            </a:extLst>
          </p:cNvPr>
          <p:cNvSpPr txBox="1">
            <a:spLocks/>
          </p:cNvSpPr>
          <p:nvPr/>
        </p:nvSpPr>
        <p:spPr>
          <a:xfrm>
            <a:off x="5706830" y="5141627"/>
            <a:ext cx="4474115" cy="1562626"/>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171450" indent="-171450" algn="just"/>
            <a:r>
              <a:rPr lang="en-US" sz="2000" b="1" u="sng" dirty="0">
                <a:solidFill>
                  <a:schemeClr val="bg1">
                    <a:lumMod val="95000"/>
                    <a:lumOff val="5000"/>
                  </a:schemeClr>
                </a:solidFill>
              </a:rPr>
              <a:t>The National average is 657.80.</a:t>
            </a:r>
            <a:endParaRPr lang="en-US" sz="2000" dirty="0">
              <a:solidFill>
                <a:schemeClr val="bg1">
                  <a:lumMod val="95000"/>
                  <a:lumOff val="5000"/>
                </a:schemeClr>
              </a:solidFill>
            </a:endParaRPr>
          </a:p>
          <a:p>
            <a:pPr marL="171450" indent="-171450" algn="just"/>
            <a:r>
              <a:rPr lang="en-US" sz="2000" dirty="0">
                <a:solidFill>
                  <a:schemeClr val="bg1">
                    <a:lumMod val="95000"/>
                    <a:lumOff val="5000"/>
                  </a:schemeClr>
                </a:solidFill>
              </a:rPr>
              <a:t>The above chart depicts all the states having count greater then national average.</a:t>
            </a:r>
          </a:p>
        </p:txBody>
      </p:sp>
      <p:pic>
        <p:nvPicPr>
          <p:cNvPr id="14" name="Content Placeholder 13">
            <a:extLst>
              <a:ext uri="{FF2B5EF4-FFF2-40B4-BE49-F238E27FC236}">
                <a16:creationId xmlns:a16="http://schemas.microsoft.com/office/drawing/2014/main" id="{5ACF017E-9EBB-E8EA-04AD-F219AAFDDC7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48865" y="2195487"/>
            <a:ext cx="4697412" cy="2655059"/>
          </a:xfrm>
        </p:spPr>
      </p:pic>
    </p:spTree>
    <p:extLst>
      <p:ext uri="{BB962C8B-B14F-4D97-AF65-F5344CB8AC3E}">
        <p14:creationId xmlns:p14="http://schemas.microsoft.com/office/powerpoint/2010/main" val="2939165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198-2B89-00F3-5CD9-CD87757F88FE}"/>
              </a:ext>
            </a:extLst>
          </p:cNvPr>
          <p:cNvSpPr>
            <a:spLocks noGrp="1"/>
          </p:cNvSpPr>
          <p:nvPr>
            <p:ph type="title"/>
          </p:nvPr>
        </p:nvSpPr>
        <p:spPr/>
        <p:txBody>
          <a:bodyPr/>
          <a:lstStyle/>
          <a:p>
            <a:pPr algn="ctr"/>
            <a:r>
              <a:rPr lang="en-IN" dirty="0"/>
              <a:t>Insights after analysis</a:t>
            </a:r>
          </a:p>
        </p:txBody>
      </p:sp>
      <p:sp>
        <p:nvSpPr>
          <p:cNvPr id="3" name="Content Placeholder 2">
            <a:extLst>
              <a:ext uri="{FF2B5EF4-FFF2-40B4-BE49-F238E27FC236}">
                <a16:creationId xmlns:a16="http://schemas.microsoft.com/office/drawing/2014/main" id="{16AF5864-63A1-1412-25A2-96258B3A4DD4}"/>
              </a:ext>
            </a:extLst>
          </p:cNvPr>
          <p:cNvSpPr>
            <a:spLocks noGrp="1"/>
          </p:cNvSpPr>
          <p:nvPr>
            <p:ph idx="1"/>
          </p:nvPr>
        </p:nvSpPr>
        <p:spPr>
          <a:xfrm>
            <a:off x="680321" y="2336872"/>
            <a:ext cx="9613861" cy="3869055"/>
          </a:xfrm>
        </p:spPr>
        <p:txBody>
          <a:bodyPr>
            <a:normAutofit lnSpcReduction="10000"/>
          </a:bodyPr>
          <a:lstStyle/>
          <a:p>
            <a:pPr algn="just"/>
            <a:r>
              <a:rPr lang="en-IN" sz="1800" dirty="0">
                <a:solidFill>
                  <a:schemeClr val="bg1"/>
                </a:solidFill>
              </a:rPr>
              <a:t>The males are committing crimes at regular rate per year.</a:t>
            </a:r>
          </a:p>
          <a:p>
            <a:pPr algn="just"/>
            <a:r>
              <a:rPr lang="en-IN" sz="1800" dirty="0">
                <a:solidFill>
                  <a:schemeClr val="bg1"/>
                </a:solidFill>
              </a:rPr>
              <a:t>The most striking is the count of youths and adults is increasing year by year.</a:t>
            </a:r>
          </a:p>
          <a:p>
            <a:pPr algn="just"/>
            <a:r>
              <a:rPr lang="en-IN" sz="1800" dirty="0">
                <a:solidFill>
                  <a:schemeClr val="bg1"/>
                </a:solidFill>
              </a:rPr>
              <a:t>The hotspots for all kind of crimes are Alaska, District of Columbia and Arkansas.</a:t>
            </a:r>
          </a:p>
          <a:p>
            <a:pPr algn="just"/>
            <a:r>
              <a:rPr lang="en-IN" sz="1800" dirty="0">
                <a:solidFill>
                  <a:schemeClr val="bg1"/>
                </a:solidFill>
              </a:rPr>
              <a:t>The most common crime activities are </a:t>
            </a:r>
            <a:r>
              <a:rPr lang="en-US" sz="1800" dirty="0">
                <a:solidFill>
                  <a:schemeClr val="bg1"/>
                </a:solidFill>
              </a:rPr>
              <a:t>with an upward trend, are Drug Manufacturing and Distribution, Auto Theft, and Threatening-Intimidation.</a:t>
            </a:r>
          </a:p>
          <a:p>
            <a:pPr algn="just"/>
            <a:r>
              <a:rPr lang="en-IN" sz="1800" dirty="0">
                <a:solidFill>
                  <a:schemeClr val="bg1"/>
                </a:solidFill>
              </a:rPr>
              <a:t>The drug consumption is increasing year by year.</a:t>
            </a:r>
          </a:p>
          <a:p>
            <a:pPr algn="just"/>
            <a:r>
              <a:rPr lang="en-IN" sz="1800" dirty="0">
                <a:solidFill>
                  <a:schemeClr val="bg1"/>
                </a:solidFill>
              </a:rPr>
              <a:t>The youths are consuming a lot of drugs especially Cocaine and Cannabis.</a:t>
            </a:r>
          </a:p>
          <a:p>
            <a:pPr algn="just"/>
            <a:r>
              <a:rPr lang="en-IN" sz="1800" dirty="0">
                <a:solidFill>
                  <a:schemeClr val="bg1"/>
                </a:solidFill>
              </a:rPr>
              <a:t>The major hotspots are Alaska , New Mexico and Delaware for consumption.</a:t>
            </a:r>
          </a:p>
          <a:p>
            <a:pPr algn="just"/>
            <a:r>
              <a:rPr lang="en-US" sz="1800" dirty="0">
                <a:solidFill>
                  <a:schemeClr val="bg1"/>
                </a:solidFill>
              </a:rPr>
              <a:t>Property crime is exhibiting a rapid and consistent increase, reaching new highs over the past 10 years.</a:t>
            </a:r>
          </a:p>
          <a:p>
            <a:pPr algn="just"/>
            <a:r>
              <a:rPr lang="en-US" sz="1800" dirty="0">
                <a:solidFill>
                  <a:schemeClr val="bg1"/>
                </a:solidFill>
              </a:rPr>
              <a:t>The part of concern is the ratio of recovery is 0.43 which shows the inability to find stolen property.</a:t>
            </a:r>
          </a:p>
          <a:p>
            <a:pPr algn="just"/>
            <a:endParaRPr lang="en-IN" sz="1800" dirty="0"/>
          </a:p>
        </p:txBody>
      </p:sp>
    </p:spTree>
    <p:extLst>
      <p:ext uri="{BB962C8B-B14F-4D97-AF65-F5344CB8AC3E}">
        <p14:creationId xmlns:p14="http://schemas.microsoft.com/office/powerpoint/2010/main" val="2542462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198-2B89-00F3-5CD9-CD87757F88FE}"/>
              </a:ext>
            </a:extLst>
          </p:cNvPr>
          <p:cNvSpPr>
            <a:spLocks noGrp="1"/>
          </p:cNvSpPr>
          <p:nvPr>
            <p:ph type="title"/>
          </p:nvPr>
        </p:nvSpPr>
        <p:spPr/>
        <p:txBody>
          <a:bodyPr/>
          <a:lstStyle/>
          <a:p>
            <a:pPr algn="ctr"/>
            <a:r>
              <a:rPr lang="en-IN" dirty="0"/>
              <a:t>Insights after analysis</a:t>
            </a:r>
          </a:p>
        </p:txBody>
      </p:sp>
      <p:sp>
        <p:nvSpPr>
          <p:cNvPr id="3" name="Content Placeholder 2">
            <a:extLst>
              <a:ext uri="{FF2B5EF4-FFF2-40B4-BE49-F238E27FC236}">
                <a16:creationId xmlns:a16="http://schemas.microsoft.com/office/drawing/2014/main" id="{16AF5864-63A1-1412-25A2-96258B3A4DD4}"/>
              </a:ext>
            </a:extLst>
          </p:cNvPr>
          <p:cNvSpPr>
            <a:spLocks noGrp="1"/>
          </p:cNvSpPr>
          <p:nvPr>
            <p:ph idx="1"/>
          </p:nvPr>
        </p:nvSpPr>
        <p:spPr>
          <a:xfrm>
            <a:off x="680321" y="2336872"/>
            <a:ext cx="9613861" cy="3869055"/>
          </a:xfrm>
        </p:spPr>
        <p:txBody>
          <a:bodyPr>
            <a:normAutofit/>
          </a:bodyPr>
          <a:lstStyle/>
          <a:p>
            <a:pPr algn="just"/>
            <a:r>
              <a:rPr lang="en-US" sz="1800" dirty="0">
                <a:solidFill>
                  <a:schemeClr val="bg1"/>
                </a:solidFill>
              </a:rPr>
              <a:t>Montana has highest of 0.61 ratio while Alaska has 0.71 by value.</a:t>
            </a:r>
          </a:p>
          <a:p>
            <a:pPr algn="just"/>
            <a:r>
              <a:rPr lang="en-US" sz="1800" dirty="0">
                <a:solidFill>
                  <a:schemeClr val="bg1"/>
                </a:solidFill>
              </a:rPr>
              <a:t>Arkansas local police is poorly performing with highest property crime of 108.57bn stolen but only 14% recovered.</a:t>
            </a:r>
          </a:p>
          <a:p>
            <a:pPr algn="just"/>
            <a:r>
              <a:rPr lang="en-US" sz="1800" dirty="0">
                <a:solidFill>
                  <a:schemeClr val="bg1"/>
                </a:solidFill>
              </a:rPr>
              <a:t>Suddenly, human rights violations by the police have seen a decreasing trend.</a:t>
            </a:r>
          </a:p>
          <a:p>
            <a:pPr algn="just"/>
            <a:r>
              <a:rPr lang="en-US" sz="1800" dirty="0">
                <a:solidFill>
                  <a:schemeClr val="bg1"/>
                </a:solidFill>
              </a:rPr>
              <a:t>The count of charge-sheeted police officers significantly dropped, reaching its lowest in 2010 after a peak in 2007.</a:t>
            </a:r>
          </a:p>
          <a:p>
            <a:pPr algn="just"/>
            <a:r>
              <a:rPr lang="en-US" sz="1800" dirty="0">
                <a:solidFill>
                  <a:schemeClr val="bg1"/>
                </a:solidFill>
              </a:rPr>
              <a:t>The data illustrates a worrisome increase in annual admission rates.</a:t>
            </a:r>
          </a:p>
          <a:p>
            <a:pPr algn="just"/>
            <a:r>
              <a:rPr lang="en-US" sz="1800" dirty="0">
                <a:solidFill>
                  <a:schemeClr val="bg1"/>
                </a:solidFill>
              </a:rPr>
              <a:t> Of particular concern is the post-treatment phase, where the number of admissions exerts a significant impact on the system.</a:t>
            </a:r>
          </a:p>
          <a:p>
            <a:pPr algn="just"/>
            <a:r>
              <a:rPr lang="en-US" sz="1800" dirty="0">
                <a:solidFill>
                  <a:schemeClr val="bg1"/>
                </a:solidFill>
              </a:rPr>
              <a:t>The number of trails for crime by confession has decreased year on year.</a:t>
            </a:r>
          </a:p>
          <a:p>
            <a:pPr algn="just"/>
            <a:endParaRPr lang="en-US" sz="1800" dirty="0">
              <a:solidFill>
                <a:schemeClr val="bg1"/>
              </a:solidFill>
            </a:endParaRPr>
          </a:p>
        </p:txBody>
      </p:sp>
    </p:spTree>
    <p:extLst>
      <p:ext uri="{BB962C8B-B14F-4D97-AF65-F5344CB8AC3E}">
        <p14:creationId xmlns:p14="http://schemas.microsoft.com/office/powerpoint/2010/main" val="126395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198-2B89-00F3-5CD9-CD87757F88FE}"/>
              </a:ext>
            </a:extLst>
          </p:cNvPr>
          <p:cNvSpPr>
            <a:spLocks noGrp="1"/>
          </p:cNvSpPr>
          <p:nvPr>
            <p:ph type="title"/>
          </p:nvPr>
        </p:nvSpPr>
        <p:spPr/>
        <p:txBody>
          <a:bodyPr/>
          <a:lstStyle/>
          <a:p>
            <a:pPr algn="ctr"/>
            <a:r>
              <a:rPr lang="en-IN" dirty="0"/>
              <a:t>Steps to be taken</a:t>
            </a:r>
          </a:p>
        </p:txBody>
      </p:sp>
      <p:sp>
        <p:nvSpPr>
          <p:cNvPr id="3" name="Content Placeholder 2">
            <a:extLst>
              <a:ext uri="{FF2B5EF4-FFF2-40B4-BE49-F238E27FC236}">
                <a16:creationId xmlns:a16="http://schemas.microsoft.com/office/drawing/2014/main" id="{16AF5864-63A1-1412-25A2-96258B3A4DD4}"/>
              </a:ext>
            </a:extLst>
          </p:cNvPr>
          <p:cNvSpPr>
            <a:spLocks noGrp="1"/>
          </p:cNvSpPr>
          <p:nvPr>
            <p:ph idx="1"/>
          </p:nvPr>
        </p:nvSpPr>
        <p:spPr>
          <a:xfrm>
            <a:off x="680321" y="2336872"/>
            <a:ext cx="9613861" cy="4281285"/>
          </a:xfrm>
        </p:spPr>
        <p:txBody>
          <a:bodyPr>
            <a:normAutofit lnSpcReduction="10000"/>
          </a:bodyPr>
          <a:lstStyle/>
          <a:p>
            <a:pPr algn="just"/>
            <a:r>
              <a:rPr lang="en-US" sz="1800" dirty="0">
                <a:solidFill>
                  <a:schemeClr val="bg1"/>
                </a:solidFill>
              </a:rPr>
              <a:t>Focus on male especially youths in Alaska, District of Columbia and Arkansas.</a:t>
            </a:r>
          </a:p>
          <a:p>
            <a:pPr algn="just"/>
            <a:r>
              <a:rPr lang="en-US" sz="1800" dirty="0">
                <a:solidFill>
                  <a:schemeClr val="bg1"/>
                </a:solidFill>
              </a:rPr>
              <a:t>Provide them good facilities so that they are distracted from crimes.</a:t>
            </a:r>
          </a:p>
          <a:p>
            <a:pPr algn="just"/>
            <a:r>
              <a:rPr lang="en-US" sz="1800" dirty="0">
                <a:solidFill>
                  <a:schemeClr val="bg1"/>
                </a:solidFill>
              </a:rPr>
              <a:t>Create awareness of drug consumption effects.</a:t>
            </a:r>
          </a:p>
          <a:p>
            <a:pPr algn="just"/>
            <a:r>
              <a:rPr lang="en-US" sz="1800" dirty="0">
                <a:solidFill>
                  <a:schemeClr val="bg1"/>
                </a:solidFill>
              </a:rPr>
              <a:t>The properties in Montana and Alaska can be insured as the efficiency of recovery is high. The suggestion would be Homeowners Insurance, Renters Insurance and Valuables Insurance</a:t>
            </a:r>
          </a:p>
          <a:p>
            <a:pPr algn="just"/>
            <a:r>
              <a:rPr lang="en-US" sz="1800" dirty="0">
                <a:solidFill>
                  <a:schemeClr val="bg1"/>
                </a:solidFill>
              </a:rPr>
              <a:t>Increase security in Alaska and other hotspots.</a:t>
            </a:r>
          </a:p>
          <a:p>
            <a:pPr algn="just"/>
            <a:r>
              <a:rPr lang="en-US" sz="1800" dirty="0">
                <a:solidFill>
                  <a:schemeClr val="bg1"/>
                </a:solidFill>
              </a:rPr>
              <a:t>Appreciation to the police for their efforts in reducing human rights violations.</a:t>
            </a:r>
          </a:p>
          <a:p>
            <a:pPr algn="just"/>
            <a:r>
              <a:rPr lang="en-US" sz="1800" dirty="0">
                <a:solidFill>
                  <a:schemeClr val="bg1"/>
                </a:solidFill>
              </a:rPr>
              <a:t>The hospital management has been poor while post admission treatment . The suggestion would be increase the number of workers , doctors and paperless admission to reduce time for treatment.</a:t>
            </a:r>
          </a:p>
          <a:p>
            <a:pPr algn="just"/>
            <a:r>
              <a:rPr lang="en-US" sz="1800" dirty="0">
                <a:solidFill>
                  <a:schemeClr val="bg1"/>
                </a:solidFill>
              </a:rPr>
              <a:t>The construction of more hospitals in major hotspots especially around educational structure would help as the youths are committing highest crime. "Implementing decisive measures and conducting consistent evaluations to proactively identify and address potential involvement of youths in criminal activities."</a:t>
            </a:r>
          </a:p>
          <a:p>
            <a:pPr algn="just"/>
            <a:endParaRPr lang="en-US" sz="1800" dirty="0">
              <a:solidFill>
                <a:schemeClr val="bg1"/>
              </a:solidFill>
            </a:endParaRP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862651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D908-D3E9-7F3F-4C43-6CCD79EBF9F6}"/>
              </a:ext>
            </a:extLst>
          </p:cNvPr>
          <p:cNvSpPr>
            <a:spLocks noGrp="1"/>
          </p:cNvSpPr>
          <p:nvPr>
            <p:ph type="title"/>
          </p:nvPr>
        </p:nvSpPr>
        <p:spPr>
          <a:xfrm>
            <a:off x="1105371" y="617318"/>
            <a:ext cx="8718877" cy="3036061"/>
          </a:xfrm>
        </p:spPr>
        <p:txBody>
          <a:bodyPr>
            <a:normAutofit/>
          </a:bodyPr>
          <a:lstStyle/>
          <a:p>
            <a:pPr algn="just"/>
            <a:r>
              <a:rPr lang="en-US" sz="2400" b="1" dirty="0">
                <a:solidFill>
                  <a:schemeClr val="bg1"/>
                </a:solidFill>
              </a:rPr>
              <a:t>As a participant, my analysis journey has been a quest to unravel the intricate patterns of crime in different aspects. Each insight derived from the dataset is a testament to the power of data-driven understanding. In this competition, I've strived to contribute meaningfully to the discourse on safety and justice. Thank you for the opportunity to explore, learn, and make a difference.</a:t>
            </a:r>
            <a:endParaRPr lang="en-IN" sz="2400" b="1" dirty="0">
              <a:solidFill>
                <a:schemeClr val="bg1"/>
              </a:solidFill>
            </a:endParaRPr>
          </a:p>
        </p:txBody>
      </p:sp>
      <p:sp>
        <p:nvSpPr>
          <p:cNvPr id="3" name="Text Placeholder 2">
            <a:extLst>
              <a:ext uri="{FF2B5EF4-FFF2-40B4-BE49-F238E27FC236}">
                <a16:creationId xmlns:a16="http://schemas.microsoft.com/office/drawing/2014/main" id="{B2D5C279-248A-6608-8CB2-4D4719D876B5}"/>
              </a:ext>
            </a:extLst>
          </p:cNvPr>
          <p:cNvSpPr>
            <a:spLocks noGrp="1"/>
          </p:cNvSpPr>
          <p:nvPr>
            <p:ph type="body" sz="half" idx="13"/>
          </p:nvPr>
        </p:nvSpPr>
        <p:spPr>
          <a:xfrm>
            <a:off x="1105371" y="3633529"/>
            <a:ext cx="8156579" cy="548968"/>
          </a:xfrm>
        </p:spPr>
        <p:txBody>
          <a:bodyPr>
            <a:noAutofit/>
          </a:bodyPr>
          <a:lstStyle/>
          <a:p>
            <a:r>
              <a:rPr lang="en-IN" sz="3600" b="1" dirty="0">
                <a:latin typeface="Bahnschrift SemiBold Condensed" panose="020B0502040204020203" pitchFamily="34" charset="0"/>
              </a:rPr>
              <a:t>Thank You</a:t>
            </a:r>
          </a:p>
        </p:txBody>
      </p:sp>
      <p:sp>
        <p:nvSpPr>
          <p:cNvPr id="4" name="Text Placeholder 3">
            <a:extLst>
              <a:ext uri="{FF2B5EF4-FFF2-40B4-BE49-F238E27FC236}">
                <a16:creationId xmlns:a16="http://schemas.microsoft.com/office/drawing/2014/main" id="{2904EB1F-C62F-BCAC-4053-D34A0FE3E20C}"/>
              </a:ext>
            </a:extLst>
          </p:cNvPr>
          <p:cNvSpPr>
            <a:spLocks noGrp="1"/>
          </p:cNvSpPr>
          <p:nvPr>
            <p:ph type="body" sz="half" idx="2"/>
          </p:nvPr>
        </p:nvSpPr>
        <p:spPr/>
        <p:txBody>
          <a:bodyPr/>
          <a:lstStyle/>
          <a:p>
            <a:r>
              <a:rPr lang="en-IN" dirty="0"/>
              <a:t>By:-</a:t>
            </a:r>
          </a:p>
          <a:p>
            <a:r>
              <a:rPr lang="en-IN" dirty="0"/>
              <a:t>Team Name :- </a:t>
            </a:r>
            <a:r>
              <a:rPr lang="en-IN" b="1" i="1" dirty="0">
                <a:hlinkClick r:id="rId2">
                  <a:extLst>
                    <a:ext uri="{A12FA001-AC4F-418D-AE19-62706E023703}">
                      <ahyp:hlinkClr xmlns:ahyp="http://schemas.microsoft.com/office/drawing/2018/hyperlinkcolor" val="tx"/>
                    </a:ext>
                  </a:extLst>
                </a:hlinkClick>
              </a:rPr>
              <a:t>varunpatil64228</a:t>
            </a:r>
            <a:endParaRPr lang="en-IN" b="1" i="1" dirty="0"/>
          </a:p>
          <a:p>
            <a:r>
              <a:rPr lang="en-IN" dirty="0"/>
              <a:t>Members     :- Varun S (Member 1)</a:t>
            </a:r>
          </a:p>
        </p:txBody>
      </p:sp>
    </p:spTree>
    <p:extLst>
      <p:ext uri="{BB962C8B-B14F-4D97-AF65-F5344CB8AC3E}">
        <p14:creationId xmlns:p14="http://schemas.microsoft.com/office/powerpoint/2010/main" val="364331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2B99-A050-DD22-652C-D157CC6BB9E0}"/>
              </a:ext>
            </a:extLst>
          </p:cNvPr>
          <p:cNvSpPr>
            <a:spLocks noGrp="1"/>
          </p:cNvSpPr>
          <p:nvPr>
            <p:ph type="title"/>
          </p:nvPr>
        </p:nvSpPr>
        <p:spPr/>
        <p:txBody>
          <a:bodyPr/>
          <a:lstStyle/>
          <a:p>
            <a:pPr algn="ctr"/>
            <a:r>
              <a:rPr lang="en-IN" dirty="0"/>
              <a:t>Introduction</a:t>
            </a:r>
          </a:p>
        </p:txBody>
      </p:sp>
      <p:graphicFrame>
        <p:nvGraphicFramePr>
          <p:cNvPr id="5" name="Table 4">
            <a:extLst>
              <a:ext uri="{FF2B5EF4-FFF2-40B4-BE49-F238E27FC236}">
                <a16:creationId xmlns:a16="http://schemas.microsoft.com/office/drawing/2014/main" id="{2EB0E309-F3C0-1F04-FD81-2059F29806AA}"/>
              </a:ext>
            </a:extLst>
          </p:cNvPr>
          <p:cNvGraphicFramePr>
            <a:graphicFrameLocks noGrp="1"/>
          </p:cNvGraphicFramePr>
          <p:nvPr>
            <p:extLst>
              <p:ext uri="{D42A27DB-BD31-4B8C-83A1-F6EECF244321}">
                <p14:modId xmlns:p14="http://schemas.microsoft.com/office/powerpoint/2010/main" val="997701029"/>
              </p:ext>
            </p:extLst>
          </p:nvPr>
        </p:nvGraphicFramePr>
        <p:xfrm>
          <a:off x="230617" y="2502456"/>
          <a:ext cx="5865383" cy="1584990"/>
        </p:xfrm>
        <a:graphic>
          <a:graphicData uri="http://schemas.openxmlformats.org/drawingml/2006/table">
            <a:tbl>
              <a:tblPr>
                <a:tableStyleId>{5C22544A-7EE6-4342-B048-85BDC9FD1C3A}</a:tableStyleId>
              </a:tblPr>
              <a:tblGrid>
                <a:gridCol w="1883387">
                  <a:extLst>
                    <a:ext uri="{9D8B030D-6E8A-4147-A177-3AD203B41FA5}">
                      <a16:colId xmlns:a16="http://schemas.microsoft.com/office/drawing/2014/main" val="1785755184"/>
                    </a:ext>
                  </a:extLst>
                </a:gridCol>
                <a:gridCol w="3981996">
                  <a:extLst>
                    <a:ext uri="{9D8B030D-6E8A-4147-A177-3AD203B41FA5}">
                      <a16:colId xmlns:a16="http://schemas.microsoft.com/office/drawing/2014/main" val="2166495873"/>
                    </a:ext>
                  </a:extLst>
                </a:gridCol>
              </a:tblGrid>
              <a:tr h="792495">
                <a:tc>
                  <a:txBody>
                    <a:bodyPr/>
                    <a:lstStyle/>
                    <a:p>
                      <a:r>
                        <a:rPr lang="en-IN" sz="2400" dirty="0"/>
                        <a:t>Team Name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2400" dirty="0"/>
                        <a:t>- varunpatil64228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8376178"/>
                  </a:ext>
                </a:extLst>
              </a:tr>
              <a:tr h="792495">
                <a:tc>
                  <a:txBody>
                    <a:bodyPr/>
                    <a:lstStyle/>
                    <a:p>
                      <a:r>
                        <a:rPr lang="en-IN" sz="2400" dirty="0"/>
                        <a:t>Members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Varun S Patil ( Member-1 )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9531928"/>
                  </a:ext>
                </a:extLst>
              </a:tr>
            </a:tbl>
          </a:graphicData>
        </a:graphic>
      </p:graphicFrame>
      <p:sp>
        <p:nvSpPr>
          <p:cNvPr id="7" name="Content Placeholder 6">
            <a:extLst>
              <a:ext uri="{FF2B5EF4-FFF2-40B4-BE49-F238E27FC236}">
                <a16:creationId xmlns:a16="http://schemas.microsoft.com/office/drawing/2014/main" id="{BB630B33-FB93-2676-358D-466186B97D41}"/>
              </a:ext>
            </a:extLst>
          </p:cNvPr>
          <p:cNvSpPr>
            <a:spLocks noGrp="1"/>
          </p:cNvSpPr>
          <p:nvPr>
            <p:ph idx="1"/>
          </p:nvPr>
        </p:nvSpPr>
        <p:spPr>
          <a:xfrm>
            <a:off x="230617" y="5215481"/>
            <a:ext cx="6822255" cy="1297746"/>
          </a:xfrm>
        </p:spPr>
        <p:txBody>
          <a:bodyPr/>
          <a:lstStyle/>
          <a:p>
            <a:r>
              <a:rPr lang="en-IN" b="1" u="sng" dirty="0">
                <a:solidFill>
                  <a:schemeClr val="bg1">
                    <a:lumMod val="95000"/>
                    <a:lumOff val="5000"/>
                  </a:schemeClr>
                </a:solidFill>
              </a:rPr>
              <a:t>Raw Data</a:t>
            </a:r>
            <a:r>
              <a:rPr lang="en-IN" dirty="0">
                <a:solidFill>
                  <a:schemeClr val="bg1">
                    <a:lumMod val="95000"/>
                    <a:lumOff val="5000"/>
                  </a:schemeClr>
                </a:solidFill>
              </a:rPr>
              <a:t>:- </a:t>
            </a:r>
            <a:r>
              <a:rPr lang="en-IN" sz="1800" i="1" dirty="0">
                <a:solidFill>
                  <a:srgbClr val="FFC000"/>
                </a:solidFill>
                <a:hlinkClick r:id="rId2">
                  <a:extLst>
                    <a:ext uri="{A12FA001-AC4F-418D-AE19-62706E023703}">
                      <ahyp:hlinkClr xmlns:ahyp="http://schemas.microsoft.com/office/drawing/2018/hyperlinkcolor" val="tx"/>
                    </a:ext>
                  </a:extLst>
                </a:hlinkClick>
              </a:rPr>
              <a:t>click here for raw data</a:t>
            </a:r>
            <a:endParaRPr lang="en-IN" i="1" dirty="0">
              <a:solidFill>
                <a:srgbClr val="FFC000"/>
              </a:solidFill>
            </a:endParaRPr>
          </a:p>
          <a:p>
            <a:r>
              <a:rPr lang="en-IN" b="1" u="sng" dirty="0">
                <a:solidFill>
                  <a:schemeClr val="bg1">
                    <a:lumMod val="95000"/>
                    <a:lumOff val="5000"/>
                  </a:schemeClr>
                </a:solidFill>
              </a:rPr>
              <a:t>Transformed Data</a:t>
            </a:r>
            <a:r>
              <a:rPr lang="en-IN" sz="2000" dirty="0">
                <a:solidFill>
                  <a:schemeClr val="bg1">
                    <a:lumMod val="95000"/>
                    <a:lumOff val="5000"/>
                  </a:schemeClr>
                </a:solidFill>
              </a:rPr>
              <a:t>:- </a:t>
            </a:r>
            <a:r>
              <a:rPr lang="en-IN" sz="2000" i="1" u="sng" dirty="0">
                <a:solidFill>
                  <a:srgbClr val="FFC000"/>
                </a:solidFill>
                <a:hlinkClick r:id="rId3">
                  <a:extLst>
                    <a:ext uri="{A12FA001-AC4F-418D-AE19-62706E023703}">
                      <ahyp:hlinkClr xmlns:ahyp="http://schemas.microsoft.com/office/drawing/2018/hyperlinkcolor" val="tx"/>
                    </a:ext>
                  </a:extLst>
                </a:hlinkClick>
              </a:rPr>
              <a:t>click here for transformed data</a:t>
            </a:r>
            <a:endParaRPr lang="en-IN" sz="2000" i="1" u="sng" dirty="0">
              <a:solidFill>
                <a:srgbClr val="FFC000"/>
              </a:solidFill>
            </a:endParaRPr>
          </a:p>
        </p:txBody>
      </p:sp>
      <p:sp>
        <p:nvSpPr>
          <p:cNvPr id="3" name="Content Placeholder 6">
            <a:extLst>
              <a:ext uri="{FF2B5EF4-FFF2-40B4-BE49-F238E27FC236}">
                <a16:creationId xmlns:a16="http://schemas.microsoft.com/office/drawing/2014/main" id="{A8B1E546-A312-8E3A-259F-2538CB513928}"/>
              </a:ext>
            </a:extLst>
          </p:cNvPr>
          <p:cNvSpPr txBox="1">
            <a:spLocks/>
          </p:cNvSpPr>
          <p:nvPr/>
        </p:nvSpPr>
        <p:spPr>
          <a:xfrm>
            <a:off x="6615210" y="2457097"/>
            <a:ext cx="4454835" cy="2294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IN" b="1" u="sng" dirty="0">
                <a:solidFill>
                  <a:schemeClr val="bg1">
                    <a:lumMod val="95000"/>
                    <a:lumOff val="5000"/>
                  </a:schemeClr>
                </a:solidFill>
              </a:rPr>
              <a:t>Agendas:-</a:t>
            </a:r>
          </a:p>
          <a:p>
            <a:r>
              <a:rPr lang="en-US" sz="2000" b="0" i="0" dirty="0">
                <a:solidFill>
                  <a:schemeClr val="bg1">
                    <a:lumMod val="95000"/>
                    <a:lumOff val="5000"/>
                  </a:schemeClr>
                </a:solidFill>
                <a:effectLst/>
                <a:latin typeface="Söhne"/>
              </a:rPr>
              <a:t>Overview of Crime Analysis </a:t>
            </a:r>
          </a:p>
          <a:p>
            <a:r>
              <a:rPr lang="en-US" sz="2000" b="0" i="0" dirty="0">
                <a:solidFill>
                  <a:schemeClr val="bg1">
                    <a:lumMod val="95000"/>
                    <a:lumOff val="5000"/>
                  </a:schemeClr>
                </a:solidFill>
                <a:effectLst/>
                <a:latin typeface="Söhne"/>
              </a:rPr>
              <a:t>Identification of Hotspots </a:t>
            </a:r>
          </a:p>
          <a:p>
            <a:r>
              <a:rPr lang="en-US" sz="2000" b="0" i="0" dirty="0">
                <a:solidFill>
                  <a:schemeClr val="bg1">
                    <a:lumMod val="95000"/>
                    <a:lumOff val="5000"/>
                  </a:schemeClr>
                </a:solidFill>
                <a:effectLst/>
                <a:latin typeface="Söhne"/>
              </a:rPr>
              <a:t>Key Insights Unveiled </a:t>
            </a:r>
          </a:p>
          <a:p>
            <a:r>
              <a:rPr lang="en-US" sz="2000" b="0" i="0" dirty="0">
                <a:solidFill>
                  <a:schemeClr val="bg1">
                    <a:lumMod val="95000"/>
                    <a:lumOff val="5000"/>
                  </a:schemeClr>
                </a:solidFill>
                <a:effectLst/>
                <a:latin typeface="Söhne"/>
              </a:rPr>
              <a:t>Next Steps for a Safer Community</a:t>
            </a:r>
            <a:endParaRPr lang="en-IN" sz="2000" i="1" u="sng" dirty="0">
              <a:solidFill>
                <a:schemeClr val="bg1">
                  <a:lumMod val="95000"/>
                  <a:lumOff val="5000"/>
                </a:schemeClr>
              </a:solidFill>
            </a:endParaRPr>
          </a:p>
        </p:txBody>
      </p:sp>
    </p:spTree>
    <p:extLst>
      <p:ext uri="{BB962C8B-B14F-4D97-AF65-F5344CB8AC3E}">
        <p14:creationId xmlns:p14="http://schemas.microsoft.com/office/powerpoint/2010/main" val="45536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2B99-A050-DD22-652C-D157CC6BB9E0}"/>
              </a:ext>
            </a:extLst>
          </p:cNvPr>
          <p:cNvSpPr>
            <a:spLocks noGrp="1"/>
          </p:cNvSpPr>
          <p:nvPr>
            <p:ph type="title"/>
          </p:nvPr>
        </p:nvSpPr>
        <p:spPr/>
        <p:txBody>
          <a:bodyPr/>
          <a:lstStyle/>
          <a:p>
            <a:pPr algn="ctr"/>
            <a:r>
              <a:rPr lang="en-IN" dirty="0"/>
              <a:t>Data Transformation and Data Cleaning</a:t>
            </a:r>
          </a:p>
        </p:txBody>
      </p:sp>
      <p:sp>
        <p:nvSpPr>
          <p:cNvPr id="7" name="Content Placeholder 6">
            <a:extLst>
              <a:ext uri="{FF2B5EF4-FFF2-40B4-BE49-F238E27FC236}">
                <a16:creationId xmlns:a16="http://schemas.microsoft.com/office/drawing/2014/main" id="{BB630B33-FB93-2676-358D-466186B97D41}"/>
              </a:ext>
            </a:extLst>
          </p:cNvPr>
          <p:cNvSpPr>
            <a:spLocks noGrp="1"/>
          </p:cNvSpPr>
          <p:nvPr>
            <p:ph idx="1"/>
          </p:nvPr>
        </p:nvSpPr>
        <p:spPr>
          <a:xfrm>
            <a:off x="208132" y="2344863"/>
            <a:ext cx="9497999" cy="2451989"/>
          </a:xfrm>
        </p:spPr>
        <p:txBody>
          <a:bodyPr>
            <a:normAutofit fontScale="85000" lnSpcReduction="10000"/>
          </a:bodyPr>
          <a:lstStyle/>
          <a:p>
            <a:pPr algn="just"/>
            <a:r>
              <a:rPr lang="en-IN" dirty="0">
                <a:solidFill>
                  <a:schemeClr val="bg1">
                    <a:lumMod val="95000"/>
                    <a:lumOff val="5000"/>
                  </a:schemeClr>
                </a:solidFill>
              </a:rPr>
              <a:t>The data was pre-pivoted. To categorize the data columns were unpivoted to give clear categories.</a:t>
            </a:r>
          </a:p>
          <a:p>
            <a:pPr algn="just"/>
            <a:r>
              <a:rPr lang="en-IN" dirty="0">
                <a:solidFill>
                  <a:schemeClr val="bg1">
                    <a:lumMod val="95000"/>
                    <a:lumOff val="5000"/>
                  </a:schemeClr>
                </a:solidFill>
              </a:rPr>
              <a:t>The data set had null values with errors such as use of ‘-’ in many columns.</a:t>
            </a:r>
          </a:p>
          <a:p>
            <a:pPr algn="just"/>
            <a:r>
              <a:rPr lang="en-IN" dirty="0">
                <a:solidFill>
                  <a:schemeClr val="bg1">
                    <a:lumMod val="95000"/>
                    <a:lumOff val="5000"/>
                  </a:schemeClr>
                </a:solidFill>
              </a:rPr>
              <a:t>The total category was included which resulted in anomaly in many cases</a:t>
            </a:r>
          </a:p>
          <a:p>
            <a:pPr algn="just"/>
            <a:r>
              <a:rPr lang="en-IN" dirty="0">
                <a:solidFill>
                  <a:schemeClr val="bg1">
                    <a:lumMod val="95000"/>
                    <a:lumOff val="5000"/>
                  </a:schemeClr>
                </a:solidFill>
              </a:rPr>
              <a:t>The grouping of different values especially age groups were performed.</a:t>
            </a:r>
          </a:p>
          <a:p>
            <a:pPr algn="just"/>
            <a:r>
              <a:rPr lang="en-IN" dirty="0">
                <a:solidFill>
                  <a:schemeClr val="bg1">
                    <a:lumMod val="95000"/>
                    <a:lumOff val="5000"/>
                  </a:schemeClr>
                </a:solidFill>
              </a:rPr>
              <a:t>Measures like finding averages and finding common categories were performed.</a:t>
            </a:r>
          </a:p>
        </p:txBody>
      </p:sp>
    </p:spTree>
    <p:extLst>
      <p:ext uri="{BB962C8B-B14F-4D97-AF65-F5344CB8AC3E}">
        <p14:creationId xmlns:p14="http://schemas.microsoft.com/office/powerpoint/2010/main" val="273256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2B99-A050-DD22-652C-D157CC6BB9E0}"/>
              </a:ext>
            </a:extLst>
          </p:cNvPr>
          <p:cNvSpPr>
            <a:spLocks noGrp="1"/>
          </p:cNvSpPr>
          <p:nvPr>
            <p:ph type="title"/>
          </p:nvPr>
        </p:nvSpPr>
        <p:spPr/>
        <p:txBody>
          <a:bodyPr/>
          <a:lstStyle/>
          <a:p>
            <a:pPr algn="ctr"/>
            <a:r>
              <a:rPr lang="en-IN" dirty="0"/>
              <a:t>Data Transformation and Data Cleaning snapshots</a:t>
            </a:r>
          </a:p>
        </p:txBody>
      </p:sp>
      <p:pic>
        <p:nvPicPr>
          <p:cNvPr id="6" name="Content Placeholder 5">
            <a:extLst>
              <a:ext uri="{FF2B5EF4-FFF2-40B4-BE49-F238E27FC236}">
                <a16:creationId xmlns:a16="http://schemas.microsoft.com/office/drawing/2014/main" id="{DD42637D-6FD5-0EEA-2C99-B22A65282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97" y="2251284"/>
            <a:ext cx="2286017" cy="2772551"/>
          </a:xfrm>
        </p:spPr>
      </p:pic>
      <p:pic>
        <p:nvPicPr>
          <p:cNvPr id="9" name="Picture 8">
            <a:extLst>
              <a:ext uri="{FF2B5EF4-FFF2-40B4-BE49-F238E27FC236}">
                <a16:creationId xmlns:a16="http://schemas.microsoft.com/office/drawing/2014/main" id="{4849E63A-411E-ACF4-1BF5-C227D7B35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938" y="2251286"/>
            <a:ext cx="3348062" cy="2386580"/>
          </a:xfrm>
          <a:prstGeom prst="rect">
            <a:avLst/>
          </a:prstGeom>
        </p:spPr>
      </p:pic>
      <p:pic>
        <p:nvPicPr>
          <p:cNvPr id="11" name="Picture 10">
            <a:extLst>
              <a:ext uri="{FF2B5EF4-FFF2-40B4-BE49-F238E27FC236}">
                <a16:creationId xmlns:a16="http://schemas.microsoft.com/office/drawing/2014/main" id="{D81DDD4C-CAE1-FFFF-F454-716FB4DC3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4125" y="4637866"/>
            <a:ext cx="3371875" cy="385969"/>
          </a:xfrm>
          <a:prstGeom prst="rect">
            <a:avLst/>
          </a:prstGeom>
        </p:spPr>
      </p:pic>
      <p:pic>
        <p:nvPicPr>
          <p:cNvPr id="13" name="Picture 12">
            <a:extLst>
              <a:ext uri="{FF2B5EF4-FFF2-40B4-BE49-F238E27FC236}">
                <a16:creationId xmlns:a16="http://schemas.microsoft.com/office/drawing/2014/main" id="{1BDFE575-6029-22D0-56A7-FF77D78507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740" y="2251284"/>
            <a:ext cx="4060442" cy="2772551"/>
          </a:xfrm>
          <a:prstGeom prst="rect">
            <a:avLst/>
          </a:prstGeom>
        </p:spPr>
      </p:pic>
      <p:pic>
        <p:nvPicPr>
          <p:cNvPr id="15" name="Picture 14">
            <a:extLst>
              <a:ext uri="{FF2B5EF4-FFF2-40B4-BE49-F238E27FC236}">
                <a16:creationId xmlns:a16="http://schemas.microsoft.com/office/drawing/2014/main" id="{7B293200-10A4-45C7-84D9-B84D49F169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673" y="6104771"/>
            <a:ext cx="11514616" cy="513385"/>
          </a:xfrm>
          <a:prstGeom prst="rect">
            <a:avLst/>
          </a:prstGeom>
        </p:spPr>
      </p:pic>
      <p:pic>
        <p:nvPicPr>
          <p:cNvPr id="17" name="Picture 16">
            <a:extLst>
              <a:ext uri="{FF2B5EF4-FFF2-40B4-BE49-F238E27FC236}">
                <a16:creationId xmlns:a16="http://schemas.microsoft.com/office/drawing/2014/main" id="{24E6CE0E-5AC6-E029-49DA-A4A04FFC18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673" y="5275385"/>
            <a:ext cx="11514616" cy="759098"/>
          </a:xfrm>
          <a:prstGeom prst="rect">
            <a:avLst/>
          </a:prstGeom>
        </p:spPr>
      </p:pic>
    </p:spTree>
    <p:extLst>
      <p:ext uri="{BB962C8B-B14F-4D97-AF65-F5344CB8AC3E}">
        <p14:creationId xmlns:p14="http://schemas.microsoft.com/office/powerpoint/2010/main" val="243328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BDF4-2AC4-A244-EFAF-B57875EDA651}"/>
              </a:ext>
            </a:extLst>
          </p:cNvPr>
          <p:cNvSpPr>
            <a:spLocks noGrp="1"/>
          </p:cNvSpPr>
          <p:nvPr>
            <p:ph type="title"/>
          </p:nvPr>
        </p:nvSpPr>
        <p:spPr/>
        <p:txBody>
          <a:bodyPr/>
          <a:lstStyle/>
          <a:p>
            <a:pPr algn="ctr"/>
            <a:r>
              <a:rPr lang="en-IN" dirty="0"/>
              <a:t>General Crime Analysis</a:t>
            </a:r>
          </a:p>
        </p:txBody>
      </p:sp>
      <p:pic>
        <p:nvPicPr>
          <p:cNvPr id="4" name="Picture 3">
            <a:extLst>
              <a:ext uri="{FF2B5EF4-FFF2-40B4-BE49-F238E27FC236}">
                <a16:creationId xmlns:a16="http://schemas.microsoft.com/office/drawing/2014/main" id="{9699AAFB-AA1B-FED6-7CA8-3CD2A6C8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01" y="2064022"/>
            <a:ext cx="5318565" cy="2860247"/>
          </a:xfrm>
          <a:prstGeom prst="rect">
            <a:avLst/>
          </a:prstGeom>
        </p:spPr>
      </p:pic>
      <p:pic>
        <p:nvPicPr>
          <p:cNvPr id="6" name="Picture 5">
            <a:extLst>
              <a:ext uri="{FF2B5EF4-FFF2-40B4-BE49-F238E27FC236}">
                <a16:creationId xmlns:a16="http://schemas.microsoft.com/office/drawing/2014/main" id="{FF877A8B-540C-BEB9-6EB5-16F4214A99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83837" y="2064021"/>
            <a:ext cx="4856813" cy="2860247"/>
          </a:xfrm>
          <a:prstGeom prst="rect">
            <a:avLst/>
          </a:prstGeom>
        </p:spPr>
      </p:pic>
      <p:sp>
        <p:nvSpPr>
          <p:cNvPr id="7" name="Text Placeholder 7">
            <a:extLst>
              <a:ext uri="{FF2B5EF4-FFF2-40B4-BE49-F238E27FC236}">
                <a16:creationId xmlns:a16="http://schemas.microsoft.com/office/drawing/2014/main" id="{C4BDBDA2-59AD-BF9D-22D1-2471A01EFC40}"/>
              </a:ext>
            </a:extLst>
          </p:cNvPr>
          <p:cNvSpPr txBox="1">
            <a:spLocks/>
          </p:cNvSpPr>
          <p:nvPr/>
        </p:nvSpPr>
        <p:spPr>
          <a:xfrm>
            <a:off x="220301" y="5066675"/>
            <a:ext cx="4044401" cy="1667557"/>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171450" indent="-171450" algn="just"/>
            <a:r>
              <a:rPr lang="en-US" sz="1500" dirty="0">
                <a:solidFill>
                  <a:schemeClr val="bg1">
                    <a:lumMod val="95000"/>
                    <a:lumOff val="5000"/>
                  </a:schemeClr>
                </a:solidFill>
              </a:rPr>
              <a:t>1. The crime rate has remained constant over the past 10 years.</a:t>
            </a:r>
          </a:p>
          <a:p>
            <a:pPr marL="171450" indent="-171450" algn="just"/>
            <a:r>
              <a:rPr lang="en-US" sz="1500" dirty="0">
                <a:solidFill>
                  <a:schemeClr val="bg1">
                    <a:lumMod val="95000"/>
                    <a:lumOff val="5000"/>
                  </a:schemeClr>
                </a:solidFill>
              </a:rPr>
              <a:t>2. Males account for approximately 26k attempted crimes, while females are involved in around 8k attempts.</a:t>
            </a:r>
          </a:p>
        </p:txBody>
      </p:sp>
      <p:sp>
        <p:nvSpPr>
          <p:cNvPr id="3" name="Text Placeholder 7">
            <a:extLst>
              <a:ext uri="{FF2B5EF4-FFF2-40B4-BE49-F238E27FC236}">
                <a16:creationId xmlns:a16="http://schemas.microsoft.com/office/drawing/2014/main" id="{453B7338-520A-A9DB-15DD-5B3A3EA13F78}"/>
              </a:ext>
            </a:extLst>
          </p:cNvPr>
          <p:cNvSpPr txBox="1">
            <a:spLocks/>
          </p:cNvSpPr>
          <p:nvPr/>
        </p:nvSpPr>
        <p:spPr>
          <a:xfrm>
            <a:off x="4264702" y="5066675"/>
            <a:ext cx="6175948" cy="1667557"/>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171450" indent="-171450" algn="just"/>
            <a:r>
              <a:rPr lang="en-US" sz="1500" b="1" u="sng" dirty="0">
                <a:solidFill>
                  <a:schemeClr val="bg1">
                    <a:lumMod val="95000"/>
                    <a:lumOff val="5000"/>
                  </a:schemeClr>
                </a:solidFill>
              </a:rPr>
              <a:t>Youths</a:t>
            </a:r>
            <a:r>
              <a:rPr lang="en-US" sz="1500" dirty="0">
                <a:solidFill>
                  <a:schemeClr val="bg1">
                    <a:lumMod val="95000"/>
                    <a:lumOff val="5000"/>
                  </a:schemeClr>
                </a:solidFill>
              </a:rPr>
              <a:t> constitute a significant portion, making up </a:t>
            </a:r>
            <a:r>
              <a:rPr lang="en-US" sz="1500" b="1" u="sng" dirty="0">
                <a:solidFill>
                  <a:schemeClr val="bg1">
                    <a:lumMod val="95000"/>
                    <a:lumOff val="5000"/>
                  </a:schemeClr>
                </a:solidFill>
              </a:rPr>
              <a:t>45.65% </a:t>
            </a:r>
            <a:r>
              <a:rPr lang="en-US" sz="1500" dirty="0">
                <a:solidFill>
                  <a:schemeClr val="bg1">
                    <a:lumMod val="95000"/>
                    <a:lumOff val="5000"/>
                  </a:schemeClr>
                </a:solidFill>
              </a:rPr>
              <a:t>of the total.</a:t>
            </a:r>
          </a:p>
          <a:p>
            <a:pPr marL="171450" indent="-171450" algn="just"/>
            <a:r>
              <a:rPr lang="en-US" sz="1500" dirty="0">
                <a:solidFill>
                  <a:schemeClr val="bg1">
                    <a:lumMod val="95000"/>
                    <a:lumOff val="5000"/>
                  </a:schemeClr>
                </a:solidFill>
              </a:rPr>
              <a:t>In comparison, </a:t>
            </a:r>
            <a:r>
              <a:rPr lang="en-US" sz="1500" b="1" u="sng" dirty="0">
                <a:solidFill>
                  <a:schemeClr val="bg1">
                    <a:lumMod val="95000"/>
                    <a:lumOff val="5000"/>
                  </a:schemeClr>
                </a:solidFill>
              </a:rPr>
              <a:t>adults account for 39.69%</a:t>
            </a:r>
            <a:r>
              <a:rPr lang="en-US" sz="1500" dirty="0">
                <a:solidFill>
                  <a:schemeClr val="bg1">
                    <a:lumMod val="95000"/>
                    <a:lumOff val="5000"/>
                  </a:schemeClr>
                </a:solidFill>
              </a:rPr>
              <a:t> of the overall demographic</a:t>
            </a:r>
          </a:p>
          <a:p>
            <a:pPr marL="171450" indent="-171450" algn="just"/>
            <a:r>
              <a:rPr lang="en-US" sz="1500" dirty="0">
                <a:solidFill>
                  <a:schemeClr val="bg1">
                    <a:lumMod val="95000"/>
                    <a:lumOff val="5000"/>
                  </a:schemeClr>
                </a:solidFill>
              </a:rPr>
              <a:t> The involvement of other age groups is relatively minimal, with the focus primarily on addressing concerns related to youths.</a:t>
            </a:r>
          </a:p>
        </p:txBody>
      </p:sp>
    </p:spTree>
    <p:extLst>
      <p:ext uri="{BB962C8B-B14F-4D97-AF65-F5344CB8AC3E}">
        <p14:creationId xmlns:p14="http://schemas.microsoft.com/office/powerpoint/2010/main" val="52341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BDF4-2AC4-A244-EFAF-B57875EDA651}"/>
              </a:ext>
            </a:extLst>
          </p:cNvPr>
          <p:cNvSpPr>
            <a:spLocks noGrp="1"/>
          </p:cNvSpPr>
          <p:nvPr>
            <p:ph type="title"/>
          </p:nvPr>
        </p:nvSpPr>
        <p:spPr/>
        <p:txBody>
          <a:bodyPr/>
          <a:lstStyle/>
          <a:p>
            <a:pPr algn="ctr"/>
            <a:r>
              <a:rPr lang="en-IN" dirty="0"/>
              <a:t>General Crime Analysis</a:t>
            </a:r>
          </a:p>
        </p:txBody>
      </p:sp>
      <p:pic>
        <p:nvPicPr>
          <p:cNvPr id="4" name="Picture 3">
            <a:extLst>
              <a:ext uri="{FF2B5EF4-FFF2-40B4-BE49-F238E27FC236}">
                <a16:creationId xmlns:a16="http://schemas.microsoft.com/office/drawing/2014/main" id="{9699AAFB-AA1B-FED6-7CA8-3CD2A6C80A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0302" y="2168952"/>
            <a:ext cx="5288584" cy="2762809"/>
          </a:xfrm>
          <a:prstGeom prst="rect">
            <a:avLst/>
          </a:prstGeom>
        </p:spPr>
      </p:pic>
      <p:pic>
        <p:nvPicPr>
          <p:cNvPr id="6" name="Picture 5">
            <a:extLst>
              <a:ext uri="{FF2B5EF4-FFF2-40B4-BE49-F238E27FC236}">
                <a16:creationId xmlns:a16="http://schemas.microsoft.com/office/drawing/2014/main" id="{FF877A8B-540C-BEB9-6EB5-16F4214A99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8885" y="2168953"/>
            <a:ext cx="4886170" cy="2762808"/>
          </a:xfrm>
          <a:prstGeom prst="rect">
            <a:avLst/>
          </a:prstGeom>
        </p:spPr>
      </p:pic>
      <p:sp>
        <p:nvSpPr>
          <p:cNvPr id="3" name="Text Placeholder 7">
            <a:extLst>
              <a:ext uri="{FF2B5EF4-FFF2-40B4-BE49-F238E27FC236}">
                <a16:creationId xmlns:a16="http://schemas.microsoft.com/office/drawing/2014/main" id="{0DD43948-10CB-E8F6-B12B-3FBD310B06BC}"/>
              </a:ext>
            </a:extLst>
          </p:cNvPr>
          <p:cNvSpPr txBox="1">
            <a:spLocks/>
          </p:cNvSpPr>
          <p:nvPr/>
        </p:nvSpPr>
        <p:spPr>
          <a:xfrm>
            <a:off x="302748" y="4991724"/>
            <a:ext cx="5123692" cy="1667557"/>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171450" indent="-171450" algn="just"/>
            <a:r>
              <a:rPr lang="en-US" sz="1500" b="1" u="sng" dirty="0">
                <a:solidFill>
                  <a:schemeClr val="bg1">
                    <a:lumMod val="95000"/>
                    <a:lumOff val="5000"/>
                  </a:schemeClr>
                </a:solidFill>
              </a:rPr>
              <a:t>Males dominate </a:t>
            </a:r>
            <a:r>
              <a:rPr lang="en-US" sz="1500" dirty="0">
                <a:solidFill>
                  <a:schemeClr val="bg1">
                    <a:lumMod val="95000"/>
                    <a:lumOff val="5000"/>
                  </a:schemeClr>
                </a:solidFill>
              </a:rPr>
              <a:t>all age groups, especially in youths.</a:t>
            </a:r>
          </a:p>
          <a:p>
            <a:pPr marL="171450" indent="-171450" algn="just"/>
            <a:r>
              <a:rPr lang="en-US" sz="1500" dirty="0">
                <a:solidFill>
                  <a:schemeClr val="bg1">
                    <a:lumMod val="95000"/>
                    <a:lumOff val="5000"/>
                  </a:schemeClr>
                </a:solidFill>
              </a:rPr>
              <a:t> However, in the </a:t>
            </a:r>
            <a:r>
              <a:rPr lang="en-US" sz="1500" b="1" u="sng" dirty="0">
                <a:solidFill>
                  <a:schemeClr val="bg1">
                    <a:lumMod val="95000"/>
                    <a:lumOff val="5000"/>
                  </a:schemeClr>
                </a:solidFill>
              </a:rPr>
              <a:t>children's group, females have a higher count</a:t>
            </a:r>
            <a:r>
              <a:rPr lang="en-US" sz="1500" u="sng" dirty="0">
                <a:solidFill>
                  <a:schemeClr val="bg1">
                    <a:lumMod val="95000"/>
                    <a:lumOff val="5000"/>
                  </a:schemeClr>
                </a:solidFill>
              </a:rPr>
              <a:t> </a:t>
            </a:r>
            <a:r>
              <a:rPr lang="en-US" sz="1500" dirty="0">
                <a:solidFill>
                  <a:schemeClr val="bg1">
                    <a:lumMod val="95000"/>
                    <a:lumOff val="5000"/>
                  </a:schemeClr>
                </a:solidFill>
              </a:rPr>
              <a:t>compared to other groups.</a:t>
            </a:r>
          </a:p>
        </p:txBody>
      </p:sp>
      <p:sp>
        <p:nvSpPr>
          <p:cNvPr id="5" name="Text Placeholder 7">
            <a:extLst>
              <a:ext uri="{FF2B5EF4-FFF2-40B4-BE49-F238E27FC236}">
                <a16:creationId xmlns:a16="http://schemas.microsoft.com/office/drawing/2014/main" id="{5FF1E605-452A-D7E9-AB2F-EFA9424ED21B}"/>
              </a:ext>
            </a:extLst>
          </p:cNvPr>
          <p:cNvSpPr txBox="1">
            <a:spLocks/>
          </p:cNvSpPr>
          <p:nvPr/>
        </p:nvSpPr>
        <p:spPr>
          <a:xfrm>
            <a:off x="5546049" y="4991724"/>
            <a:ext cx="4811842" cy="1667557"/>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1500" b="1" u="sng" dirty="0">
                <a:solidFill>
                  <a:schemeClr val="bg1">
                    <a:lumMod val="95000"/>
                    <a:lumOff val="5000"/>
                  </a:schemeClr>
                </a:solidFill>
              </a:rPr>
              <a:t>The crime rates for youths, adults, and seniors have remained constant over the past 10 years.</a:t>
            </a:r>
          </a:p>
        </p:txBody>
      </p:sp>
    </p:spTree>
    <p:extLst>
      <p:ext uri="{BB962C8B-B14F-4D97-AF65-F5344CB8AC3E}">
        <p14:creationId xmlns:p14="http://schemas.microsoft.com/office/powerpoint/2010/main" val="133068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F90E-3856-1C66-6FE3-F3F07BBBD191}"/>
              </a:ext>
            </a:extLst>
          </p:cNvPr>
          <p:cNvSpPr>
            <a:spLocks noGrp="1"/>
          </p:cNvSpPr>
          <p:nvPr>
            <p:ph type="title"/>
          </p:nvPr>
        </p:nvSpPr>
        <p:spPr/>
        <p:txBody>
          <a:bodyPr/>
          <a:lstStyle/>
          <a:p>
            <a:pPr algn="ctr"/>
            <a:r>
              <a:rPr lang="en-US" dirty="0"/>
              <a:t>Hotspots for specific crimes within states</a:t>
            </a:r>
            <a:endParaRPr lang="en-IN" dirty="0"/>
          </a:p>
        </p:txBody>
      </p:sp>
      <p:pic>
        <p:nvPicPr>
          <p:cNvPr id="32" name="Content Placeholder 31">
            <a:extLst>
              <a:ext uri="{FF2B5EF4-FFF2-40B4-BE49-F238E27FC236}">
                <a16:creationId xmlns:a16="http://schemas.microsoft.com/office/drawing/2014/main" id="{29F354EB-7645-766C-F35F-11A262FB8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192" y="2023553"/>
            <a:ext cx="6324160" cy="4510154"/>
          </a:xfrm>
        </p:spPr>
      </p:pic>
      <p:sp>
        <p:nvSpPr>
          <p:cNvPr id="33" name="Text Placeholder 7">
            <a:extLst>
              <a:ext uri="{FF2B5EF4-FFF2-40B4-BE49-F238E27FC236}">
                <a16:creationId xmlns:a16="http://schemas.microsoft.com/office/drawing/2014/main" id="{F13E8A48-0F9D-CF10-F0C0-97AFD78FA4E6}"/>
              </a:ext>
            </a:extLst>
          </p:cNvPr>
          <p:cNvSpPr>
            <a:spLocks noGrp="1"/>
          </p:cNvSpPr>
          <p:nvPr>
            <p:ph type="body" sz="half" idx="2"/>
          </p:nvPr>
        </p:nvSpPr>
        <p:spPr>
          <a:xfrm>
            <a:off x="199080" y="2209492"/>
            <a:ext cx="3811771" cy="2439016"/>
          </a:xfrm>
          <a:ln>
            <a:solidFill>
              <a:schemeClr val="bg1"/>
            </a:solidFill>
          </a:ln>
        </p:spPr>
        <p:txBody>
          <a:bodyPr>
            <a:normAutofit/>
          </a:bodyPr>
          <a:lstStyle/>
          <a:p>
            <a:pPr marL="171450" indent="-171450" algn="just">
              <a:buFont typeface="Arial" panose="020B0604020202020204" pitchFamily="34" charset="0"/>
              <a:buChar char="•"/>
            </a:pPr>
            <a:r>
              <a:rPr lang="en-US" dirty="0">
                <a:solidFill>
                  <a:schemeClr val="bg1">
                    <a:lumMod val="95000"/>
                    <a:lumOff val="5000"/>
                  </a:schemeClr>
                </a:solidFill>
              </a:rPr>
              <a:t>The data shows Alaska, Arkansas , District of Columbia, Missouri and New York are major hotspot for </a:t>
            </a:r>
            <a:r>
              <a:rPr lang="en-US" b="1" u="sng" dirty="0">
                <a:solidFill>
                  <a:schemeClr val="bg1">
                    <a:lumMod val="95000"/>
                    <a:lumOff val="5000"/>
                  </a:schemeClr>
                </a:solidFill>
              </a:rPr>
              <a:t>crimes making 81.55% of Total cases</a:t>
            </a:r>
            <a:r>
              <a:rPr lang="en-US" dirty="0">
                <a:solidFill>
                  <a:schemeClr val="bg1">
                    <a:lumMod val="95000"/>
                    <a:lumOff val="5000"/>
                  </a:schemeClr>
                </a:solidFill>
              </a:rPr>
              <a:t>.</a:t>
            </a:r>
          </a:p>
          <a:p>
            <a:pPr marL="171450" indent="-171450" algn="just">
              <a:buFont typeface="Arial" panose="020B0604020202020204" pitchFamily="34" charset="0"/>
              <a:buChar char="•"/>
            </a:pPr>
            <a:r>
              <a:rPr lang="en-US" dirty="0">
                <a:solidFill>
                  <a:schemeClr val="bg1">
                    <a:lumMod val="95000"/>
                    <a:lumOff val="5000"/>
                  </a:schemeClr>
                </a:solidFill>
              </a:rPr>
              <a:t>Drug Manufacturing and Distribution ,Auto theft and Threatening- Intimidation are major crimes which </a:t>
            </a:r>
            <a:r>
              <a:rPr lang="en-US" b="1" u="sng" dirty="0">
                <a:solidFill>
                  <a:schemeClr val="bg1">
                    <a:lumMod val="95000"/>
                    <a:lumOff val="5000"/>
                  </a:schemeClr>
                </a:solidFill>
              </a:rPr>
              <a:t>make 81.55% of Total Cases</a:t>
            </a:r>
            <a:r>
              <a:rPr lang="en-US" dirty="0">
                <a:solidFill>
                  <a:schemeClr val="bg1">
                    <a:lumMod val="95000"/>
                    <a:lumOff val="5000"/>
                  </a:schemeClr>
                </a:solidFill>
              </a:rPr>
              <a:t>.</a:t>
            </a:r>
            <a:endParaRPr lang="en-IN" dirty="0">
              <a:solidFill>
                <a:schemeClr val="bg1">
                  <a:lumMod val="95000"/>
                  <a:lumOff val="5000"/>
                </a:schemeClr>
              </a:solidFill>
            </a:endParaRPr>
          </a:p>
        </p:txBody>
      </p:sp>
      <p:pic>
        <p:nvPicPr>
          <p:cNvPr id="35" name="Picture 34">
            <a:extLst>
              <a:ext uri="{FF2B5EF4-FFF2-40B4-BE49-F238E27FC236}">
                <a16:creationId xmlns:a16="http://schemas.microsoft.com/office/drawing/2014/main" id="{71CA2CBA-1C99-1E57-95FC-5BD9979E7F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9080" y="4912793"/>
            <a:ext cx="1502304" cy="1498639"/>
          </a:xfrm>
          <a:prstGeom prst="rect">
            <a:avLst/>
          </a:prstGeom>
        </p:spPr>
      </p:pic>
      <p:pic>
        <p:nvPicPr>
          <p:cNvPr id="4" name="Picture 3">
            <a:extLst>
              <a:ext uri="{FF2B5EF4-FFF2-40B4-BE49-F238E27FC236}">
                <a16:creationId xmlns:a16="http://schemas.microsoft.com/office/drawing/2014/main" id="{1433A9D6-03E3-24B6-FD87-0C64289C3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648" y="4912793"/>
            <a:ext cx="2253203" cy="1498639"/>
          </a:xfrm>
          <a:prstGeom prst="rect">
            <a:avLst/>
          </a:prstGeom>
        </p:spPr>
      </p:pic>
    </p:spTree>
    <p:extLst>
      <p:ext uri="{BB962C8B-B14F-4D97-AF65-F5344CB8AC3E}">
        <p14:creationId xmlns:p14="http://schemas.microsoft.com/office/powerpoint/2010/main" val="236121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BDF4-2AC4-A244-EFAF-B57875EDA651}"/>
              </a:ext>
            </a:extLst>
          </p:cNvPr>
          <p:cNvSpPr>
            <a:spLocks noGrp="1"/>
          </p:cNvSpPr>
          <p:nvPr>
            <p:ph type="title"/>
          </p:nvPr>
        </p:nvSpPr>
        <p:spPr/>
        <p:txBody>
          <a:bodyPr/>
          <a:lstStyle/>
          <a:p>
            <a:pPr algn="ctr"/>
            <a:r>
              <a:rPr lang="en-IN" dirty="0"/>
              <a:t>Most Common Crime Activities</a:t>
            </a:r>
          </a:p>
        </p:txBody>
      </p:sp>
      <p:pic>
        <p:nvPicPr>
          <p:cNvPr id="4" name="Picture 3">
            <a:extLst>
              <a:ext uri="{FF2B5EF4-FFF2-40B4-BE49-F238E27FC236}">
                <a16:creationId xmlns:a16="http://schemas.microsoft.com/office/drawing/2014/main" id="{9699AAFB-AA1B-FED6-7CA8-3CD2A6C80A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0770" y="2168952"/>
            <a:ext cx="5025670" cy="3429874"/>
          </a:xfrm>
          <a:prstGeom prst="rect">
            <a:avLst/>
          </a:prstGeom>
        </p:spPr>
      </p:pic>
      <p:sp>
        <p:nvSpPr>
          <p:cNvPr id="3" name="Text Placeholder 7">
            <a:extLst>
              <a:ext uri="{FF2B5EF4-FFF2-40B4-BE49-F238E27FC236}">
                <a16:creationId xmlns:a16="http://schemas.microsoft.com/office/drawing/2014/main" id="{0DD43948-10CB-E8F6-B12B-3FBD310B06BC}"/>
              </a:ext>
            </a:extLst>
          </p:cNvPr>
          <p:cNvSpPr txBox="1">
            <a:spLocks/>
          </p:cNvSpPr>
          <p:nvPr/>
        </p:nvSpPr>
        <p:spPr>
          <a:xfrm>
            <a:off x="302748" y="5726243"/>
            <a:ext cx="5123692" cy="933038"/>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171450" indent="-171450" algn="just"/>
            <a:r>
              <a:rPr lang="en-US" sz="1500" dirty="0">
                <a:solidFill>
                  <a:schemeClr val="bg1">
                    <a:lumMod val="95000"/>
                    <a:lumOff val="5000"/>
                  </a:schemeClr>
                </a:solidFill>
              </a:rPr>
              <a:t>The three most common crimes, </a:t>
            </a:r>
            <a:r>
              <a:rPr lang="en-US" sz="1500" b="1" u="sng" dirty="0">
                <a:solidFill>
                  <a:schemeClr val="bg1">
                    <a:lumMod val="95000"/>
                    <a:lumOff val="5000"/>
                  </a:schemeClr>
                </a:solidFill>
              </a:rPr>
              <a:t>with an upward trend, are Drug Manufacturing and Distribution, Auto Theft, and Threatening-Intimidation.</a:t>
            </a:r>
          </a:p>
        </p:txBody>
      </p:sp>
      <p:sp>
        <p:nvSpPr>
          <p:cNvPr id="5" name="Text Placeholder 7">
            <a:extLst>
              <a:ext uri="{FF2B5EF4-FFF2-40B4-BE49-F238E27FC236}">
                <a16:creationId xmlns:a16="http://schemas.microsoft.com/office/drawing/2014/main" id="{5FF1E605-452A-D7E9-AB2F-EFA9424ED21B}"/>
              </a:ext>
            </a:extLst>
          </p:cNvPr>
          <p:cNvSpPr txBox="1">
            <a:spLocks/>
          </p:cNvSpPr>
          <p:nvPr/>
        </p:nvSpPr>
        <p:spPr>
          <a:xfrm>
            <a:off x="5546049" y="5726243"/>
            <a:ext cx="4811842" cy="933038"/>
          </a:xfrm>
          <a:prstGeom prst="rect">
            <a:avLst/>
          </a:prstGeom>
          <a:ln>
            <a:solidFill>
              <a:schemeClr val="bg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1500" b="1" u="sng" dirty="0">
                <a:solidFill>
                  <a:schemeClr val="bg1">
                    <a:lumMod val="95000"/>
                    <a:lumOff val="5000"/>
                  </a:schemeClr>
                </a:solidFill>
              </a:rPr>
              <a:t>Alaska, District of Columbia, Oregon, Arkansas, and New York</a:t>
            </a:r>
            <a:r>
              <a:rPr lang="en-US" sz="1500" dirty="0">
                <a:solidFill>
                  <a:schemeClr val="bg1">
                    <a:lumMod val="95000"/>
                    <a:lumOff val="5000"/>
                  </a:schemeClr>
                </a:solidFill>
              </a:rPr>
              <a:t> are identified as hotspots for the most common crimes.</a:t>
            </a:r>
          </a:p>
        </p:txBody>
      </p:sp>
      <p:pic>
        <p:nvPicPr>
          <p:cNvPr id="8" name="Picture 7">
            <a:extLst>
              <a:ext uri="{FF2B5EF4-FFF2-40B4-BE49-F238E27FC236}">
                <a16:creationId xmlns:a16="http://schemas.microsoft.com/office/drawing/2014/main" id="{49B2C9D2-2CD5-348E-3907-D2013B337A6F}"/>
              </a:ext>
            </a:extLst>
          </p:cNvPr>
          <p:cNvPicPr>
            <a:picLocks noChangeAspect="1"/>
          </p:cNvPicPr>
          <p:nvPr/>
        </p:nvPicPr>
        <p:blipFill>
          <a:blip r:embed="rId3"/>
          <a:stretch>
            <a:fillRect/>
          </a:stretch>
        </p:blipFill>
        <p:spPr>
          <a:xfrm>
            <a:off x="5546049" y="2261468"/>
            <a:ext cx="4889046" cy="3337357"/>
          </a:xfrm>
          <a:prstGeom prst="rect">
            <a:avLst/>
          </a:prstGeom>
        </p:spPr>
      </p:pic>
    </p:spTree>
    <p:extLst>
      <p:ext uri="{BB962C8B-B14F-4D97-AF65-F5344CB8AC3E}">
        <p14:creationId xmlns:p14="http://schemas.microsoft.com/office/powerpoint/2010/main" val="2974994858"/>
      </p:ext>
    </p:extLst>
  </p:cSld>
  <p:clrMapOvr>
    <a:masterClrMapping/>
  </p:clrMapOvr>
</p:sld>
</file>

<file path=ppt/theme/theme1.xml><?xml version="1.0" encoding="utf-8"?>
<a:theme xmlns:a="http://schemas.openxmlformats.org/drawingml/2006/main" name="Berli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485</TotalTime>
  <Words>1650</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Bahnschrift SemiBold Condensed</vt:lpstr>
      <vt:lpstr>Bahnschrift SemiLight Condensed</vt:lpstr>
      <vt:lpstr>Söhne</vt:lpstr>
      <vt:lpstr>Trebuchet MS</vt:lpstr>
      <vt:lpstr>Berlin</vt:lpstr>
      <vt:lpstr>Crime Analysis  </vt:lpstr>
      <vt:lpstr>Contents</vt:lpstr>
      <vt:lpstr>Introduction</vt:lpstr>
      <vt:lpstr>Data Transformation and Data Cleaning</vt:lpstr>
      <vt:lpstr>Data Transformation and Data Cleaning snapshots</vt:lpstr>
      <vt:lpstr>General Crime Analysis</vt:lpstr>
      <vt:lpstr>General Crime Analysis</vt:lpstr>
      <vt:lpstr>Hotspots for specific crimes within states</vt:lpstr>
      <vt:lpstr>Most Common Crime Activities</vt:lpstr>
      <vt:lpstr>Drug Consumption Analysis</vt:lpstr>
      <vt:lpstr>Drug Consumption Analysis</vt:lpstr>
      <vt:lpstr>Drug Consumption in different age groups</vt:lpstr>
      <vt:lpstr>Drug Consumption Hotspots</vt:lpstr>
      <vt:lpstr>Property Crime Analysis</vt:lpstr>
      <vt:lpstr>Property Crime Analysis</vt:lpstr>
      <vt:lpstr>Property Crime Analysis</vt:lpstr>
      <vt:lpstr>Property Crime Hotspots</vt:lpstr>
      <vt:lpstr>Property Crime Hotspots by Value</vt:lpstr>
      <vt:lpstr>Property Crimes in different groups </vt:lpstr>
      <vt:lpstr>Property Recovery in different groups </vt:lpstr>
      <vt:lpstr>Property Recovery Ratio Analysis</vt:lpstr>
      <vt:lpstr>Property Recovery Ratio Analysis Across Groups</vt:lpstr>
      <vt:lpstr>Human rights violation by police</vt:lpstr>
      <vt:lpstr>Healthcare system Analysis</vt:lpstr>
      <vt:lpstr>Number of trials for crimes by confession </vt:lpstr>
      <vt:lpstr>Insights after analysis</vt:lpstr>
      <vt:lpstr>Insights after analysis</vt:lpstr>
      <vt:lpstr>Steps to be taken</vt:lpstr>
      <vt:lpstr>As a participant, my analysis journey has been a quest to unravel the intricate patterns of crime in different aspects. Each insight derived from the dataset is a testament to the power of data-driven understanding. In this competition, I've strived to contribute meaningfully to the discourse on safety and justice. Thank you for the opportunity to explore, learn, and make a 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dc:title>
  <dc:creator>VARUN PATIL</dc:creator>
  <cp:lastModifiedBy>VARUN PATIL</cp:lastModifiedBy>
  <cp:revision>6</cp:revision>
  <dcterms:created xsi:type="dcterms:W3CDTF">2024-01-16T06:14:17Z</dcterms:created>
  <dcterms:modified xsi:type="dcterms:W3CDTF">2024-01-17T06:56:15Z</dcterms:modified>
</cp:coreProperties>
</file>