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42" r:id="rId5"/>
    <p:sldId id="359" r:id="rId6"/>
    <p:sldId id="381" r:id="rId7"/>
    <p:sldId id="373" r:id="rId8"/>
    <p:sldId id="374" r:id="rId9"/>
    <p:sldId id="379" r:id="rId10"/>
    <p:sldId id="380" r:id="rId11"/>
    <p:sldId id="375" r:id="rId12"/>
    <p:sldId id="365" r:id="rId13"/>
    <p:sldId id="376" r:id="rId14"/>
    <p:sldId id="377" r:id="rId15"/>
    <p:sldId id="378" r:id="rId16"/>
    <p:sldId id="3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showGuides="1">
      <p:cViewPr varScale="1">
        <p:scale>
          <a:sx n="56" d="100"/>
          <a:sy n="56" d="100"/>
        </p:scale>
        <p:origin x="1002" y="4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8/19/2024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65127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28726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79071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Medical data analysis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Cardio-vascular disease analysis with hypothesis testing (P-test)</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2"/>
                <a:ext cx="4015098" cy="2603726"/>
              </a:xfrm>
            </p:spPr>
            <p:txBody>
              <a:bodyPr/>
              <a:lstStyle/>
              <a:p>
                <a:r>
                  <a:rPr lang="en-US" b="1" u="sng" dirty="0"/>
                  <a:t>Null Hypothesis:-</a:t>
                </a:r>
              </a:p>
              <a:p>
                <a:r>
                  <a:rPr lang="en-US" b="1" dirty="0"/>
                  <a:t>“B</a:t>
                </a:r>
                <a:r>
                  <a:rPr lang="en-US" sz="2000" b="1" dirty="0"/>
                  <a:t>eing overweight does not affect the likelihood of having cardiovascular disease.”</a:t>
                </a:r>
              </a:p>
              <a:p>
                <a:pPr algn="ctr"/>
                <a:endParaRPr lang="en-US" sz="2000" b="1" dirty="0"/>
              </a:p>
              <a:p>
                <a:pPr algn="ctr"/>
                <a14:m>
                  <m:oMathPara xmlns:m="http://schemas.openxmlformats.org/officeDocument/2006/math">
                    <m:oMathParaPr>
                      <m:jc m:val="centerGroup"/>
                    </m:oMathParaPr>
                    <m:oMath xmlns:m="http://schemas.openxmlformats.org/officeDocument/2006/math">
                      <m:sSub>
                        <m:sSubPr>
                          <m:ctrlPr>
                            <a:rPr lang="en-US" sz="2400" b="1" i="1" dirty="0" smtClean="0">
                              <a:solidFill>
                                <a:srgbClr val="836967"/>
                              </a:solidFill>
                              <a:latin typeface="Cambria Math" panose="02040503050406030204" pitchFamily="18" charset="0"/>
                            </a:rPr>
                          </m:ctrlPr>
                        </m:sSubPr>
                        <m:e>
                          <m:r>
                            <a:rPr lang="en-US" sz="2400" b="1" i="1" dirty="0" smtClean="0">
                              <a:latin typeface="Cambria Math" panose="02040503050406030204" pitchFamily="18" charset="0"/>
                            </a:rPr>
                            <m:t>𝒑</m:t>
                          </m:r>
                        </m:e>
                        <m:sub>
                          <m:r>
                            <a:rPr lang="en-US" sz="2400" b="1" i="0" dirty="0" smtClean="0">
                              <a:latin typeface="Cambria Math" panose="02040503050406030204" pitchFamily="18" charset="0"/>
                            </a:rPr>
                            <m:t>𝟎</m:t>
                          </m:r>
                        </m:sub>
                      </m:sSub>
                      <m:r>
                        <a:rPr lang="en-US" sz="2400" b="1" i="0" dirty="0" smtClean="0">
                          <a:latin typeface="Cambria Math" panose="02040503050406030204" pitchFamily="18" charset="0"/>
                        </a:rPr>
                        <m:t>=</m:t>
                      </m:r>
                      <m:r>
                        <a:rPr lang="en-US" sz="2400" b="1" i="0" dirty="0" smtClean="0">
                          <a:latin typeface="Cambria Math" panose="02040503050406030204" pitchFamily="18" charset="0"/>
                        </a:rPr>
                        <m:t>𝟎</m:t>
                      </m:r>
                      <m:r>
                        <a:rPr lang="en-US" sz="2400" b="1" i="0" dirty="0" smtClean="0">
                          <a:latin typeface="Cambria Math" panose="02040503050406030204" pitchFamily="18" charset="0"/>
                        </a:rPr>
                        <m:t>⋅</m:t>
                      </m:r>
                      <m:r>
                        <a:rPr lang="en-US" sz="2400" b="1" i="0" dirty="0" smtClean="0">
                          <a:latin typeface="Cambria Math" panose="02040503050406030204" pitchFamily="18" charset="0"/>
                        </a:rPr>
                        <m:t>𝟔𝟐𝟎𝟏</m:t>
                      </m:r>
                    </m:oMath>
                  </m:oMathPara>
                </a14:m>
                <a:endParaRPr lang="en-US" sz="2400" b="1" dirty="0"/>
              </a:p>
            </p:txBody>
          </p:sp>
        </mc:Choice>
        <mc:Fallback>
          <p:sp>
            <p:nvSpPr>
              <p:cNvPr id="3" name="Content Placeholder 2">
                <a:extLst>
                  <a:ext uri="{FF2B5EF4-FFF2-40B4-BE49-F238E27FC236}">
                    <a16:creationId xmlns:a16="http://schemas.microsoft.com/office/drawing/2014/main" id="{F09FEE91-E849-1CB0-9E51-A58B99C631C5}"/>
                  </a:ext>
                </a:extLst>
              </p:cNvPr>
              <p:cNvSpPr>
                <a:spLocks noGrp="1" noRot="1" noChangeAspect="1" noMove="1" noResize="1" noEditPoints="1" noAdjustHandles="1" noChangeArrowheads="1" noChangeShapeType="1" noTextEdit="1"/>
              </p:cNvSpPr>
              <p:nvPr>
                <p:ph sz="quarter" idx="35"/>
              </p:nvPr>
            </p:nvSpPr>
            <p:spPr>
              <a:xfrm>
                <a:off x="2373002" y="2474812"/>
                <a:ext cx="4015098" cy="2603726"/>
              </a:xfrm>
              <a:blipFill>
                <a:blip r:embed="rId3"/>
                <a:stretch>
                  <a:fillRect l="-1517" t="-234"/>
                </a:stretch>
              </a:blipFill>
            </p:spPr>
            <p:txBody>
              <a:bodyPr/>
              <a:lstStyle/>
              <a:p>
                <a:r>
                  <a:rPr lang="en-IN">
                    <a:noFill/>
                  </a:rPr>
                  <a:t> </a:t>
                </a:r>
              </a:p>
            </p:txBody>
          </p:sp>
        </mc:Fallback>
      </mc:AlternateContent>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474812"/>
            <a:ext cx="4227332" cy="1704082"/>
          </a:xfrm>
        </p:spPr>
        <p:txBody>
          <a:bodyPr/>
          <a:lstStyle/>
          <a:p>
            <a:r>
              <a:rPr lang="en-US" b="1" u="sng" dirty="0"/>
              <a:t>Alternative Hypothesis:-</a:t>
            </a:r>
          </a:p>
          <a:p>
            <a:r>
              <a:rPr lang="en-US" sz="2000" b="1" dirty="0"/>
              <a:t>“Being overweight increases the likelihood of having cardiovascular disease”</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pic>
        <p:nvPicPr>
          <p:cNvPr id="7" name="Picture 6">
            <a:extLst>
              <a:ext uri="{FF2B5EF4-FFF2-40B4-BE49-F238E27FC236}">
                <a16:creationId xmlns:a16="http://schemas.microsoft.com/office/drawing/2014/main" id="{882B5A76-67E0-3C7C-0969-13782F2B0983}"/>
              </a:ext>
            </a:extLst>
          </p:cNvPr>
          <p:cNvPicPr>
            <a:picLocks noChangeAspect="1"/>
          </p:cNvPicPr>
          <p:nvPr/>
        </p:nvPicPr>
        <p:blipFill rotWithShape="1">
          <a:blip r:embed="rId4"/>
          <a:srcRect b="7241"/>
          <a:stretch/>
        </p:blipFill>
        <p:spPr>
          <a:xfrm>
            <a:off x="4010796" y="5001144"/>
            <a:ext cx="4754607" cy="1694296"/>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Data sampling</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40"/>
            <a:ext cx="3774587" cy="2634516"/>
          </a:xfrm>
        </p:spPr>
        <p:txBody>
          <a:bodyPr/>
          <a:lstStyle/>
          <a:p>
            <a:pPr marL="0" indent="0">
              <a:buNone/>
            </a:pPr>
            <a:r>
              <a:rPr lang="en-US" b="1" dirty="0"/>
              <a:t>Data is 10% of total population with random selection to meet the condition of proper testing :-</a:t>
            </a:r>
          </a:p>
          <a:p>
            <a:pPr marL="285750" indent="-285750">
              <a:buFont typeface="Arial" panose="020B0604020202020204" pitchFamily="34" charset="0"/>
              <a:buChar char="•"/>
            </a:pPr>
            <a:r>
              <a:rPr lang="en-US" b="1" dirty="0"/>
              <a:t>Randomness </a:t>
            </a:r>
          </a:p>
          <a:p>
            <a:pPr marL="285750" indent="-285750">
              <a:buFont typeface="Arial" panose="020B0604020202020204" pitchFamily="34" charset="0"/>
              <a:buChar char="•"/>
            </a:pPr>
            <a:r>
              <a:rPr lang="en-US" b="1" dirty="0"/>
              <a:t>Normal Condition</a:t>
            </a:r>
          </a:p>
          <a:p>
            <a:pPr marL="285750" indent="-285750">
              <a:buFont typeface="Arial" panose="020B0604020202020204" pitchFamily="34" charset="0"/>
              <a:buChar char="•"/>
            </a:pPr>
            <a:r>
              <a:rPr lang="en-US" b="1" dirty="0"/>
              <a:t>Individuality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4927600" y="2465539"/>
                <a:ext cx="6315069" cy="4125783"/>
              </a:xfrm>
            </p:spPr>
            <p:txBody>
              <a:bodyPr/>
              <a:lstStyle/>
              <a:p>
                <a:r>
                  <a:rPr lang="en-US" b="1" dirty="0"/>
                  <a:t>The results from sample are:-</a:t>
                </a:r>
              </a:p>
              <a:p>
                <a:pPr marL="285750" indent="-285750">
                  <a:buFont typeface="Arial" panose="020B0604020202020204" pitchFamily="34" charset="0"/>
                  <a:buChar char="•"/>
                </a:pPr>
                <a:r>
                  <a:rPr lang="en-US" b="1" dirty="0"/>
                  <a:t>Sample Size=7000</a:t>
                </a:r>
              </a:p>
              <a:p>
                <a:pPr marL="285750" indent="-285750">
                  <a:buFont typeface="Arial" panose="020B0604020202020204" pitchFamily="34" charset="0"/>
                  <a:buChar char="•"/>
                </a:pPr>
                <a:r>
                  <a:rPr lang="en-US" b="1" dirty="0"/>
                  <a:t>Sample Probability </a:t>
                </a:r>
                <a14:m>
                  <m:oMath xmlns:m="http://schemas.openxmlformats.org/officeDocument/2006/math">
                    <m:acc>
                      <m:accPr>
                        <m:chr m:val="̂"/>
                        <m:ctrlPr>
                          <a:rPr lang="en-US" sz="2400" b="1" i="1" dirty="0" smtClean="0">
                            <a:solidFill>
                              <a:srgbClr val="836967"/>
                            </a:solidFill>
                            <a:latin typeface="Cambria Math" panose="02040503050406030204" pitchFamily="18" charset="0"/>
                          </a:rPr>
                        </m:ctrlPr>
                      </m:accPr>
                      <m:e>
                        <m:r>
                          <a:rPr lang="en-US" sz="2400" b="1" i="1" dirty="0" smtClean="0">
                            <a:latin typeface="Cambria Math" panose="02040503050406030204" pitchFamily="18" charset="0"/>
                          </a:rPr>
                          <m:t>𝒑</m:t>
                        </m:r>
                      </m:e>
                    </m:acc>
                    <m:r>
                      <a:rPr lang="en-US" sz="2400" b="1" i="0" dirty="0" smtClean="0">
                        <a:latin typeface="Cambria Math" panose="02040503050406030204" pitchFamily="18" charset="0"/>
                      </a:rPr>
                      <m:t>=</m:t>
                    </m:r>
                    <m:r>
                      <a:rPr lang="en-US" sz="2400" b="1" i="0" dirty="0" smtClean="0">
                        <a:latin typeface="Cambria Math" panose="02040503050406030204" pitchFamily="18" charset="0"/>
                      </a:rPr>
                      <m:t>𝟎</m:t>
                    </m:r>
                    <m:r>
                      <a:rPr lang="en-US" sz="2400" b="1" i="0" dirty="0" smtClean="0">
                        <a:latin typeface="Cambria Math" panose="02040503050406030204" pitchFamily="18" charset="0"/>
                      </a:rPr>
                      <m:t>.</m:t>
                    </m:r>
                    <m:r>
                      <a:rPr lang="en-US" sz="2400" b="1" i="0" dirty="0" smtClean="0">
                        <a:latin typeface="Cambria Math" panose="02040503050406030204" pitchFamily="18" charset="0"/>
                      </a:rPr>
                      <m:t>𝟓𝟕</m:t>
                    </m:r>
                  </m:oMath>
                </a14:m>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z=</a:t>
                </a:r>
                <a:r>
                  <a:rPr lang="en-IN" b="1" dirty="0"/>
                  <a:t>−8.64</a:t>
                </a:r>
              </a:p>
              <a:p>
                <a:pPr marL="285750" indent="-285750">
                  <a:buFont typeface="Arial" panose="020B0604020202020204" pitchFamily="34" charset="0"/>
                  <a:buChar char="•"/>
                </a:pPr>
                <a:r>
                  <a:rPr lang="en-IN" b="1" dirty="0"/>
                  <a:t>p=very small for </a:t>
                </a:r>
                <a:r>
                  <a:rPr lang="el-GR" b="1" dirty="0"/>
                  <a:t>α</a:t>
                </a:r>
                <a:r>
                  <a:rPr lang="en-IN" b="1" dirty="0"/>
                  <a:t>=0.005</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US" b="1" dirty="0"/>
              </a:p>
            </p:txBody>
          </p:sp>
        </mc:Choice>
        <mc:Fallback>
          <p:sp>
            <p:nvSpPr>
              <p:cNvPr id="4" name="Content Placeholder 3">
                <a:extLst>
                  <a:ext uri="{FF2B5EF4-FFF2-40B4-BE49-F238E27FC236}">
                    <a16:creationId xmlns:a16="http://schemas.microsoft.com/office/drawing/2014/main" id="{3770D91C-D5C0-248C-26D3-DE7C7C72E632}"/>
                  </a:ext>
                </a:extLst>
              </p:cNvPr>
              <p:cNvSpPr>
                <a:spLocks noGrp="1" noRot="1" noChangeAspect="1" noMove="1" noResize="1" noEditPoints="1" noAdjustHandles="1" noChangeArrowheads="1" noChangeShapeType="1" noTextEdit="1"/>
              </p:cNvSpPr>
              <p:nvPr>
                <p:ph sz="quarter" idx="36"/>
              </p:nvPr>
            </p:nvSpPr>
            <p:spPr>
              <a:xfrm>
                <a:off x="4927600" y="2465539"/>
                <a:ext cx="6315069" cy="4125783"/>
              </a:xfrm>
              <a:blipFill>
                <a:blip r:embed="rId3"/>
                <a:stretch>
                  <a:fillRect l="-772"/>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C698CA-36DC-4049-B79D-D153F66EE65E}"/>
                  </a:ext>
                </a:extLst>
              </p:cNvPr>
              <p:cNvSpPr txBox="1"/>
              <p:nvPr/>
            </p:nvSpPr>
            <p:spPr>
              <a:xfrm>
                <a:off x="5418034" y="3782799"/>
                <a:ext cx="1707006" cy="8718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solidFill>
                            <a:schemeClr val="bg1"/>
                          </a:solidFill>
                          <a:latin typeface="Cambria Math" panose="02040503050406030204" pitchFamily="18" charset="0"/>
                        </a:rPr>
                        <m:t>𝑧</m:t>
                      </m:r>
                      <m:r>
                        <a:rPr lang="en-IN" i="0">
                          <a:solidFill>
                            <a:schemeClr val="bg1"/>
                          </a:solidFill>
                          <a:latin typeface="Cambria Math" panose="02040503050406030204" pitchFamily="18" charset="0"/>
                        </a:rPr>
                        <m:t>=</m:t>
                      </m:r>
                      <m:f>
                        <m:fPr>
                          <m:ctrlPr>
                            <a:rPr lang="en-IN" i="1">
                              <a:solidFill>
                                <a:schemeClr val="bg1"/>
                              </a:solidFill>
                              <a:latin typeface="Cambria Math" panose="02040503050406030204" pitchFamily="18" charset="0"/>
                            </a:rPr>
                          </m:ctrlPr>
                        </m:fPr>
                        <m:num>
                          <m:acc>
                            <m:accPr>
                              <m:chr m:val="̂"/>
                              <m:ctrlPr>
                                <a:rPr lang="en-IN" i="1">
                                  <a:solidFill>
                                    <a:schemeClr val="bg1"/>
                                  </a:solidFill>
                                  <a:latin typeface="Cambria Math" panose="02040503050406030204" pitchFamily="18" charset="0"/>
                                </a:rPr>
                              </m:ctrlPr>
                            </m:accPr>
                            <m:e>
                              <m:r>
                                <a:rPr lang="en-IN" i="1">
                                  <a:solidFill>
                                    <a:schemeClr val="bg1"/>
                                  </a:solidFill>
                                  <a:latin typeface="Cambria Math" panose="02040503050406030204" pitchFamily="18" charset="0"/>
                                </a:rPr>
                                <m:t>𝑝</m:t>
                              </m:r>
                            </m:e>
                          </m:acc>
                          <m:r>
                            <a:rPr lang="en-IN" i="0">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𝑝</m:t>
                              </m:r>
                            </m:e>
                            <m:sub>
                              <m:r>
                                <a:rPr lang="en-IN" i="0">
                                  <a:solidFill>
                                    <a:schemeClr val="bg1"/>
                                  </a:solidFill>
                                  <a:latin typeface="Cambria Math" panose="02040503050406030204" pitchFamily="18" charset="0"/>
                                </a:rPr>
                                <m:t>0</m:t>
                              </m:r>
                            </m:sub>
                          </m:sSub>
                        </m:num>
                        <m:den>
                          <m:rad>
                            <m:radPr>
                              <m:degHide m:val="on"/>
                              <m:ctrlPr>
                                <a:rPr lang="en-IN" i="1">
                                  <a:solidFill>
                                    <a:schemeClr val="bg1"/>
                                  </a:solidFill>
                                  <a:latin typeface="Cambria Math" panose="02040503050406030204" pitchFamily="18" charset="0"/>
                                </a:rPr>
                              </m:ctrlPr>
                            </m:radPr>
                            <m:deg/>
                            <m:e>
                              <m:f>
                                <m:fPr>
                                  <m:ctrlPr>
                                    <a:rPr lang="en-IN" i="1">
                                      <a:solidFill>
                                        <a:schemeClr val="bg1"/>
                                      </a:solidFill>
                                      <a:latin typeface="Cambria Math" panose="02040503050406030204" pitchFamily="18" charset="0"/>
                                    </a:rPr>
                                  </m:ctrlPr>
                                </m:fPr>
                                <m:num>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𝑝</m:t>
                                      </m:r>
                                    </m:e>
                                    <m:sub>
                                      <m:r>
                                        <a:rPr lang="en-IN" i="0">
                                          <a:solidFill>
                                            <a:schemeClr val="bg1"/>
                                          </a:solidFill>
                                          <a:latin typeface="Cambria Math" panose="02040503050406030204" pitchFamily="18" charset="0"/>
                                        </a:rPr>
                                        <m:t>0</m:t>
                                      </m:r>
                                    </m:sub>
                                  </m:sSub>
                                  <m:d>
                                    <m:dPr>
                                      <m:ctrlPr>
                                        <a:rPr lang="en-IN" i="1">
                                          <a:solidFill>
                                            <a:schemeClr val="bg1"/>
                                          </a:solidFill>
                                          <a:latin typeface="Cambria Math" panose="02040503050406030204" pitchFamily="18" charset="0"/>
                                        </a:rPr>
                                      </m:ctrlPr>
                                    </m:dPr>
                                    <m:e>
                                      <m:r>
                                        <a:rPr lang="en-IN" i="0">
                                          <a:solidFill>
                                            <a:schemeClr val="bg1"/>
                                          </a:solidFill>
                                          <a:latin typeface="Cambria Math" panose="02040503050406030204" pitchFamily="18" charset="0"/>
                                        </a:rPr>
                                        <m:t>1−</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𝑝</m:t>
                                          </m:r>
                                        </m:e>
                                        <m:sub>
                                          <m:r>
                                            <a:rPr lang="en-IN" i="0">
                                              <a:solidFill>
                                                <a:schemeClr val="bg1"/>
                                              </a:solidFill>
                                              <a:latin typeface="Cambria Math" panose="02040503050406030204" pitchFamily="18" charset="0"/>
                                            </a:rPr>
                                            <m:t>0</m:t>
                                          </m:r>
                                        </m:sub>
                                      </m:sSub>
                                    </m:e>
                                  </m:d>
                                </m:num>
                                <m:den>
                                  <m:r>
                                    <a:rPr lang="en-IN" i="1">
                                      <a:solidFill>
                                        <a:schemeClr val="bg1"/>
                                      </a:solidFill>
                                      <a:latin typeface="Cambria Math" panose="02040503050406030204" pitchFamily="18" charset="0"/>
                                    </a:rPr>
                                    <m:t>𝑛</m:t>
                                  </m:r>
                                </m:den>
                              </m:f>
                            </m:e>
                          </m:rad>
                        </m:den>
                      </m:f>
                    </m:oMath>
                  </m:oMathPara>
                </a14:m>
                <a:endParaRPr lang="en-IN" dirty="0">
                  <a:solidFill>
                    <a:schemeClr val="bg1"/>
                  </a:solidFill>
                </a:endParaRPr>
              </a:p>
            </p:txBody>
          </p:sp>
        </mc:Choice>
        <mc:Fallback xmlns="">
          <p:sp>
            <p:nvSpPr>
              <p:cNvPr id="6" name="TextBox 5">
                <a:extLst>
                  <a:ext uri="{FF2B5EF4-FFF2-40B4-BE49-F238E27FC236}">
                    <a16:creationId xmlns:a16="http://schemas.microsoft.com/office/drawing/2014/main" id="{C5C698CA-36DC-4049-B79D-D153F66EE65E}"/>
                  </a:ext>
                </a:extLst>
              </p:cNvPr>
              <p:cNvSpPr txBox="1">
                <a:spLocks noRot="1" noChangeAspect="1" noMove="1" noResize="1" noEditPoints="1" noAdjustHandles="1" noChangeArrowheads="1" noChangeShapeType="1" noTextEdit="1"/>
              </p:cNvSpPr>
              <p:nvPr/>
            </p:nvSpPr>
            <p:spPr>
              <a:xfrm>
                <a:off x="5418034" y="3782799"/>
                <a:ext cx="1707006" cy="87184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280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dirty="0"/>
              <a:t>Results and conclusion</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pPr algn="just"/>
            <a:r>
              <a:rPr lang="en-US" b="1" dirty="0"/>
              <a:t>Since the p-value is much less than the typical significance level of 0.05, you reject the null hypothesis. This indicates there is strong evidence to suggest that being overweight significantly affects the likelihood of having cardiovascular disease</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graphicFrame>
        <p:nvGraphicFramePr>
          <p:cNvPr id="2" name="Table 1">
            <a:extLst>
              <a:ext uri="{FF2B5EF4-FFF2-40B4-BE49-F238E27FC236}">
                <a16:creationId xmlns:a16="http://schemas.microsoft.com/office/drawing/2014/main" id="{CD0DB58F-A871-E74B-38B0-38F8A08D1324}"/>
              </a:ext>
            </a:extLst>
          </p:cNvPr>
          <p:cNvGraphicFramePr>
            <a:graphicFrameLocks noGrp="1"/>
          </p:cNvGraphicFramePr>
          <p:nvPr>
            <p:extLst>
              <p:ext uri="{D42A27DB-BD31-4B8C-83A1-F6EECF244321}">
                <p14:modId xmlns:p14="http://schemas.microsoft.com/office/powerpoint/2010/main" val="1966681676"/>
              </p:ext>
            </p:extLst>
          </p:nvPr>
        </p:nvGraphicFramePr>
        <p:xfrm>
          <a:off x="922946" y="3583170"/>
          <a:ext cx="6135880" cy="1483360"/>
        </p:xfrm>
        <a:graphic>
          <a:graphicData uri="http://schemas.openxmlformats.org/drawingml/2006/table">
            <a:tbl>
              <a:tblPr>
                <a:tableStyleId>{10A1B5D5-9B99-4C35-A422-299274C87663}</a:tableStyleId>
              </a:tblPr>
              <a:tblGrid>
                <a:gridCol w="1269963">
                  <a:extLst>
                    <a:ext uri="{9D8B030D-6E8A-4147-A177-3AD203B41FA5}">
                      <a16:colId xmlns:a16="http://schemas.microsoft.com/office/drawing/2014/main" val="1485480568"/>
                    </a:ext>
                  </a:extLst>
                </a:gridCol>
                <a:gridCol w="4865917">
                  <a:extLst>
                    <a:ext uri="{9D8B030D-6E8A-4147-A177-3AD203B41FA5}">
                      <a16:colId xmlns:a16="http://schemas.microsoft.com/office/drawing/2014/main" val="3772252618"/>
                    </a:ext>
                  </a:extLst>
                </a:gridCol>
              </a:tblGrid>
              <a:tr h="370840">
                <a:tc>
                  <a:txBody>
                    <a:bodyPr/>
                    <a:lstStyle/>
                    <a:p>
                      <a:r>
                        <a:rPr lang="en-IN" b="1" dirty="0">
                          <a:solidFill>
                            <a:srgbClr val="E3FBFE"/>
                          </a:solidFill>
                        </a:rPr>
                        <a:t>Name</a:t>
                      </a: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en-IN" b="1" dirty="0">
                          <a:solidFill>
                            <a:srgbClr val="E3FBFE"/>
                          </a:solidFill>
                        </a:rPr>
                        <a:t>Varun Patil</a:t>
                      </a: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2494817"/>
                  </a:ext>
                </a:extLst>
              </a:tr>
              <a:tr h="370840">
                <a:tc>
                  <a:txBody>
                    <a:bodyPr/>
                    <a:lstStyle/>
                    <a:p>
                      <a:r>
                        <a:rPr lang="en-IN" b="1" dirty="0">
                          <a:solidFill>
                            <a:srgbClr val="E3FBFE"/>
                          </a:solidFill>
                        </a:rPr>
                        <a:t>Email-ID</a:t>
                      </a: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en-IN" b="1" dirty="0">
                          <a:solidFill>
                            <a:srgbClr val="E3FBFE"/>
                          </a:solidFill>
                        </a:rPr>
                        <a:t>varunpatil64228@gmail.com</a:t>
                      </a: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9435356"/>
                  </a:ext>
                </a:extLst>
              </a:tr>
              <a:tr h="370840">
                <a:tc>
                  <a:txBody>
                    <a:bodyPr/>
                    <a:lstStyle/>
                    <a:p>
                      <a:r>
                        <a:rPr lang="en-IN" b="1" dirty="0">
                          <a:solidFill>
                            <a:srgbClr val="E3FBFE"/>
                          </a:solidFill>
                        </a:rPr>
                        <a:t>LinkedIn</a:t>
                      </a: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E3FBFE"/>
                          </a:solidFill>
                        </a:rPr>
                        <a:t>linkedin.com/in/varun-patil-797394241</a:t>
                      </a: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2396324"/>
                  </a:ext>
                </a:extLst>
              </a:tr>
              <a:tr h="370840">
                <a:tc>
                  <a:txBody>
                    <a:bodyPr/>
                    <a:lstStyle/>
                    <a:p>
                      <a:r>
                        <a:rPr lang="en-IN" b="1" dirty="0">
                          <a:solidFill>
                            <a:srgbClr val="E3FBFE"/>
                          </a:solidFill>
                        </a:rPr>
                        <a:t>GitHub</a:t>
                      </a: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en-IN" b="1" dirty="0">
                          <a:solidFill>
                            <a:srgbClr val="E3FBFE"/>
                          </a:solidFill>
                        </a:rPr>
                        <a:t>https://github.com/VARUN-688/</a:t>
                      </a: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9317308"/>
                  </a:ext>
                </a:extLst>
              </a:tr>
            </a:tbl>
          </a:graphicData>
        </a:graphic>
      </p:graphicFrame>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b="1" dirty="0"/>
              <a:t>Introduction</a:t>
            </a:r>
          </a:p>
          <a:p>
            <a:r>
              <a:rPr lang="en-US" b="1" dirty="0"/>
              <a:t>The general dashboard</a:t>
            </a:r>
          </a:p>
          <a:p>
            <a:r>
              <a:rPr lang="en-US" b="1" dirty="0"/>
              <a:t>Descriptive Analysis</a:t>
            </a:r>
          </a:p>
          <a:p>
            <a:r>
              <a:rPr lang="en-US" b="1" dirty="0"/>
              <a:t>Hypothesis test for presence of disease</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Introduction</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algn="just"/>
            <a:r>
              <a:rPr lang="en-US" dirty="0"/>
              <a:t>This is an analysis project with statistical testing to find the relation between different health aspects and cardio-vascular disease presence .</a:t>
            </a:r>
          </a:p>
          <a:p>
            <a:pPr algn="just"/>
            <a:r>
              <a:rPr lang="en-US" dirty="0"/>
              <a:t>The data is provided freeCodeCamp health research.</a:t>
            </a:r>
          </a:p>
          <a:p>
            <a:pPr algn="just"/>
            <a:r>
              <a:rPr lang="en-US" dirty="0"/>
              <a:t>The data has following columns:-</a:t>
            </a:r>
          </a:p>
          <a:p>
            <a:pPr lvl="1" algn="just"/>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6" name="Picture 5">
            <a:extLst>
              <a:ext uri="{FF2B5EF4-FFF2-40B4-BE49-F238E27FC236}">
                <a16:creationId xmlns:a16="http://schemas.microsoft.com/office/drawing/2014/main" id="{AF6CBDF1-A2B5-2352-5021-B05C83F8647A}"/>
              </a:ext>
            </a:extLst>
          </p:cNvPr>
          <p:cNvPicPr>
            <a:picLocks noChangeAspect="1"/>
          </p:cNvPicPr>
          <p:nvPr/>
        </p:nvPicPr>
        <p:blipFill rotWithShape="1">
          <a:blip r:embed="rId3"/>
          <a:srcRect b="79067"/>
          <a:stretch/>
        </p:blipFill>
        <p:spPr>
          <a:xfrm>
            <a:off x="3956701" y="4878275"/>
            <a:ext cx="7594363" cy="365125"/>
          </a:xfrm>
          <a:prstGeom prst="rect">
            <a:avLst/>
          </a:prstGeom>
        </p:spPr>
      </p:pic>
    </p:spTree>
    <p:extLst>
      <p:ext uri="{BB962C8B-B14F-4D97-AF65-F5344CB8AC3E}">
        <p14:creationId xmlns:p14="http://schemas.microsoft.com/office/powerpoint/2010/main" val="94096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The Power of</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General dashboard</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13" name="Picture 12">
            <a:extLst>
              <a:ext uri="{FF2B5EF4-FFF2-40B4-BE49-F238E27FC236}">
                <a16:creationId xmlns:a16="http://schemas.microsoft.com/office/drawing/2014/main" id="{A624A231-CDD7-C236-CF5B-0B3A77AD5A93}"/>
              </a:ext>
            </a:extLst>
          </p:cNvPr>
          <p:cNvPicPr>
            <a:picLocks noChangeAspect="1"/>
          </p:cNvPicPr>
          <p:nvPr/>
        </p:nvPicPr>
        <p:blipFill>
          <a:blip r:embed="rId3"/>
          <a:srcRect/>
          <a:stretch/>
        </p:blipFill>
        <p:spPr>
          <a:xfrm>
            <a:off x="1411882" y="729000"/>
            <a:ext cx="9368236" cy="5400000"/>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The Power of</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Descriptive dashboard</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24020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13" name="Picture 12">
            <a:extLst>
              <a:ext uri="{FF2B5EF4-FFF2-40B4-BE49-F238E27FC236}">
                <a16:creationId xmlns:a16="http://schemas.microsoft.com/office/drawing/2014/main" id="{A624A231-CDD7-C236-CF5B-0B3A77AD5A93}"/>
              </a:ext>
            </a:extLst>
          </p:cNvPr>
          <p:cNvPicPr>
            <a:picLocks noChangeAspect="1"/>
          </p:cNvPicPr>
          <p:nvPr/>
        </p:nvPicPr>
        <p:blipFill>
          <a:blip r:embed="rId3"/>
          <a:srcRect/>
          <a:stretch/>
        </p:blipFill>
        <p:spPr>
          <a:xfrm>
            <a:off x="1409208" y="729000"/>
            <a:ext cx="9373585" cy="5400000"/>
          </a:xfrm>
          <a:prstGeom prst="rect">
            <a:avLst/>
          </a:prstGeom>
        </p:spPr>
      </p:pic>
    </p:spTree>
    <p:extLst>
      <p:ext uri="{BB962C8B-B14F-4D97-AF65-F5344CB8AC3E}">
        <p14:creationId xmlns:p14="http://schemas.microsoft.com/office/powerpoint/2010/main" val="117437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Insights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algn="just"/>
            <a:r>
              <a:rPr lang="en-US" b="1" dirty="0"/>
              <a:t>The count of total rows 68.77k.</a:t>
            </a:r>
          </a:p>
          <a:p>
            <a:pPr algn="just"/>
            <a:r>
              <a:rPr lang="en-US" b="1" dirty="0"/>
              <a:t>The distribution of disease presence is 50.52% (Absent) and 49.48% (Present).</a:t>
            </a:r>
          </a:p>
          <a:p>
            <a:pPr algn="just"/>
            <a:r>
              <a:rPr lang="en-US" b="1" dirty="0"/>
              <a:t>62.01% of total are overweight (BMI&gt;25) and remaining are normal.</a:t>
            </a:r>
          </a:p>
          <a:p>
            <a:pPr algn="just"/>
            <a:r>
              <a:rPr lang="en-US" b="1" dirty="0"/>
              <a:t>If the person smokes , is alcoholic and has higher cholesterol and glucose level ,the probability of disease presence  is 0.74 and 1.00 for male. </a:t>
            </a:r>
          </a:p>
          <a:p>
            <a:pPr algn="just"/>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Hypothesis test for overweightness and cardiovascular disease presence</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P-test </a:t>
            </a:r>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52</TotalTime>
  <Words>332</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vt:lpstr>
      <vt:lpstr>Biome</vt:lpstr>
      <vt:lpstr>Calibri</vt:lpstr>
      <vt:lpstr>Cambria Math</vt:lpstr>
      <vt:lpstr>Custom</vt:lpstr>
      <vt:lpstr>Medical data analysis</vt:lpstr>
      <vt:lpstr>Agenda</vt:lpstr>
      <vt:lpstr>Introduction</vt:lpstr>
      <vt:lpstr>The Power of</vt:lpstr>
      <vt:lpstr>PowerPoint Presentation</vt:lpstr>
      <vt:lpstr>The Power of</vt:lpstr>
      <vt:lpstr>PowerPoint Presentation</vt:lpstr>
      <vt:lpstr>Insights</vt:lpstr>
      <vt:lpstr>Hypothesis test for overweightness and cardiovascular disease presence</vt:lpstr>
      <vt:lpstr>hypothesis</vt:lpstr>
      <vt:lpstr>Data sampling</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data analysis</dc:title>
  <dc:creator>VARUN PATIL</dc:creator>
  <cp:lastModifiedBy>VARUN PATIL</cp:lastModifiedBy>
  <cp:revision>6</cp:revision>
  <dcterms:created xsi:type="dcterms:W3CDTF">2024-08-19T09:49:00Z</dcterms:created>
  <dcterms:modified xsi:type="dcterms:W3CDTF">2024-08-19T15:12:15Z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