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6.jpg" ContentType="image/jp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7.jpg" ContentType="image/jpg"/>
  <Override PartName="/ppt/media/image8.jpg" ContentType="image/jpg"/>
  <Override PartName="/ppt/media/image10.jpg" ContentType="image/jpeg"/>
  <Override PartName="/ppt/notesSlides/notesSlide5.xml" ContentType="application/vnd.openxmlformats-officedocument.presentationml.notesSlide+xml"/>
  <Override PartName="/ppt/media/image11.jpg" ContentType="image/jpg"/>
  <Override PartName="/ppt/media/image13.jpg" ContentType="image/jpg"/>
  <Override PartName="/ppt/media/image17.jpg" ContentType="image/jp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1" r:id="rId5"/>
    <p:sldId id="262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06" autoAdjust="0"/>
  </p:normalViewPr>
  <p:slideViewPr>
    <p:cSldViewPr snapToGrid="0">
      <p:cViewPr varScale="1">
        <p:scale>
          <a:sx n="65" d="100"/>
          <a:sy n="65" d="100"/>
        </p:scale>
        <p:origin x="183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3C5F6-6DBC-4ECB-ABDB-B9B873EF997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76BCF-032D-495F-9FE6-0D86950B9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77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76BCF-032D-495F-9FE6-0D86950B98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11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71C2E-ABDD-9036-162B-BF5945895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DD169C-8499-85E3-CC52-08245B0A43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8B35C5-2BD5-0505-4A43-DF0353B3F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7027C-CCF9-1DDD-51D9-D34CBB3357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76BCF-032D-495F-9FE6-0D86950B98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89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055C1-F83C-0293-F5A6-0ED5DD960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D92879-A9D9-9B92-E366-3BBFC9395A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EC36B8-B617-2C48-6B8F-491E4A505F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079F8-C065-9DC0-4035-440A9FC766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76BCF-032D-495F-9FE6-0D86950B98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11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38C6B-3DBF-9EE6-004F-C9CE28EFC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BB57AA-3EDC-B2F1-3D7E-5F60F699E2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CF4A41-04B7-1859-10B6-1095E88D6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75B58-EEBB-98C4-2C0D-03F1610BAD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76BCF-032D-495F-9FE6-0D86950B98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48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B4F94-A484-D253-21D8-9CBC15679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1C26F3-544E-F5F3-ACCE-8BD6C179A5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CF0E57-0629-657E-F4B0-9624F774A6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4A818-4460-6B0C-C18A-4B7BCAFD03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76BCF-032D-495F-9FE6-0D86950B98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33163-FB2E-D0BB-F33F-CF220B73B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3D1FAE-2186-3C7C-7010-657E8205EE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D5D1EA-451E-593E-25F8-9F71C8640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3199E-5E33-9001-8086-0C94D18D91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76BCF-032D-495F-9FE6-0D86950B98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27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59AE5-9A4B-54F5-0DAF-08731AC8D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0DD25B-5873-8451-7E0F-7DC85A668C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E015C9-AB7C-5902-54DC-9181553A22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74A6F-F521-6B8F-969A-A14F86CF1A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76BCF-032D-495F-9FE6-0D86950B98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82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6B80C-982D-4821-7C97-510F50643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2A83B3-C32A-D7B9-BBAC-EA94004B9C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1CB0C8-CECA-3E2E-E740-5FAC59946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041FA-B4A2-2070-4BB2-6325DB8C44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76BCF-032D-495F-9FE6-0D86950B98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1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48DE-9F0D-02F8-3295-A6CCC19E2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B0A92-0201-2B96-453A-BF91E2017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018CA-C00D-5D73-0E31-F24A4D2F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33F5-E648-4F2E-A9C9-D710EF121EC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7A8F1-2B6E-8F4B-028A-FFCE89388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87ABD-52A6-D3AD-B605-29FDB6AC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F5E0-757F-4E0A-AC72-18C5CD0ED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1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5CA6-D23B-B0B8-79DC-F9A098799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C7DA9-CB21-8320-4FB1-9784E14D3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DF6F-408B-26FC-AD82-48A2D222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33F5-E648-4F2E-A9C9-D710EF121EC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20FB5-CD5E-B24D-C22A-AE4021E1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5691D-0E93-7C64-BE83-1724A50F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F5E0-757F-4E0A-AC72-18C5CD0ED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7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46C55-EFF4-4BBE-6CA6-4F42FCEAC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3FE01-7330-BAC7-0D3F-A20EA8D07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82B90-84DD-933D-C690-32A920C94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33F5-E648-4F2E-A9C9-D710EF121EC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8A8CE-8E5E-D2AC-6F81-DFA97E01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101EE-E7E0-936F-90DD-7FB486EAE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F5E0-757F-4E0A-AC72-18C5CD0ED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8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3EB1-BDD6-B7AA-7875-F3D8A909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5598C-64ED-F176-3527-FC6F2D46B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B5C11-AE0B-7C30-6F81-365CF980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33F5-E648-4F2E-A9C9-D710EF121EC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826A1-0BC7-FDC4-609C-9EA0CA47E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98684-C886-F55C-72C5-BF186018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F5E0-757F-4E0A-AC72-18C5CD0ED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6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91F4-6142-7F13-A500-41DCB031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768FB-66DA-D5A8-58EB-F9ACE9F37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2A124-8DC9-63AC-5628-DD1485A0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33F5-E648-4F2E-A9C9-D710EF121EC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0C69C-C81C-3BE9-2A52-D2D7B392C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FF765-7AAE-3D0B-3DC4-7156B75D4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F5E0-757F-4E0A-AC72-18C5CD0ED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2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4DBF-05D6-81BE-D694-E801BEE9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9294-BB34-B7AC-CD36-09D495680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FAB03-41B1-555A-4544-70A047C8E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E96F1-6733-F3BE-579D-ECD53816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33F5-E648-4F2E-A9C9-D710EF121EC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CA90E-50A8-FC7A-23DA-B642B1D4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E0984-F789-ED9E-7404-1D626E6F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F5E0-757F-4E0A-AC72-18C5CD0ED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8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CF43-DFFA-F0BF-889A-103404E6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2274E-B8F1-8655-CBF5-D802DE8F7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9F0B7-B83A-8645-D5C6-799B63A80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945D3-A31C-BCBC-4370-D5B4424ED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C1188B-D77D-C943-DB3F-8E695E76E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04973-C3D2-D110-A15E-D87AF183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33F5-E648-4F2E-A9C9-D710EF121EC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E9EC5-9C85-9EAD-7D74-734BC184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3B802-13DE-74C3-DFB8-09FAF426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F5E0-757F-4E0A-AC72-18C5CD0ED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0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A62FB-066B-7563-7EF8-C489F3A0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ECE1D-544A-5643-F642-BB96E71A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33F5-E648-4F2E-A9C9-D710EF121EC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C623B-3ABC-CF8D-7BA6-93931C8E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55B87-C96A-F660-7290-934AC908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F5E0-757F-4E0A-AC72-18C5CD0ED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A53CFA-0553-B9FF-AFBE-E55F1029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33F5-E648-4F2E-A9C9-D710EF121EC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B20DA-4C74-4FD0-2432-29DA5A85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639DA-B183-E4DE-40D5-FA0AD16A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F5E0-757F-4E0A-AC72-18C5CD0ED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19B6-9AE4-A352-45F1-522361DC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969A1-841A-B4DD-E358-C397ECEBB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6D730-A540-FAF3-2183-F0B511B04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3599C-CE12-FCB0-2459-BC880BA2B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33F5-E648-4F2E-A9C9-D710EF121EC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AB7AB-9ECE-E4A9-2B7E-9F4363D72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C5371-5EE1-E0CB-67F3-4C83206E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F5E0-757F-4E0A-AC72-18C5CD0ED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5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31F1-0582-B2F5-633D-63F529A4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1FC63-D863-2A99-DFEB-E5CEFFA51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0617F-2E3A-76A6-AB3D-22D1932D1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D1ED1-4CAB-D276-129E-6847422ED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33F5-E648-4F2E-A9C9-D710EF121EC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245B2-9799-CF57-64F2-CF0A7653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A88B2-86D2-6125-E857-CEDBCFF1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F5E0-757F-4E0A-AC72-18C5CD0ED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1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08F3C-48D9-F421-D8EE-5C58715F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4740D-9115-E9F5-EB10-04CB3F342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10026-F177-F8B2-FAA2-1E52189E2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F33F5-E648-4F2E-A9C9-D710EF121EC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EC306-9B86-CA7D-5698-BFE4A53C1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E20D4-1599-CEA5-7D6E-6549027C6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F5E0-757F-4E0A-AC72-18C5CD0ED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0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bn.wikipedia.org/wiki/%E0%A6%97%E0%A7%81%E0%A6%97%E0%A6%B2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hyperlink" Target="https://hawksey.info/blog/2018/04/google-apps-script-patterns-google-analytics-in-google-add-ons-and-apps-script-projects/" TargetMode="External"/><Relationship Id="rId18" Type="http://schemas.openxmlformats.org/officeDocument/2006/relationships/image" Target="../media/image15.png"/><Relationship Id="rId3" Type="http://schemas.openxmlformats.org/officeDocument/2006/relationships/image" Target="../media/image1.jpg"/><Relationship Id="rId21" Type="http://schemas.openxmlformats.org/officeDocument/2006/relationships/hyperlink" Target="https://idlermag.github.io/en.wikipedia.org/wiki/Google.html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3.jpg"/><Relationship Id="rId20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19.png"/><Relationship Id="rId5" Type="http://schemas.openxmlformats.org/officeDocument/2006/relationships/hyperlink" Target="https://bn.wikipedia.org/wiki/%E0%A6%97%E0%A7%81%E0%A6%97%E0%A6%B2" TargetMode="External"/><Relationship Id="rId15" Type="http://schemas.openxmlformats.org/officeDocument/2006/relationships/image" Target="../media/image12.png"/><Relationship Id="rId23" Type="http://schemas.openxmlformats.org/officeDocument/2006/relationships/hyperlink" Target="https://openclipart.org/detail/183575" TargetMode="External"/><Relationship Id="rId10" Type="http://schemas.openxmlformats.org/officeDocument/2006/relationships/image" Target="../media/image8.jp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7.jpg"/><Relationship Id="rId14" Type="http://schemas.openxmlformats.org/officeDocument/2006/relationships/image" Target="../media/image11.jpg"/><Relationship Id="rId2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hyperlink" Target="https://hawksey.info/blog/2018/04/google-apps-script-patterns-google-analytics-in-google-add-ons-and-apps-script-projects/" TargetMode="External"/><Relationship Id="rId18" Type="http://schemas.openxmlformats.org/officeDocument/2006/relationships/image" Target="../media/image15.png"/><Relationship Id="rId3" Type="http://schemas.openxmlformats.org/officeDocument/2006/relationships/image" Target="../media/image1.jpg"/><Relationship Id="rId21" Type="http://schemas.openxmlformats.org/officeDocument/2006/relationships/hyperlink" Target="https://idlermag.github.io/en.wikipedia.org/wiki/Google.html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3.jpg"/><Relationship Id="rId20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19.png"/><Relationship Id="rId5" Type="http://schemas.openxmlformats.org/officeDocument/2006/relationships/hyperlink" Target="https://bn.wikipedia.org/wiki/%E0%A6%97%E0%A7%81%E0%A6%97%E0%A6%B2" TargetMode="External"/><Relationship Id="rId15" Type="http://schemas.openxmlformats.org/officeDocument/2006/relationships/image" Target="../media/image12.png"/><Relationship Id="rId23" Type="http://schemas.openxmlformats.org/officeDocument/2006/relationships/hyperlink" Target="https://openclipart.org/detail/183575" TargetMode="External"/><Relationship Id="rId10" Type="http://schemas.openxmlformats.org/officeDocument/2006/relationships/image" Target="../media/image8.jp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7.jpg"/><Relationship Id="rId14" Type="http://schemas.openxmlformats.org/officeDocument/2006/relationships/image" Target="../media/image11.jpg"/><Relationship Id="rId2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bn.wikipedia.org/wiki/%E0%A6%97%E0%A7%81%E0%A6%97%E0%A6%B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bn.wikipedia.org/wiki/%E0%A6%97%E0%A7%81%E0%A6%97%E0%A6%B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bn.wikipedia.org/wiki/%E0%A6%97%E0%A7%81%E0%A6%97%E0%A6%B2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bn.wikipedia.org/wiki/%E0%A6%97%E0%A7%81%E0%A6%97%E0%A6%B2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bn.wikipedia.org/wiki/%E0%A6%97%E0%A7%81%E0%A6%97%E0%A6%B2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hyperlink" Target="https://hawksey.info/blog/2018/04/google-apps-script-patterns-google-analytics-in-google-add-ons-and-apps-script-projects/" TargetMode="External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hyperlink" Target="https://bn.wikipedia.org/wiki/%E0%A6%97%E0%A7%81%E0%A6%97%E0%A6%B2" TargetMode="External"/><Relationship Id="rId10" Type="http://schemas.openxmlformats.org/officeDocument/2006/relationships/image" Target="../media/image8.jpg"/><Relationship Id="rId4" Type="http://schemas.openxmlformats.org/officeDocument/2006/relationships/image" Target="../media/image3.png"/><Relationship Id="rId9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hyperlink" Target="https://hawksey.info/blog/2018/04/google-apps-script-patterns-google-analytics-in-google-add-ons-and-apps-script-projects/" TargetMode="External"/><Relationship Id="rId18" Type="http://schemas.openxmlformats.org/officeDocument/2006/relationships/image" Target="../media/image15.png"/><Relationship Id="rId3" Type="http://schemas.openxmlformats.org/officeDocument/2006/relationships/image" Target="../media/image1.jpg"/><Relationship Id="rId21" Type="http://schemas.openxmlformats.org/officeDocument/2006/relationships/hyperlink" Target="https://idlermag.github.io/en.wikipedia.org/wiki/Google.html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3.jpg"/><Relationship Id="rId20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hyperlink" Target="https://bn.wikipedia.org/wiki/%E0%A6%97%E0%A7%81%E0%A6%97%E0%A6%B2" TargetMode="External"/><Relationship Id="rId15" Type="http://schemas.openxmlformats.org/officeDocument/2006/relationships/image" Target="../media/image12.png"/><Relationship Id="rId23" Type="http://schemas.openxmlformats.org/officeDocument/2006/relationships/hyperlink" Target="https://openclipart.org/detail/183575" TargetMode="External"/><Relationship Id="rId10" Type="http://schemas.openxmlformats.org/officeDocument/2006/relationships/image" Target="../media/image8.jp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7.jpg"/><Relationship Id="rId14" Type="http://schemas.openxmlformats.org/officeDocument/2006/relationships/image" Target="../media/image11.jpg"/><Relationship Id="rId2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hyperlink" Target="https://hawksey.info/blog/2018/04/google-apps-script-patterns-google-analytics-in-google-add-ons-and-apps-script-projects/" TargetMode="External"/><Relationship Id="rId18" Type="http://schemas.openxmlformats.org/officeDocument/2006/relationships/image" Target="../media/image15.png"/><Relationship Id="rId3" Type="http://schemas.openxmlformats.org/officeDocument/2006/relationships/image" Target="../media/image1.jpg"/><Relationship Id="rId21" Type="http://schemas.openxmlformats.org/officeDocument/2006/relationships/hyperlink" Target="https://idlermag.github.io/en.wikipedia.org/wiki/Google.html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3.jpg"/><Relationship Id="rId20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hyperlink" Target="https://bn.wikipedia.org/wiki/%E0%A6%97%E0%A7%81%E0%A6%97%E0%A6%B2" TargetMode="External"/><Relationship Id="rId15" Type="http://schemas.openxmlformats.org/officeDocument/2006/relationships/image" Target="../media/image12.png"/><Relationship Id="rId23" Type="http://schemas.openxmlformats.org/officeDocument/2006/relationships/hyperlink" Target="https://openclipart.org/detail/183575" TargetMode="External"/><Relationship Id="rId10" Type="http://schemas.openxmlformats.org/officeDocument/2006/relationships/image" Target="../media/image8.jp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7.jpg"/><Relationship Id="rId14" Type="http://schemas.openxmlformats.org/officeDocument/2006/relationships/image" Target="../media/image11.jp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AAF5DD-E788-851F-2554-E79102524C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1E4FCB-0B94-459F-6169-4C5AE2068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167" y="0"/>
            <a:ext cx="4581833" cy="2665158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C9FB11A-24D9-6409-DAC5-4BB87DA3F1FF}"/>
              </a:ext>
            </a:extLst>
          </p:cNvPr>
          <p:cNvGrpSpPr/>
          <p:nvPr/>
        </p:nvGrpSpPr>
        <p:grpSpPr>
          <a:xfrm>
            <a:off x="0" y="0"/>
            <a:ext cx="8094407" cy="6858001"/>
            <a:chOff x="0" y="0"/>
            <a:chExt cx="8094407" cy="685800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93D0830-6535-BD4F-C414-189658CB4711}"/>
                </a:ext>
              </a:extLst>
            </p:cNvPr>
            <p:cNvGrpSpPr/>
            <p:nvPr/>
          </p:nvGrpSpPr>
          <p:grpSpPr>
            <a:xfrm>
              <a:off x="0" y="0"/>
              <a:ext cx="8094407" cy="6858001"/>
              <a:chOff x="0" y="0"/>
              <a:chExt cx="8094407" cy="685800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42A43AB-505C-DFCD-4A9B-CC1B37FE32C0}"/>
                  </a:ext>
                </a:extLst>
              </p:cNvPr>
              <p:cNvSpPr/>
              <p:nvPr/>
            </p:nvSpPr>
            <p:spPr>
              <a:xfrm>
                <a:off x="0" y="0"/>
                <a:ext cx="7610168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ED9BF668-0B17-F197-3B96-BB266D7DDE05}"/>
                  </a:ext>
                </a:extLst>
              </p:cNvPr>
              <p:cNvSpPr/>
              <p:nvPr/>
            </p:nvSpPr>
            <p:spPr>
              <a:xfrm rot="5400000">
                <a:off x="6789175" y="5552770"/>
                <a:ext cx="1828799" cy="781664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F1B5A80-4839-90F1-D93B-948124295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934496" y="2342030"/>
              <a:ext cx="3800168" cy="1292057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3A5C93-97BA-6A46-E64C-0A0C52D3C448}"/>
                </a:ext>
              </a:extLst>
            </p:cNvPr>
            <p:cNvSpPr/>
            <p:nvPr/>
          </p:nvSpPr>
          <p:spPr>
            <a:xfrm>
              <a:off x="840658" y="3418661"/>
              <a:ext cx="5987845" cy="1521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– ML VIRTUAL INTERSHIP REVIEW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EBACCA7-97E1-6F61-CBFC-B78C3B771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404" y="167094"/>
              <a:ext cx="1343826" cy="134382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9F2D4B4-B4EF-BC3F-4E53-C079DE180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9109" y="167094"/>
              <a:ext cx="3929486" cy="1138738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AF936D6-A937-B807-DCC4-F7DD39721622}"/>
              </a:ext>
            </a:extLst>
          </p:cNvPr>
          <p:cNvSpPr/>
          <p:nvPr/>
        </p:nvSpPr>
        <p:spPr>
          <a:xfrm>
            <a:off x="8123903" y="4192843"/>
            <a:ext cx="3554361" cy="1991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By:-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VARUN SAINI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22SCSE1280051</a:t>
            </a:r>
          </a:p>
          <a:p>
            <a:pPr algn="ctr"/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AI &amp; DS</a:t>
            </a:r>
          </a:p>
        </p:txBody>
      </p:sp>
    </p:spTree>
    <p:extLst>
      <p:ext uri="{BB962C8B-B14F-4D97-AF65-F5344CB8AC3E}">
        <p14:creationId xmlns:p14="http://schemas.microsoft.com/office/powerpoint/2010/main" val="761650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61A4D-477E-967A-20F6-9E9F01132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63A2CF-3A69-D610-1E36-5F9FB1DCB576}"/>
              </a:ext>
            </a:extLst>
          </p:cNvPr>
          <p:cNvSpPr/>
          <p:nvPr/>
        </p:nvSpPr>
        <p:spPr>
          <a:xfrm>
            <a:off x="-24533290" y="-13726590"/>
            <a:ext cx="1234129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67CA8F9-AF4E-02DA-718A-114B0CB91393}"/>
              </a:ext>
            </a:extLst>
          </p:cNvPr>
          <p:cNvGrpSpPr/>
          <p:nvPr/>
        </p:nvGrpSpPr>
        <p:grpSpPr>
          <a:xfrm>
            <a:off x="-32204909" y="-13726591"/>
            <a:ext cx="8193522" cy="6858001"/>
            <a:chOff x="0" y="0"/>
            <a:chExt cx="8094407" cy="685800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F193AA9-ED68-E4E9-9969-FAA1790A3A53}"/>
                </a:ext>
              </a:extLst>
            </p:cNvPr>
            <p:cNvGrpSpPr/>
            <p:nvPr/>
          </p:nvGrpSpPr>
          <p:grpSpPr>
            <a:xfrm>
              <a:off x="0" y="0"/>
              <a:ext cx="8094407" cy="6858001"/>
              <a:chOff x="0" y="0"/>
              <a:chExt cx="8094407" cy="685800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9B21E52-27C5-60BB-7755-AB594F6CFF10}"/>
                  </a:ext>
                </a:extLst>
              </p:cNvPr>
              <p:cNvSpPr/>
              <p:nvPr/>
            </p:nvSpPr>
            <p:spPr>
              <a:xfrm>
                <a:off x="0" y="0"/>
                <a:ext cx="7610168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4E4C465F-B7B8-8FE3-39B0-7B291742850D}"/>
                  </a:ext>
                </a:extLst>
              </p:cNvPr>
              <p:cNvSpPr/>
              <p:nvPr/>
            </p:nvSpPr>
            <p:spPr>
              <a:xfrm rot="5400000">
                <a:off x="6789175" y="5552770"/>
                <a:ext cx="1828799" cy="781664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F6ECC2A-0397-77F7-ABFA-7779CF83C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934496" y="2342030"/>
              <a:ext cx="3800168" cy="1292057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FB9DB78-C328-7C6D-D736-0FF97C2FCB95}"/>
                </a:ext>
              </a:extLst>
            </p:cNvPr>
            <p:cNvSpPr/>
            <p:nvPr/>
          </p:nvSpPr>
          <p:spPr>
            <a:xfrm>
              <a:off x="840658" y="3418661"/>
              <a:ext cx="5987845" cy="1521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– ML VIRTUAL INTERSHIP REVIEW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A8EB6F4-744A-67CB-AB03-6D386A092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404" y="167094"/>
              <a:ext cx="1343826" cy="134382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7789110-A322-CDC6-021B-5260D9C5F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9109" y="167094"/>
              <a:ext cx="3929486" cy="1138738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B76092B-84B2-92BD-9710-17F6C0624FCD}"/>
              </a:ext>
            </a:extLst>
          </p:cNvPr>
          <p:cNvSpPr/>
          <p:nvPr/>
        </p:nvSpPr>
        <p:spPr>
          <a:xfrm>
            <a:off x="-19563085" y="-11537938"/>
            <a:ext cx="6882259" cy="1598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AB46B-4DCD-4ACB-E872-C5F1820AA7AE}"/>
              </a:ext>
            </a:extLst>
          </p:cNvPr>
          <p:cNvSpPr/>
          <p:nvPr/>
        </p:nvSpPr>
        <p:spPr>
          <a:xfrm flipH="1">
            <a:off x="-12341290" y="-13726590"/>
            <a:ext cx="1234129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381FB3-6F4F-0E09-9111-ECCF474130F6}"/>
              </a:ext>
            </a:extLst>
          </p:cNvPr>
          <p:cNvSpPr/>
          <p:nvPr/>
        </p:nvSpPr>
        <p:spPr>
          <a:xfrm>
            <a:off x="-12096714" y="-13456656"/>
            <a:ext cx="10013614" cy="5368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 6 weeks.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hand-on experience with cutting edge technologies.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Opportunity to work with:</a:t>
            </a:r>
          </a:p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</a:p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C95CC9-E506-019B-9EC1-F4B72CBB4EF0}"/>
              </a:ext>
            </a:extLst>
          </p:cNvPr>
          <p:cNvSpPr/>
          <p:nvPr/>
        </p:nvSpPr>
        <p:spPr>
          <a:xfrm flipH="1">
            <a:off x="-12341290" y="-6868591"/>
            <a:ext cx="1234129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2E6536-EDEC-3DFA-F4A8-4B900F1254A6}"/>
              </a:ext>
            </a:extLst>
          </p:cNvPr>
          <p:cNvSpPr/>
          <p:nvPr/>
        </p:nvSpPr>
        <p:spPr>
          <a:xfrm>
            <a:off x="-24533290" y="-6868591"/>
            <a:ext cx="1234129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8FB548-CD02-16AD-C575-5C9352B405B0}"/>
              </a:ext>
            </a:extLst>
          </p:cNvPr>
          <p:cNvSpPr/>
          <p:nvPr/>
        </p:nvSpPr>
        <p:spPr>
          <a:xfrm>
            <a:off x="-20316483" y="-4679938"/>
            <a:ext cx="7794174" cy="1598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LEARNING</a:t>
            </a:r>
          </a:p>
          <a:p>
            <a:pPr algn="ctr"/>
            <a:r>
              <a:rPr lang="en-US" sz="6000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pPr algn="ctr"/>
            <a:r>
              <a:rPr lang="en-US" sz="60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 ACQUIRED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97C81F-AB31-1780-84B8-064AFA166E6D}"/>
              </a:ext>
            </a:extLst>
          </p:cNvPr>
          <p:cNvSpPr/>
          <p:nvPr/>
        </p:nvSpPr>
        <p:spPr>
          <a:xfrm>
            <a:off x="-12096715" y="-6226874"/>
            <a:ext cx="10342054" cy="5434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learning Stages:</a:t>
            </a:r>
          </a:p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Neural Network with Tensor flow</a:t>
            </a:r>
          </a:p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-Get Start with object detection</a:t>
            </a:r>
          </a:p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-Go further with object detection</a:t>
            </a:r>
          </a:p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-Get started with Product Image Search</a:t>
            </a:r>
          </a:p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-Go further with Product Image Search</a:t>
            </a:r>
          </a:p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-Go further with Image Classification</a:t>
            </a:r>
          </a:p>
        </p:txBody>
      </p:sp>
      <p:pic>
        <p:nvPicPr>
          <p:cNvPr id="16" name="object 2">
            <a:extLst>
              <a:ext uri="{FF2B5EF4-FFF2-40B4-BE49-F238E27FC236}">
                <a16:creationId xmlns:a16="http://schemas.microsoft.com/office/drawing/2014/main" id="{9E9EAD9A-C16E-5CC6-628B-63F85BD64756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-23582708" y="-6226874"/>
            <a:ext cx="3089754" cy="543461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6BC0F45-30B2-CADE-D6CE-C43CCF358DB8}"/>
              </a:ext>
            </a:extLst>
          </p:cNvPr>
          <p:cNvSpPr/>
          <p:nvPr/>
        </p:nvSpPr>
        <p:spPr>
          <a:xfrm>
            <a:off x="-36725291" y="-6868591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3E8878-47F7-24A3-E882-D9F6B74BB76F}"/>
              </a:ext>
            </a:extLst>
          </p:cNvPr>
          <p:cNvSpPr/>
          <p:nvPr/>
        </p:nvSpPr>
        <p:spPr>
          <a:xfrm>
            <a:off x="-34962858" y="-6259621"/>
            <a:ext cx="1407056" cy="115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F54431-2E26-18A5-6D4E-9E6C7864C742}"/>
              </a:ext>
            </a:extLst>
          </p:cNvPr>
          <p:cNvSpPr/>
          <p:nvPr/>
        </p:nvSpPr>
        <p:spPr>
          <a:xfrm>
            <a:off x="-36610991" y="-5683392"/>
            <a:ext cx="4743683" cy="1217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MACHIME LEARNING (ML)?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EBB3F4-6188-0612-71F7-D7BCB4633DA2}"/>
              </a:ext>
            </a:extLst>
          </p:cNvPr>
          <p:cNvCxnSpPr>
            <a:cxnSpLocks/>
          </p:cNvCxnSpPr>
          <p:nvPr/>
        </p:nvCxnSpPr>
        <p:spPr>
          <a:xfrm>
            <a:off x="-33757238" y="-5683394"/>
            <a:ext cx="435485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3C95901-2ADC-FDEF-08B8-0DC82864EC65}"/>
              </a:ext>
            </a:extLst>
          </p:cNvPr>
          <p:cNvSpPr/>
          <p:nvPr/>
        </p:nvSpPr>
        <p:spPr>
          <a:xfrm>
            <a:off x="-29692791" y="-6274109"/>
            <a:ext cx="1407056" cy="115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0BFDE9-A945-CD7F-E9F0-CC5FACE30A51}"/>
              </a:ext>
            </a:extLst>
          </p:cNvPr>
          <p:cNvSpPr/>
          <p:nvPr/>
        </p:nvSpPr>
        <p:spPr>
          <a:xfrm>
            <a:off x="-31156546" y="-5791960"/>
            <a:ext cx="4743683" cy="1217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AND KERAS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ACCB2F-54A4-B194-2342-C025CA596CDD}"/>
              </a:ext>
            </a:extLst>
          </p:cNvPr>
          <p:cNvCxnSpPr>
            <a:cxnSpLocks/>
          </p:cNvCxnSpPr>
          <p:nvPr/>
        </p:nvCxnSpPr>
        <p:spPr>
          <a:xfrm flipV="1">
            <a:off x="-28635800" y="-5704885"/>
            <a:ext cx="2508926" cy="2149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B2EF1A4-CAC8-D08D-DE3D-ABDC8F42F99A}"/>
              </a:ext>
            </a:extLst>
          </p:cNvPr>
          <p:cNvCxnSpPr>
            <a:cxnSpLocks/>
          </p:cNvCxnSpPr>
          <p:nvPr/>
        </p:nvCxnSpPr>
        <p:spPr>
          <a:xfrm>
            <a:off x="-26181423" y="-5697882"/>
            <a:ext cx="0" cy="13904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05BCF3-7DD2-5856-1F90-A7D3A9A6C893}"/>
              </a:ext>
            </a:extLst>
          </p:cNvPr>
          <p:cNvCxnSpPr>
            <a:cxnSpLocks/>
          </p:cNvCxnSpPr>
          <p:nvPr/>
        </p:nvCxnSpPr>
        <p:spPr>
          <a:xfrm flipV="1">
            <a:off x="-28659999" y="-4321880"/>
            <a:ext cx="2508926" cy="2149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19E19C9-D31B-D046-266D-808290633D80}"/>
              </a:ext>
            </a:extLst>
          </p:cNvPr>
          <p:cNvSpPr/>
          <p:nvPr/>
        </p:nvSpPr>
        <p:spPr>
          <a:xfrm>
            <a:off x="-29692792" y="-4917769"/>
            <a:ext cx="1407056" cy="115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81120A-33B7-B0F6-C20A-9786FC261152}"/>
              </a:ext>
            </a:extLst>
          </p:cNvPr>
          <p:cNvSpPr/>
          <p:nvPr/>
        </p:nvSpPr>
        <p:spPr>
          <a:xfrm>
            <a:off x="-31087450" y="-4217635"/>
            <a:ext cx="4743683" cy="1217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NUMPY ON LARGE DATABASES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433ADDE-1C2B-FF16-AD97-BF2274608CED}"/>
              </a:ext>
            </a:extLst>
          </p:cNvPr>
          <p:cNvCxnSpPr>
            <a:cxnSpLocks/>
          </p:cNvCxnSpPr>
          <p:nvPr/>
        </p:nvCxnSpPr>
        <p:spPr>
          <a:xfrm>
            <a:off x="-33877159" y="-4314877"/>
            <a:ext cx="454210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B2D9390-1B25-2AC6-A049-8729C57F46DF}"/>
              </a:ext>
            </a:extLst>
          </p:cNvPr>
          <p:cNvSpPr/>
          <p:nvPr/>
        </p:nvSpPr>
        <p:spPr>
          <a:xfrm>
            <a:off x="-34962859" y="-4917769"/>
            <a:ext cx="1407056" cy="115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18CCFC-AC8E-373B-03C3-F1B7D93A10C8}"/>
              </a:ext>
            </a:extLst>
          </p:cNvPr>
          <p:cNvSpPr/>
          <p:nvPr/>
        </p:nvSpPr>
        <p:spPr>
          <a:xfrm>
            <a:off x="-36793428" y="-4248790"/>
            <a:ext cx="5705905" cy="1217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VISION, OBJECT DETECTION, IMAGE DETECTION.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C948C13-0974-A912-2986-52EB13FB433E}"/>
              </a:ext>
            </a:extLst>
          </p:cNvPr>
          <p:cNvCxnSpPr>
            <a:cxnSpLocks/>
          </p:cNvCxnSpPr>
          <p:nvPr/>
        </p:nvCxnSpPr>
        <p:spPr>
          <a:xfrm>
            <a:off x="-36415596" y="-4341543"/>
            <a:ext cx="17313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437F110-4A29-78EC-D7CD-B8FF999307CA}"/>
              </a:ext>
            </a:extLst>
          </p:cNvPr>
          <p:cNvCxnSpPr>
            <a:cxnSpLocks/>
          </p:cNvCxnSpPr>
          <p:nvPr/>
        </p:nvCxnSpPr>
        <p:spPr>
          <a:xfrm>
            <a:off x="-36415596" y="-4314877"/>
            <a:ext cx="0" cy="167401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022CBB-438A-5E2C-3AF4-7145FBF24E57}"/>
              </a:ext>
            </a:extLst>
          </p:cNvPr>
          <p:cNvCxnSpPr>
            <a:cxnSpLocks/>
          </p:cNvCxnSpPr>
          <p:nvPr/>
        </p:nvCxnSpPr>
        <p:spPr>
          <a:xfrm>
            <a:off x="-36415596" y="-2640863"/>
            <a:ext cx="17313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8242BB1-A06C-0977-6FD3-90A2CCAC6D95}"/>
              </a:ext>
            </a:extLst>
          </p:cNvPr>
          <p:cNvSpPr/>
          <p:nvPr/>
        </p:nvSpPr>
        <p:spPr>
          <a:xfrm>
            <a:off x="-34962859" y="-3213937"/>
            <a:ext cx="1407056" cy="115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953E2F3-814D-E8DC-1695-43FC350A3A99}"/>
              </a:ext>
            </a:extLst>
          </p:cNvPr>
          <p:cNvSpPr/>
          <p:nvPr/>
        </p:nvSpPr>
        <p:spPr>
          <a:xfrm>
            <a:off x="-36622234" y="-2419992"/>
            <a:ext cx="5705905" cy="1217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Alogrithms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Unsupervised Learning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CCA607-5A89-DDF5-56B4-8243FA09D59B}"/>
              </a:ext>
            </a:extLst>
          </p:cNvPr>
          <p:cNvCxnSpPr>
            <a:cxnSpLocks/>
          </p:cNvCxnSpPr>
          <p:nvPr/>
        </p:nvCxnSpPr>
        <p:spPr>
          <a:xfrm>
            <a:off x="-33815994" y="-2647969"/>
            <a:ext cx="454210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CF0EB31-9331-DCD3-6FF2-8A718F7C2199}"/>
              </a:ext>
            </a:extLst>
          </p:cNvPr>
          <p:cNvSpPr/>
          <p:nvPr/>
        </p:nvSpPr>
        <p:spPr>
          <a:xfrm>
            <a:off x="-29692792" y="-3205499"/>
            <a:ext cx="1407056" cy="115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F67E8D-C3D9-4BC1-0A23-E75EBA6A6EB3}"/>
              </a:ext>
            </a:extLst>
          </p:cNvPr>
          <p:cNvSpPr/>
          <p:nvPr/>
        </p:nvSpPr>
        <p:spPr>
          <a:xfrm>
            <a:off x="-31156546" y="-2565861"/>
            <a:ext cx="4743683" cy="1217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AND ANALYSIS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1A3D8D-8D50-5052-55C4-D779C4408A6B}"/>
              </a:ext>
            </a:extLst>
          </p:cNvPr>
          <p:cNvSpPr/>
          <p:nvPr/>
        </p:nvSpPr>
        <p:spPr>
          <a:xfrm>
            <a:off x="-36725291" y="-10591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object 2">
            <a:extLst>
              <a:ext uri="{FF2B5EF4-FFF2-40B4-BE49-F238E27FC236}">
                <a16:creationId xmlns:a16="http://schemas.microsoft.com/office/drawing/2014/main" id="{D6B01772-C7AE-519A-F8D0-FBE5F66A8BF6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-31598250" y="1356516"/>
            <a:ext cx="1265103" cy="1749566"/>
          </a:xfrm>
          <a:prstGeom prst="rect">
            <a:avLst/>
          </a:prstGeom>
        </p:spPr>
      </p:pic>
      <p:pic>
        <p:nvPicPr>
          <p:cNvPr id="19" name="object 3">
            <a:extLst>
              <a:ext uri="{FF2B5EF4-FFF2-40B4-BE49-F238E27FC236}">
                <a16:creationId xmlns:a16="http://schemas.microsoft.com/office/drawing/2014/main" id="{876ECE33-6157-19A8-F5AB-644640D7BECE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-29673353" y="1279329"/>
            <a:ext cx="4146489" cy="1826753"/>
          </a:xfrm>
          <a:prstGeom prst="rect">
            <a:avLst/>
          </a:prstGeom>
        </p:spPr>
      </p:pic>
      <p:sp>
        <p:nvSpPr>
          <p:cNvPr id="20" name="object 5">
            <a:extLst>
              <a:ext uri="{FF2B5EF4-FFF2-40B4-BE49-F238E27FC236}">
                <a16:creationId xmlns:a16="http://schemas.microsoft.com/office/drawing/2014/main" id="{E56263B3-3EB7-E3C5-8F68-49130334462D}"/>
              </a:ext>
            </a:extLst>
          </p:cNvPr>
          <p:cNvSpPr txBox="1">
            <a:spLocks noGrp="1"/>
          </p:cNvSpPr>
          <p:nvPr/>
        </p:nvSpPr>
        <p:spPr>
          <a:xfrm>
            <a:off x="-36286966" y="1540211"/>
            <a:ext cx="3672696" cy="1582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50" b="0" i="0">
                <a:solidFill>
                  <a:srgbClr val="1D1D1D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9685" marR="5080" indent="-7620">
              <a:lnSpc>
                <a:spcPct val="107400"/>
              </a:lnSpc>
              <a:spcBef>
                <a:spcPts val="100"/>
              </a:spcBef>
            </a:pPr>
            <a:r>
              <a:rPr sz="3200" spc="-35" dirty="0"/>
              <a:t>Hands-</a:t>
            </a:r>
            <a:r>
              <a:rPr sz="3200" dirty="0"/>
              <a:t>On</a:t>
            </a:r>
            <a:r>
              <a:rPr sz="3200" spc="-85" dirty="0"/>
              <a:t> </a:t>
            </a:r>
            <a:r>
              <a:rPr sz="3200" spc="-25" dirty="0"/>
              <a:t>Projects</a:t>
            </a:r>
            <a:r>
              <a:rPr sz="3200" spc="-75" dirty="0"/>
              <a:t> </a:t>
            </a:r>
            <a:r>
              <a:rPr sz="3200" spc="-25" dirty="0"/>
              <a:t>and </a:t>
            </a:r>
            <a:r>
              <a:rPr sz="3200" spc="-10" dirty="0"/>
              <a:t>Assignments</a:t>
            </a:r>
            <a:endParaRPr sz="3200" dirty="0"/>
          </a:p>
          <a:p>
            <a:pPr marL="17145" marR="471805" indent="-1905">
              <a:lnSpc>
                <a:spcPct val="133300"/>
              </a:lnSpc>
              <a:spcBef>
                <a:spcPts val="420"/>
              </a:spcBef>
            </a:pPr>
            <a:r>
              <a:rPr sz="1200" dirty="0">
                <a:solidFill>
                  <a:srgbClr val="5D5D5D"/>
                </a:solidFill>
              </a:rPr>
              <a:t>Internship</a:t>
            </a:r>
            <a:r>
              <a:rPr sz="1200" spc="80" dirty="0">
                <a:solidFill>
                  <a:srgbClr val="5D5D5D"/>
                </a:solidFill>
              </a:rPr>
              <a:t> </a:t>
            </a:r>
            <a:r>
              <a:rPr sz="1200" dirty="0">
                <a:solidFill>
                  <a:srgbClr val="5D5D5D"/>
                </a:solidFill>
              </a:rPr>
              <a:t>Projects</a:t>
            </a:r>
            <a:r>
              <a:rPr sz="1200" spc="95" dirty="0">
                <a:solidFill>
                  <a:srgbClr val="5D5D5D"/>
                </a:solidFill>
              </a:rPr>
              <a:t> </a:t>
            </a:r>
            <a:r>
              <a:rPr sz="1200" dirty="0">
                <a:solidFill>
                  <a:srgbClr val="5D5D5D"/>
                </a:solidFill>
              </a:rPr>
              <a:t>Focusing</a:t>
            </a:r>
            <a:r>
              <a:rPr sz="1200" spc="75" dirty="0">
                <a:solidFill>
                  <a:srgbClr val="5D5D5D"/>
                </a:solidFill>
              </a:rPr>
              <a:t> </a:t>
            </a:r>
            <a:r>
              <a:rPr sz="1200" dirty="0">
                <a:solidFill>
                  <a:srgbClr val="5D5D5D"/>
                </a:solidFill>
              </a:rPr>
              <a:t>on</a:t>
            </a:r>
            <a:r>
              <a:rPr sz="1200" spc="30" dirty="0">
                <a:solidFill>
                  <a:srgbClr val="5D5D5D"/>
                </a:solidFill>
              </a:rPr>
              <a:t> </a:t>
            </a:r>
            <a:r>
              <a:rPr sz="1200" dirty="0">
                <a:solidFill>
                  <a:srgbClr val="5D5D5D"/>
                </a:solidFill>
              </a:rPr>
              <a:t>AI-</a:t>
            </a:r>
            <a:r>
              <a:rPr sz="1200" spc="-25" dirty="0">
                <a:solidFill>
                  <a:srgbClr val="5D5D5D"/>
                </a:solidFill>
              </a:rPr>
              <a:t>ML </a:t>
            </a:r>
            <a:r>
              <a:rPr sz="1200" spc="-10" dirty="0">
                <a:solidFill>
                  <a:srgbClr val="5B5B5B"/>
                </a:solidFill>
              </a:rPr>
              <a:t>Techniques</a:t>
            </a:r>
            <a:endParaRPr sz="1200" dirty="0"/>
          </a:p>
        </p:txBody>
      </p:sp>
      <p:pic>
        <p:nvPicPr>
          <p:cNvPr id="26" name="table">
            <a:extLst>
              <a:ext uri="{FF2B5EF4-FFF2-40B4-BE49-F238E27FC236}">
                <a16:creationId xmlns:a16="http://schemas.microsoft.com/office/drawing/2014/main" id="{B62410DB-8A1C-2982-C1FD-7774688011D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2020541" y="3243034"/>
            <a:ext cx="7196596" cy="194467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1DA3266-473B-F4D3-BE10-8F913C0462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-36500700" y="3418409"/>
            <a:ext cx="4189505" cy="292334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D31CDFC-DEAA-C744-FE32-161E9CE667B2}"/>
              </a:ext>
            </a:extLst>
          </p:cNvPr>
          <p:cNvSpPr/>
          <p:nvPr/>
        </p:nvSpPr>
        <p:spPr>
          <a:xfrm>
            <a:off x="-24501556" y="-10591"/>
            <a:ext cx="121602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object 2">
            <a:extLst>
              <a:ext uri="{FF2B5EF4-FFF2-40B4-BE49-F238E27FC236}">
                <a16:creationId xmlns:a16="http://schemas.microsoft.com/office/drawing/2014/main" id="{EA32B2E4-11E6-C7C0-CCA1-DF92CEEE9C8E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-23861007" y="5374571"/>
            <a:ext cx="644571" cy="644652"/>
          </a:xfrm>
          <a:prstGeom prst="rect">
            <a:avLst/>
          </a:prstGeom>
        </p:spPr>
      </p:pic>
      <p:pic>
        <p:nvPicPr>
          <p:cNvPr id="34" name="object 3">
            <a:extLst>
              <a:ext uri="{FF2B5EF4-FFF2-40B4-BE49-F238E27FC236}">
                <a16:creationId xmlns:a16="http://schemas.microsoft.com/office/drawing/2014/main" id="{4C2059AD-91E4-ACE3-BBEE-D88E874F0841}"/>
              </a:ext>
            </a:extLst>
          </p:cNvPr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-18517008" y="6412415"/>
            <a:ext cx="1837713" cy="91440"/>
          </a:xfrm>
          <a:prstGeom prst="rect">
            <a:avLst/>
          </a:prstGeom>
        </p:spPr>
      </p:pic>
      <p:pic>
        <p:nvPicPr>
          <p:cNvPr id="40" name="object 6">
            <a:extLst>
              <a:ext uri="{FF2B5EF4-FFF2-40B4-BE49-F238E27FC236}">
                <a16:creationId xmlns:a16="http://schemas.microsoft.com/office/drawing/2014/main" id="{A75F8F0E-7E62-F653-1252-A7C5FF77EA01}"/>
              </a:ext>
            </a:extLst>
          </p:cNvPr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-23861006" y="2581079"/>
            <a:ext cx="630857" cy="644652"/>
          </a:xfrm>
          <a:prstGeom prst="rect">
            <a:avLst/>
          </a:prstGeom>
        </p:spPr>
      </p:pic>
      <p:pic>
        <p:nvPicPr>
          <p:cNvPr id="44" name="object 7">
            <a:extLst>
              <a:ext uri="{FF2B5EF4-FFF2-40B4-BE49-F238E27FC236}">
                <a16:creationId xmlns:a16="http://schemas.microsoft.com/office/drawing/2014/main" id="{435A191F-AE9C-6011-1B81-DC0C8BD849CB}"/>
              </a:ext>
            </a:extLst>
          </p:cNvPr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-18398151" y="2745672"/>
            <a:ext cx="306285" cy="310895"/>
          </a:xfrm>
          <a:prstGeom prst="rect">
            <a:avLst/>
          </a:prstGeom>
        </p:spPr>
      </p:pic>
      <p:pic>
        <p:nvPicPr>
          <p:cNvPr id="46" name="object 8">
            <a:extLst>
              <a:ext uri="{FF2B5EF4-FFF2-40B4-BE49-F238E27FC236}">
                <a16:creationId xmlns:a16="http://schemas.microsoft.com/office/drawing/2014/main" id="{20F6F793-DA03-EDF6-2084-476C150B027A}"/>
              </a:ext>
            </a:extLst>
          </p:cNvPr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-18398151" y="4144703"/>
            <a:ext cx="306285" cy="306324"/>
          </a:xfrm>
          <a:prstGeom prst="rect">
            <a:avLst/>
          </a:prstGeom>
        </p:spPr>
      </p:pic>
      <p:pic>
        <p:nvPicPr>
          <p:cNvPr id="47" name="object 9">
            <a:extLst>
              <a:ext uri="{FF2B5EF4-FFF2-40B4-BE49-F238E27FC236}">
                <a16:creationId xmlns:a16="http://schemas.microsoft.com/office/drawing/2014/main" id="{57047946-7693-E320-E2CA-36A5E3371228}"/>
              </a:ext>
            </a:extLst>
          </p:cNvPr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-18398151" y="5548306"/>
            <a:ext cx="306285" cy="301752"/>
          </a:xfrm>
          <a:prstGeom prst="rect">
            <a:avLst/>
          </a:prstGeom>
        </p:spPr>
      </p:pic>
      <p:pic>
        <p:nvPicPr>
          <p:cNvPr id="54" name="object 10">
            <a:extLst>
              <a:ext uri="{FF2B5EF4-FFF2-40B4-BE49-F238E27FC236}">
                <a16:creationId xmlns:a16="http://schemas.microsoft.com/office/drawing/2014/main" id="{749643BD-F8BD-A7C2-2020-55BF80941A6E}"/>
              </a:ext>
            </a:extLst>
          </p:cNvPr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-23787863" y="4441882"/>
            <a:ext cx="1247999" cy="219455"/>
          </a:xfrm>
          <a:prstGeom prst="rect">
            <a:avLst/>
          </a:prstGeom>
        </p:spPr>
      </p:pic>
      <p:sp>
        <p:nvSpPr>
          <p:cNvPr id="55" name="object 11">
            <a:extLst>
              <a:ext uri="{FF2B5EF4-FFF2-40B4-BE49-F238E27FC236}">
                <a16:creationId xmlns:a16="http://schemas.microsoft.com/office/drawing/2014/main" id="{282DBD12-6730-ACEA-D19E-BBCADF439F64}"/>
              </a:ext>
            </a:extLst>
          </p:cNvPr>
          <p:cNvSpPr txBox="1">
            <a:spLocks/>
          </p:cNvSpPr>
          <p:nvPr/>
        </p:nvSpPr>
        <p:spPr>
          <a:xfrm>
            <a:off x="-24041607" y="526513"/>
            <a:ext cx="4375785" cy="1114472"/>
          </a:xfrm>
          <a:prstGeom prst="rect">
            <a:avLst/>
          </a:prstGeom>
        </p:spPr>
        <p:txBody>
          <a:bodyPr vert="horz" wrap="square" lIns="0" tIns="762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9050" marR="7620" indent="9525">
              <a:lnSpc>
                <a:spcPct val="102600"/>
              </a:lnSpc>
              <a:spcBef>
                <a:spcPts val="60"/>
              </a:spcBef>
            </a:pPr>
            <a:r>
              <a:rPr lang="en-US" sz="3600" b="1" u="sng" spc="-75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Career</a:t>
            </a:r>
            <a:r>
              <a:rPr lang="en-US" sz="3600" b="1" u="sng" spc="-21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u="sng" spc="-45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</a:t>
            </a:r>
            <a:r>
              <a:rPr lang="en-US" sz="3600" b="1" u="sng" spc="-23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 </a:t>
            </a:r>
            <a:r>
              <a:rPr lang="en-US" sz="3600" b="1" u="sng" spc="-15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bject 12">
            <a:extLst>
              <a:ext uri="{FF2B5EF4-FFF2-40B4-BE49-F238E27FC236}">
                <a16:creationId xmlns:a16="http://schemas.microsoft.com/office/drawing/2014/main" id="{F93ADB83-2DC1-9029-88A0-3145F067A773}"/>
              </a:ext>
            </a:extLst>
          </p:cNvPr>
          <p:cNvSpPr txBox="1"/>
          <p:nvPr/>
        </p:nvSpPr>
        <p:spPr>
          <a:xfrm>
            <a:off x="-24011388" y="1788348"/>
            <a:ext cx="4918710" cy="22698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9050">
              <a:spcBef>
                <a:spcPts val="150"/>
              </a:spcBef>
            </a:pPr>
            <a:r>
              <a:rPr sz="1350" dirty="0">
                <a:solidFill>
                  <a:srgbClr val="5D5D5D"/>
                </a:solidFill>
                <a:latin typeface="Arial MT"/>
                <a:cs typeface="Arial MT"/>
              </a:rPr>
              <a:t>Explore</a:t>
            </a:r>
            <a:r>
              <a:rPr sz="1350" spc="75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5D5D5D"/>
                </a:solidFill>
                <a:latin typeface="Arial MT"/>
                <a:cs typeface="Arial MT"/>
              </a:rPr>
              <a:t>diverse</a:t>
            </a:r>
            <a:r>
              <a:rPr sz="1350" spc="75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5D5D5D"/>
                </a:solidFill>
                <a:latin typeface="Arial MT"/>
                <a:cs typeface="Arial MT"/>
              </a:rPr>
              <a:t>career</a:t>
            </a:r>
            <a:r>
              <a:rPr sz="1350" spc="171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5E5E5E"/>
                </a:solidFill>
                <a:latin typeface="Arial MT"/>
                <a:cs typeface="Arial MT"/>
              </a:rPr>
              <a:t>paths</a:t>
            </a:r>
            <a:r>
              <a:rPr sz="1350" spc="-8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1350" spc="-53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350" spc="-15" dirty="0">
                <a:solidFill>
                  <a:srgbClr val="606060"/>
                </a:solidFill>
                <a:latin typeface="Arial MT"/>
                <a:cs typeface="Arial MT"/>
              </a:rPr>
              <a:t>AI</a:t>
            </a:r>
            <a:r>
              <a:rPr sz="1350" spc="38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1350" spc="38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5E5E5E"/>
                </a:solidFill>
                <a:latin typeface="Arial MT"/>
                <a:cs typeface="Arial MT"/>
              </a:rPr>
              <a:t>ML</a:t>
            </a:r>
            <a:r>
              <a:rPr sz="1350" spc="98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5D5D5D"/>
                </a:solidFill>
                <a:latin typeface="Arial MT"/>
                <a:cs typeface="Arial MT"/>
              </a:rPr>
              <a:t>after</a:t>
            </a:r>
            <a:r>
              <a:rPr sz="1350" spc="127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5E5E5E"/>
                </a:solidFill>
                <a:latin typeface="Arial MT"/>
                <a:cs typeface="Arial MT"/>
              </a:rPr>
              <a:t>your</a:t>
            </a:r>
            <a:r>
              <a:rPr sz="1350" spc="4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350" spc="-15" dirty="0">
                <a:solidFill>
                  <a:srgbClr val="5D5D5D"/>
                </a:solidFill>
                <a:latin typeface="Arial MT"/>
                <a:cs typeface="Arial MT"/>
              </a:rPr>
              <a:t>internship</a:t>
            </a:r>
            <a:endParaRPr sz="1350" dirty="0">
              <a:latin typeface="Arial MT"/>
              <a:cs typeface="Arial MT"/>
            </a:endParaRPr>
          </a:p>
        </p:txBody>
      </p:sp>
      <p:sp>
        <p:nvSpPr>
          <p:cNvPr id="57" name="object 13">
            <a:extLst>
              <a:ext uri="{FF2B5EF4-FFF2-40B4-BE49-F238E27FC236}">
                <a16:creationId xmlns:a16="http://schemas.microsoft.com/office/drawing/2014/main" id="{294EDD3D-CCBD-6F38-0859-9BF663EC41BA}"/>
              </a:ext>
            </a:extLst>
          </p:cNvPr>
          <p:cNvSpPr txBox="1"/>
          <p:nvPr/>
        </p:nvSpPr>
        <p:spPr>
          <a:xfrm>
            <a:off x="-23079151" y="2374577"/>
            <a:ext cx="4097655" cy="87049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6670">
              <a:spcBef>
                <a:spcPts val="1065"/>
              </a:spcBef>
            </a:pPr>
            <a:r>
              <a:rPr sz="1350" dirty="0">
                <a:solidFill>
                  <a:srgbClr val="1F1F1F"/>
                </a:solidFill>
                <a:latin typeface="Arial MT"/>
                <a:cs typeface="Arial MT"/>
              </a:rPr>
              <a:t>AI</a:t>
            </a:r>
            <a:r>
              <a:rPr sz="1350" spc="-98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350" spc="-15" dirty="0">
                <a:solidFill>
                  <a:srgbClr val="1C1C1C"/>
                </a:solidFill>
                <a:latin typeface="Arial MT"/>
                <a:cs typeface="Arial MT"/>
              </a:rPr>
              <a:t>Research</a:t>
            </a:r>
            <a:r>
              <a:rPr sz="1350" spc="-45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350" spc="-15" dirty="0">
                <a:solidFill>
                  <a:srgbClr val="1C1C1C"/>
                </a:solidFill>
                <a:latin typeface="Arial MT"/>
                <a:cs typeface="Arial MT"/>
              </a:rPr>
              <a:t>Scientist</a:t>
            </a:r>
            <a:endParaRPr sz="1350" dirty="0">
              <a:latin typeface="Arial MT"/>
              <a:cs typeface="Arial MT"/>
            </a:endParaRPr>
          </a:p>
          <a:p>
            <a:pPr marL="20955" marR="7620" indent="-2858">
              <a:lnSpc>
                <a:spcPct val="120000"/>
              </a:lnSpc>
              <a:spcBef>
                <a:spcPts val="563"/>
              </a:spcBef>
            </a:pPr>
            <a:r>
              <a:rPr sz="1275" spc="-98" dirty="0">
                <a:solidFill>
                  <a:srgbClr val="1C1C1C"/>
                </a:solidFill>
                <a:latin typeface="Arial MT"/>
                <a:cs typeface="Arial MT"/>
              </a:rPr>
              <a:t>Engage</a:t>
            </a:r>
            <a:r>
              <a:rPr sz="1275" spc="-15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275" spc="-38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275" spc="-7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75" spc="-30" dirty="0">
                <a:solidFill>
                  <a:srgbClr val="1D1D1D"/>
                </a:solidFill>
                <a:latin typeface="Arial MT"/>
                <a:cs typeface="Arial MT"/>
              </a:rPr>
              <a:t>cutting-</a:t>
            </a:r>
            <a:r>
              <a:rPr sz="1275" dirty="0">
                <a:solidFill>
                  <a:srgbClr val="1D1D1D"/>
                </a:solidFill>
                <a:latin typeface="Arial MT"/>
                <a:cs typeface="Arial MT"/>
              </a:rPr>
              <a:t>edge</a:t>
            </a:r>
            <a:r>
              <a:rPr sz="1275" spc="53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1275" spc="-60" dirty="0">
                <a:solidFill>
                  <a:srgbClr val="1D1D1D"/>
                </a:solidFill>
                <a:latin typeface="Arial MT"/>
                <a:cs typeface="Arial MT"/>
              </a:rPr>
              <a:t>research</a:t>
            </a:r>
            <a:r>
              <a:rPr sz="1275" spc="-8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1275" spc="-38" dirty="0">
                <a:solidFill>
                  <a:srgbClr val="1F1F1F"/>
                </a:solidFill>
                <a:latin typeface="Arial MT"/>
                <a:cs typeface="Arial MT"/>
              </a:rPr>
              <a:t>in</a:t>
            </a:r>
            <a:r>
              <a:rPr sz="1275" spc="-68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75" spc="-15" dirty="0">
                <a:solidFill>
                  <a:srgbClr val="1C1C1C"/>
                </a:solidFill>
                <a:latin typeface="Arial MT"/>
                <a:cs typeface="Arial MT"/>
              </a:rPr>
              <a:t>artificial</a:t>
            </a:r>
            <a:r>
              <a:rPr sz="1275" spc="-23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275" spc="-45" dirty="0">
                <a:solidFill>
                  <a:srgbClr val="1D1D1D"/>
                </a:solidFill>
                <a:latin typeface="Arial MT"/>
                <a:cs typeface="Arial MT"/>
              </a:rPr>
              <a:t>intelligence</a:t>
            </a:r>
            <a:r>
              <a:rPr sz="1275" spc="83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1275" spc="-38" dirty="0">
                <a:solidFill>
                  <a:srgbClr val="1F1F1F"/>
                </a:solidFill>
                <a:latin typeface="Arial MT"/>
                <a:cs typeface="Arial MT"/>
              </a:rPr>
              <a:t>and </a:t>
            </a:r>
            <a:r>
              <a:rPr sz="1275" spc="-60" dirty="0">
                <a:solidFill>
                  <a:srgbClr val="1F1F1F"/>
                </a:solidFill>
                <a:latin typeface="Arial MT"/>
                <a:cs typeface="Arial MT"/>
              </a:rPr>
              <a:t>machine</a:t>
            </a:r>
            <a:r>
              <a:rPr sz="1275" spc="8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75" spc="-15" dirty="0">
                <a:solidFill>
                  <a:srgbClr val="1A1A1A"/>
                </a:solidFill>
                <a:latin typeface="Arial MT"/>
                <a:cs typeface="Arial MT"/>
              </a:rPr>
              <a:t>learning.</a:t>
            </a:r>
            <a:endParaRPr sz="1275" dirty="0">
              <a:latin typeface="Arial MT"/>
              <a:cs typeface="Arial MT"/>
            </a:endParaRPr>
          </a:p>
        </p:txBody>
      </p:sp>
      <p:sp>
        <p:nvSpPr>
          <p:cNvPr id="58" name="object 14">
            <a:extLst>
              <a:ext uri="{FF2B5EF4-FFF2-40B4-BE49-F238E27FC236}">
                <a16:creationId xmlns:a16="http://schemas.microsoft.com/office/drawing/2014/main" id="{87371CD6-1C67-52F8-14F6-5D7DBA0FF9E6}"/>
              </a:ext>
            </a:extLst>
          </p:cNvPr>
          <p:cNvSpPr txBox="1"/>
          <p:nvPr/>
        </p:nvSpPr>
        <p:spPr>
          <a:xfrm>
            <a:off x="-23706324" y="3894766"/>
            <a:ext cx="281940" cy="22698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9050">
              <a:spcBef>
                <a:spcPts val="150"/>
              </a:spcBef>
            </a:pPr>
            <a:r>
              <a:rPr sz="1350" spc="-83" dirty="0">
                <a:solidFill>
                  <a:srgbClr val="606060"/>
                </a:solidFill>
                <a:latin typeface="Arial MT"/>
                <a:cs typeface="Arial MT"/>
              </a:rPr>
              <a:t>•••••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59" name="object 15">
            <a:extLst>
              <a:ext uri="{FF2B5EF4-FFF2-40B4-BE49-F238E27FC236}">
                <a16:creationId xmlns:a16="http://schemas.microsoft.com/office/drawing/2014/main" id="{76523076-1F37-4E0A-F56B-CF465E62BDF0}"/>
              </a:ext>
            </a:extLst>
          </p:cNvPr>
          <p:cNvSpPr txBox="1"/>
          <p:nvPr/>
        </p:nvSpPr>
        <p:spPr>
          <a:xfrm>
            <a:off x="-23074997" y="3783022"/>
            <a:ext cx="4028123" cy="638316"/>
          </a:xfrm>
          <a:prstGeom prst="rect">
            <a:avLst/>
          </a:prstGeom>
        </p:spPr>
        <p:txBody>
          <a:bodyPr vert="horz" wrap="square" lIns="0" tIns="130493" rIns="0" bIns="0" rtlCol="0">
            <a:spAutoFit/>
          </a:bodyPr>
          <a:lstStyle/>
          <a:p>
            <a:pPr marL="19050">
              <a:spcBef>
                <a:spcPts val="1028"/>
              </a:spcBef>
            </a:pPr>
            <a:r>
              <a:rPr sz="1350" dirty="0">
                <a:solidFill>
                  <a:srgbClr val="1C1C1C"/>
                </a:solidFill>
                <a:latin typeface="Arial MT"/>
                <a:cs typeface="Arial MT"/>
              </a:rPr>
              <a:t>Data</a:t>
            </a:r>
            <a:r>
              <a:rPr sz="1350" spc="-83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350" spc="-15" dirty="0">
                <a:solidFill>
                  <a:srgbClr val="1C1C1C"/>
                </a:solidFill>
                <a:latin typeface="Arial MT"/>
                <a:cs typeface="Arial MT"/>
              </a:rPr>
              <a:t>Scientist</a:t>
            </a:r>
            <a:endParaRPr sz="1350">
              <a:latin typeface="Arial MT"/>
              <a:cs typeface="Arial MT"/>
            </a:endParaRPr>
          </a:p>
          <a:p>
            <a:pPr marL="22860">
              <a:spcBef>
                <a:spcPts val="832"/>
              </a:spcBef>
            </a:pPr>
            <a:r>
              <a:rPr sz="1275" spc="-75" dirty="0">
                <a:solidFill>
                  <a:srgbClr val="1D1D1D"/>
                </a:solidFill>
                <a:latin typeface="Arial MT"/>
                <a:cs typeface="Arial MT"/>
              </a:rPr>
              <a:t>Analyze</a:t>
            </a:r>
            <a:r>
              <a:rPr sz="1275" spc="8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1275" spc="-83" dirty="0">
                <a:solidFill>
                  <a:srgbClr val="1F1F1F"/>
                </a:solidFill>
                <a:latin typeface="Arial MT"/>
                <a:cs typeface="Arial MT"/>
              </a:rPr>
              <a:t>and</a:t>
            </a:r>
            <a:r>
              <a:rPr sz="1275" spc="-53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75" spc="-38" dirty="0">
                <a:solidFill>
                  <a:srgbClr val="1C1C1C"/>
                </a:solidFill>
                <a:latin typeface="Arial MT"/>
                <a:cs typeface="Arial MT"/>
              </a:rPr>
              <a:t>interpret</a:t>
            </a:r>
            <a:r>
              <a:rPr sz="1275" spc="8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275" spc="-30" dirty="0">
                <a:solidFill>
                  <a:srgbClr val="1C1C1C"/>
                </a:solidFill>
                <a:latin typeface="Arial MT"/>
                <a:cs typeface="Arial MT"/>
              </a:rPr>
              <a:t>intricate</a:t>
            </a:r>
            <a:r>
              <a:rPr sz="1275" spc="-15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275" spc="-30" dirty="0">
                <a:solidFill>
                  <a:srgbClr val="1F1F1F"/>
                </a:solidFill>
                <a:latin typeface="Arial MT"/>
                <a:cs typeface="Arial MT"/>
              </a:rPr>
              <a:t>data</a:t>
            </a:r>
            <a:r>
              <a:rPr sz="1275" spc="8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75" spc="-45" dirty="0">
                <a:solidFill>
                  <a:srgbClr val="1F1F1F"/>
                </a:solidFill>
                <a:latin typeface="Arial MT"/>
                <a:cs typeface="Arial MT"/>
              </a:rPr>
              <a:t>sets</a:t>
            </a:r>
            <a:r>
              <a:rPr sz="1275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75" spc="-15" dirty="0">
                <a:solidFill>
                  <a:srgbClr val="1F1F1F"/>
                </a:solidFill>
                <a:latin typeface="Arial MT"/>
                <a:cs typeface="Arial MT"/>
              </a:rPr>
              <a:t>to</a:t>
            </a:r>
            <a:r>
              <a:rPr sz="1275" spc="-83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75" spc="-30" dirty="0">
                <a:solidFill>
                  <a:srgbClr val="1D1D1D"/>
                </a:solidFill>
                <a:latin typeface="Arial MT"/>
                <a:cs typeface="Arial MT"/>
              </a:rPr>
              <a:t>inform</a:t>
            </a:r>
            <a:r>
              <a:rPr sz="1275" spc="-23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1275" spc="-15" dirty="0">
                <a:solidFill>
                  <a:srgbClr val="1D1D1D"/>
                </a:solidFill>
                <a:latin typeface="Arial MT"/>
                <a:cs typeface="Arial MT"/>
              </a:rPr>
              <a:t>decision-</a:t>
            </a:r>
            <a:endParaRPr sz="1275">
              <a:latin typeface="Arial MT"/>
              <a:cs typeface="Arial MT"/>
            </a:endParaRPr>
          </a:p>
        </p:txBody>
      </p:sp>
      <p:sp>
        <p:nvSpPr>
          <p:cNvPr id="60" name="object 17">
            <a:extLst>
              <a:ext uri="{FF2B5EF4-FFF2-40B4-BE49-F238E27FC236}">
                <a16:creationId xmlns:a16="http://schemas.microsoft.com/office/drawing/2014/main" id="{C777A559-0A34-4241-8693-9D5A93FFEDA6}"/>
              </a:ext>
            </a:extLst>
          </p:cNvPr>
          <p:cNvSpPr txBox="1"/>
          <p:nvPr/>
        </p:nvSpPr>
        <p:spPr>
          <a:xfrm>
            <a:off x="-23078834" y="5172640"/>
            <a:ext cx="4007168" cy="87049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2860">
              <a:spcBef>
                <a:spcPts val="1065"/>
              </a:spcBef>
            </a:pPr>
            <a:r>
              <a:rPr sz="1350" dirty="0">
                <a:solidFill>
                  <a:srgbClr val="1C1C1C"/>
                </a:solidFill>
                <a:latin typeface="Arial MT"/>
                <a:cs typeface="Arial MT"/>
              </a:rPr>
              <a:t>Machine</a:t>
            </a:r>
            <a:r>
              <a:rPr sz="1350" spc="68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C1C1C"/>
                </a:solidFill>
                <a:latin typeface="Arial MT"/>
                <a:cs typeface="Arial MT"/>
              </a:rPr>
              <a:t>Learning</a:t>
            </a:r>
            <a:r>
              <a:rPr sz="1350" spc="15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350" spc="-15" dirty="0">
                <a:solidFill>
                  <a:srgbClr val="1C1C1C"/>
                </a:solidFill>
                <a:latin typeface="Arial MT"/>
                <a:cs typeface="Arial MT"/>
              </a:rPr>
              <a:t>Engineer</a:t>
            </a:r>
            <a:endParaRPr sz="1350">
              <a:latin typeface="Arial MT"/>
              <a:cs typeface="Arial MT"/>
            </a:endParaRPr>
          </a:p>
          <a:p>
            <a:pPr marL="20955" marR="7620" indent="-2858">
              <a:lnSpc>
                <a:spcPct val="120000"/>
              </a:lnSpc>
              <a:spcBef>
                <a:spcPts val="563"/>
              </a:spcBef>
            </a:pPr>
            <a:r>
              <a:rPr sz="1275" spc="-83" dirty="0">
                <a:solidFill>
                  <a:srgbClr val="1C1C1C"/>
                </a:solidFill>
                <a:latin typeface="Arial MT"/>
                <a:cs typeface="Arial MT"/>
              </a:rPr>
              <a:t>Design</a:t>
            </a:r>
            <a:r>
              <a:rPr sz="1275" spc="-8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275" spc="-68" dirty="0">
                <a:solidFill>
                  <a:srgbClr val="1C1C1C"/>
                </a:solidFill>
                <a:latin typeface="Arial MT"/>
                <a:cs typeface="Arial MT"/>
              </a:rPr>
              <a:t>and</a:t>
            </a:r>
            <a:r>
              <a:rPr sz="1275" spc="-23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275" spc="-53" dirty="0">
                <a:solidFill>
                  <a:srgbClr val="1C1C1C"/>
                </a:solidFill>
                <a:latin typeface="Arial MT"/>
                <a:cs typeface="Arial MT"/>
              </a:rPr>
              <a:t>implement</a:t>
            </a:r>
            <a:r>
              <a:rPr sz="1275" spc="30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275" spc="-68" dirty="0">
                <a:solidFill>
                  <a:srgbClr val="1D1D1D"/>
                </a:solidFill>
                <a:latin typeface="Arial MT"/>
                <a:cs typeface="Arial MT"/>
              </a:rPr>
              <a:t>machine</a:t>
            </a:r>
            <a:r>
              <a:rPr sz="1275" spc="-15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1275" spc="-45" dirty="0">
                <a:solidFill>
                  <a:srgbClr val="1C1C1C"/>
                </a:solidFill>
                <a:latin typeface="Arial MT"/>
                <a:cs typeface="Arial MT"/>
              </a:rPr>
              <a:t>learning</a:t>
            </a:r>
            <a:r>
              <a:rPr sz="1275" spc="-30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275" spc="-53" dirty="0">
                <a:solidFill>
                  <a:srgbClr val="1F1F1F"/>
                </a:solidFill>
                <a:latin typeface="Arial MT"/>
                <a:cs typeface="Arial MT"/>
              </a:rPr>
              <a:t>models</a:t>
            </a:r>
            <a:r>
              <a:rPr sz="1275" spc="-23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75" dirty="0">
                <a:solidFill>
                  <a:srgbClr val="1F1F1F"/>
                </a:solidFill>
                <a:latin typeface="Arial MT"/>
                <a:cs typeface="Arial MT"/>
              </a:rPr>
              <a:t>for</a:t>
            </a:r>
            <a:r>
              <a:rPr sz="1275" spc="-23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75" spc="-15" dirty="0">
                <a:solidFill>
                  <a:srgbClr val="1D1D1D"/>
                </a:solidFill>
                <a:latin typeface="Arial MT"/>
                <a:cs typeface="Arial MT"/>
              </a:rPr>
              <a:t>various </a:t>
            </a:r>
            <a:r>
              <a:rPr sz="1275" spc="-15" dirty="0">
                <a:solidFill>
                  <a:srgbClr val="1A1A1A"/>
                </a:solidFill>
                <a:latin typeface="Arial MT"/>
                <a:cs typeface="Arial MT"/>
              </a:rPr>
              <a:t>applications.</a:t>
            </a:r>
            <a:endParaRPr sz="1275" dirty="0">
              <a:latin typeface="Arial MT"/>
              <a:cs typeface="Arial MT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AEF5DC7-332B-84DD-F8B3-385BC86C00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-17598152" y="715218"/>
            <a:ext cx="4762500" cy="161925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CCDC37A-26BD-E7F6-5627-A2801CD1851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-17039823" y="2334340"/>
            <a:ext cx="3535680" cy="353568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8057D57F-D195-BF76-D92B-68D922714C79}"/>
              </a:ext>
            </a:extLst>
          </p:cNvPr>
          <p:cNvSpPr/>
          <p:nvPr/>
        </p:nvSpPr>
        <p:spPr>
          <a:xfrm>
            <a:off x="-12373025" y="-10591"/>
            <a:ext cx="1234129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bject 7">
            <a:extLst>
              <a:ext uri="{FF2B5EF4-FFF2-40B4-BE49-F238E27FC236}">
                <a16:creationId xmlns:a16="http://schemas.microsoft.com/office/drawing/2014/main" id="{B3AE01AC-A8EC-45CD-BEB9-156B0ECB7ED9}"/>
              </a:ext>
            </a:extLst>
          </p:cNvPr>
          <p:cNvSpPr txBox="1">
            <a:spLocks noGrp="1"/>
          </p:cNvSpPr>
          <p:nvPr/>
        </p:nvSpPr>
        <p:spPr>
          <a:xfrm>
            <a:off x="-8997910" y="455372"/>
            <a:ext cx="724324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50" b="0" i="0">
                <a:solidFill>
                  <a:srgbClr val="1D1D1D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4000" b="1" u="sng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sz="4000" b="1" u="sng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u="sng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4000" b="1" u="sng" spc="-16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sz="4000" b="1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67" name="object 8">
            <a:extLst>
              <a:ext uri="{FF2B5EF4-FFF2-40B4-BE49-F238E27FC236}">
                <a16:creationId xmlns:a16="http://schemas.microsoft.com/office/drawing/2014/main" id="{FC7AA50E-86DE-80AE-7272-1BA3E6FF173F}"/>
              </a:ext>
            </a:extLst>
          </p:cNvPr>
          <p:cNvSpPr txBox="1"/>
          <p:nvPr/>
        </p:nvSpPr>
        <p:spPr>
          <a:xfrm>
            <a:off x="-8525277" y="1196666"/>
            <a:ext cx="5186058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0" dirty="0">
                <a:solidFill>
                  <a:srgbClr val="5B5B5B"/>
                </a:solidFill>
                <a:latin typeface="Arial MT"/>
                <a:cs typeface="Arial MT"/>
              </a:rPr>
              <a:t>Interns</a:t>
            </a:r>
            <a:r>
              <a:rPr sz="1050" dirty="0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sz="1050" spc="-20" dirty="0">
                <a:solidFill>
                  <a:srgbClr val="5D5D5D"/>
                </a:solidFill>
                <a:latin typeface="Arial MT"/>
                <a:cs typeface="Arial MT"/>
              </a:rPr>
              <a:t>gain</a:t>
            </a:r>
            <a:r>
              <a:rPr sz="1050" spc="-25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5D5D5D"/>
                </a:solidFill>
                <a:latin typeface="Arial MT"/>
                <a:cs typeface="Arial MT"/>
              </a:rPr>
              <a:t>hands-</a:t>
            </a:r>
            <a:r>
              <a:rPr sz="1050" dirty="0">
                <a:solidFill>
                  <a:srgbClr val="5D5D5D"/>
                </a:solidFill>
                <a:latin typeface="Arial MT"/>
                <a:cs typeface="Arial MT"/>
              </a:rPr>
              <a:t>on</a:t>
            </a:r>
            <a:r>
              <a:rPr sz="1050" spc="10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5D5D5D"/>
                </a:solidFill>
                <a:latin typeface="Arial MT"/>
                <a:cs typeface="Arial MT"/>
              </a:rPr>
              <a:t>experience</a:t>
            </a:r>
            <a:r>
              <a:rPr sz="1050" spc="40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E5E5E"/>
                </a:solidFill>
                <a:latin typeface="Arial MT"/>
                <a:cs typeface="Arial MT"/>
              </a:rPr>
              <a:t>with</a:t>
            </a:r>
            <a:r>
              <a:rPr sz="1050" spc="-6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050" spc="-20" dirty="0">
                <a:solidFill>
                  <a:srgbClr val="5D5D5D"/>
                </a:solidFill>
                <a:latin typeface="Arial MT"/>
                <a:cs typeface="Arial MT"/>
              </a:rPr>
              <a:t>essential</a:t>
            </a:r>
            <a:r>
              <a:rPr sz="1050" spc="-5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595959"/>
                </a:solidFill>
                <a:latin typeface="Arial MT"/>
                <a:cs typeface="Arial MT"/>
              </a:rPr>
              <a:t>Google</a:t>
            </a:r>
            <a:r>
              <a:rPr sz="105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D5D5D"/>
                </a:solidFill>
                <a:latin typeface="Arial MT"/>
                <a:cs typeface="Arial MT"/>
              </a:rPr>
              <a:t>tools</a:t>
            </a:r>
            <a:r>
              <a:rPr sz="1050" spc="-45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E5E5E"/>
                </a:solidFill>
                <a:latin typeface="Arial MT"/>
                <a:cs typeface="Arial MT"/>
              </a:rPr>
              <a:t>for</a:t>
            </a:r>
            <a:r>
              <a:rPr sz="1050" spc="-1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050" spc="-20" dirty="0">
                <a:solidFill>
                  <a:srgbClr val="5D5D5D"/>
                </a:solidFill>
                <a:latin typeface="Arial MT"/>
                <a:cs typeface="Arial MT"/>
              </a:rPr>
              <a:t>AI-</a:t>
            </a:r>
            <a:r>
              <a:rPr sz="1050" dirty="0">
                <a:solidFill>
                  <a:srgbClr val="5D5D5D"/>
                </a:solidFill>
                <a:latin typeface="Arial MT"/>
                <a:cs typeface="Arial MT"/>
              </a:rPr>
              <a:t>ML</a:t>
            </a:r>
            <a:r>
              <a:rPr sz="1050" spc="-15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5B5B5B"/>
                </a:solidFill>
                <a:latin typeface="Arial MT"/>
                <a:cs typeface="Arial MT"/>
              </a:rPr>
              <a:t>development.</a:t>
            </a:r>
            <a:endParaRPr sz="1050" dirty="0">
              <a:latin typeface="Arial MT"/>
              <a:cs typeface="Arial MT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06C48C-2D49-C32D-2EFD-449A601A4BA9}"/>
              </a:ext>
            </a:extLst>
          </p:cNvPr>
          <p:cNvSpPr/>
          <p:nvPr/>
        </p:nvSpPr>
        <p:spPr>
          <a:xfrm>
            <a:off x="-6251488" y="1901839"/>
            <a:ext cx="6251487" cy="24318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3C5084B-E91E-8320-0848-D60D489B21B7}"/>
              </a:ext>
            </a:extLst>
          </p:cNvPr>
          <p:cNvSpPr/>
          <p:nvPr/>
        </p:nvSpPr>
        <p:spPr>
          <a:xfrm>
            <a:off x="-12394037" y="1912431"/>
            <a:ext cx="6161141" cy="2421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bject 3">
            <a:extLst>
              <a:ext uri="{FF2B5EF4-FFF2-40B4-BE49-F238E27FC236}">
                <a16:creationId xmlns:a16="http://schemas.microsoft.com/office/drawing/2014/main" id="{99A4D7B2-0A3D-20F6-544F-A1C20F5BBE13}"/>
              </a:ext>
            </a:extLst>
          </p:cNvPr>
          <p:cNvSpPr txBox="1"/>
          <p:nvPr/>
        </p:nvSpPr>
        <p:spPr>
          <a:xfrm>
            <a:off x="-12192000" y="2573228"/>
            <a:ext cx="5502209" cy="797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Arial Black" panose="020B0A04020102020204" pitchFamily="34" charset="0"/>
                <a:cs typeface="Arial MT"/>
              </a:rPr>
              <a:t>TensorFlow</a:t>
            </a:r>
            <a:endParaRPr sz="3200" dirty="0">
              <a:latin typeface="Arial Black" panose="020B0A04020102020204" pitchFamily="34" charset="0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1400" spc="-45" dirty="0">
                <a:solidFill>
                  <a:srgbClr val="FFFFFF"/>
                </a:solidFill>
                <a:latin typeface="Arial MT"/>
                <a:cs typeface="Arial MT"/>
              </a:rPr>
              <a:t>An 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open-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source</a:t>
            </a:r>
            <a:r>
              <a:rPr sz="14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platform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facilitates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machine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learning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applications.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C4EEFC6-BA06-5819-09EB-2532C429675C}"/>
              </a:ext>
            </a:extLst>
          </p:cNvPr>
          <p:cNvSpPr/>
          <p:nvPr/>
        </p:nvSpPr>
        <p:spPr>
          <a:xfrm>
            <a:off x="-6242066" y="4337656"/>
            <a:ext cx="6242066" cy="250975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bject 4">
            <a:extLst>
              <a:ext uri="{FF2B5EF4-FFF2-40B4-BE49-F238E27FC236}">
                <a16:creationId xmlns:a16="http://schemas.microsoft.com/office/drawing/2014/main" id="{5DD8A0C1-35C7-5B63-8953-2FDDC610AD55}"/>
              </a:ext>
            </a:extLst>
          </p:cNvPr>
          <p:cNvSpPr txBox="1"/>
          <p:nvPr/>
        </p:nvSpPr>
        <p:spPr>
          <a:xfrm>
            <a:off x="-6040102" y="2448492"/>
            <a:ext cx="5750478" cy="1244571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>
            <a:defPPr>
              <a:defRPr kern="0"/>
            </a:defPPr>
          </a:lstStyle>
          <a:p>
            <a:pPr marL="11430" algn="ctr">
              <a:lnSpc>
                <a:spcPct val="100000"/>
              </a:lnSpc>
              <a:spcBef>
                <a:spcPts val="1045"/>
              </a:spcBef>
            </a:pPr>
            <a:r>
              <a:rPr sz="3600" spc="-65" dirty="0">
                <a:solidFill>
                  <a:srgbClr val="FFFFFF"/>
                </a:solidFill>
                <a:latin typeface="Arial Black" panose="020B0A04020102020204" pitchFamily="34" charset="0"/>
                <a:cs typeface="Arial MT"/>
              </a:rPr>
              <a:t>Google</a:t>
            </a:r>
            <a:r>
              <a:rPr sz="3600" spc="-114" dirty="0">
                <a:solidFill>
                  <a:srgbClr val="FFFFFF"/>
                </a:solidFill>
                <a:latin typeface="Arial Black" panose="020B0A04020102020204" pitchFamily="34" charset="0"/>
                <a:cs typeface="Arial MT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Arial Black" panose="020B0A04020102020204" pitchFamily="34" charset="0"/>
                <a:cs typeface="Arial MT"/>
              </a:rPr>
              <a:t>Cloud</a:t>
            </a:r>
            <a:r>
              <a:rPr sz="3600" spc="-95" dirty="0">
                <a:solidFill>
                  <a:srgbClr val="FFFFFF"/>
                </a:solidFill>
                <a:latin typeface="Arial Black" panose="020B0A04020102020204" pitchFamily="34" charset="0"/>
                <a:cs typeface="Arial MT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Arial Black" panose="020B0A04020102020204" pitchFamily="34" charset="0"/>
                <a:cs typeface="Arial MT"/>
              </a:rPr>
              <a:t>AI</a:t>
            </a:r>
            <a:endParaRPr sz="3600" dirty="0">
              <a:latin typeface="Arial Black" panose="020B0A04020102020204" pitchFamily="34" charset="0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1600" spc="-65" dirty="0">
                <a:solidFill>
                  <a:srgbClr val="FFFFFF"/>
                </a:solidFill>
                <a:latin typeface="Arial MT"/>
                <a:cs typeface="Arial MT"/>
              </a:rPr>
              <a:t>Provides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cloud-based</a:t>
            </a:r>
            <a:r>
              <a:rPr sz="16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Al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services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infrastructure</a:t>
            </a:r>
            <a:r>
              <a:rPr sz="16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C8FFDB"/>
                </a:solidFill>
                <a:latin typeface="Arial MT"/>
                <a:cs typeface="Arial MT"/>
              </a:rPr>
              <a:t>for</a:t>
            </a:r>
            <a:r>
              <a:rPr sz="1600" spc="5" dirty="0">
                <a:solidFill>
                  <a:srgbClr val="C8FFDB"/>
                </a:solidFill>
                <a:latin typeface="Arial MT"/>
                <a:cs typeface="Arial MT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Arial MT"/>
                <a:cs typeface="Arial MT"/>
              </a:rPr>
              <a:t>scalable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E8FFEF"/>
                </a:solidFill>
                <a:latin typeface="Arial MT"/>
                <a:cs typeface="Arial MT"/>
              </a:rPr>
              <a:t>solutions.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71" name="object 5">
            <a:extLst>
              <a:ext uri="{FF2B5EF4-FFF2-40B4-BE49-F238E27FC236}">
                <a16:creationId xmlns:a16="http://schemas.microsoft.com/office/drawing/2014/main" id="{9C51940A-BB89-E395-31E9-65DC39460166}"/>
              </a:ext>
            </a:extLst>
          </p:cNvPr>
          <p:cNvSpPr txBox="1"/>
          <p:nvPr/>
        </p:nvSpPr>
        <p:spPr>
          <a:xfrm>
            <a:off x="-5908654" y="4881808"/>
            <a:ext cx="5677521" cy="985526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>
            <a:defPPr>
              <a:defRPr kern="0"/>
            </a:defPPr>
          </a:lstStyle>
          <a:p>
            <a:pPr algn="ctr">
              <a:lnSpc>
                <a:spcPct val="100000"/>
              </a:lnSpc>
              <a:spcBef>
                <a:spcPts val="1185"/>
              </a:spcBef>
            </a:pPr>
            <a:r>
              <a:rPr sz="3600" spc="-10" dirty="0">
                <a:solidFill>
                  <a:schemeClr val="bg1"/>
                </a:solidFill>
                <a:latin typeface="Arial Black" panose="020B0A04020102020204" pitchFamily="34" charset="0"/>
                <a:cs typeface="Arial MT"/>
              </a:rPr>
              <a:t>Colab</a:t>
            </a:r>
            <a:endParaRPr sz="3600" dirty="0">
              <a:solidFill>
                <a:schemeClr val="bg1"/>
              </a:solidFill>
              <a:latin typeface="Arial Black" panose="020B0A04020102020204" pitchFamily="34" charset="0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1400" spc="-80" dirty="0">
                <a:solidFill>
                  <a:schemeClr val="bg1"/>
                </a:solidFill>
                <a:latin typeface="Arial MT"/>
                <a:cs typeface="Arial MT"/>
              </a:rPr>
              <a:t>A</a:t>
            </a:r>
            <a:r>
              <a:rPr sz="1400" spc="-4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chemeClr val="bg1"/>
                </a:solidFill>
                <a:latin typeface="Arial MT"/>
                <a:cs typeface="Arial MT"/>
              </a:rPr>
              <a:t>free</a:t>
            </a:r>
            <a:r>
              <a:rPr sz="1400" spc="-9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chemeClr val="bg1"/>
                </a:solidFill>
                <a:latin typeface="Arial MT"/>
                <a:cs typeface="Arial MT"/>
              </a:rPr>
              <a:t>Jupyter</a:t>
            </a:r>
            <a:r>
              <a:rPr sz="14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chemeClr val="bg1"/>
                </a:solidFill>
                <a:latin typeface="Arial MT"/>
                <a:cs typeface="Arial MT"/>
              </a:rPr>
              <a:t>notebook</a:t>
            </a:r>
            <a:r>
              <a:rPr sz="14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400" spc="-40" dirty="0">
                <a:solidFill>
                  <a:schemeClr val="bg1"/>
                </a:solidFill>
                <a:latin typeface="Arial MT"/>
                <a:cs typeface="Arial MT"/>
              </a:rPr>
              <a:t>environment</a:t>
            </a:r>
            <a:r>
              <a:rPr sz="1400" spc="6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bg1"/>
                </a:solidFill>
                <a:latin typeface="Arial MT"/>
                <a:cs typeface="Arial MT"/>
              </a:rPr>
              <a:t>that </a:t>
            </a:r>
            <a:r>
              <a:rPr sz="1400" spc="-40" dirty="0">
                <a:solidFill>
                  <a:schemeClr val="bg1"/>
                </a:solidFill>
                <a:latin typeface="Arial MT"/>
                <a:cs typeface="Arial MT"/>
              </a:rPr>
              <a:t>allows</a:t>
            </a:r>
            <a:r>
              <a:rPr sz="1400" spc="-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bg1"/>
                </a:solidFill>
                <a:latin typeface="Arial MT"/>
                <a:cs typeface="Arial MT"/>
              </a:rPr>
              <a:t>for</a:t>
            </a:r>
            <a:r>
              <a:rPr sz="14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chemeClr val="bg1"/>
                </a:solidFill>
                <a:latin typeface="Arial MT"/>
                <a:cs typeface="Arial MT"/>
              </a:rPr>
              <a:t>cloud-</a:t>
            </a:r>
            <a:r>
              <a:rPr sz="1400" spc="-20" dirty="0">
                <a:solidFill>
                  <a:schemeClr val="bg1"/>
                </a:solidFill>
                <a:latin typeface="Arial MT"/>
                <a:cs typeface="Arial MT"/>
              </a:rPr>
              <a:t>based</a:t>
            </a:r>
            <a:r>
              <a:rPr sz="1400" spc="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Arial MT"/>
                <a:cs typeface="Arial MT"/>
              </a:rPr>
              <a:t>coding.</a:t>
            </a:r>
            <a:endParaRPr sz="14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C59CC9D-8637-6C12-2D2F-DEC8F06BC3C4}"/>
              </a:ext>
            </a:extLst>
          </p:cNvPr>
          <p:cNvSpPr/>
          <p:nvPr/>
        </p:nvSpPr>
        <p:spPr>
          <a:xfrm>
            <a:off x="-12404760" y="4333728"/>
            <a:ext cx="6171863" cy="25242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bject 3">
            <a:extLst>
              <a:ext uri="{FF2B5EF4-FFF2-40B4-BE49-F238E27FC236}">
                <a16:creationId xmlns:a16="http://schemas.microsoft.com/office/drawing/2014/main" id="{E7C36DFD-A73C-90F6-85CD-71178FBEE5F0}"/>
              </a:ext>
            </a:extLst>
          </p:cNvPr>
          <p:cNvSpPr txBox="1"/>
          <p:nvPr/>
        </p:nvSpPr>
        <p:spPr>
          <a:xfrm>
            <a:off x="-12435957" y="5133431"/>
            <a:ext cx="5958945" cy="797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3200" spc="-10" dirty="0" err="1">
                <a:solidFill>
                  <a:srgbClr val="FFFFFF"/>
                </a:solidFill>
                <a:latin typeface="Arial Black" panose="020B0A04020102020204" pitchFamily="34" charset="0"/>
                <a:cs typeface="Arial MT"/>
              </a:rPr>
              <a:t>BigQuery</a:t>
            </a:r>
            <a:endParaRPr sz="3200" dirty="0">
              <a:latin typeface="Arial Black" panose="020B0A04020102020204" pitchFamily="34" charset="0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lang="en-US" sz="1400" spc="-45" dirty="0">
                <a:solidFill>
                  <a:srgbClr val="FFFFFF"/>
                </a:solidFill>
                <a:latin typeface="Arial MT"/>
                <a:cs typeface="Arial MT"/>
              </a:rPr>
              <a:t>A fully-managed data warehouse designed for large-scale data analysis tasks.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3B0F50-DC35-9955-1B56-023212E84F4E}"/>
              </a:ext>
            </a:extLst>
          </p:cNvPr>
          <p:cNvSpPr/>
          <p:nvPr/>
        </p:nvSpPr>
        <p:spPr>
          <a:xfrm>
            <a:off x="-31735" y="0"/>
            <a:ext cx="122237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bject 16">
            <a:extLst>
              <a:ext uri="{FF2B5EF4-FFF2-40B4-BE49-F238E27FC236}">
                <a16:creationId xmlns:a16="http://schemas.microsoft.com/office/drawing/2014/main" id="{B0F34824-E4F8-626B-D4A8-EBB969E35A49}"/>
              </a:ext>
            </a:extLst>
          </p:cNvPr>
          <p:cNvSpPr txBox="1">
            <a:spLocks noGrp="1"/>
          </p:cNvSpPr>
          <p:nvPr/>
        </p:nvSpPr>
        <p:spPr>
          <a:xfrm>
            <a:off x="1778832" y="384323"/>
            <a:ext cx="8634335" cy="1157367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>
            <a:lvl1pPr>
              <a:defRPr sz="1850" b="0" i="0">
                <a:solidFill>
                  <a:srgbClr val="1D1D1D"/>
                </a:solidFill>
                <a:latin typeface="Arial MT"/>
                <a:ea typeface="+mj-ea"/>
                <a:cs typeface="Arial MT"/>
              </a:defRPr>
            </a:lvl1pPr>
          </a:lstStyle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lang="en-US" sz="4400" b="1" u="sng" spc="-3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4400" b="1" u="sng" spc="-65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4400" b="1" u="sng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u="sng" spc="-7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en-US" sz="4400" b="1" u="sng" spc="-95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u="sng" spc="-1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Prospects</a:t>
            </a:r>
            <a:endParaRPr sz="4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sz="2000" spc="-55" dirty="0">
                <a:solidFill>
                  <a:srgbClr val="5B5B5B"/>
                </a:solidFill>
                <a:latin typeface="Trebuchet MS"/>
                <a:cs typeface="Trebuchet MS"/>
              </a:rPr>
              <a:t>Exploring</a:t>
            </a:r>
            <a:r>
              <a:rPr sz="2000" spc="10" dirty="0">
                <a:solidFill>
                  <a:srgbClr val="5B5B5B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solidFill>
                  <a:srgbClr val="5B5B5B"/>
                </a:solidFill>
                <a:latin typeface="Trebuchet MS"/>
                <a:cs typeface="Trebuchet MS"/>
              </a:rPr>
              <a:t>Opportunities</a:t>
            </a:r>
            <a:r>
              <a:rPr sz="2000" spc="25" dirty="0">
                <a:solidFill>
                  <a:srgbClr val="5B5B5B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606060"/>
                </a:solidFill>
                <a:latin typeface="Trebuchet MS"/>
                <a:cs typeface="Trebuchet MS"/>
              </a:rPr>
              <a:t>in</a:t>
            </a:r>
            <a:r>
              <a:rPr sz="2000" spc="-100" dirty="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5D5D5D"/>
                </a:solidFill>
                <a:latin typeface="Trebuchet MS"/>
                <a:cs typeface="Trebuchet MS"/>
              </a:rPr>
              <a:t>AI-</a:t>
            </a:r>
            <a:r>
              <a:rPr sz="2000" dirty="0">
                <a:solidFill>
                  <a:srgbClr val="5D5D5D"/>
                </a:solidFill>
                <a:latin typeface="Trebuchet MS"/>
                <a:cs typeface="Trebuchet MS"/>
              </a:rPr>
              <a:t>ML</a:t>
            </a:r>
            <a:r>
              <a:rPr sz="2000" spc="-10" dirty="0">
                <a:solidFill>
                  <a:srgbClr val="5D5D5D"/>
                </a:solidFill>
                <a:latin typeface="Trebuchet MS"/>
                <a:cs typeface="Trebuchet MS"/>
              </a:rPr>
              <a:t> Internship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4EAFE5D-68D3-4181-E5B4-BADC8E0DDD45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38730" y="1830582"/>
            <a:ext cx="11762044" cy="465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04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21D56-6DED-63CF-9FA7-BE9627591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47A30-0637-ECB5-D9A1-6747D3061AD3}"/>
              </a:ext>
            </a:extLst>
          </p:cNvPr>
          <p:cNvSpPr/>
          <p:nvPr/>
        </p:nvSpPr>
        <p:spPr>
          <a:xfrm>
            <a:off x="-24533290" y="-6868590"/>
            <a:ext cx="1234129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6F56A52-CBDE-0A19-44FA-945FDD79B6A0}"/>
              </a:ext>
            </a:extLst>
          </p:cNvPr>
          <p:cNvGrpSpPr/>
          <p:nvPr/>
        </p:nvGrpSpPr>
        <p:grpSpPr>
          <a:xfrm>
            <a:off x="-32204909" y="-6868591"/>
            <a:ext cx="8193522" cy="6858001"/>
            <a:chOff x="0" y="0"/>
            <a:chExt cx="8094407" cy="685800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37301CE-E779-4DAF-D1C6-C16AD0132F48}"/>
                </a:ext>
              </a:extLst>
            </p:cNvPr>
            <p:cNvGrpSpPr/>
            <p:nvPr/>
          </p:nvGrpSpPr>
          <p:grpSpPr>
            <a:xfrm>
              <a:off x="0" y="0"/>
              <a:ext cx="8094407" cy="6858001"/>
              <a:chOff x="0" y="0"/>
              <a:chExt cx="8094407" cy="685800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192BC2E-9C20-C109-6A72-BB1591068399}"/>
                  </a:ext>
                </a:extLst>
              </p:cNvPr>
              <p:cNvSpPr/>
              <p:nvPr/>
            </p:nvSpPr>
            <p:spPr>
              <a:xfrm>
                <a:off x="0" y="0"/>
                <a:ext cx="7610168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70DD1665-B2DA-B38D-4D45-7DA9D11B47C3}"/>
                  </a:ext>
                </a:extLst>
              </p:cNvPr>
              <p:cNvSpPr/>
              <p:nvPr/>
            </p:nvSpPr>
            <p:spPr>
              <a:xfrm rot="5400000">
                <a:off x="6789175" y="5552770"/>
                <a:ext cx="1828799" cy="781664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8A22F60-8AEF-CB3C-3B07-F93BD07F0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934496" y="2342030"/>
              <a:ext cx="3800168" cy="1292057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37BB93-D812-DB5F-0652-BFB573132D90}"/>
                </a:ext>
              </a:extLst>
            </p:cNvPr>
            <p:cNvSpPr/>
            <p:nvPr/>
          </p:nvSpPr>
          <p:spPr>
            <a:xfrm>
              <a:off x="840658" y="3418661"/>
              <a:ext cx="5987845" cy="1521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– ML VIRTUAL INTERSHIP REVIEW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6A10EAC-3D03-96CD-272F-A5EEA7EC1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404" y="167094"/>
              <a:ext cx="1343826" cy="134382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11964FF-48D0-B42C-A52E-4BF09DCD1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9109" y="167094"/>
              <a:ext cx="3929486" cy="1138738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106B565-6CA0-AD2E-7F1E-B11757DAC191}"/>
              </a:ext>
            </a:extLst>
          </p:cNvPr>
          <p:cNvSpPr/>
          <p:nvPr/>
        </p:nvSpPr>
        <p:spPr>
          <a:xfrm>
            <a:off x="-19563085" y="-4679938"/>
            <a:ext cx="6882259" cy="1598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933892-5D06-00CB-A72A-598275CC897F}"/>
              </a:ext>
            </a:extLst>
          </p:cNvPr>
          <p:cNvSpPr/>
          <p:nvPr/>
        </p:nvSpPr>
        <p:spPr>
          <a:xfrm flipH="1">
            <a:off x="-12341290" y="-6868590"/>
            <a:ext cx="1234129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F3A7DB-B4BB-29A7-374C-9C5CE6775E20}"/>
              </a:ext>
            </a:extLst>
          </p:cNvPr>
          <p:cNvSpPr/>
          <p:nvPr/>
        </p:nvSpPr>
        <p:spPr>
          <a:xfrm>
            <a:off x="-12096714" y="-6598656"/>
            <a:ext cx="10013614" cy="5368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 6 weeks.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hand-on experience with cutting edge technologies.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Opportunity to work with:</a:t>
            </a:r>
          </a:p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</a:p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9A3AA1-CC01-0895-A8C9-4FD5B3AEB1E8}"/>
              </a:ext>
            </a:extLst>
          </p:cNvPr>
          <p:cNvSpPr/>
          <p:nvPr/>
        </p:nvSpPr>
        <p:spPr>
          <a:xfrm flipH="1">
            <a:off x="-12341290" y="-10591"/>
            <a:ext cx="1234129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7F6513-65F6-654F-8E3B-34E34E8391D5}"/>
              </a:ext>
            </a:extLst>
          </p:cNvPr>
          <p:cNvSpPr/>
          <p:nvPr/>
        </p:nvSpPr>
        <p:spPr>
          <a:xfrm>
            <a:off x="-24533290" y="-10591"/>
            <a:ext cx="1234129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09C53D-2994-18CD-7840-D0C722DEC950}"/>
              </a:ext>
            </a:extLst>
          </p:cNvPr>
          <p:cNvSpPr/>
          <p:nvPr/>
        </p:nvSpPr>
        <p:spPr>
          <a:xfrm>
            <a:off x="-20316483" y="2178062"/>
            <a:ext cx="7794174" cy="1598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LEARNING</a:t>
            </a:r>
          </a:p>
          <a:p>
            <a:pPr algn="ctr"/>
            <a:r>
              <a:rPr lang="en-US" sz="6000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pPr algn="ctr"/>
            <a:r>
              <a:rPr lang="en-US" sz="60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 ACQUIRED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B0C53E-CDEA-9AB7-7B3C-385F56292EF7}"/>
              </a:ext>
            </a:extLst>
          </p:cNvPr>
          <p:cNvSpPr/>
          <p:nvPr/>
        </p:nvSpPr>
        <p:spPr>
          <a:xfrm>
            <a:off x="-12096715" y="631126"/>
            <a:ext cx="10342054" cy="5434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learning Stages:</a:t>
            </a:r>
          </a:p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Neural Network with Tensor flow</a:t>
            </a:r>
          </a:p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-Get Start with object detection</a:t>
            </a:r>
          </a:p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-Go further with object detection</a:t>
            </a:r>
          </a:p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-Get started with Product Image Search</a:t>
            </a:r>
          </a:p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-Go further with Product Image Search</a:t>
            </a:r>
          </a:p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-Go further with Image Classification</a:t>
            </a:r>
          </a:p>
        </p:txBody>
      </p:sp>
      <p:pic>
        <p:nvPicPr>
          <p:cNvPr id="16" name="object 2">
            <a:extLst>
              <a:ext uri="{FF2B5EF4-FFF2-40B4-BE49-F238E27FC236}">
                <a16:creationId xmlns:a16="http://schemas.microsoft.com/office/drawing/2014/main" id="{B85EC3F1-7038-B56F-344A-3DEFBE4AE91D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-23582708" y="631126"/>
            <a:ext cx="3089754" cy="543461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C200738-FC2B-E099-DD4F-D7523739A994}"/>
              </a:ext>
            </a:extLst>
          </p:cNvPr>
          <p:cNvSpPr/>
          <p:nvPr/>
        </p:nvSpPr>
        <p:spPr>
          <a:xfrm>
            <a:off x="-36725291" y="-10591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E27EA6-BD1B-D2AC-F724-74F589108D09}"/>
              </a:ext>
            </a:extLst>
          </p:cNvPr>
          <p:cNvSpPr/>
          <p:nvPr/>
        </p:nvSpPr>
        <p:spPr>
          <a:xfrm>
            <a:off x="-34962858" y="598379"/>
            <a:ext cx="1407056" cy="115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C2DFCE-A40E-D2D5-1912-26925AF3BAC5}"/>
              </a:ext>
            </a:extLst>
          </p:cNvPr>
          <p:cNvSpPr/>
          <p:nvPr/>
        </p:nvSpPr>
        <p:spPr>
          <a:xfrm>
            <a:off x="-36610991" y="1174608"/>
            <a:ext cx="4743683" cy="1217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MACHIME LEARNING (ML)?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7CDAB6-F3E6-AA42-08D7-C02092121B95}"/>
              </a:ext>
            </a:extLst>
          </p:cNvPr>
          <p:cNvCxnSpPr>
            <a:cxnSpLocks/>
          </p:cNvCxnSpPr>
          <p:nvPr/>
        </p:nvCxnSpPr>
        <p:spPr>
          <a:xfrm>
            <a:off x="-33757238" y="1174606"/>
            <a:ext cx="435485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5B46C-3572-ABA1-7233-EEFE8D403BF9}"/>
              </a:ext>
            </a:extLst>
          </p:cNvPr>
          <p:cNvSpPr/>
          <p:nvPr/>
        </p:nvSpPr>
        <p:spPr>
          <a:xfrm>
            <a:off x="-29692791" y="583891"/>
            <a:ext cx="1407056" cy="115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C04A86-6869-BF6A-7971-40A7D7D5AFC4}"/>
              </a:ext>
            </a:extLst>
          </p:cNvPr>
          <p:cNvSpPr/>
          <p:nvPr/>
        </p:nvSpPr>
        <p:spPr>
          <a:xfrm>
            <a:off x="-31156546" y="1066040"/>
            <a:ext cx="4743683" cy="1217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AND KERAS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128CA17-4D1F-1183-BA69-A63225CFCA8A}"/>
              </a:ext>
            </a:extLst>
          </p:cNvPr>
          <p:cNvCxnSpPr>
            <a:cxnSpLocks/>
          </p:cNvCxnSpPr>
          <p:nvPr/>
        </p:nvCxnSpPr>
        <p:spPr>
          <a:xfrm flipV="1">
            <a:off x="-28635800" y="1153115"/>
            <a:ext cx="2508926" cy="2149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0B3806-8143-0091-2396-E67EEE19AE1C}"/>
              </a:ext>
            </a:extLst>
          </p:cNvPr>
          <p:cNvCxnSpPr>
            <a:cxnSpLocks/>
          </p:cNvCxnSpPr>
          <p:nvPr/>
        </p:nvCxnSpPr>
        <p:spPr>
          <a:xfrm>
            <a:off x="-26181423" y="1160118"/>
            <a:ext cx="0" cy="13904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6A7FBFC-00D9-A011-604D-EB1A3C31D549}"/>
              </a:ext>
            </a:extLst>
          </p:cNvPr>
          <p:cNvCxnSpPr>
            <a:cxnSpLocks/>
          </p:cNvCxnSpPr>
          <p:nvPr/>
        </p:nvCxnSpPr>
        <p:spPr>
          <a:xfrm flipV="1">
            <a:off x="-28659999" y="2536120"/>
            <a:ext cx="2508926" cy="2149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4596CC2-80F6-F6FF-3653-D63796AF152D}"/>
              </a:ext>
            </a:extLst>
          </p:cNvPr>
          <p:cNvSpPr/>
          <p:nvPr/>
        </p:nvSpPr>
        <p:spPr>
          <a:xfrm>
            <a:off x="-29692792" y="1940231"/>
            <a:ext cx="1407056" cy="115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344F33-9987-6E62-310D-491ED43ADC11}"/>
              </a:ext>
            </a:extLst>
          </p:cNvPr>
          <p:cNvSpPr/>
          <p:nvPr/>
        </p:nvSpPr>
        <p:spPr>
          <a:xfrm>
            <a:off x="-31087450" y="2640365"/>
            <a:ext cx="4743683" cy="1217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NUMPY ON LARGE DATABASES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AD4FBDF-D289-BE47-D0E1-5ADD0C4772DF}"/>
              </a:ext>
            </a:extLst>
          </p:cNvPr>
          <p:cNvCxnSpPr>
            <a:cxnSpLocks/>
          </p:cNvCxnSpPr>
          <p:nvPr/>
        </p:nvCxnSpPr>
        <p:spPr>
          <a:xfrm>
            <a:off x="-33877159" y="2543123"/>
            <a:ext cx="454210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9E81AC6-9592-637B-41C6-BF5FD78BD1B1}"/>
              </a:ext>
            </a:extLst>
          </p:cNvPr>
          <p:cNvSpPr/>
          <p:nvPr/>
        </p:nvSpPr>
        <p:spPr>
          <a:xfrm>
            <a:off x="-34962859" y="1940231"/>
            <a:ext cx="1407056" cy="115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082FABC-3AE1-F042-03D9-C0577353E68D}"/>
              </a:ext>
            </a:extLst>
          </p:cNvPr>
          <p:cNvSpPr/>
          <p:nvPr/>
        </p:nvSpPr>
        <p:spPr>
          <a:xfrm>
            <a:off x="-36793428" y="2609210"/>
            <a:ext cx="5705905" cy="1217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VISION, OBJECT DETECTION, IMAGE DETECTION.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412472A-60EC-7E81-0284-4C458A92FFC5}"/>
              </a:ext>
            </a:extLst>
          </p:cNvPr>
          <p:cNvCxnSpPr>
            <a:cxnSpLocks/>
          </p:cNvCxnSpPr>
          <p:nvPr/>
        </p:nvCxnSpPr>
        <p:spPr>
          <a:xfrm>
            <a:off x="-36415596" y="2516457"/>
            <a:ext cx="17313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A817E6A-E948-FB46-9939-0EEE96DDE3F5}"/>
              </a:ext>
            </a:extLst>
          </p:cNvPr>
          <p:cNvCxnSpPr>
            <a:cxnSpLocks/>
          </p:cNvCxnSpPr>
          <p:nvPr/>
        </p:nvCxnSpPr>
        <p:spPr>
          <a:xfrm>
            <a:off x="-36415596" y="2543123"/>
            <a:ext cx="0" cy="167401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B874678-5578-E75C-C725-DC60F914B10A}"/>
              </a:ext>
            </a:extLst>
          </p:cNvPr>
          <p:cNvCxnSpPr>
            <a:cxnSpLocks/>
          </p:cNvCxnSpPr>
          <p:nvPr/>
        </p:nvCxnSpPr>
        <p:spPr>
          <a:xfrm>
            <a:off x="-36415596" y="4217137"/>
            <a:ext cx="17313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4882E3E-33AE-4211-C923-4FAFAAB2A6BB}"/>
              </a:ext>
            </a:extLst>
          </p:cNvPr>
          <p:cNvSpPr/>
          <p:nvPr/>
        </p:nvSpPr>
        <p:spPr>
          <a:xfrm>
            <a:off x="-34962859" y="3644063"/>
            <a:ext cx="1407056" cy="115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6AAE28A-3DD8-34EC-B5CA-76D1738B8CD8}"/>
              </a:ext>
            </a:extLst>
          </p:cNvPr>
          <p:cNvSpPr/>
          <p:nvPr/>
        </p:nvSpPr>
        <p:spPr>
          <a:xfrm>
            <a:off x="-36622234" y="4438008"/>
            <a:ext cx="5705905" cy="1217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Alogrithms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Unsupervised Learning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DAA8F4-B605-A746-69A7-9A3CCE9D6129}"/>
              </a:ext>
            </a:extLst>
          </p:cNvPr>
          <p:cNvCxnSpPr>
            <a:cxnSpLocks/>
          </p:cNvCxnSpPr>
          <p:nvPr/>
        </p:nvCxnSpPr>
        <p:spPr>
          <a:xfrm>
            <a:off x="-33815994" y="4210031"/>
            <a:ext cx="454210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52F8294-7C71-9B63-228D-205891BDC4AF}"/>
              </a:ext>
            </a:extLst>
          </p:cNvPr>
          <p:cNvSpPr/>
          <p:nvPr/>
        </p:nvSpPr>
        <p:spPr>
          <a:xfrm>
            <a:off x="-29692792" y="3652501"/>
            <a:ext cx="1407056" cy="115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CAAFC75-BD46-D8E6-D061-8680AFF107A1}"/>
              </a:ext>
            </a:extLst>
          </p:cNvPr>
          <p:cNvSpPr/>
          <p:nvPr/>
        </p:nvSpPr>
        <p:spPr>
          <a:xfrm>
            <a:off x="-31156546" y="4292139"/>
            <a:ext cx="4743683" cy="1217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AND ANALYSIS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0F1AE4-4065-9D1E-5359-94A3EEDDF768}"/>
              </a:ext>
            </a:extLst>
          </p:cNvPr>
          <p:cNvSpPr/>
          <p:nvPr/>
        </p:nvSpPr>
        <p:spPr>
          <a:xfrm>
            <a:off x="-36725291" y="6847409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object 2">
            <a:extLst>
              <a:ext uri="{FF2B5EF4-FFF2-40B4-BE49-F238E27FC236}">
                <a16:creationId xmlns:a16="http://schemas.microsoft.com/office/drawing/2014/main" id="{AA14A3CF-2D9F-4D36-D111-51A1D74708AC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-31598250" y="8214516"/>
            <a:ext cx="1265103" cy="1749566"/>
          </a:xfrm>
          <a:prstGeom prst="rect">
            <a:avLst/>
          </a:prstGeom>
        </p:spPr>
      </p:pic>
      <p:pic>
        <p:nvPicPr>
          <p:cNvPr id="19" name="object 3">
            <a:extLst>
              <a:ext uri="{FF2B5EF4-FFF2-40B4-BE49-F238E27FC236}">
                <a16:creationId xmlns:a16="http://schemas.microsoft.com/office/drawing/2014/main" id="{909B549A-D8F8-499A-54C9-B717F63B091A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-29673353" y="8137329"/>
            <a:ext cx="4146489" cy="1826753"/>
          </a:xfrm>
          <a:prstGeom prst="rect">
            <a:avLst/>
          </a:prstGeom>
        </p:spPr>
      </p:pic>
      <p:sp>
        <p:nvSpPr>
          <p:cNvPr id="20" name="object 5">
            <a:extLst>
              <a:ext uri="{FF2B5EF4-FFF2-40B4-BE49-F238E27FC236}">
                <a16:creationId xmlns:a16="http://schemas.microsoft.com/office/drawing/2014/main" id="{38EA8E81-AC52-BEB8-1802-1A461BA70524}"/>
              </a:ext>
            </a:extLst>
          </p:cNvPr>
          <p:cNvSpPr txBox="1">
            <a:spLocks noGrp="1"/>
          </p:cNvSpPr>
          <p:nvPr/>
        </p:nvSpPr>
        <p:spPr>
          <a:xfrm>
            <a:off x="-36286966" y="8398211"/>
            <a:ext cx="3672696" cy="1582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50" b="0" i="0">
                <a:solidFill>
                  <a:srgbClr val="1D1D1D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9685" marR="5080" indent="-7620">
              <a:lnSpc>
                <a:spcPct val="107400"/>
              </a:lnSpc>
              <a:spcBef>
                <a:spcPts val="100"/>
              </a:spcBef>
            </a:pPr>
            <a:r>
              <a:rPr sz="3200" spc="-35" dirty="0"/>
              <a:t>Hands-</a:t>
            </a:r>
            <a:r>
              <a:rPr sz="3200" dirty="0"/>
              <a:t>On</a:t>
            </a:r>
            <a:r>
              <a:rPr sz="3200" spc="-85" dirty="0"/>
              <a:t> </a:t>
            </a:r>
            <a:r>
              <a:rPr sz="3200" spc="-25" dirty="0"/>
              <a:t>Projects</a:t>
            </a:r>
            <a:r>
              <a:rPr sz="3200" spc="-75" dirty="0"/>
              <a:t> </a:t>
            </a:r>
            <a:r>
              <a:rPr sz="3200" spc="-25" dirty="0"/>
              <a:t>and </a:t>
            </a:r>
            <a:r>
              <a:rPr sz="3200" spc="-10" dirty="0"/>
              <a:t>Assignments</a:t>
            </a:r>
            <a:endParaRPr sz="3200" dirty="0"/>
          </a:p>
          <a:p>
            <a:pPr marL="17145" marR="471805" indent="-1905">
              <a:lnSpc>
                <a:spcPct val="133300"/>
              </a:lnSpc>
              <a:spcBef>
                <a:spcPts val="420"/>
              </a:spcBef>
            </a:pPr>
            <a:r>
              <a:rPr sz="1200" dirty="0">
                <a:solidFill>
                  <a:srgbClr val="5D5D5D"/>
                </a:solidFill>
              </a:rPr>
              <a:t>Internship</a:t>
            </a:r>
            <a:r>
              <a:rPr sz="1200" spc="80" dirty="0">
                <a:solidFill>
                  <a:srgbClr val="5D5D5D"/>
                </a:solidFill>
              </a:rPr>
              <a:t> </a:t>
            </a:r>
            <a:r>
              <a:rPr sz="1200" dirty="0">
                <a:solidFill>
                  <a:srgbClr val="5D5D5D"/>
                </a:solidFill>
              </a:rPr>
              <a:t>Projects</a:t>
            </a:r>
            <a:r>
              <a:rPr sz="1200" spc="95" dirty="0">
                <a:solidFill>
                  <a:srgbClr val="5D5D5D"/>
                </a:solidFill>
              </a:rPr>
              <a:t> </a:t>
            </a:r>
            <a:r>
              <a:rPr sz="1200" dirty="0">
                <a:solidFill>
                  <a:srgbClr val="5D5D5D"/>
                </a:solidFill>
              </a:rPr>
              <a:t>Focusing</a:t>
            </a:r>
            <a:r>
              <a:rPr sz="1200" spc="75" dirty="0">
                <a:solidFill>
                  <a:srgbClr val="5D5D5D"/>
                </a:solidFill>
              </a:rPr>
              <a:t> </a:t>
            </a:r>
            <a:r>
              <a:rPr sz="1200" dirty="0">
                <a:solidFill>
                  <a:srgbClr val="5D5D5D"/>
                </a:solidFill>
              </a:rPr>
              <a:t>on</a:t>
            </a:r>
            <a:r>
              <a:rPr sz="1200" spc="30" dirty="0">
                <a:solidFill>
                  <a:srgbClr val="5D5D5D"/>
                </a:solidFill>
              </a:rPr>
              <a:t> </a:t>
            </a:r>
            <a:r>
              <a:rPr sz="1200" dirty="0">
                <a:solidFill>
                  <a:srgbClr val="5D5D5D"/>
                </a:solidFill>
              </a:rPr>
              <a:t>AI-</a:t>
            </a:r>
            <a:r>
              <a:rPr sz="1200" spc="-25" dirty="0">
                <a:solidFill>
                  <a:srgbClr val="5D5D5D"/>
                </a:solidFill>
              </a:rPr>
              <a:t>ML </a:t>
            </a:r>
            <a:r>
              <a:rPr sz="1200" spc="-10" dirty="0">
                <a:solidFill>
                  <a:srgbClr val="5B5B5B"/>
                </a:solidFill>
              </a:rPr>
              <a:t>Techniques</a:t>
            </a:r>
            <a:endParaRPr sz="1200" dirty="0"/>
          </a:p>
        </p:txBody>
      </p:sp>
      <p:pic>
        <p:nvPicPr>
          <p:cNvPr id="26" name="table">
            <a:extLst>
              <a:ext uri="{FF2B5EF4-FFF2-40B4-BE49-F238E27FC236}">
                <a16:creationId xmlns:a16="http://schemas.microsoft.com/office/drawing/2014/main" id="{2F414726-30D9-17C3-023A-F66AFDA0B9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2020541" y="10101034"/>
            <a:ext cx="7196596" cy="194467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88716B4-ED89-B808-3CCC-F86B013B23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-36500700" y="10276409"/>
            <a:ext cx="4189505" cy="292334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83BDF1C-EAD5-9762-7EE8-1D2E1ED9E91F}"/>
              </a:ext>
            </a:extLst>
          </p:cNvPr>
          <p:cNvSpPr/>
          <p:nvPr/>
        </p:nvSpPr>
        <p:spPr>
          <a:xfrm>
            <a:off x="-24501556" y="6847409"/>
            <a:ext cx="121602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object 2">
            <a:extLst>
              <a:ext uri="{FF2B5EF4-FFF2-40B4-BE49-F238E27FC236}">
                <a16:creationId xmlns:a16="http://schemas.microsoft.com/office/drawing/2014/main" id="{0948C0BB-AE14-3978-E71C-C3C8EC531A97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-23861007" y="12232571"/>
            <a:ext cx="644571" cy="644652"/>
          </a:xfrm>
          <a:prstGeom prst="rect">
            <a:avLst/>
          </a:prstGeom>
        </p:spPr>
      </p:pic>
      <p:pic>
        <p:nvPicPr>
          <p:cNvPr id="34" name="object 3">
            <a:extLst>
              <a:ext uri="{FF2B5EF4-FFF2-40B4-BE49-F238E27FC236}">
                <a16:creationId xmlns:a16="http://schemas.microsoft.com/office/drawing/2014/main" id="{B3FDF2B1-4042-8EF2-5844-683829A34705}"/>
              </a:ext>
            </a:extLst>
          </p:cNvPr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-18517008" y="13270415"/>
            <a:ext cx="1837713" cy="91440"/>
          </a:xfrm>
          <a:prstGeom prst="rect">
            <a:avLst/>
          </a:prstGeom>
        </p:spPr>
      </p:pic>
      <p:pic>
        <p:nvPicPr>
          <p:cNvPr id="40" name="object 6">
            <a:extLst>
              <a:ext uri="{FF2B5EF4-FFF2-40B4-BE49-F238E27FC236}">
                <a16:creationId xmlns:a16="http://schemas.microsoft.com/office/drawing/2014/main" id="{9D28D5D2-6614-04CB-1C7B-60E2631EDDBF}"/>
              </a:ext>
            </a:extLst>
          </p:cNvPr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-23861006" y="9439079"/>
            <a:ext cx="630857" cy="644652"/>
          </a:xfrm>
          <a:prstGeom prst="rect">
            <a:avLst/>
          </a:prstGeom>
        </p:spPr>
      </p:pic>
      <p:pic>
        <p:nvPicPr>
          <p:cNvPr id="44" name="object 7">
            <a:extLst>
              <a:ext uri="{FF2B5EF4-FFF2-40B4-BE49-F238E27FC236}">
                <a16:creationId xmlns:a16="http://schemas.microsoft.com/office/drawing/2014/main" id="{CDF1FE59-E05C-1F30-8761-5E7F7E573F68}"/>
              </a:ext>
            </a:extLst>
          </p:cNvPr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-18398151" y="9603672"/>
            <a:ext cx="306285" cy="310895"/>
          </a:xfrm>
          <a:prstGeom prst="rect">
            <a:avLst/>
          </a:prstGeom>
        </p:spPr>
      </p:pic>
      <p:pic>
        <p:nvPicPr>
          <p:cNvPr id="46" name="object 8">
            <a:extLst>
              <a:ext uri="{FF2B5EF4-FFF2-40B4-BE49-F238E27FC236}">
                <a16:creationId xmlns:a16="http://schemas.microsoft.com/office/drawing/2014/main" id="{71C0A426-1C63-0B23-31CC-EAB8C340D442}"/>
              </a:ext>
            </a:extLst>
          </p:cNvPr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-18398151" y="11002703"/>
            <a:ext cx="306285" cy="306324"/>
          </a:xfrm>
          <a:prstGeom prst="rect">
            <a:avLst/>
          </a:prstGeom>
        </p:spPr>
      </p:pic>
      <p:pic>
        <p:nvPicPr>
          <p:cNvPr id="47" name="object 9">
            <a:extLst>
              <a:ext uri="{FF2B5EF4-FFF2-40B4-BE49-F238E27FC236}">
                <a16:creationId xmlns:a16="http://schemas.microsoft.com/office/drawing/2014/main" id="{58C70BCC-FB4A-3357-8B85-E22A9EFF1D59}"/>
              </a:ext>
            </a:extLst>
          </p:cNvPr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-18398151" y="12406306"/>
            <a:ext cx="306285" cy="301752"/>
          </a:xfrm>
          <a:prstGeom prst="rect">
            <a:avLst/>
          </a:prstGeom>
        </p:spPr>
      </p:pic>
      <p:pic>
        <p:nvPicPr>
          <p:cNvPr id="54" name="object 10">
            <a:extLst>
              <a:ext uri="{FF2B5EF4-FFF2-40B4-BE49-F238E27FC236}">
                <a16:creationId xmlns:a16="http://schemas.microsoft.com/office/drawing/2014/main" id="{42225D47-1EED-546F-6EED-F9E7B20DF081}"/>
              </a:ext>
            </a:extLst>
          </p:cNvPr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-23787863" y="11299882"/>
            <a:ext cx="1247999" cy="219455"/>
          </a:xfrm>
          <a:prstGeom prst="rect">
            <a:avLst/>
          </a:prstGeom>
        </p:spPr>
      </p:pic>
      <p:sp>
        <p:nvSpPr>
          <p:cNvPr id="55" name="object 11">
            <a:extLst>
              <a:ext uri="{FF2B5EF4-FFF2-40B4-BE49-F238E27FC236}">
                <a16:creationId xmlns:a16="http://schemas.microsoft.com/office/drawing/2014/main" id="{338DC3E2-11DB-2028-FA76-C90E9456807F}"/>
              </a:ext>
            </a:extLst>
          </p:cNvPr>
          <p:cNvSpPr txBox="1">
            <a:spLocks/>
          </p:cNvSpPr>
          <p:nvPr/>
        </p:nvSpPr>
        <p:spPr>
          <a:xfrm>
            <a:off x="-24041607" y="7384513"/>
            <a:ext cx="4375785" cy="1114472"/>
          </a:xfrm>
          <a:prstGeom prst="rect">
            <a:avLst/>
          </a:prstGeom>
        </p:spPr>
        <p:txBody>
          <a:bodyPr vert="horz" wrap="square" lIns="0" tIns="762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9050" marR="7620" indent="9525">
              <a:lnSpc>
                <a:spcPct val="102600"/>
              </a:lnSpc>
              <a:spcBef>
                <a:spcPts val="60"/>
              </a:spcBef>
            </a:pPr>
            <a:r>
              <a:rPr lang="en-US" sz="3600" b="1" u="sng" spc="-75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Career</a:t>
            </a:r>
            <a:r>
              <a:rPr lang="en-US" sz="3600" b="1" u="sng" spc="-21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u="sng" spc="-45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</a:t>
            </a:r>
            <a:r>
              <a:rPr lang="en-US" sz="3600" b="1" u="sng" spc="-23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 </a:t>
            </a:r>
            <a:r>
              <a:rPr lang="en-US" sz="3600" b="1" u="sng" spc="-15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bject 12">
            <a:extLst>
              <a:ext uri="{FF2B5EF4-FFF2-40B4-BE49-F238E27FC236}">
                <a16:creationId xmlns:a16="http://schemas.microsoft.com/office/drawing/2014/main" id="{68B6B734-FC90-187A-CFD2-752327E0CF87}"/>
              </a:ext>
            </a:extLst>
          </p:cNvPr>
          <p:cNvSpPr txBox="1"/>
          <p:nvPr/>
        </p:nvSpPr>
        <p:spPr>
          <a:xfrm>
            <a:off x="-24011388" y="8646348"/>
            <a:ext cx="4918710" cy="22698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9050">
              <a:spcBef>
                <a:spcPts val="150"/>
              </a:spcBef>
            </a:pPr>
            <a:r>
              <a:rPr sz="1350" dirty="0">
                <a:solidFill>
                  <a:srgbClr val="5D5D5D"/>
                </a:solidFill>
                <a:latin typeface="Arial MT"/>
                <a:cs typeface="Arial MT"/>
              </a:rPr>
              <a:t>Explore</a:t>
            </a:r>
            <a:r>
              <a:rPr sz="1350" spc="75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5D5D5D"/>
                </a:solidFill>
                <a:latin typeface="Arial MT"/>
                <a:cs typeface="Arial MT"/>
              </a:rPr>
              <a:t>diverse</a:t>
            </a:r>
            <a:r>
              <a:rPr sz="1350" spc="75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5D5D5D"/>
                </a:solidFill>
                <a:latin typeface="Arial MT"/>
                <a:cs typeface="Arial MT"/>
              </a:rPr>
              <a:t>career</a:t>
            </a:r>
            <a:r>
              <a:rPr sz="1350" spc="171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5E5E5E"/>
                </a:solidFill>
                <a:latin typeface="Arial MT"/>
                <a:cs typeface="Arial MT"/>
              </a:rPr>
              <a:t>paths</a:t>
            </a:r>
            <a:r>
              <a:rPr sz="1350" spc="-8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1350" spc="-53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350" spc="-15" dirty="0">
                <a:solidFill>
                  <a:srgbClr val="606060"/>
                </a:solidFill>
                <a:latin typeface="Arial MT"/>
                <a:cs typeface="Arial MT"/>
              </a:rPr>
              <a:t>AI</a:t>
            </a:r>
            <a:r>
              <a:rPr sz="1350" spc="38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1350" spc="38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5E5E5E"/>
                </a:solidFill>
                <a:latin typeface="Arial MT"/>
                <a:cs typeface="Arial MT"/>
              </a:rPr>
              <a:t>ML</a:t>
            </a:r>
            <a:r>
              <a:rPr sz="1350" spc="98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5D5D5D"/>
                </a:solidFill>
                <a:latin typeface="Arial MT"/>
                <a:cs typeface="Arial MT"/>
              </a:rPr>
              <a:t>after</a:t>
            </a:r>
            <a:r>
              <a:rPr sz="1350" spc="127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5E5E5E"/>
                </a:solidFill>
                <a:latin typeface="Arial MT"/>
                <a:cs typeface="Arial MT"/>
              </a:rPr>
              <a:t>your</a:t>
            </a:r>
            <a:r>
              <a:rPr sz="1350" spc="4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350" spc="-15" dirty="0">
                <a:solidFill>
                  <a:srgbClr val="5D5D5D"/>
                </a:solidFill>
                <a:latin typeface="Arial MT"/>
                <a:cs typeface="Arial MT"/>
              </a:rPr>
              <a:t>internship</a:t>
            </a:r>
            <a:endParaRPr sz="1350" dirty="0">
              <a:latin typeface="Arial MT"/>
              <a:cs typeface="Arial MT"/>
            </a:endParaRPr>
          </a:p>
        </p:txBody>
      </p:sp>
      <p:sp>
        <p:nvSpPr>
          <p:cNvPr id="57" name="object 13">
            <a:extLst>
              <a:ext uri="{FF2B5EF4-FFF2-40B4-BE49-F238E27FC236}">
                <a16:creationId xmlns:a16="http://schemas.microsoft.com/office/drawing/2014/main" id="{FE3D2792-65DB-B321-F474-7E5E913899C1}"/>
              </a:ext>
            </a:extLst>
          </p:cNvPr>
          <p:cNvSpPr txBox="1"/>
          <p:nvPr/>
        </p:nvSpPr>
        <p:spPr>
          <a:xfrm>
            <a:off x="-23079151" y="9232577"/>
            <a:ext cx="4097655" cy="87049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6670">
              <a:spcBef>
                <a:spcPts val="1065"/>
              </a:spcBef>
            </a:pPr>
            <a:r>
              <a:rPr sz="1350" dirty="0">
                <a:solidFill>
                  <a:srgbClr val="1F1F1F"/>
                </a:solidFill>
                <a:latin typeface="Arial MT"/>
                <a:cs typeface="Arial MT"/>
              </a:rPr>
              <a:t>AI</a:t>
            </a:r>
            <a:r>
              <a:rPr sz="1350" spc="-98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350" spc="-15" dirty="0">
                <a:solidFill>
                  <a:srgbClr val="1C1C1C"/>
                </a:solidFill>
                <a:latin typeface="Arial MT"/>
                <a:cs typeface="Arial MT"/>
              </a:rPr>
              <a:t>Research</a:t>
            </a:r>
            <a:r>
              <a:rPr sz="1350" spc="-45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350" spc="-15" dirty="0">
                <a:solidFill>
                  <a:srgbClr val="1C1C1C"/>
                </a:solidFill>
                <a:latin typeface="Arial MT"/>
                <a:cs typeface="Arial MT"/>
              </a:rPr>
              <a:t>Scientist</a:t>
            </a:r>
            <a:endParaRPr sz="1350" dirty="0">
              <a:latin typeface="Arial MT"/>
              <a:cs typeface="Arial MT"/>
            </a:endParaRPr>
          </a:p>
          <a:p>
            <a:pPr marL="20955" marR="7620" indent="-2858">
              <a:lnSpc>
                <a:spcPct val="120000"/>
              </a:lnSpc>
              <a:spcBef>
                <a:spcPts val="563"/>
              </a:spcBef>
            </a:pPr>
            <a:r>
              <a:rPr sz="1275" spc="-98" dirty="0">
                <a:solidFill>
                  <a:srgbClr val="1C1C1C"/>
                </a:solidFill>
                <a:latin typeface="Arial MT"/>
                <a:cs typeface="Arial MT"/>
              </a:rPr>
              <a:t>Engage</a:t>
            </a:r>
            <a:r>
              <a:rPr sz="1275" spc="-15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275" spc="-38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275" spc="-7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75" spc="-30" dirty="0">
                <a:solidFill>
                  <a:srgbClr val="1D1D1D"/>
                </a:solidFill>
                <a:latin typeface="Arial MT"/>
                <a:cs typeface="Arial MT"/>
              </a:rPr>
              <a:t>cutting-</a:t>
            </a:r>
            <a:r>
              <a:rPr sz="1275" dirty="0">
                <a:solidFill>
                  <a:srgbClr val="1D1D1D"/>
                </a:solidFill>
                <a:latin typeface="Arial MT"/>
                <a:cs typeface="Arial MT"/>
              </a:rPr>
              <a:t>edge</a:t>
            </a:r>
            <a:r>
              <a:rPr sz="1275" spc="53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1275" spc="-60" dirty="0">
                <a:solidFill>
                  <a:srgbClr val="1D1D1D"/>
                </a:solidFill>
                <a:latin typeface="Arial MT"/>
                <a:cs typeface="Arial MT"/>
              </a:rPr>
              <a:t>research</a:t>
            </a:r>
            <a:r>
              <a:rPr sz="1275" spc="-8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1275" spc="-38" dirty="0">
                <a:solidFill>
                  <a:srgbClr val="1F1F1F"/>
                </a:solidFill>
                <a:latin typeface="Arial MT"/>
                <a:cs typeface="Arial MT"/>
              </a:rPr>
              <a:t>in</a:t>
            </a:r>
            <a:r>
              <a:rPr sz="1275" spc="-68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75" spc="-15" dirty="0">
                <a:solidFill>
                  <a:srgbClr val="1C1C1C"/>
                </a:solidFill>
                <a:latin typeface="Arial MT"/>
                <a:cs typeface="Arial MT"/>
              </a:rPr>
              <a:t>artificial</a:t>
            </a:r>
            <a:r>
              <a:rPr sz="1275" spc="-23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275" spc="-45" dirty="0">
                <a:solidFill>
                  <a:srgbClr val="1D1D1D"/>
                </a:solidFill>
                <a:latin typeface="Arial MT"/>
                <a:cs typeface="Arial MT"/>
              </a:rPr>
              <a:t>intelligence</a:t>
            </a:r>
            <a:r>
              <a:rPr sz="1275" spc="83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1275" spc="-38" dirty="0">
                <a:solidFill>
                  <a:srgbClr val="1F1F1F"/>
                </a:solidFill>
                <a:latin typeface="Arial MT"/>
                <a:cs typeface="Arial MT"/>
              </a:rPr>
              <a:t>and </a:t>
            </a:r>
            <a:r>
              <a:rPr sz="1275" spc="-60" dirty="0">
                <a:solidFill>
                  <a:srgbClr val="1F1F1F"/>
                </a:solidFill>
                <a:latin typeface="Arial MT"/>
                <a:cs typeface="Arial MT"/>
              </a:rPr>
              <a:t>machine</a:t>
            </a:r>
            <a:r>
              <a:rPr sz="1275" spc="8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75" spc="-15" dirty="0">
                <a:solidFill>
                  <a:srgbClr val="1A1A1A"/>
                </a:solidFill>
                <a:latin typeface="Arial MT"/>
                <a:cs typeface="Arial MT"/>
              </a:rPr>
              <a:t>learning.</a:t>
            </a:r>
            <a:endParaRPr sz="1275" dirty="0">
              <a:latin typeface="Arial MT"/>
              <a:cs typeface="Arial MT"/>
            </a:endParaRPr>
          </a:p>
        </p:txBody>
      </p:sp>
      <p:sp>
        <p:nvSpPr>
          <p:cNvPr id="58" name="object 14">
            <a:extLst>
              <a:ext uri="{FF2B5EF4-FFF2-40B4-BE49-F238E27FC236}">
                <a16:creationId xmlns:a16="http://schemas.microsoft.com/office/drawing/2014/main" id="{A8C9AEBF-8BA4-BD45-7630-AA08FE38BE11}"/>
              </a:ext>
            </a:extLst>
          </p:cNvPr>
          <p:cNvSpPr txBox="1"/>
          <p:nvPr/>
        </p:nvSpPr>
        <p:spPr>
          <a:xfrm>
            <a:off x="-23706324" y="10752766"/>
            <a:ext cx="281940" cy="22698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9050">
              <a:spcBef>
                <a:spcPts val="150"/>
              </a:spcBef>
            </a:pPr>
            <a:r>
              <a:rPr sz="1350" spc="-83" dirty="0">
                <a:solidFill>
                  <a:srgbClr val="606060"/>
                </a:solidFill>
                <a:latin typeface="Arial MT"/>
                <a:cs typeface="Arial MT"/>
              </a:rPr>
              <a:t>•••••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59" name="object 15">
            <a:extLst>
              <a:ext uri="{FF2B5EF4-FFF2-40B4-BE49-F238E27FC236}">
                <a16:creationId xmlns:a16="http://schemas.microsoft.com/office/drawing/2014/main" id="{5270E0AC-8DCA-0B36-F3AE-F39B31DD371A}"/>
              </a:ext>
            </a:extLst>
          </p:cNvPr>
          <p:cNvSpPr txBox="1"/>
          <p:nvPr/>
        </p:nvSpPr>
        <p:spPr>
          <a:xfrm>
            <a:off x="-23074997" y="10641022"/>
            <a:ext cx="4028123" cy="638316"/>
          </a:xfrm>
          <a:prstGeom prst="rect">
            <a:avLst/>
          </a:prstGeom>
        </p:spPr>
        <p:txBody>
          <a:bodyPr vert="horz" wrap="square" lIns="0" tIns="130493" rIns="0" bIns="0" rtlCol="0">
            <a:spAutoFit/>
          </a:bodyPr>
          <a:lstStyle/>
          <a:p>
            <a:pPr marL="19050">
              <a:spcBef>
                <a:spcPts val="1028"/>
              </a:spcBef>
            </a:pPr>
            <a:r>
              <a:rPr sz="1350" dirty="0">
                <a:solidFill>
                  <a:srgbClr val="1C1C1C"/>
                </a:solidFill>
                <a:latin typeface="Arial MT"/>
                <a:cs typeface="Arial MT"/>
              </a:rPr>
              <a:t>Data</a:t>
            </a:r>
            <a:r>
              <a:rPr sz="1350" spc="-83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350" spc="-15" dirty="0">
                <a:solidFill>
                  <a:srgbClr val="1C1C1C"/>
                </a:solidFill>
                <a:latin typeface="Arial MT"/>
                <a:cs typeface="Arial MT"/>
              </a:rPr>
              <a:t>Scientist</a:t>
            </a:r>
            <a:endParaRPr sz="1350">
              <a:latin typeface="Arial MT"/>
              <a:cs typeface="Arial MT"/>
            </a:endParaRPr>
          </a:p>
          <a:p>
            <a:pPr marL="22860">
              <a:spcBef>
                <a:spcPts val="832"/>
              </a:spcBef>
            </a:pPr>
            <a:r>
              <a:rPr sz="1275" spc="-75" dirty="0">
                <a:solidFill>
                  <a:srgbClr val="1D1D1D"/>
                </a:solidFill>
                <a:latin typeface="Arial MT"/>
                <a:cs typeface="Arial MT"/>
              </a:rPr>
              <a:t>Analyze</a:t>
            </a:r>
            <a:r>
              <a:rPr sz="1275" spc="8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1275" spc="-83" dirty="0">
                <a:solidFill>
                  <a:srgbClr val="1F1F1F"/>
                </a:solidFill>
                <a:latin typeface="Arial MT"/>
                <a:cs typeface="Arial MT"/>
              </a:rPr>
              <a:t>and</a:t>
            </a:r>
            <a:r>
              <a:rPr sz="1275" spc="-53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75" spc="-38" dirty="0">
                <a:solidFill>
                  <a:srgbClr val="1C1C1C"/>
                </a:solidFill>
                <a:latin typeface="Arial MT"/>
                <a:cs typeface="Arial MT"/>
              </a:rPr>
              <a:t>interpret</a:t>
            </a:r>
            <a:r>
              <a:rPr sz="1275" spc="8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275" spc="-30" dirty="0">
                <a:solidFill>
                  <a:srgbClr val="1C1C1C"/>
                </a:solidFill>
                <a:latin typeface="Arial MT"/>
                <a:cs typeface="Arial MT"/>
              </a:rPr>
              <a:t>intricate</a:t>
            </a:r>
            <a:r>
              <a:rPr sz="1275" spc="-15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275" spc="-30" dirty="0">
                <a:solidFill>
                  <a:srgbClr val="1F1F1F"/>
                </a:solidFill>
                <a:latin typeface="Arial MT"/>
                <a:cs typeface="Arial MT"/>
              </a:rPr>
              <a:t>data</a:t>
            </a:r>
            <a:r>
              <a:rPr sz="1275" spc="8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75" spc="-45" dirty="0">
                <a:solidFill>
                  <a:srgbClr val="1F1F1F"/>
                </a:solidFill>
                <a:latin typeface="Arial MT"/>
                <a:cs typeface="Arial MT"/>
              </a:rPr>
              <a:t>sets</a:t>
            </a:r>
            <a:r>
              <a:rPr sz="1275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75" spc="-15" dirty="0">
                <a:solidFill>
                  <a:srgbClr val="1F1F1F"/>
                </a:solidFill>
                <a:latin typeface="Arial MT"/>
                <a:cs typeface="Arial MT"/>
              </a:rPr>
              <a:t>to</a:t>
            </a:r>
            <a:r>
              <a:rPr sz="1275" spc="-83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75" spc="-30" dirty="0">
                <a:solidFill>
                  <a:srgbClr val="1D1D1D"/>
                </a:solidFill>
                <a:latin typeface="Arial MT"/>
                <a:cs typeface="Arial MT"/>
              </a:rPr>
              <a:t>inform</a:t>
            </a:r>
            <a:r>
              <a:rPr sz="1275" spc="-23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1275" spc="-15" dirty="0">
                <a:solidFill>
                  <a:srgbClr val="1D1D1D"/>
                </a:solidFill>
                <a:latin typeface="Arial MT"/>
                <a:cs typeface="Arial MT"/>
              </a:rPr>
              <a:t>decision-</a:t>
            </a:r>
            <a:endParaRPr sz="1275">
              <a:latin typeface="Arial MT"/>
              <a:cs typeface="Arial MT"/>
            </a:endParaRPr>
          </a:p>
        </p:txBody>
      </p:sp>
      <p:sp>
        <p:nvSpPr>
          <p:cNvPr id="60" name="object 17">
            <a:extLst>
              <a:ext uri="{FF2B5EF4-FFF2-40B4-BE49-F238E27FC236}">
                <a16:creationId xmlns:a16="http://schemas.microsoft.com/office/drawing/2014/main" id="{86899726-E391-5680-E956-ED3E6ECD6B6A}"/>
              </a:ext>
            </a:extLst>
          </p:cNvPr>
          <p:cNvSpPr txBox="1"/>
          <p:nvPr/>
        </p:nvSpPr>
        <p:spPr>
          <a:xfrm>
            <a:off x="-23078834" y="12030640"/>
            <a:ext cx="4007168" cy="87049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2860">
              <a:spcBef>
                <a:spcPts val="1065"/>
              </a:spcBef>
            </a:pPr>
            <a:r>
              <a:rPr sz="1350" dirty="0">
                <a:solidFill>
                  <a:srgbClr val="1C1C1C"/>
                </a:solidFill>
                <a:latin typeface="Arial MT"/>
                <a:cs typeface="Arial MT"/>
              </a:rPr>
              <a:t>Machine</a:t>
            </a:r>
            <a:r>
              <a:rPr sz="1350" spc="68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C1C1C"/>
                </a:solidFill>
                <a:latin typeface="Arial MT"/>
                <a:cs typeface="Arial MT"/>
              </a:rPr>
              <a:t>Learning</a:t>
            </a:r>
            <a:r>
              <a:rPr sz="1350" spc="15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350" spc="-15" dirty="0">
                <a:solidFill>
                  <a:srgbClr val="1C1C1C"/>
                </a:solidFill>
                <a:latin typeface="Arial MT"/>
                <a:cs typeface="Arial MT"/>
              </a:rPr>
              <a:t>Engineer</a:t>
            </a:r>
            <a:endParaRPr sz="1350">
              <a:latin typeface="Arial MT"/>
              <a:cs typeface="Arial MT"/>
            </a:endParaRPr>
          </a:p>
          <a:p>
            <a:pPr marL="20955" marR="7620" indent="-2858">
              <a:lnSpc>
                <a:spcPct val="120000"/>
              </a:lnSpc>
              <a:spcBef>
                <a:spcPts val="563"/>
              </a:spcBef>
            </a:pPr>
            <a:r>
              <a:rPr sz="1275" spc="-83" dirty="0">
                <a:solidFill>
                  <a:srgbClr val="1C1C1C"/>
                </a:solidFill>
                <a:latin typeface="Arial MT"/>
                <a:cs typeface="Arial MT"/>
              </a:rPr>
              <a:t>Design</a:t>
            </a:r>
            <a:r>
              <a:rPr sz="1275" spc="-8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275" spc="-68" dirty="0">
                <a:solidFill>
                  <a:srgbClr val="1C1C1C"/>
                </a:solidFill>
                <a:latin typeface="Arial MT"/>
                <a:cs typeface="Arial MT"/>
              </a:rPr>
              <a:t>and</a:t>
            </a:r>
            <a:r>
              <a:rPr sz="1275" spc="-23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275" spc="-53" dirty="0">
                <a:solidFill>
                  <a:srgbClr val="1C1C1C"/>
                </a:solidFill>
                <a:latin typeface="Arial MT"/>
                <a:cs typeface="Arial MT"/>
              </a:rPr>
              <a:t>implement</a:t>
            </a:r>
            <a:r>
              <a:rPr sz="1275" spc="30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275" spc="-68" dirty="0">
                <a:solidFill>
                  <a:srgbClr val="1D1D1D"/>
                </a:solidFill>
                <a:latin typeface="Arial MT"/>
                <a:cs typeface="Arial MT"/>
              </a:rPr>
              <a:t>machine</a:t>
            </a:r>
            <a:r>
              <a:rPr sz="1275" spc="-15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1275" spc="-45" dirty="0">
                <a:solidFill>
                  <a:srgbClr val="1C1C1C"/>
                </a:solidFill>
                <a:latin typeface="Arial MT"/>
                <a:cs typeface="Arial MT"/>
              </a:rPr>
              <a:t>learning</a:t>
            </a:r>
            <a:r>
              <a:rPr sz="1275" spc="-30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275" spc="-53" dirty="0">
                <a:solidFill>
                  <a:srgbClr val="1F1F1F"/>
                </a:solidFill>
                <a:latin typeface="Arial MT"/>
                <a:cs typeface="Arial MT"/>
              </a:rPr>
              <a:t>models</a:t>
            </a:r>
            <a:r>
              <a:rPr sz="1275" spc="-23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75" dirty="0">
                <a:solidFill>
                  <a:srgbClr val="1F1F1F"/>
                </a:solidFill>
                <a:latin typeface="Arial MT"/>
                <a:cs typeface="Arial MT"/>
              </a:rPr>
              <a:t>for</a:t>
            </a:r>
            <a:r>
              <a:rPr sz="1275" spc="-23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75" spc="-15" dirty="0">
                <a:solidFill>
                  <a:srgbClr val="1D1D1D"/>
                </a:solidFill>
                <a:latin typeface="Arial MT"/>
                <a:cs typeface="Arial MT"/>
              </a:rPr>
              <a:t>various </a:t>
            </a:r>
            <a:r>
              <a:rPr sz="1275" spc="-15" dirty="0">
                <a:solidFill>
                  <a:srgbClr val="1A1A1A"/>
                </a:solidFill>
                <a:latin typeface="Arial MT"/>
                <a:cs typeface="Arial MT"/>
              </a:rPr>
              <a:t>applications.</a:t>
            </a:r>
            <a:endParaRPr sz="1275" dirty="0">
              <a:latin typeface="Arial MT"/>
              <a:cs typeface="Arial MT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9116EB62-45B8-C41F-89FF-33AC83E11D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-17598152" y="7573218"/>
            <a:ext cx="4762500" cy="161925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AE02C82-B87A-223C-E0F9-1536D779690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-17039823" y="9192340"/>
            <a:ext cx="3535680" cy="353568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5315511F-64C3-E8A2-F4B5-15E5ADA3474A}"/>
              </a:ext>
            </a:extLst>
          </p:cNvPr>
          <p:cNvSpPr/>
          <p:nvPr/>
        </p:nvSpPr>
        <p:spPr>
          <a:xfrm>
            <a:off x="-12373025" y="6847409"/>
            <a:ext cx="1234129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bject 7">
            <a:extLst>
              <a:ext uri="{FF2B5EF4-FFF2-40B4-BE49-F238E27FC236}">
                <a16:creationId xmlns:a16="http://schemas.microsoft.com/office/drawing/2014/main" id="{13FCE88E-C66D-5830-BAC7-446145ED1B27}"/>
              </a:ext>
            </a:extLst>
          </p:cNvPr>
          <p:cNvSpPr txBox="1">
            <a:spLocks noGrp="1"/>
          </p:cNvSpPr>
          <p:nvPr/>
        </p:nvSpPr>
        <p:spPr>
          <a:xfrm>
            <a:off x="-8997910" y="7313372"/>
            <a:ext cx="724324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50" b="0" i="0">
                <a:solidFill>
                  <a:srgbClr val="1D1D1D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4000" b="1" u="sng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sz="4000" b="1" u="sng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u="sng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4000" b="1" u="sng" spc="-16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sz="4000" b="1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67" name="object 8">
            <a:extLst>
              <a:ext uri="{FF2B5EF4-FFF2-40B4-BE49-F238E27FC236}">
                <a16:creationId xmlns:a16="http://schemas.microsoft.com/office/drawing/2014/main" id="{5ADA90CA-B157-5831-3664-E777C727E0B7}"/>
              </a:ext>
            </a:extLst>
          </p:cNvPr>
          <p:cNvSpPr txBox="1"/>
          <p:nvPr/>
        </p:nvSpPr>
        <p:spPr>
          <a:xfrm>
            <a:off x="-8525277" y="8054666"/>
            <a:ext cx="5186058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0" dirty="0">
                <a:solidFill>
                  <a:srgbClr val="5B5B5B"/>
                </a:solidFill>
                <a:latin typeface="Arial MT"/>
                <a:cs typeface="Arial MT"/>
              </a:rPr>
              <a:t>Interns</a:t>
            </a:r>
            <a:r>
              <a:rPr sz="1050" dirty="0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sz="1050" spc="-20" dirty="0">
                <a:solidFill>
                  <a:srgbClr val="5D5D5D"/>
                </a:solidFill>
                <a:latin typeface="Arial MT"/>
                <a:cs typeface="Arial MT"/>
              </a:rPr>
              <a:t>gain</a:t>
            </a:r>
            <a:r>
              <a:rPr sz="1050" spc="-25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5D5D5D"/>
                </a:solidFill>
                <a:latin typeface="Arial MT"/>
                <a:cs typeface="Arial MT"/>
              </a:rPr>
              <a:t>hands-</a:t>
            </a:r>
            <a:r>
              <a:rPr sz="1050" dirty="0">
                <a:solidFill>
                  <a:srgbClr val="5D5D5D"/>
                </a:solidFill>
                <a:latin typeface="Arial MT"/>
                <a:cs typeface="Arial MT"/>
              </a:rPr>
              <a:t>on</a:t>
            </a:r>
            <a:r>
              <a:rPr sz="1050" spc="10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5D5D5D"/>
                </a:solidFill>
                <a:latin typeface="Arial MT"/>
                <a:cs typeface="Arial MT"/>
              </a:rPr>
              <a:t>experience</a:t>
            </a:r>
            <a:r>
              <a:rPr sz="1050" spc="40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E5E5E"/>
                </a:solidFill>
                <a:latin typeface="Arial MT"/>
                <a:cs typeface="Arial MT"/>
              </a:rPr>
              <a:t>with</a:t>
            </a:r>
            <a:r>
              <a:rPr sz="1050" spc="-6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050" spc="-20" dirty="0">
                <a:solidFill>
                  <a:srgbClr val="5D5D5D"/>
                </a:solidFill>
                <a:latin typeface="Arial MT"/>
                <a:cs typeface="Arial MT"/>
              </a:rPr>
              <a:t>essential</a:t>
            </a:r>
            <a:r>
              <a:rPr sz="1050" spc="-5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595959"/>
                </a:solidFill>
                <a:latin typeface="Arial MT"/>
                <a:cs typeface="Arial MT"/>
              </a:rPr>
              <a:t>Google</a:t>
            </a:r>
            <a:r>
              <a:rPr sz="105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D5D5D"/>
                </a:solidFill>
                <a:latin typeface="Arial MT"/>
                <a:cs typeface="Arial MT"/>
              </a:rPr>
              <a:t>tools</a:t>
            </a:r>
            <a:r>
              <a:rPr sz="1050" spc="-45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E5E5E"/>
                </a:solidFill>
                <a:latin typeface="Arial MT"/>
                <a:cs typeface="Arial MT"/>
              </a:rPr>
              <a:t>for</a:t>
            </a:r>
            <a:r>
              <a:rPr sz="1050" spc="-1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050" spc="-20" dirty="0">
                <a:solidFill>
                  <a:srgbClr val="5D5D5D"/>
                </a:solidFill>
                <a:latin typeface="Arial MT"/>
                <a:cs typeface="Arial MT"/>
              </a:rPr>
              <a:t>AI-</a:t>
            </a:r>
            <a:r>
              <a:rPr sz="1050" dirty="0">
                <a:solidFill>
                  <a:srgbClr val="5D5D5D"/>
                </a:solidFill>
                <a:latin typeface="Arial MT"/>
                <a:cs typeface="Arial MT"/>
              </a:rPr>
              <a:t>ML</a:t>
            </a:r>
            <a:r>
              <a:rPr sz="1050" spc="-15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5B5B5B"/>
                </a:solidFill>
                <a:latin typeface="Arial MT"/>
                <a:cs typeface="Arial MT"/>
              </a:rPr>
              <a:t>development.</a:t>
            </a:r>
            <a:endParaRPr sz="1050" dirty="0">
              <a:latin typeface="Arial MT"/>
              <a:cs typeface="Arial MT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9E4C960-BA25-02E2-2553-6CFAD9AD591C}"/>
              </a:ext>
            </a:extLst>
          </p:cNvPr>
          <p:cNvSpPr/>
          <p:nvPr/>
        </p:nvSpPr>
        <p:spPr>
          <a:xfrm>
            <a:off x="-6251488" y="8759839"/>
            <a:ext cx="6251487" cy="24318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64C8462-DE8B-2199-72F8-FC66CF983995}"/>
              </a:ext>
            </a:extLst>
          </p:cNvPr>
          <p:cNvSpPr/>
          <p:nvPr/>
        </p:nvSpPr>
        <p:spPr>
          <a:xfrm>
            <a:off x="-12394037" y="8770431"/>
            <a:ext cx="6161141" cy="2421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bject 3">
            <a:extLst>
              <a:ext uri="{FF2B5EF4-FFF2-40B4-BE49-F238E27FC236}">
                <a16:creationId xmlns:a16="http://schemas.microsoft.com/office/drawing/2014/main" id="{F4A3485C-6DEB-40B8-5B6F-DB8F363E045E}"/>
              </a:ext>
            </a:extLst>
          </p:cNvPr>
          <p:cNvSpPr txBox="1"/>
          <p:nvPr/>
        </p:nvSpPr>
        <p:spPr>
          <a:xfrm>
            <a:off x="-12192000" y="9431228"/>
            <a:ext cx="5502209" cy="797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Arial Black" panose="020B0A04020102020204" pitchFamily="34" charset="0"/>
                <a:cs typeface="Arial MT"/>
              </a:rPr>
              <a:t>TensorFlow</a:t>
            </a:r>
            <a:endParaRPr sz="3200" dirty="0">
              <a:latin typeface="Arial Black" panose="020B0A04020102020204" pitchFamily="34" charset="0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1400" spc="-45" dirty="0">
                <a:solidFill>
                  <a:srgbClr val="FFFFFF"/>
                </a:solidFill>
                <a:latin typeface="Arial MT"/>
                <a:cs typeface="Arial MT"/>
              </a:rPr>
              <a:t>An 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open-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source</a:t>
            </a:r>
            <a:r>
              <a:rPr sz="14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platform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facilitates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machine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learning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applications.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3AD3BF7-7420-92CD-5F38-B0B1C5BBD771}"/>
              </a:ext>
            </a:extLst>
          </p:cNvPr>
          <p:cNvSpPr/>
          <p:nvPr/>
        </p:nvSpPr>
        <p:spPr>
          <a:xfrm>
            <a:off x="-6242066" y="11195656"/>
            <a:ext cx="6242066" cy="250975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bject 4">
            <a:extLst>
              <a:ext uri="{FF2B5EF4-FFF2-40B4-BE49-F238E27FC236}">
                <a16:creationId xmlns:a16="http://schemas.microsoft.com/office/drawing/2014/main" id="{9AC77485-D47E-7AFA-4658-A5EFE1959D89}"/>
              </a:ext>
            </a:extLst>
          </p:cNvPr>
          <p:cNvSpPr txBox="1"/>
          <p:nvPr/>
        </p:nvSpPr>
        <p:spPr>
          <a:xfrm>
            <a:off x="-6040102" y="9306492"/>
            <a:ext cx="5750478" cy="1244571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>
            <a:defPPr>
              <a:defRPr kern="0"/>
            </a:defPPr>
          </a:lstStyle>
          <a:p>
            <a:pPr marL="11430" algn="ctr">
              <a:lnSpc>
                <a:spcPct val="100000"/>
              </a:lnSpc>
              <a:spcBef>
                <a:spcPts val="1045"/>
              </a:spcBef>
            </a:pPr>
            <a:r>
              <a:rPr sz="3600" spc="-65" dirty="0">
                <a:solidFill>
                  <a:srgbClr val="FFFFFF"/>
                </a:solidFill>
                <a:latin typeface="Arial Black" panose="020B0A04020102020204" pitchFamily="34" charset="0"/>
                <a:cs typeface="Arial MT"/>
              </a:rPr>
              <a:t>Google</a:t>
            </a:r>
            <a:r>
              <a:rPr sz="3600" spc="-114" dirty="0">
                <a:solidFill>
                  <a:srgbClr val="FFFFFF"/>
                </a:solidFill>
                <a:latin typeface="Arial Black" panose="020B0A04020102020204" pitchFamily="34" charset="0"/>
                <a:cs typeface="Arial MT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Arial Black" panose="020B0A04020102020204" pitchFamily="34" charset="0"/>
                <a:cs typeface="Arial MT"/>
              </a:rPr>
              <a:t>Cloud</a:t>
            </a:r>
            <a:r>
              <a:rPr sz="3600" spc="-95" dirty="0">
                <a:solidFill>
                  <a:srgbClr val="FFFFFF"/>
                </a:solidFill>
                <a:latin typeface="Arial Black" panose="020B0A04020102020204" pitchFamily="34" charset="0"/>
                <a:cs typeface="Arial MT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Arial Black" panose="020B0A04020102020204" pitchFamily="34" charset="0"/>
                <a:cs typeface="Arial MT"/>
              </a:rPr>
              <a:t>AI</a:t>
            </a:r>
            <a:endParaRPr sz="3600" dirty="0">
              <a:latin typeface="Arial Black" panose="020B0A04020102020204" pitchFamily="34" charset="0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1600" spc="-65" dirty="0">
                <a:solidFill>
                  <a:srgbClr val="FFFFFF"/>
                </a:solidFill>
                <a:latin typeface="Arial MT"/>
                <a:cs typeface="Arial MT"/>
              </a:rPr>
              <a:t>Provides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cloud-based</a:t>
            </a:r>
            <a:r>
              <a:rPr sz="16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Al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services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infrastructure</a:t>
            </a:r>
            <a:r>
              <a:rPr sz="16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C8FFDB"/>
                </a:solidFill>
                <a:latin typeface="Arial MT"/>
                <a:cs typeface="Arial MT"/>
              </a:rPr>
              <a:t>for</a:t>
            </a:r>
            <a:r>
              <a:rPr sz="1600" spc="5" dirty="0">
                <a:solidFill>
                  <a:srgbClr val="C8FFDB"/>
                </a:solidFill>
                <a:latin typeface="Arial MT"/>
                <a:cs typeface="Arial MT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Arial MT"/>
                <a:cs typeface="Arial MT"/>
              </a:rPr>
              <a:t>scalable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E8FFEF"/>
                </a:solidFill>
                <a:latin typeface="Arial MT"/>
                <a:cs typeface="Arial MT"/>
              </a:rPr>
              <a:t>solutions.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71" name="object 5">
            <a:extLst>
              <a:ext uri="{FF2B5EF4-FFF2-40B4-BE49-F238E27FC236}">
                <a16:creationId xmlns:a16="http://schemas.microsoft.com/office/drawing/2014/main" id="{D68F90EF-D65E-DDA4-CCAE-07C091E7D4CF}"/>
              </a:ext>
            </a:extLst>
          </p:cNvPr>
          <p:cNvSpPr txBox="1"/>
          <p:nvPr/>
        </p:nvSpPr>
        <p:spPr>
          <a:xfrm>
            <a:off x="-5908654" y="11739808"/>
            <a:ext cx="5677521" cy="985526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>
            <a:defPPr>
              <a:defRPr kern="0"/>
            </a:defPPr>
          </a:lstStyle>
          <a:p>
            <a:pPr algn="ctr">
              <a:lnSpc>
                <a:spcPct val="100000"/>
              </a:lnSpc>
              <a:spcBef>
                <a:spcPts val="1185"/>
              </a:spcBef>
            </a:pPr>
            <a:r>
              <a:rPr sz="3600" spc="-10" dirty="0">
                <a:solidFill>
                  <a:schemeClr val="bg1"/>
                </a:solidFill>
                <a:latin typeface="Arial Black" panose="020B0A04020102020204" pitchFamily="34" charset="0"/>
                <a:cs typeface="Arial MT"/>
              </a:rPr>
              <a:t>Colab</a:t>
            </a:r>
            <a:endParaRPr sz="3600" dirty="0">
              <a:solidFill>
                <a:schemeClr val="bg1"/>
              </a:solidFill>
              <a:latin typeface="Arial Black" panose="020B0A04020102020204" pitchFamily="34" charset="0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1400" spc="-80" dirty="0">
                <a:solidFill>
                  <a:schemeClr val="bg1"/>
                </a:solidFill>
                <a:latin typeface="Arial MT"/>
                <a:cs typeface="Arial MT"/>
              </a:rPr>
              <a:t>A</a:t>
            </a:r>
            <a:r>
              <a:rPr sz="1400" spc="-4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chemeClr val="bg1"/>
                </a:solidFill>
                <a:latin typeface="Arial MT"/>
                <a:cs typeface="Arial MT"/>
              </a:rPr>
              <a:t>free</a:t>
            </a:r>
            <a:r>
              <a:rPr sz="1400" spc="-9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chemeClr val="bg1"/>
                </a:solidFill>
                <a:latin typeface="Arial MT"/>
                <a:cs typeface="Arial MT"/>
              </a:rPr>
              <a:t>Jupyter</a:t>
            </a:r>
            <a:r>
              <a:rPr sz="14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chemeClr val="bg1"/>
                </a:solidFill>
                <a:latin typeface="Arial MT"/>
                <a:cs typeface="Arial MT"/>
              </a:rPr>
              <a:t>notebook</a:t>
            </a:r>
            <a:r>
              <a:rPr sz="14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400" spc="-40" dirty="0">
                <a:solidFill>
                  <a:schemeClr val="bg1"/>
                </a:solidFill>
                <a:latin typeface="Arial MT"/>
                <a:cs typeface="Arial MT"/>
              </a:rPr>
              <a:t>environment</a:t>
            </a:r>
            <a:r>
              <a:rPr sz="1400" spc="6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bg1"/>
                </a:solidFill>
                <a:latin typeface="Arial MT"/>
                <a:cs typeface="Arial MT"/>
              </a:rPr>
              <a:t>that </a:t>
            </a:r>
            <a:r>
              <a:rPr sz="1400" spc="-40" dirty="0">
                <a:solidFill>
                  <a:schemeClr val="bg1"/>
                </a:solidFill>
                <a:latin typeface="Arial MT"/>
                <a:cs typeface="Arial MT"/>
              </a:rPr>
              <a:t>allows</a:t>
            </a:r>
            <a:r>
              <a:rPr sz="1400" spc="-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bg1"/>
                </a:solidFill>
                <a:latin typeface="Arial MT"/>
                <a:cs typeface="Arial MT"/>
              </a:rPr>
              <a:t>for</a:t>
            </a:r>
            <a:r>
              <a:rPr sz="14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chemeClr val="bg1"/>
                </a:solidFill>
                <a:latin typeface="Arial MT"/>
                <a:cs typeface="Arial MT"/>
              </a:rPr>
              <a:t>cloud-</a:t>
            </a:r>
            <a:r>
              <a:rPr sz="1400" spc="-20" dirty="0">
                <a:solidFill>
                  <a:schemeClr val="bg1"/>
                </a:solidFill>
                <a:latin typeface="Arial MT"/>
                <a:cs typeface="Arial MT"/>
              </a:rPr>
              <a:t>based</a:t>
            </a:r>
            <a:r>
              <a:rPr sz="1400" spc="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Arial MT"/>
                <a:cs typeface="Arial MT"/>
              </a:rPr>
              <a:t>coding.</a:t>
            </a:r>
            <a:endParaRPr sz="14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43A9C30-403E-35DD-C4B6-2A68D016554C}"/>
              </a:ext>
            </a:extLst>
          </p:cNvPr>
          <p:cNvSpPr/>
          <p:nvPr/>
        </p:nvSpPr>
        <p:spPr>
          <a:xfrm>
            <a:off x="-12404760" y="11191728"/>
            <a:ext cx="6171863" cy="25242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bject 3">
            <a:extLst>
              <a:ext uri="{FF2B5EF4-FFF2-40B4-BE49-F238E27FC236}">
                <a16:creationId xmlns:a16="http://schemas.microsoft.com/office/drawing/2014/main" id="{1634AA3A-BF82-44C0-BFAB-894567695EE4}"/>
              </a:ext>
            </a:extLst>
          </p:cNvPr>
          <p:cNvSpPr txBox="1"/>
          <p:nvPr/>
        </p:nvSpPr>
        <p:spPr>
          <a:xfrm>
            <a:off x="-12435957" y="11991431"/>
            <a:ext cx="5958945" cy="797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3200" spc="-10" dirty="0" err="1">
                <a:solidFill>
                  <a:srgbClr val="FFFFFF"/>
                </a:solidFill>
                <a:latin typeface="Arial Black" panose="020B0A04020102020204" pitchFamily="34" charset="0"/>
                <a:cs typeface="Arial MT"/>
              </a:rPr>
              <a:t>BigQuery</a:t>
            </a:r>
            <a:endParaRPr sz="3200" dirty="0">
              <a:latin typeface="Arial Black" panose="020B0A04020102020204" pitchFamily="34" charset="0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lang="en-US" sz="1400" spc="-45" dirty="0">
                <a:solidFill>
                  <a:srgbClr val="FFFFFF"/>
                </a:solidFill>
                <a:latin typeface="Arial MT"/>
                <a:cs typeface="Arial MT"/>
              </a:rPr>
              <a:t>A fully-managed data warehouse designed for large-scale data analysis tasks.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54565DB-FF00-5070-7021-7E3E5354AEF4}"/>
              </a:ext>
            </a:extLst>
          </p:cNvPr>
          <p:cNvSpPr/>
          <p:nvPr/>
        </p:nvSpPr>
        <p:spPr>
          <a:xfrm>
            <a:off x="-31735" y="6858000"/>
            <a:ext cx="122237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bject 16">
            <a:extLst>
              <a:ext uri="{FF2B5EF4-FFF2-40B4-BE49-F238E27FC236}">
                <a16:creationId xmlns:a16="http://schemas.microsoft.com/office/drawing/2014/main" id="{D46B5AD4-183C-6D81-6713-DA663FB3C8C2}"/>
              </a:ext>
            </a:extLst>
          </p:cNvPr>
          <p:cNvSpPr txBox="1">
            <a:spLocks noGrp="1"/>
          </p:cNvSpPr>
          <p:nvPr/>
        </p:nvSpPr>
        <p:spPr>
          <a:xfrm>
            <a:off x="1778832" y="7242323"/>
            <a:ext cx="8634335" cy="1157367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>
            <a:lvl1pPr>
              <a:defRPr sz="1850" b="0" i="0">
                <a:solidFill>
                  <a:srgbClr val="1D1D1D"/>
                </a:solidFill>
                <a:latin typeface="Arial MT"/>
                <a:ea typeface="+mj-ea"/>
                <a:cs typeface="Arial MT"/>
              </a:defRPr>
            </a:lvl1pPr>
          </a:lstStyle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lang="en-US" sz="4400" b="1" u="sng" spc="-3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4400" b="1" u="sng" spc="-65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4400" b="1" u="sng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u="sng" spc="-7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en-US" sz="4400" b="1" u="sng" spc="-95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u="sng" spc="-1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Prospects</a:t>
            </a:r>
            <a:endParaRPr sz="4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sz="2000" spc="-55" dirty="0">
                <a:solidFill>
                  <a:srgbClr val="5B5B5B"/>
                </a:solidFill>
                <a:latin typeface="Trebuchet MS"/>
                <a:cs typeface="Trebuchet MS"/>
              </a:rPr>
              <a:t>Exploring</a:t>
            </a:r>
            <a:r>
              <a:rPr sz="2000" spc="10" dirty="0">
                <a:solidFill>
                  <a:srgbClr val="5B5B5B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solidFill>
                  <a:srgbClr val="5B5B5B"/>
                </a:solidFill>
                <a:latin typeface="Trebuchet MS"/>
                <a:cs typeface="Trebuchet MS"/>
              </a:rPr>
              <a:t>Opportunities</a:t>
            </a:r>
            <a:r>
              <a:rPr sz="2000" spc="25" dirty="0">
                <a:solidFill>
                  <a:srgbClr val="5B5B5B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606060"/>
                </a:solidFill>
                <a:latin typeface="Trebuchet MS"/>
                <a:cs typeface="Trebuchet MS"/>
              </a:rPr>
              <a:t>in</a:t>
            </a:r>
            <a:r>
              <a:rPr sz="2000" spc="-100" dirty="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5D5D5D"/>
                </a:solidFill>
                <a:latin typeface="Trebuchet MS"/>
                <a:cs typeface="Trebuchet MS"/>
              </a:rPr>
              <a:t>AI-</a:t>
            </a:r>
            <a:r>
              <a:rPr sz="2000" dirty="0">
                <a:solidFill>
                  <a:srgbClr val="5D5D5D"/>
                </a:solidFill>
                <a:latin typeface="Trebuchet MS"/>
                <a:cs typeface="Trebuchet MS"/>
              </a:rPr>
              <a:t>ML</a:t>
            </a:r>
            <a:r>
              <a:rPr sz="2000" spc="-10" dirty="0">
                <a:solidFill>
                  <a:srgbClr val="5D5D5D"/>
                </a:solidFill>
                <a:latin typeface="Trebuchet MS"/>
                <a:cs typeface="Trebuchet MS"/>
              </a:rPr>
              <a:t> Internship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FE7D6C52-9C84-7C4C-DEE3-05DCC7C2F66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38730" y="8688582"/>
            <a:ext cx="11762044" cy="465343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CB808D4-BB52-A601-4285-B5BCC73950D5}"/>
              </a:ext>
            </a:extLst>
          </p:cNvPr>
          <p:cNvSpPr/>
          <p:nvPr/>
        </p:nvSpPr>
        <p:spPr>
          <a:xfrm>
            <a:off x="0" y="-10591"/>
            <a:ext cx="12223735" cy="6857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4043C3-6756-02D4-221F-10E9E46AD591}"/>
              </a:ext>
            </a:extLst>
          </p:cNvPr>
          <p:cNvSpPr/>
          <p:nvPr/>
        </p:nvSpPr>
        <p:spPr>
          <a:xfrm>
            <a:off x="990600" y="1066040"/>
            <a:ext cx="10134600" cy="1326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4F9294C0-250E-5C70-6DB6-9829341CA2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339060" y="3380130"/>
            <a:ext cx="4762500" cy="161925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1656C083-B4BC-C6FB-838F-FE0D87ED47B2}"/>
              </a:ext>
            </a:extLst>
          </p:cNvPr>
          <p:cNvSpPr/>
          <p:nvPr/>
        </p:nvSpPr>
        <p:spPr>
          <a:xfrm>
            <a:off x="5040776" y="2851904"/>
            <a:ext cx="7059998" cy="2542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– ML VIRTUAL INTERSHIP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9C12BFE-116B-C533-2F7C-3D3D6FDA5EC3}"/>
              </a:ext>
            </a:extLst>
          </p:cNvPr>
          <p:cNvSpPr/>
          <p:nvPr/>
        </p:nvSpPr>
        <p:spPr>
          <a:xfrm>
            <a:off x="1409700" y="4847121"/>
            <a:ext cx="9715500" cy="744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400" spc="-1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Unlock</a:t>
            </a:r>
            <a:r>
              <a:rPr lang="en-IN" sz="2400" spc="-4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2400" spc="-2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lang="en-IN" sz="2400" spc="-1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2400" spc="-3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</a:t>
            </a:r>
            <a:r>
              <a:rPr lang="en-IN" sz="2400" spc="3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2400" spc="-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IN" sz="2400" spc="3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IN" sz="2400" spc="-5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2400" spc="-5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internship.</a:t>
            </a:r>
            <a:endParaRPr lang="en-I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166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79BEF-1013-8239-BDF2-611CBAEC8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E2EEF4-C1C6-4B2F-3836-2C89FE8DCB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5F466A-10B8-29AD-FE1C-C10CD9445CEC}"/>
              </a:ext>
            </a:extLst>
          </p:cNvPr>
          <p:cNvGrpSpPr/>
          <p:nvPr/>
        </p:nvGrpSpPr>
        <p:grpSpPr>
          <a:xfrm>
            <a:off x="-7671619" y="-1"/>
            <a:ext cx="8094407" cy="6858001"/>
            <a:chOff x="0" y="0"/>
            <a:chExt cx="8094407" cy="685800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2467AD9-9EBA-300F-E434-ADF1C9BD835A}"/>
                </a:ext>
              </a:extLst>
            </p:cNvPr>
            <p:cNvGrpSpPr/>
            <p:nvPr/>
          </p:nvGrpSpPr>
          <p:grpSpPr>
            <a:xfrm>
              <a:off x="0" y="0"/>
              <a:ext cx="8094407" cy="6858001"/>
              <a:chOff x="0" y="0"/>
              <a:chExt cx="8094407" cy="685800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CC70A2C-D75B-4D47-54B2-A6B903913393}"/>
                  </a:ext>
                </a:extLst>
              </p:cNvPr>
              <p:cNvSpPr/>
              <p:nvPr/>
            </p:nvSpPr>
            <p:spPr>
              <a:xfrm>
                <a:off x="0" y="0"/>
                <a:ext cx="7610168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87F7F146-0FDE-5C7D-F9F4-649424E95C2F}"/>
                  </a:ext>
                </a:extLst>
              </p:cNvPr>
              <p:cNvSpPr/>
              <p:nvPr/>
            </p:nvSpPr>
            <p:spPr>
              <a:xfrm rot="5400000">
                <a:off x="6789175" y="5552770"/>
                <a:ext cx="1828799" cy="781664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CBF393D-19E3-09C1-98F4-97887BFB6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934496" y="2342030"/>
              <a:ext cx="3800168" cy="1292057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F957C41-9C90-6D6A-4A29-332A1A9CE0D3}"/>
                </a:ext>
              </a:extLst>
            </p:cNvPr>
            <p:cNvSpPr/>
            <p:nvPr/>
          </p:nvSpPr>
          <p:spPr>
            <a:xfrm>
              <a:off x="840658" y="3418661"/>
              <a:ext cx="5987845" cy="1521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– ML VIRTUAL INTERSHIP REVIEW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EB55EE9-2CA5-A5FF-925F-134F98524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404" y="167094"/>
              <a:ext cx="1343826" cy="134382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B12C363-19D5-58A1-E29F-B7D34FC61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9109" y="167094"/>
              <a:ext cx="3929486" cy="1138738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15B64E6-0ADE-CA9D-13E7-1F512893B5A8}"/>
              </a:ext>
            </a:extLst>
          </p:cNvPr>
          <p:cNvSpPr/>
          <p:nvPr/>
        </p:nvSpPr>
        <p:spPr>
          <a:xfrm>
            <a:off x="4970206" y="2188653"/>
            <a:ext cx="6799006" cy="1598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39158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830B2-D12F-0FC9-41F8-9426178E2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1A6FE-9F60-C397-4B71-E91B6B04D20F}"/>
              </a:ext>
            </a:extLst>
          </p:cNvPr>
          <p:cNvSpPr/>
          <p:nvPr/>
        </p:nvSpPr>
        <p:spPr>
          <a:xfrm>
            <a:off x="-12192000" y="-1034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6B43787-3654-FEC2-BBAE-97774754125F}"/>
              </a:ext>
            </a:extLst>
          </p:cNvPr>
          <p:cNvGrpSpPr/>
          <p:nvPr/>
        </p:nvGrpSpPr>
        <p:grpSpPr>
          <a:xfrm>
            <a:off x="-19863619" y="-10341"/>
            <a:ext cx="8094407" cy="6858001"/>
            <a:chOff x="0" y="0"/>
            <a:chExt cx="8094407" cy="685800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B9F9D0B-144A-049D-E4A8-6CF53EF95622}"/>
                </a:ext>
              </a:extLst>
            </p:cNvPr>
            <p:cNvGrpSpPr/>
            <p:nvPr/>
          </p:nvGrpSpPr>
          <p:grpSpPr>
            <a:xfrm>
              <a:off x="0" y="0"/>
              <a:ext cx="8094407" cy="6858001"/>
              <a:chOff x="0" y="0"/>
              <a:chExt cx="8094407" cy="685800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9732784-0D5F-868E-635A-8F58FBB15EE2}"/>
                  </a:ext>
                </a:extLst>
              </p:cNvPr>
              <p:cNvSpPr/>
              <p:nvPr/>
            </p:nvSpPr>
            <p:spPr>
              <a:xfrm>
                <a:off x="0" y="0"/>
                <a:ext cx="7610168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4538046D-1E3E-E794-F24E-17F4A7F111ED}"/>
                  </a:ext>
                </a:extLst>
              </p:cNvPr>
              <p:cNvSpPr/>
              <p:nvPr/>
            </p:nvSpPr>
            <p:spPr>
              <a:xfrm rot="5400000">
                <a:off x="6789175" y="5552770"/>
                <a:ext cx="1828799" cy="781664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DCEA0C0-0CBB-48CD-914E-C01DB8B0C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934496" y="2342030"/>
              <a:ext cx="3800168" cy="1292057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494767-D5DA-8196-2F9A-707E56B1DFF7}"/>
                </a:ext>
              </a:extLst>
            </p:cNvPr>
            <p:cNvSpPr/>
            <p:nvPr/>
          </p:nvSpPr>
          <p:spPr>
            <a:xfrm>
              <a:off x="840658" y="3418661"/>
              <a:ext cx="5987845" cy="1521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– ML VIRTUAL INTERSHIP REVIEW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C2E84CF-6189-2EBE-5471-65EA7B50C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404" y="167094"/>
              <a:ext cx="1343826" cy="134382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7CB409B-4436-5D72-38E7-1AA8D7377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9109" y="167094"/>
              <a:ext cx="3929486" cy="1138738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1DE7DBB-120F-0A86-1221-798B13C42899}"/>
              </a:ext>
            </a:extLst>
          </p:cNvPr>
          <p:cNvSpPr/>
          <p:nvPr/>
        </p:nvSpPr>
        <p:spPr>
          <a:xfrm>
            <a:off x="-7221794" y="2178312"/>
            <a:ext cx="6799006" cy="1598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D58BA4-5ED9-6C97-CFBB-E720CFD6744D}"/>
              </a:ext>
            </a:extLst>
          </p:cNvPr>
          <p:cNvSpPr/>
          <p:nvPr/>
        </p:nvSpPr>
        <p:spPr>
          <a:xfrm flipH="1">
            <a:off x="0" y="-1034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1A196E-0ABB-71A4-4CD1-A087C7A8A1E7}"/>
              </a:ext>
            </a:extLst>
          </p:cNvPr>
          <p:cNvSpPr/>
          <p:nvPr/>
        </p:nvSpPr>
        <p:spPr>
          <a:xfrm>
            <a:off x="358877" y="564396"/>
            <a:ext cx="9892481" cy="5368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 10 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hand-on experience with cutting edge technologies.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Opportunity to work with:</a:t>
            </a:r>
          </a:p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-Google Cloud AI</a:t>
            </a:r>
          </a:p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204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51DCD-DECE-013C-D477-BCF2FCE4F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4E7A4B-9DB3-9810-80BF-5FD8598D4731}"/>
              </a:ext>
            </a:extLst>
          </p:cNvPr>
          <p:cNvSpPr/>
          <p:nvPr/>
        </p:nvSpPr>
        <p:spPr>
          <a:xfrm>
            <a:off x="-12192000" y="-6857999"/>
            <a:ext cx="1219200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F889DE-678C-942A-8372-858FACAC23D2}"/>
              </a:ext>
            </a:extLst>
          </p:cNvPr>
          <p:cNvGrpSpPr/>
          <p:nvPr/>
        </p:nvGrpSpPr>
        <p:grpSpPr>
          <a:xfrm>
            <a:off x="-19863619" y="-6858000"/>
            <a:ext cx="8094407" cy="6858001"/>
            <a:chOff x="0" y="0"/>
            <a:chExt cx="8094407" cy="685800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2C1CC6B-6B8C-1ACF-CFF2-2DA0500E1111}"/>
                </a:ext>
              </a:extLst>
            </p:cNvPr>
            <p:cNvGrpSpPr/>
            <p:nvPr/>
          </p:nvGrpSpPr>
          <p:grpSpPr>
            <a:xfrm>
              <a:off x="0" y="0"/>
              <a:ext cx="8094407" cy="6858001"/>
              <a:chOff x="0" y="0"/>
              <a:chExt cx="8094407" cy="685800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A730B6F-F07D-889A-9D30-E25D52C213EE}"/>
                  </a:ext>
                </a:extLst>
              </p:cNvPr>
              <p:cNvSpPr/>
              <p:nvPr/>
            </p:nvSpPr>
            <p:spPr>
              <a:xfrm>
                <a:off x="0" y="0"/>
                <a:ext cx="7610168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DBD0A68C-8FC1-8240-A619-1494A44CBCC6}"/>
                  </a:ext>
                </a:extLst>
              </p:cNvPr>
              <p:cNvSpPr/>
              <p:nvPr/>
            </p:nvSpPr>
            <p:spPr>
              <a:xfrm rot="5400000">
                <a:off x="6789175" y="5552770"/>
                <a:ext cx="1828799" cy="781664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745465C-C02C-8C2A-2C28-7DF4C5DED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934496" y="2342030"/>
              <a:ext cx="3800168" cy="1292057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19BBEF-2B95-E52D-0B87-67920CF1E1A1}"/>
                </a:ext>
              </a:extLst>
            </p:cNvPr>
            <p:cNvSpPr/>
            <p:nvPr/>
          </p:nvSpPr>
          <p:spPr>
            <a:xfrm>
              <a:off x="840658" y="3418661"/>
              <a:ext cx="5987845" cy="1521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– ML VIRTUAL INTERSHIP REVIEW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5000322-8488-24FD-00AA-700F95B64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404" y="167094"/>
              <a:ext cx="1343826" cy="134382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D1ED3EC-26E9-D791-A6C8-87CC95275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9109" y="167094"/>
              <a:ext cx="3929486" cy="1138738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4D636EA-5E0D-BAAE-5D18-D99314FCD42E}"/>
              </a:ext>
            </a:extLst>
          </p:cNvPr>
          <p:cNvSpPr/>
          <p:nvPr/>
        </p:nvSpPr>
        <p:spPr>
          <a:xfrm>
            <a:off x="-7221794" y="-4669347"/>
            <a:ext cx="6799006" cy="1598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81DCFA-1355-B6B7-C940-2EE539DB3FE1}"/>
              </a:ext>
            </a:extLst>
          </p:cNvPr>
          <p:cNvSpPr/>
          <p:nvPr/>
        </p:nvSpPr>
        <p:spPr>
          <a:xfrm flipH="1">
            <a:off x="0" y="-6857999"/>
            <a:ext cx="1219200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7F535D-A9F9-8A53-360A-8DB546A74E35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FD598B-AC57-F630-EC6D-DD98BD8B582C}"/>
              </a:ext>
            </a:extLst>
          </p:cNvPr>
          <p:cNvSpPr/>
          <p:nvPr/>
        </p:nvSpPr>
        <p:spPr>
          <a:xfrm>
            <a:off x="244575" y="641717"/>
            <a:ext cx="10216948" cy="5434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learning Stages:</a:t>
            </a:r>
          </a:p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Neural Network with Tensor flow</a:t>
            </a:r>
          </a:p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-Get Start with object detection</a:t>
            </a:r>
          </a:p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-Go further with object detection</a:t>
            </a:r>
          </a:p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-Get started with Product Image Search</a:t>
            </a:r>
          </a:p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-Go further with Product Image Search</a:t>
            </a:r>
          </a:p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-Go further with Image Classification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A53AE5-D5B6-C2B7-10EA-92F917C6A7BF}"/>
              </a:ext>
            </a:extLst>
          </p:cNvPr>
          <p:cNvSpPr/>
          <p:nvPr/>
        </p:nvSpPr>
        <p:spPr>
          <a:xfrm>
            <a:off x="244575" y="-6420969"/>
            <a:ext cx="9892481" cy="5368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 6 weeks.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hand-on experience with cutting edge technologies.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Opportunity to work with:</a:t>
            </a:r>
          </a:p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</a:p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639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39680-5743-AB7F-AEAF-DE075D10E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D26C5F-D03C-67DB-85A3-81C473BF28AF}"/>
              </a:ext>
            </a:extLst>
          </p:cNvPr>
          <p:cNvSpPr/>
          <p:nvPr/>
        </p:nvSpPr>
        <p:spPr>
          <a:xfrm>
            <a:off x="0" y="-6857999"/>
            <a:ext cx="1219200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1CCD3C-3DC7-2BBE-8B8B-A288C849B923}"/>
              </a:ext>
            </a:extLst>
          </p:cNvPr>
          <p:cNvGrpSpPr/>
          <p:nvPr/>
        </p:nvGrpSpPr>
        <p:grpSpPr>
          <a:xfrm>
            <a:off x="-7671619" y="-6858000"/>
            <a:ext cx="8094407" cy="6858001"/>
            <a:chOff x="0" y="0"/>
            <a:chExt cx="8094407" cy="685800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5B73B4A-7033-CF43-7B56-4DF27BFA8D3F}"/>
                </a:ext>
              </a:extLst>
            </p:cNvPr>
            <p:cNvGrpSpPr/>
            <p:nvPr/>
          </p:nvGrpSpPr>
          <p:grpSpPr>
            <a:xfrm>
              <a:off x="0" y="0"/>
              <a:ext cx="8094407" cy="6858001"/>
              <a:chOff x="0" y="0"/>
              <a:chExt cx="8094407" cy="685800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EB6490B-4F0A-8736-275C-162D7EF45F46}"/>
                  </a:ext>
                </a:extLst>
              </p:cNvPr>
              <p:cNvSpPr/>
              <p:nvPr/>
            </p:nvSpPr>
            <p:spPr>
              <a:xfrm>
                <a:off x="0" y="0"/>
                <a:ext cx="7610168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E09A41E1-7576-463C-2BCD-BE38475D0C2F}"/>
                  </a:ext>
                </a:extLst>
              </p:cNvPr>
              <p:cNvSpPr/>
              <p:nvPr/>
            </p:nvSpPr>
            <p:spPr>
              <a:xfrm rot="5400000">
                <a:off x="6789175" y="5552770"/>
                <a:ext cx="1828799" cy="781664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CC4C52E-1443-F93D-108A-97FC63316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934496" y="2342030"/>
              <a:ext cx="3800168" cy="1292057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5124E9-BF48-3F21-6412-F71839C137B2}"/>
                </a:ext>
              </a:extLst>
            </p:cNvPr>
            <p:cNvSpPr/>
            <p:nvPr/>
          </p:nvSpPr>
          <p:spPr>
            <a:xfrm>
              <a:off x="840658" y="3418661"/>
              <a:ext cx="5987845" cy="1521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– ML VIRTUAL INTERSHIP REVIEW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F8AAA94-ABC7-2FD4-422F-47B18826D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404" y="167094"/>
              <a:ext cx="1343826" cy="134382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E212887-5974-54BB-E61F-EF58396BA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9109" y="167094"/>
              <a:ext cx="3929486" cy="1138738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7C25C47-A854-0FB5-2DF8-3FA72F556E0C}"/>
              </a:ext>
            </a:extLst>
          </p:cNvPr>
          <p:cNvSpPr/>
          <p:nvPr/>
        </p:nvSpPr>
        <p:spPr>
          <a:xfrm>
            <a:off x="4970206" y="-4669347"/>
            <a:ext cx="6799006" cy="1598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5A3C48-8D09-E7A5-B5E0-D6E86A10A919}"/>
              </a:ext>
            </a:extLst>
          </p:cNvPr>
          <p:cNvSpPr/>
          <p:nvPr/>
        </p:nvSpPr>
        <p:spPr>
          <a:xfrm flipH="1">
            <a:off x="12192000" y="-6857999"/>
            <a:ext cx="1219200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7DEC4A-4B36-DEA6-2642-75182EF3CCD3}"/>
              </a:ext>
            </a:extLst>
          </p:cNvPr>
          <p:cNvSpPr/>
          <p:nvPr/>
        </p:nvSpPr>
        <p:spPr>
          <a:xfrm>
            <a:off x="12436576" y="-6588065"/>
            <a:ext cx="9892481" cy="5368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 6 weeks.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hand-on experience with cutting edge technologies.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Opportunity to work with:</a:t>
            </a:r>
          </a:p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</a:p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D0492C-235C-D6DE-BE08-E2AD602DDC21}"/>
              </a:ext>
            </a:extLst>
          </p:cNvPr>
          <p:cNvSpPr/>
          <p:nvPr/>
        </p:nvSpPr>
        <p:spPr>
          <a:xfrm flipH="1">
            <a:off x="12192000" y="0"/>
            <a:ext cx="1219200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D3912D-5C6C-C463-5F1C-BB30AE7CCF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978B5B-27B0-5607-FF9D-AA6BE9C27B66}"/>
              </a:ext>
            </a:extLst>
          </p:cNvPr>
          <p:cNvSpPr/>
          <p:nvPr/>
        </p:nvSpPr>
        <p:spPr>
          <a:xfrm>
            <a:off x="4216807" y="2188653"/>
            <a:ext cx="7699890" cy="1598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LEARNING</a:t>
            </a:r>
          </a:p>
          <a:p>
            <a:pPr algn="ctr"/>
            <a:r>
              <a:rPr lang="en-US" sz="6000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pPr algn="ctr"/>
            <a:r>
              <a:rPr lang="en-US" sz="60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 ACQUIRED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8FAB5A-84EA-7506-6A52-99EEB63382B6}"/>
              </a:ext>
            </a:extLst>
          </p:cNvPr>
          <p:cNvSpPr/>
          <p:nvPr/>
        </p:nvSpPr>
        <p:spPr>
          <a:xfrm>
            <a:off x="12436575" y="641717"/>
            <a:ext cx="10216948" cy="5434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learning Stages:</a:t>
            </a:r>
          </a:p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Neural Network with Tensor flow</a:t>
            </a:r>
          </a:p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-Get Start with object detection</a:t>
            </a:r>
          </a:p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-Go further with object detection</a:t>
            </a:r>
          </a:p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-Get started with Product Image Search</a:t>
            </a:r>
          </a:p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-Go further with Product Image Search</a:t>
            </a:r>
          </a:p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-Go further with Image Classification</a:t>
            </a:r>
          </a:p>
        </p:txBody>
      </p:sp>
      <p:pic>
        <p:nvPicPr>
          <p:cNvPr id="16" name="object 2">
            <a:extLst>
              <a:ext uri="{FF2B5EF4-FFF2-40B4-BE49-F238E27FC236}">
                <a16:creationId xmlns:a16="http://schemas.microsoft.com/office/drawing/2014/main" id="{5D0B311B-46B9-013B-BF6A-3EA294D0B1ED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0582" y="641717"/>
            <a:ext cx="3052378" cy="543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41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61823-85D7-1D1E-0E17-0CA8961E0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F9346-9B11-EC2C-42C9-AFE1F382BECF}"/>
              </a:ext>
            </a:extLst>
          </p:cNvPr>
          <p:cNvSpPr/>
          <p:nvPr/>
        </p:nvSpPr>
        <p:spPr>
          <a:xfrm>
            <a:off x="12192000" y="-6857999"/>
            <a:ext cx="1234129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8575B1A-008A-B963-FDC4-A0CABFC88E6B}"/>
              </a:ext>
            </a:extLst>
          </p:cNvPr>
          <p:cNvGrpSpPr/>
          <p:nvPr/>
        </p:nvGrpSpPr>
        <p:grpSpPr>
          <a:xfrm>
            <a:off x="4520381" y="-6858000"/>
            <a:ext cx="8193522" cy="6858001"/>
            <a:chOff x="0" y="0"/>
            <a:chExt cx="8094407" cy="685800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9B11FB-7C08-6B4A-A8C0-9ABF4EECB5FE}"/>
                </a:ext>
              </a:extLst>
            </p:cNvPr>
            <p:cNvGrpSpPr/>
            <p:nvPr/>
          </p:nvGrpSpPr>
          <p:grpSpPr>
            <a:xfrm>
              <a:off x="0" y="0"/>
              <a:ext cx="8094407" cy="6858001"/>
              <a:chOff x="0" y="0"/>
              <a:chExt cx="8094407" cy="685800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1A036A6-7308-9F8F-1E4B-2E3B3E3E68DB}"/>
                  </a:ext>
                </a:extLst>
              </p:cNvPr>
              <p:cNvSpPr/>
              <p:nvPr/>
            </p:nvSpPr>
            <p:spPr>
              <a:xfrm>
                <a:off x="0" y="0"/>
                <a:ext cx="7610168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6C758D2C-3E6A-B5A7-9302-FE25DA206ABC}"/>
                  </a:ext>
                </a:extLst>
              </p:cNvPr>
              <p:cNvSpPr/>
              <p:nvPr/>
            </p:nvSpPr>
            <p:spPr>
              <a:xfrm rot="5400000">
                <a:off x="6789175" y="5552770"/>
                <a:ext cx="1828799" cy="781664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CDFAAF2-0491-BFA3-163A-8070BADA2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934496" y="2342030"/>
              <a:ext cx="3800168" cy="1292057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86FD023-2590-E111-A2CD-2E79BFAB3025}"/>
                </a:ext>
              </a:extLst>
            </p:cNvPr>
            <p:cNvSpPr/>
            <p:nvPr/>
          </p:nvSpPr>
          <p:spPr>
            <a:xfrm>
              <a:off x="840658" y="3418661"/>
              <a:ext cx="5987845" cy="1521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– ML VIRTUAL INTERSHIP REVIEW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0ADF763-8A67-3A8E-C467-863DFED19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404" y="167094"/>
              <a:ext cx="1343826" cy="134382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59958AE-269B-76C2-DE4E-BCE2F4182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9109" y="167094"/>
              <a:ext cx="3929486" cy="1138738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0C14C95-F099-96DB-6468-F9E0DA695CAF}"/>
              </a:ext>
            </a:extLst>
          </p:cNvPr>
          <p:cNvSpPr/>
          <p:nvPr/>
        </p:nvSpPr>
        <p:spPr>
          <a:xfrm>
            <a:off x="17162205" y="-4669347"/>
            <a:ext cx="6882259" cy="1598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0DE74-B9A5-8DF0-40F6-EB7A50DD660B}"/>
              </a:ext>
            </a:extLst>
          </p:cNvPr>
          <p:cNvSpPr/>
          <p:nvPr/>
        </p:nvSpPr>
        <p:spPr>
          <a:xfrm flipH="1">
            <a:off x="24384000" y="-6857999"/>
            <a:ext cx="1234129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39DF02-2BED-6F6C-7E46-7474984932BD}"/>
              </a:ext>
            </a:extLst>
          </p:cNvPr>
          <p:cNvSpPr/>
          <p:nvPr/>
        </p:nvSpPr>
        <p:spPr>
          <a:xfrm>
            <a:off x="24628576" y="-6588065"/>
            <a:ext cx="10013614" cy="5368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 6 weeks.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hand-on experience with cutting edge technologies.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Opportunity to work with:</a:t>
            </a:r>
          </a:p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</a:p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621693-AEDA-306A-649C-4A417598FBA0}"/>
              </a:ext>
            </a:extLst>
          </p:cNvPr>
          <p:cNvSpPr/>
          <p:nvPr/>
        </p:nvSpPr>
        <p:spPr>
          <a:xfrm flipH="1">
            <a:off x="24384000" y="0"/>
            <a:ext cx="1234129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8AC141-003E-5ADF-EAEA-1B83FBCAA0C5}"/>
              </a:ext>
            </a:extLst>
          </p:cNvPr>
          <p:cNvSpPr/>
          <p:nvPr/>
        </p:nvSpPr>
        <p:spPr>
          <a:xfrm>
            <a:off x="12192000" y="0"/>
            <a:ext cx="1234129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C1FF28-D40D-9F4B-016A-1DA71DF7F5FB}"/>
              </a:ext>
            </a:extLst>
          </p:cNvPr>
          <p:cNvSpPr/>
          <p:nvPr/>
        </p:nvSpPr>
        <p:spPr>
          <a:xfrm>
            <a:off x="16408807" y="2188653"/>
            <a:ext cx="7794174" cy="1598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LEARNING</a:t>
            </a:r>
          </a:p>
          <a:p>
            <a:pPr algn="ctr"/>
            <a:r>
              <a:rPr lang="en-US" sz="6000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pPr algn="ctr"/>
            <a:r>
              <a:rPr lang="en-US" sz="60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 ACQUIRED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4F30AC-7377-79B2-F78B-2D4E6C452853}"/>
              </a:ext>
            </a:extLst>
          </p:cNvPr>
          <p:cNvSpPr/>
          <p:nvPr/>
        </p:nvSpPr>
        <p:spPr>
          <a:xfrm>
            <a:off x="24628575" y="641717"/>
            <a:ext cx="10342054" cy="5434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learning Stages:</a:t>
            </a:r>
          </a:p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Neural Network with Tensor flow</a:t>
            </a:r>
          </a:p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-Get Start with object detection</a:t>
            </a:r>
          </a:p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-Go further with object detection</a:t>
            </a:r>
          </a:p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-Get started with Product Image Search</a:t>
            </a:r>
          </a:p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-Go further with Product Image Search</a:t>
            </a:r>
          </a:p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-Go further with Image Classification</a:t>
            </a:r>
          </a:p>
        </p:txBody>
      </p:sp>
      <p:pic>
        <p:nvPicPr>
          <p:cNvPr id="16" name="object 2">
            <a:extLst>
              <a:ext uri="{FF2B5EF4-FFF2-40B4-BE49-F238E27FC236}">
                <a16:creationId xmlns:a16="http://schemas.microsoft.com/office/drawing/2014/main" id="{EC432A4C-0EA4-4EB4-2745-3FD572522896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142582" y="641717"/>
            <a:ext cx="3089754" cy="543461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B9C988D-CAB7-B27D-AA67-C6418FD8E3CD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08AFAD-3E0B-EEC4-2C91-1BF9F00F02FB}"/>
              </a:ext>
            </a:extLst>
          </p:cNvPr>
          <p:cNvSpPr/>
          <p:nvPr/>
        </p:nvSpPr>
        <p:spPr>
          <a:xfrm>
            <a:off x="1762432" y="608970"/>
            <a:ext cx="1407056" cy="115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B7C7F1-6DEA-94B1-C119-F762B19E2370}"/>
              </a:ext>
            </a:extLst>
          </p:cNvPr>
          <p:cNvSpPr/>
          <p:nvPr/>
        </p:nvSpPr>
        <p:spPr>
          <a:xfrm>
            <a:off x="114299" y="1185199"/>
            <a:ext cx="4743683" cy="1217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MACHIME LEARNING (ML)?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B2C0EA-6B85-305A-B824-24B1224C92C0}"/>
              </a:ext>
            </a:extLst>
          </p:cNvPr>
          <p:cNvCxnSpPr>
            <a:cxnSpLocks/>
          </p:cNvCxnSpPr>
          <p:nvPr/>
        </p:nvCxnSpPr>
        <p:spPr>
          <a:xfrm>
            <a:off x="2968052" y="1185197"/>
            <a:ext cx="435485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0C40454-C4CF-8ECD-27C7-EBAB79F66105}"/>
              </a:ext>
            </a:extLst>
          </p:cNvPr>
          <p:cNvSpPr/>
          <p:nvPr/>
        </p:nvSpPr>
        <p:spPr>
          <a:xfrm>
            <a:off x="7032499" y="594482"/>
            <a:ext cx="1407056" cy="115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0CDB2B-6ECF-6253-0D55-1D43C39C3DCF}"/>
              </a:ext>
            </a:extLst>
          </p:cNvPr>
          <p:cNvSpPr/>
          <p:nvPr/>
        </p:nvSpPr>
        <p:spPr>
          <a:xfrm>
            <a:off x="5568744" y="1076631"/>
            <a:ext cx="4743683" cy="1217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AND KERAS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B243053-CFB4-EA5D-5268-FD4348918EE2}"/>
              </a:ext>
            </a:extLst>
          </p:cNvPr>
          <p:cNvCxnSpPr>
            <a:cxnSpLocks/>
          </p:cNvCxnSpPr>
          <p:nvPr/>
        </p:nvCxnSpPr>
        <p:spPr>
          <a:xfrm flipV="1">
            <a:off x="8089490" y="1163706"/>
            <a:ext cx="2508926" cy="2149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599C20A-018D-87E8-FE14-D4FD7097D9DF}"/>
              </a:ext>
            </a:extLst>
          </p:cNvPr>
          <p:cNvCxnSpPr>
            <a:cxnSpLocks/>
          </p:cNvCxnSpPr>
          <p:nvPr/>
        </p:nvCxnSpPr>
        <p:spPr>
          <a:xfrm>
            <a:off x="10543867" y="1170709"/>
            <a:ext cx="0" cy="13904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FD75EC-83ED-C44F-15CC-6F4A0BA8773C}"/>
              </a:ext>
            </a:extLst>
          </p:cNvPr>
          <p:cNvCxnSpPr>
            <a:cxnSpLocks/>
          </p:cNvCxnSpPr>
          <p:nvPr/>
        </p:nvCxnSpPr>
        <p:spPr>
          <a:xfrm flipV="1">
            <a:off x="8065291" y="2546711"/>
            <a:ext cx="2508926" cy="2149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BE7AC93-CD82-FF12-A2B1-CA3FDAC0E6E3}"/>
              </a:ext>
            </a:extLst>
          </p:cNvPr>
          <p:cNvSpPr/>
          <p:nvPr/>
        </p:nvSpPr>
        <p:spPr>
          <a:xfrm>
            <a:off x="7032498" y="1950822"/>
            <a:ext cx="1407056" cy="115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BB7F84-54E4-9AEA-BBF8-875634F09F07}"/>
              </a:ext>
            </a:extLst>
          </p:cNvPr>
          <p:cNvSpPr/>
          <p:nvPr/>
        </p:nvSpPr>
        <p:spPr>
          <a:xfrm>
            <a:off x="5637840" y="2650956"/>
            <a:ext cx="4743683" cy="1217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NUMPY ON LARGE DATABASES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7794735-2335-2795-67D2-5046E97E8EBF}"/>
              </a:ext>
            </a:extLst>
          </p:cNvPr>
          <p:cNvCxnSpPr>
            <a:cxnSpLocks/>
          </p:cNvCxnSpPr>
          <p:nvPr/>
        </p:nvCxnSpPr>
        <p:spPr>
          <a:xfrm>
            <a:off x="2848131" y="2553714"/>
            <a:ext cx="454210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CE0DCD3-F8E1-8B5A-3ED5-7931B6A4833C}"/>
              </a:ext>
            </a:extLst>
          </p:cNvPr>
          <p:cNvSpPr/>
          <p:nvPr/>
        </p:nvSpPr>
        <p:spPr>
          <a:xfrm>
            <a:off x="1762431" y="1950822"/>
            <a:ext cx="1407056" cy="115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4599D0-C15C-C7A3-603A-A6EB2477BC10}"/>
              </a:ext>
            </a:extLst>
          </p:cNvPr>
          <p:cNvSpPr/>
          <p:nvPr/>
        </p:nvSpPr>
        <p:spPr>
          <a:xfrm>
            <a:off x="-68138" y="2619801"/>
            <a:ext cx="5705905" cy="1217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VISION, OBJECT DETECTION, IMAGE DETECTION.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CBDC7F3-7E4D-5338-0088-95040A00F051}"/>
              </a:ext>
            </a:extLst>
          </p:cNvPr>
          <p:cNvCxnSpPr>
            <a:cxnSpLocks/>
          </p:cNvCxnSpPr>
          <p:nvPr/>
        </p:nvCxnSpPr>
        <p:spPr>
          <a:xfrm>
            <a:off x="309694" y="2527048"/>
            <a:ext cx="17313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751E55B-3853-F376-08F4-C03AC5B25B4C}"/>
              </a:ext>
            </a:extLst>
          </p:cNvPr>
          <p:cNvCxnSpPr>
            <a:cxnSpLocks/>
          </p:cNvCxnSpPr>
          <p:nvPr/>
        </p:nvCxnSpPr>
        <p:spPr>
          <a:xfrm>
            <a:off x="309694" y="2553714"/>
            <a:ext cx="0" cy="167401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667025F-8872-A4B2-D38B-8F498038761E}"/>
              </a:ext>
            </a:extLst>
          </p:cNvPr>
          <p:cNvCxnSpPr>
            <a:cxnSpLocks/>
          </p:cNvCxnSpPr>
          <p:nvPr/>
        </p:nvCxnSpPr>
        <p:spPr>
          <a:xfrm>
            <a:off x="309694" y="4227728"/>
            <a:ext cx="17313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E3AC279-2431-7FA4-F93B-A39A2E62349E}"/>
              </a:ext>
            </a:extLst>
          </p:cNvPr>
          <p:cNvSpPr/>
          <p:nvPr/>
        </p:nvSpPr>
        <p:spPr>
          <a:xfrm>
            <a:off x="1762431" y="3654654"/>
            <a:ext cx="1407056" cy="115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50A857-F863-E060-3161-F5F6E653C213}"/>
              </a:ext>
            </a:extLst>
          </p:cNvPr>
          <p:cNvSpPr/>
          <p:nvPr/>
        </p:nvSpPr>
        <p:spPr>
          <a:xfrm>
            <a:off x="103056" y="4448599"/>
            <a:ext cx="5705905" cy="1217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Alogrithms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Unsupervised Learning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7866327-122D-20E4-7C52-40D4EB874BC8}"/>
              </a:ext>
            </a:extLst>
          </p:cNvPr>
          <p:cNvCxnSpPr>
            <a:cxnSpLocks/>
          </p:cNvCxnSpPr>
          <p:nvPr/>
        </p:nvCxnSpPr>
        <p:spPr>
          <a:xfrm>
            <a:off x="2909296" y="4220622"/>
            <a:ext cx="454210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7CF70A2-B508-75FC-D9FB-0C3C05361AEF}"/>
              </a:ext>
            </a:extLst>
          </p:cNvPr>
          <p:cNvSpPr/>
          <p:nvPr/>
        </p:nvSpPr>
        <p:spPr>
          <a:xfrm>
            <a:off x="7032498" y="3663092"/>
            <a:ext cx="1407056" cy="115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B1CA35E-529F-C3FC-E554-359AE6970CDE}"/>
              </a:ext>
            </a:extLst>
          </p:cNvPr>
          <p:cNvSpPr/>
          <p:nvPr/>
        </p:nvSpPr>
        <p:spPr>
          <a:xfrm>
            <a:off x="5568744" y="4302730"/>
            <a:ext cx="4743683" cy="1217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AND ANALYSIS</a:t>
            </a:r>
          </a:p>
        </p:txBody>
      </p:sp>
    </p:spTree>
    <p:extLst>
      <p:ext uri="{BB962C8B-B14F-4D97-AF65-F5344CB8AC3E}">
        <p14:creationId xmlns:p14="http://schemas.microsoft.com/office/powerpoint/2010/main" val="3088819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D55B4-4806-F6E8-AE71-FE94738E5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76DD79-BC94-1E8E-FBEF-F6AEA52AF7F5}"/>
              </a:ext>
            </a:extLst>
          </p:cNvPr>
          <p:cNvSpPr/>
          <p:nvPr/>
        </p:nvSpPr>
        <p:spPr>
          <a:xfrm>
            <a:off x="12192000" y="-13715999"/>
            <a:ext cx="1234129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AA2FAE-1552-DA05-58DE-C4F5AB945057}"/>
              </a:ext>
            </a:extLst>
          </p:cNvPr>
          <p:cNvGrpSpPr/>
          <p:nvPr/>
        </p:nvGrpSpPr>
        <p:grpSpPr>
          <a:xfrm>
            <a:off x="4520381" y="-13716000"/>
            <a:ext cx="8193522" cy="6858001"/>
            <a:chOff x="0" y="0"/>
            <a:chExt cx="8094407" cy="685800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EBFC552-0E5D-6D5F-B07F-B7B200158E62}"/>
                </a:ext>
              </a:extLst>
            </p:cNvPr>
            <p:cNvGrpSpPr/>
            <p:nvPr/>
          </p:nvGrpSpPr>
          <p:grpSpPr>
            <a:xfrm>
              <a:off x="0" y="0"/>
              <a:ext cx="8094407" cy="6858001"/>
              <a:chOff x="0" y="0"/>
              <a:chExt cx="8094407" cy="685800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62765E8-ABEF-A3C2-B606-7504A6181992}"/>
                  </a:ext>
                </a:extLst>
              </p:cNvPr>
              <p:cNvSpPr/>
              <p:nvPr/>
            </p:nvSpPr>
            <p:spPr>
              <a:xfrm>
                <a:off x="0" y="0"/>
                <a:ext cx="7610168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4B4B8B3F-C2DD-A53A-A272-60B12F512C2D}"/>
                  </a:ext>
                </a:extLst>
              </p:cNvPr>
              <p:cNvSpPr/>
              <p:nvPr/>
            </p:nvSpPr>
            <p:spPr>
              <a:xfrm rot="5400000">
                <a:off x="6789175" y="5552770"/>
                <a:ext cx="1828799" cy="781664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1135B1C-6A13-3469-BB49-03B67D8A8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934496" y="2342030"/>
              <a:ext cx="3800168" cy="1292057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F8DA212-886E-11E7-62B7-BCF81CAF3A12}"/>
                </a:ext>
              </a:extLst>
            </p:cNvPr>
            <p:cNvSpPr/>
            <p:nvPr/>
          </p:nvSpPr>
          <p:spPr>
            <a:xfrm>
              <a:off x="840658" y="3418661"/>
              <a:ext cx="5987845" cy="1521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– ML VIRTUAL INTERSHIP REVIEW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8E3847D-A91A-1496-E595-F9B9D9C8B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404" y="167094"/>
              <a:ext cx="1343826" cy="134382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DFD03D1-D401-3A7A-5F4D-4E8A74155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9109" y="167094"/>
              <a:ext cx="3929486" cy="1138738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0880367-7B8A-D389-B390-3E4D483DA133}"/>
              </a:ext>
            </a:extLst>
          </p:cNvPr>
          <p:cNvSpPr/>
          <p:nvPr/>
        </p:nvSpPr>
        <p:spPr>
          <a:xfrm>
            <a:off x="17162205" y="-11527347"/>
            <a:ext cx="6882259" cy="1598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D97F3A-B599-D7D2-324E-D8922952D84F}"/>
              </a:ext>
            </a:extLst>
          </p:cNvPr>
          <p:cNvSpPr/>
          <p:nvPr/>
        </p:nvSpPr>
        <p:spPr>
          <a:xfrm flipH="1">
            <a:off x="24384000" y="-13715999"/>
            <a:ext cx="1234129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1B643A-2E28-75B2-FE26-E5407DEA3767}"/>
              </a:ext>
            </a:extLst>
          </p:cNvPr>
          <p:cNvSpPr/>
          <p:nvPr/>
        </p:nvSpPr>
        <p:spPr>
          <a:xfrm>
            <a:off x="24628576" y="-13446065"/>
            <a:ext cx="10013614" cy="5368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 6 weeks.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hand-on experience with cutting edge technologies.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Opportunity to work with:</a:t>
            </a:r>
          </a:p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</a:p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7BED51-5FCE-74FA-89A7-24BDFD4BD50C}"/>
              </a:ext>
            </a:extLst>
          </p:cNvPr>
          <p:cNvSpPr/>
          <p:nvPr/>
        </p:nvSpPr>
        <p:spPr>
          <a:xfrm flipH="1">
            <a:off x="24384000" y="-6858000"/>
            <a:ext cx="1234129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D150F3-F280-7AF0-CCA1-4C1B29D3790A}"/>
              </a:ext>
            </a:extLst>
          </p:cNvPr>
          <p:cNvSpPr/>
          <p:nvPr/>
        </p:nvSpPr>
        <p:spPr>
          <a:xfrm>
            <a:off x="12192000" y="-6858000"/>
            <a:ext cx="1234129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29418A-EA31-5194-F92D-B2F763329D1F}"/>
              </a:ext>
            </a:extLst>
          </p:cNvPr>
          <p:cNvSpPr/>
          <p:nvPr/>
        </p:nvSpPr>
        <p:spPr>
          <a:xfrm>
            <a:off x="16408807" y="-4669347"/>
            <a:ext cx="7794174" cy="1598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LEARNING</a:t>
            </a:r>
          </a:p>
          <a:p>
            <a:pPr algn="ctr"/>
            <a:r>
              <a:rPr lang="en-US" sz="6000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pPr algn="ctr"/>
            <a:r>
              <a:rPr lang="en-US" sz="60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 ACQUIRED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3DB2C1-98D5-4FA3-9A7E-2ED0F5A67428}"/>
              </a:ext>
            </a:extLst>
          </p:cNvPr>
          <p:cNvSpPr/>
          <p:nvPr/>
        </p:nvSpPr>
        <p:spPr>
          <a:xfrm>
            <a:off x="24628575" y="-6216283"/>
            <a:ext cx="10342054" cy="5434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learning Stages:</a:t>
            </a:r>
          </a:p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Neural Network with Tensor flow</a:t>
            </a:r>
          </a:p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-Get Start with object detection</a:t>
            </a:r>
          </a:p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-Go further with object detection</a:t>
            </a:r>
          </a:p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-Get started with Product Image Search</a:t>
            </a:r>
          </a:p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-Go further with Product Image Search</a:t>
            </a:r>
          </a:p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-Go further with Image Classification</a:t>
            </a:r>
          </a:p>
        </p:txBody>
      </p:sp>
      <p:pic>
        <p:nvPicPr>
          <p:cNvPr id="16" name="object 2">
            <a:extLst>
              <a:ext uri="{FF2B5EF4-FFF2-40B4-BE49-F238E27FC236}">
                <a16:creationId xmlns:a16="http://schemas.microsoft.com/office/drawing/2014/main" id="{93A97A44-0CD5-6531-66BE-1C5E9C3C7FEA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142582" y="-6216283"/>
            <a:ext cx="3089754" cy="543461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5CFF81F-BA48-C482-5A73-5BB9DBEC418B}"/>
              </a:ext>
            </a:extLst>
          </p:cNvPr>
          <p:cNvSpPr/>
          <p:nvPr/>
        </p:nvSpPr>
        <p:spPr>
          <a:xfrm>
            <a:off x="-1" y="-685800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D0C011-02C3-7D26-50C6-CA0E84508BED}"/>
              </a:ext>
            </a:extLst>
          </p:cNvPr>
          <p:cNvSpPr/>
          <p:nvPr/>
        </p:nvSpPr>
        <p:spPr>
          <a:xfrm>
            <a:off x="1762432" y="-6249030"/>
            <a:ext cx="1407056" cy="115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EBD06F-29E8-BE7F-7F1E-D5DD37891C95}"/>
              </a:ext>
            </a:extLst>
          </p:cNvPr>
          <p:cNvSpPr/>
          <p:nvPr/>
        </p:nvSpPr>
        <p:spPr>
          <a:xfrm>
            <a:off x="114299" y="-5672801"/>
            <a:ext cx="4743683" cy="1217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MACHIME LEARNING (ML)?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61A3F3C-6315-E3C7-992F-1B6DD90192F5}"/>
              </a:ext>
            </a:extLst>
          </p:cNvPr>
          <p:cNvCxnSpPr>
            <a:cxnSpLocks/>
          </p:cNvCxnSpPr>
          <p:nvPr/>
        </p:nvCxnSpPr>
        <p:spPr>
          <a:xfrm>
            <a:off x="2968052" y="-5672803"/>
            <a:ext cx="435485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3480413-23BC-8F51-2E1A-6B5F5A67740B}"/>
              </a:ext>
            </a:extLst>
          </p:cNvPr>
          <p:cNvSpPr/>
          <p:nvPr/>
        </p:nvSpPr>
        <p:spPr>
          <a:xfrm>
            <a:off x="7032499" y="-6263518"/>
            <a:ext cx="1407056" cy="115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BDC99D-4000-6231-8B41-BE79070F4B47}"/>
              </a:ext>
            </a:extLst>
          </p:cNvPr>
          <p:cNvSpPr/>
          <p:nvPr/>
        </p:nvSpPr>
        <p:spPr>
          <a:xfrm>
            <a:off x="5568744" y="-5781369"/>
            <a:ext cx="4743683" cy="1217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AND KERAS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F6C388-0B4E-0B9D-925E-E3556F200EF7}"/>
              </a:ext>
            </a:extLst>
          </p:cNvPr>
          <p:cNvCxnSpPr>
            <a:cxnSpLocks/>
          </p:cNvCxnSpPr>
          <p:nvPr/>
        </p:nvCxnSpPr>
        <p:spPr>
          <a:xfrm flipV="1">
            <a:off x="8089490" y="-5694294"/>
            <a:ext cx="2508926" cy="2149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17A96B-5C36-6A30-FDB0-1C56E7DFE299}"/>
              </a:ext>
            </a:extLst>
          </p:cNvPr>
          <p:cNvCxnSpPr>
            <a:cxnSpLocks/>
          </p:cNvCxnSpPr>
          <p:nvPr/>
        </p:nvCxnSpPr>
        <p:spPr>
          <a:xfrm>
            <a:off x="10543867" y="-5687291"/>
            <a:ext cx="0" cy="13904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5A5194-6028-E30C-AAC5-8882F1A814D6}"/>
              </a:ext>
            </a:extLst>
          </p:cNvPr>
          <p:cNvCxnSpPr>
            <a:cxnSpLocks/>
          </p:cNvCxnSpPr>
          <p:nvPr/>
        </p:nvCxnSpPr>
        <p:spPr>
          <a:xfrm flipV="1">
            <a:off x="8065291" y="-4311289"/>
            <a:ext cx="2508926" cy="2149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8A3A519-6707-7926-EECE-80536CB37298}"/>
              </a:ext>
            </a:extLst>
          </p:cNvPr>
          <p:cNvSpPr/>
          <p:nvPr/>
        </p:nvSpPr>
        <p:spPr>
          <a:xfrm>
            <a:off x="7032498" y="-4907178"/>
            <a:ext cx="1407056" cy="115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28239E-BD13-ED8A-FD6D-935A98DD76B9}"/>
              </a:ext>
            </a:extLst>
          </p:cNvPr>
          <p:cNvSpPr/>
          <p:nvPr/>
        </p:nvSpPr>
        <p:spPr>
          <a:xfrm>
            <a:off x="5637840" y="-4207044"/>
            <a:ext cx="4743683" cy="1217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NUMPY ON LARGE DATABASES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2977DB5-B013-C8F1-1B37-BB88D837D748}"/>
              </a:ext>
            </a:extLst>
          </p:cNvPr>
          <p:cNvCxnSpPr>
            <a:cxnSpLocks/>
          </p:cNvCxnSpPr>
          <p:nvPr/>
        </p:nvCxnSpPr>
        <p:spPr>
          <a:xfrm>
            <a:off x="2848131" y="-4304286"/>
            <a:ext cx="454210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EE1413D-9C19-BE8E-D290-F75892FDF626}"/>
              </a:ext>
            </a:extLst>
          </p:cNvPr>
          <p:cNvSpPr/>
          <p:nvPr/>
        </p:nvSpPr>
        <p:spPr>
          <a:xfrm>
            <a:off x="1762431" y="-4907178"/>
            <a:ext cx="1407056" cy="115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54BAC40-C6E5-4F97-6FD3-4D5F01DE82DF}"/>
              </a:ext>
            </a:extLst>
          </p:cNvPr>
          <p:cNvSpPr/>
          <p:nvPr/>
        </p:nvSpPr>
        <p:spPr>
          <a:xfrm>
            <a:off x="-68138" y="-4238199"/>
            <a:ext cx="5705905" cy="1217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VISION, OBJECT DETECTION, IMAGE DETECTION.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964088C-3ACD-2388-20C6-CC646E2E70B7}"/>
              </a:ext>
            </a:extLst>
          </p:cNvPr>
          <p:cNvCxnSpPr>
            <a:cxnSpLocks/>
          </p:cNvCxnSpPr>
          <p:nvPr/>
        </p:nvCxnSpPr>
        <p:spPr>
          <a:xfrm>
            <a:off x="309694" y="-4330952"/>
            <a:ext cx="17313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011DD6B-0C67-E768-FB65-9BD066856E29}"/>
              </a:ext>
            </a:extLst>
          </p:cNvPr>
          <p:cNvCxnSpPr>
            <a:cxnSpLocks/>
          </p:cNvCxnSpPr>
          <p:nvPr/>
        </p:nvCxnSpPr>
        <p:spPr>
          <a:xfrm>
            <a:off x="309694" y="-4304286"/>
            <a:ext cx="0" cy="167401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7660E71-13FF-AF9D-650D-6F3C520416C1}"/>
              </a:ext>
            </a:extLst>
          </p:cNvPr>
          <p:cNvCxnSpPr>
            <a:cxnSpLocks/>
          </p:cNvCxnSpPr>
          <p:nvPr/>
        </p:nvCxnSpPr>
        <p:spPr>
          <a:xfrm>
            <a:off x="309694" y="-2630272"/>
            <a:ext cx="17313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959B6E2-C44A-AB89-DB4D-7C8B42024300}"/>
              </a:ext>
            </a:extLst>
          </p:cNvPr>
          <p:cNvSpPr/>
          <p:nvPr/>
        </p:nvSpPr>
        <p:spPr>
          <a:xfrm>
            <a:off x="1762431" y="-3203346"/>
            <a:ext cx="1407056" cy="115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8FAEA3-0E6A-D53C-52EB-85C2EF325784}"/>
              </a:ext>
            </a:extLst>
          </p:cNvPr>
          <p:cNvSpPr/>
          <p:nvPr/>
        </p:nvSpPr>
        <p:spPr>
          <a:xfrm>
            <a:off x="103056" y="-2409401"/>
            <a:ext cx="5705905" cy="1217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Alogrithms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Unsupervised Learning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5458EC2-0667-1B17-8A8C-EC015B61E3FE}"/>
              </a:ext>
            </a:extLst>
          </p:cNvPr>
          <p:cNvCxnSpPr>
            <a:cxnSpLocks/>
          </p:cNvCxnSpPr>
          <p:nvPr/>
        </p:nvCxnSpPr>
        <p:spPr>
          <a:xfrm>
            <a:off x="2909296" y="-2637378"/>
            <a:ext cx="454210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D884A64-AF53-053F-462D-A1BDFAE788FB}"/>
              </a:ext>
            </a:extLst>
          </p:cNvPr>
          <p:cNvSpPr/>
          <p:nvPr/>
        </p:nvSpPr>
        <p:spPr>
          <a:xfrm>
            <a:off x="7032498" y="-3194908"/>
            <a:ext cx="1407056" cy="115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F3DA23-4AAB-9C88-FE43-DE31967BA219}"/>
              </a:ext>
            </a:extLst>
          </p:cNvPr>
          <p:cNvSpPr/>
          <p:nvPr/>
        </p:nvSpPr>
        <p:spPr>
          <a:xfrm>
            <a:off x="5568744" y="-2555270"/>
            <a:ext cx="4743683" cy="1217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AND ANALYSIS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BF98A0-336C-3A77-316F-52CF0FF68971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object 2">
            <a:extLst>
              <a:ext uri="{FF2B5EF4-FFF2-40B4-BE49-F238E27FC236}">
                <a16:creationId xmlns:a16="http://schemas.microsoft.com/office/drawing/2014/main" id="{94360AB1-8C6F-4A7A-3569-BF934ECD6480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27040" y="1367107"/>
            <a:ext cx="1265103" cy="1749566"/>
          </a:xfrm>
          <a:prstGeom prst="rect">
            <a:avLst/>
          </a:prstGeom>
        </p:spPr>
      </p:pic>
      <p:pic>
        <p:nvPicPr>
          <p:cNvPr id="19" name="object 3">
            <a:extLst>
              <a:ext uri="{FF2B5EF4-FFF2-40B4-BE49-F238E27FC236}">
                <a16:creationId xmlns:a16="http://schemas.microsoft.com/office/drawing/2014/main" id="{79640595-2B9A-C316-5CBF-F43BDD4B4580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051937" y="1289920"/>
            <a:ext cx="4146489" cy="1826753"/>
          </a:xfrm>
          <a:prstGeom prst="rect">
            <a:avLst/>
          </a:prstGeom>
        </p:spPr>
      </p:pic>
      <p:sp>
        <p:nvSpPr>
          <p:cNvPr id="20" name="object 5">
            <a:extLst>
              <a:ext uri="{FF2B5EF4-FFF2-40B4-BE49-F238E27FC236}">
                <a16:creationId xmlns:a16="http://schemas.microsoft.com/office/drawing/2014/main" id="{FF56A6AD-FD65-61AA-DA9F-35EA3115C67C}"/>
              </a:ext>
            </a:extLst>
          </p:cNvPr>
          <p:cNvSpPr txBox="1">
            <a:spLocks noGrp="1"/>
          </p:cNvSpPr>
          <p:nvPr/>
        </p:nvSpPr>
        <p:spPr>
          <a:xfrm>
            <a:off x="438324" y="1550802"/>
            <a:ext cx="3672696" cy="1582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50" b="0" i="0">
                <a:solidFill>
                  <a:srgbClr val="1D1D1D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9685" marR="5080" indent="-7620">
              <a:lnSpc>
                <a:spcPct val="107400"/>
              </a:lnSpc>
              <a:spcBef>
                <a:spcPts val="100"/>
              </a:spcBef>
            </a:pPr>
            <a:r>
              <a:rPr sz="3200" spc="-35" dirty="0"/>
              <a:t>Hands-</a:t>
            </a:r>
            <a:r>
              <a:rPr sz="3200" dirty="0"/>
              <a:t>On</a:t>
            </a:r>
            <a:r>
              <a:rPr sz="3200" spc="-85" dirty="0"/>
              <a:t> </a:t>
            </a:r>
            <a:r>
              <a:rPr sz="3200" spc="-25" dirty="0"/>
              <a:t>Projects</a:t>
            </a:r>
            <a:r>
              <a:rPr sz="3200" spc="-75" dirty="0"/>
              <a:t> </a:t>
            </a:r>
            <a:r>
              <a:rPr sz="3200" spc="-25" dirty="0"/>
              <a:t>and </a:t>
            </a:r>
            <a:r>
              <a:rPr sz="3200" spc="-10" dirty="0"/>
              <a:t>Assignments</a:t>
            </a:r>
            <a:endParaRPr sz="3200" dirty="0"/>
          </a:p>
          <a:p>
            <a:pPr marL="17145" marR="471805" indent="-1905">
              <a:lnSpc>
                <a:spcPct val="133300"/>
              </a:lnSpc>
              <a:spcBef>
                <a:spcPts val="420"/>
              </a:spcBef>
            </a:pPr>
            <a:r>
              <a:rPr sz="1200" dirty="0">
                <a:solidFill>
                  <a:srgbClr val="5D5D5D"/>
                </a:solidFill>
              </a:rPr>
              <a:t>Internship</a:t>
            </a:r>
            <a:r>
              <a:rPr sz="1200" spc="80" dirty="0">
                <a:solidFill>
                  <a:srgbClr val="5D5D5D"/>
                </a:solidFill>
              </a:rPr>
              <a:t> </a:t>
            </a:r>
            <a:r>
              <a:rPr sz="1200" dirty="0">
                <a:solidFill>
                  <a:srgbClr val="5D5D5D"/>
                </a:solidFill>
              </a:rPr>
              <a:t>Projects</a:t>
            </a:r>
            <a:r>
              <a:rPr sz="1200" spc="95" dirty="0">
                <a:solidFill>
                  <a:srgbClr val="5D5D5D"/>
                </a:solidFill>
              </a:rPr>
              <a:t> </a:t>
            </a:r>
            <a:r>
              <a:rPr sz="1200" dirty="0">
                <a:solidFill>
                  <a:srgbClr val="5D5D5D"/>
                </a:solidFill>
              </a:rPr>
              <a:t>Focusing</a:t>
            </a:r>
            <a:r>
              <a:rPr sz="1200" spc="75" dirty="0">
                <a:solidFill>
                  <a:srgbClr val="5D5D5D"/>
                </a:solidFill>
              </a:rPr>
              <a:t> </a:t>
            </a:r>
            <a:r>
              <a:rPr sz="1200" dirty="0">
                <a:solidFill>
                  <a:srgbClr val="5D5D5D"/>
                </a:solidFill>
              </a:rPr>
              <a:t>on</a:t>
            </a:r>
            <a:r>
              <a:rPr sz="1200" spc="30" dirty="0">
                <a:solidFill>
                  <a:srgbClr val="5D5D5D"/>
                </a:solidFill>
              </a:rPr>
              <a:t> </a:t>
            </a:r>
            <a:r>
              <a:rPr sz="1200" dirty="0">
                <a:solidFill>
                  <a:srgbClr val="5D5D5D"/>
                </a:solidFill>
              </a:rPr>
              <a:t>AI-</a:t>
            </a:r>
            <a:r>
              <a:rPr sz="1200" spc="-25" dirty="0">
                <a:solidFill>
                  <a:srgbClr val="5D5D5D"/>
                </a:solidFill>
              </a:rPr>
              <a:t>ML </a:t>
            </a:r>
            <a:r>
              <a:rPr sz="1200" spc="-10" dirty="0">
                <a:solidFill>
                  <a:srgbClr val="5B5B5B"/>
                </a:solidFill>
              </a:rPr>
              <a:t>Techniques</a:t>
            </a:r>
            <a:endParaRPr sz="1200" dirty="0"/>
          </a:p>
        </p:txBody>
      </p:sp>
      <p:pic>
        <p:nvPicPr>
          <p:cNvPr id="26" name="table">
            <a:extLst>
              <a:ext uri="{FF2B5EF4-FFF2-40B4-BE49-F238E27FC236}">
                <a16:creationId xmlns:a16="http://schemas.microsoft.com/office/drawing/2014/main" id="{1655786C-080C-7F50-30B7-C30AA9707E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04749" y="3253625"/>
            <a:ext cx="7196596" cy="194467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0A031A9-752C-868C-0584-82370DD105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224590" y="3429000"/>
            <a:ext cx="4189505" cy="292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03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69099-B23E-0A44-FF2A-B4B7A881E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86727A-68AD-F322-E5B8-3FB918F297DA}"/>
              </a:ext>
            </a:extLst>
          </p:cNvPr>
          <p:cNvSpPr/>
          <p:nvPr/>
        </p:nvSpPr>
        <p:spPr>
          <a:xfrm>
            <a:off x="0" y="-13715999"/>
            <a:ext cx="1234129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9304A3D-E4E8-51ED-2A56-ACF96BDCAFA7}"/>
              </a:ext>
            </a:extLst>
          </p:cNvPr>
          <p:cNvGrpSpPr/>
          <p:nvPr/>
        </p:nvGrpSpPr>
        <p:grpSpPr>
          <a:xfrm>
            <a:off x="-7671619" y="-13716000"/>
            <a:ext cx="8193522" cy="6858001"/>
            <a:chOff x="0" y="0"/>
            <a:chExt cx="8094407" cy="685800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85121AA-0105-E76C-8A93-26BBE48A07B8}"/>
                </a:ext>
              </a:extLst>
            </p:cNvPr>
            <p:cNvGrpSpPr/>
            <p:nvPr/>
          </p:nvGrpSpPr>
          <p:grpSpPr>
            <a:xfrm>
              <a:off x="0" y="0"/>
              <a:ext cx="8094407" cy="6858001"/>
              <a:chOff x="0" y="0"/>
              <a:chExt cx="8094407" cy="685800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CBDCD0A-B196-06E8-7082-6897EDFD8E7C}"/>
                  </a:ext>
                </a:extLst>
              </p:cNvPr>
              <p:cNvSpPr/>
              <p:nvPr/>
            </p:nvSpPr>
            <p:spPr>
              <a:xfrm>
                <a:off x="0" y="0"/>
                <a:ext cx="7610168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196F0477-79DF-9651-05D9-440630AF6332}"/>
                  </a:ext>
                </a:extLst>
              </p:cNvPr>
              <p:cNvSpPr/>
              <p:nvPr/>
            </p:nvSpPr>
            <p:spPr>
              <a:xfrm rot="5400000">
                <a:off x="6789175" y="5552770"/>
                <a:ext cx="1828799" cy="781664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0D5BA7A-BE93-53FA-8F49-D5AA6FD7E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934496" y="2342030"/>
              <a:ext cx="3800168" cy="1292057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17FC9-2DBA-B076-805A-78608C33155C}"/>
                </a:ext>
              </a:extLst>
            </p:cNvPr>
            <p:cNvSpPr/>
            <p:nvPr/>
          </p:nvSpPr>
          <p:spPr>
            <a:xfrm>
              <a:off x="840658" y="3418661"/>
              <a:ext cx="5987845" cy="1521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– ML VIRTUAL INTERSHIP REVIEW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8FFB31D-ADB8-5393-E895-953C31202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404" y="167094"/>
              <a:ext cx="1343826" cy="134382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3E411C9-723A-046C-2B95-DCE101C34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9109" y="167094"/>
              <a:ext cx="3929486" cy="1138738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DC26C0F-1766-F48A-896B-DCB527F49B63}"/>
              </a:ext>
            </a:extLst>
          </p:cNvPr>
          <p:cNvSpPr/>
          <p:nvPr/>
        </p:nvSpPr>
        <p:spPr>
          <a:xfrm>
            <a:off x="4970205" y="-11527347"/>
            <a:ext cx="6882259" cy="1598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A32CA6-A83C-CA79-8190-3336A393550A}"/>
              </a:ext>
            </a:extLst>
          </p:cNvPr>
          <p:cNvSpPr/>
          <p:nvPr/>
        </p:nvSpPr>
        <p:spPr>
          <a:xfrm flipH="1">
            <a:off x="12192000" y="-13715999"/>
            <a:ext cx="1234129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3261F6-7B2C-E00C-B67B-F7500264B2BC}"/>
              </a:ext>
            </a:extLst>
          </p:cNvPr>
          <p:cNvSpPr/>
          <p:nvPr/>
        </p:nvSpPr>
        <p:spPr>
          <a:xfrm>
            <a:off x="12436576" y="-13446065"/>
            <a:ext cx="10013614" cy="5368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 6 weeks.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hand-on experience with cutting edge technologies.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Opportunity to work with:</a:t>
            </a:r>
          </a:p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</a:p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DCE0A4-5AF7-2F5F-ECDA-F53E5AE2AC2D}"/>
              </a:ext>
            </a:extLst>
          </p:cNvPr>
          <p:cNvSpPr/>
          <p:nvPr/>
        </p:nvSpPr>
        <p:spPr>
          <a:xfrm flipH="1">
            <a:off x="12192000" y="-6858000"/>
            <a:ext cx="1234129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307265-A842-7975-98EC-A8E70FBD2B93}"/>
              </a:ext>
            </a:extLst>
          </p:cNvPr>
          <p:cNvSpPr/>
          <p:nvPr/>
        </p:nvSpPr>
        <p:spPr>
          <a:xfrm>
            <a:off x="0" y="-6858000"/>
            <a:ext cx="1234129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4B6315-AD07-9A17-96C8-ABDBF655AA84}"/>
              </a:ext>
            </a:extLst>
          </p:cNvPr>
          <p:cNvSpPr/>
          <p:nvPr/>
        </p:nvSpPr>
        <p:spPr>
          <a:xfrm>
            <a:off x="4216807" y="-4669347"/>
            <a:ext cx="7794174" cy="1598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LEARNING</a:t>
            </a:r>
          </a:p>
          <a:p>
            <a:pPr algn="ctr"/>
            <a:r>
              <a:rPr lang="en-US" sz="6000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pPr algn="ctr"/>
            <a:r>
              <a:rPr lang="en-US" sz="60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 ACQUIRED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FE99D-FDE9-DC0F-7BE5-CAC457513C03}"/>
              </a:ext>
            </a:extLst>
          </p:cNvPr>
          <p:cNvSpPr/>
          <p:nvPr/>
        </p:nvSpPr>
        <p:spPr>
          <a:xfrm>
            <a:off x="12436575" y="-6216283"/>
            <a:ext cx="10342054" cy="5434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learning Stages:</a:t>
            </a:r>
          </a:p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Neural Network with Tensor flow</a:t>
            </a:r>
          </a:p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-Get Start with object detection</a:t>
            </a:r>
          </a:p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-Go further with object detection</a:t>
            </a:r>
          </a:p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-Get started with Product Image Search</a:t>
            </a:r>
          </a:p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-Go further with Product Image Search</a:t>
            </a:r>
          </a:p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-Go further with Image Classification</a:t>
            </a:r>
          </a:p>
        </p:txBody>
      </p:sp>
      <p:pic>
        <p:nvPicPr>
          <p:cNvPr id="16" name="object 2">
            <a:extLst>
              <a:ext uri="{FF2B5EF4-FFF2-40B4-BE49-F238E27FC236}">
                <a16:creationId xmlns:a16="http://schemas.microsoft.com/office/drawing/2014/main" id="{310D734F-03E8-ADB9-0EEA-409B04963557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0582" y="-6216283"/>
            <a:ext cx="3089754" cy="543461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828147B-A66F-373A-891F-5F7B448C3CF0}"/>
              </a:ext>
            </a:extLst>
          </p:cNvPr>
          <p:cNvSpPr/>
          <p:nvPr/>
        </p:nvSpPr>
        <p:spPr>
          <a:xfrm>
            <a:off x="-12192001" y="-685800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FC2BBB-BB06-2A64-78AC-438866EFA5B9}"/>
              </a:ext>
            </a:extLst>
          </p:cNvPr>
          <p:cNvSpPr/>
          <p:nvPr/>
        </p:nvSpPr>
        <p:spPr>
          <a:xfrm>
            <a:off x="-10429568" y="-6249030"/>
            <a:ext cx="1407056" cy="115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6D2B97-9F29-263F-72E7-4F6831E97590}"/>
              </a:ext>
            </a:extLst>
          </p:cNvPr>
          <p:cNvSpPr/>
          <p:nvPr/>
        </p:nvSpPr>
        <p:spPr>
          <a:xfrm>
            <a:off x="-12077701" y="-5672801"/>
            <a:ext cx="4743683" cy="1217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MACHIME LEARNING (ML)?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A3387F-BB51-3764-1700-F75B418AC150}"/>
              </a:ext>
            </a:extLst>
          </p:cNvPr>
          <p:cNvCxnSpPr>
            <a:cxnSpLocks/>
          </p:cNvCxnSpPr>
          <p:nvPr/>
        </p:nvCxnSpPr>
        <p:spPr>
          <a:xfrm>
            <a:off x="-9223948" y="-5672803"/>
            <a:ext cx="435485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DFD215C-B0A5-AA08-F4C4-C89AED858FE9}"/>
              </a:ext>
            </a:extLst>
          </p:cNvPr>
          <p:cNvSpPr/>
          <p:nvPr/>
        </p:nvSpPr>
        <p:spPr>
          <a:xfrm>
            <a:off x="-5159501" y="-6263518"/>
            <a:ext cx="1407056" cy="115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B6A5D6-19B0-8E92-6F12-278817223804}"/>
              </a:ext>
            </a:extLst>
          </p:cNvPr>
          <p:cNvSpPr/>
          <p:nvPr/>
        </p:nvSpPr>
        <p:spPr>
          <a:xfrm>
            <a:off x="-6623256" y="-5781369"/>
            <a:ext cx="4743683" cy="1217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AND KERAS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A909B1-A3F1-AA36-3E34-AAED6C808A82}"/>
              </a:ext>
            </a:extLst>
          </p:cNvPr>
          <p:cNvCxnSpPr>
            <a:cxnSpLocks/>
          </p:cNvCxnSpPr>
          <p:nvPr/>
        </p:nvCxnSpPr>
        <p:spPr>
          <a:xfrm flipV="1">
            <a:off x="-4102510" y="-5694294"/>
            <a:ext cx="2508926" cy="2149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ACF39E4-64F3-1740-D843-76B443FCE2E7}"/>
              </a:ext>
            </a:extLst>
          </p:cNvPr>
          <p:cNvCxnSpPr>
            <a:cxnSpLocks/>
          </p:cNvCxnSpPr>
          <p:nvPr/>
        </p:nvCxnSpPr>
        <p:spPr>
          <a:xfrm>
            <a:off x="-1648133" y="-5687291"/>
            <a:ext cx="0" cy="13904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FB210AD-0AD7-5048-8061-F92622512B4D}"/>
              </a:ext>
            </a:extLst>
          </p:cNvPr>
          <p:cNvCxnSpPr>
            <a:cxnSpLocks/>
          </p:cNvCxnSpPr>
          <p:nvPr/>
        </p:nvCxnSpPr>
        <p:spPr>
          <a:xfrm flipV="1">
            <a:off x="-4126709" y="-4311289"/>
            <a:ext cx="2508926" cy="2149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EE7E385-A097-0F07-5743-F7FF4DD92C83}"/>
              </a:ext>
            </a:extLst>
          </p:cNvPr>
          <p:cNvSpPr/>
          <p:nvPr/>
        </p:nvSpPr>
        <p:spPr>
          <a:xfrm>
            <a:off x="-5159502" y="-4907178"/>
            <a:ext cx="1407056" cy="115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5206EF-017E-23CE-C3B9-A5D74936BDCB}"/>
              </a:ext>
            </a:extLst>
          </p:cNvPr>
          <p:cNvSpPr/>
          <p:nvPr/>
        </p:nvSpPr>
        <p:spPr>
          <a:xfrm>
            <a:off x="-6554160" y="-4207044"/>
            <a:ext cx="4743683" cy="1217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NUMPY ON LARGE DATABASES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D246ED2-9698-E37D-6BB2-7436A8F09DDE}"/>
              </a:ext>
            </a:extLst>
          </p:cNvPr>
          <p:cNvCxnSpPr>
            <a:cxnSpLocks/>
          </p:cNvCxnSpPr>
          <p:nvPr/>
        </p:nvCxnSpPr>
        <p:spPr>
          <a:xfrm>
            <a:off x="-9343869" y="-4304286"/>
            <a:ext cx="454210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15C214D-2B11-0561-53BC-413F4C4E6EEC}"/>
              </a:ext>
            </a:extLst>
          </p:cNvPr>
          <p:cNvSpPr/>
          <p:nvPr/>
        </p:nvSpPr>
        <p:spPr>
          <a:xfrm>
            <a:off x="-10429569" y="-4907178"/>
            <a:ext cx="1407056" cy="115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AA70E9-73C1-0058-2929-010376974F05}"/>
              </a:ext>
            </a:extLst>
          </p:cNvPr>
          <p:cNvSpPr/>
          <p:nvPr/>
        </p:nvSpPr>
        <p:spPr>
          <a:xfrm>
            <a:off x="-12260138" y="-4238199"/>
            <a:ext cx="5705905" cy="1217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VISION, OBJECT DETECTION, IMAGE DETECTION.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F18B15-78AE-46EB-F239-FD20ADD43167}"/>
              </a:ext>
            </a:extLst>
          </p:cNvPr>
          <p:cNvCxnSpPr>
            <a:cxnSpLocks/>
          </p:cNvCxnSpPr>
          <p:nvPr/>
        </p:nvCxnSpPr>
        <p:spPr>
          <a:xfrm>
            <a:off x="-11882306" y="-4330952"/>
            <a:ext cx="17313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D0FEAA-0949-FC16-94BB-4DB6DB46CA1D}"/>
              </a:ext>
            </a:extLst>
          </p:cNvPr>
          <p:cNvCxnSpPr>
            <a:cxnSpLocks/>
          </p:cNvCxnSpPr>
          <p:nvPr/>
        </p:nvCxnSpPr>
        <p:spPr>
          <a:xfrm>
            <a:off x="-11882306" y="-4304286"/>
            <a:ext cx="0" cy="167401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9942D29-B3F1-D746-A37F-1C8416BCFF02}"/>
              </a:ext>
            </a:extLst>
          </p:cNvPr>
          <p:cNvCxnSpPr>
            <a:cxnSpLocks/>
          </p:cNvCxnSpPr>
          <p:nvPr/>
        </p:nvCxnSpPr>
        <p:spPr>
          <a:xfrm>
            <a:off x="-11882306" y="-2630272"/>
            <a:ext cx="17313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F4523DC1-97C9-0A47-80F6-FEF4901A4FFC}"/>
              </a:ext>
            </a:extLst>
          </p:cNvPr>
          <p:cNvSpPr/>
          <p:nvPr/>
        </p:nvSpPr>
        <p:spPr>
          <a:xfrm>
            <a:off x="-10429569" y="-3203346"/>
            <a:ext cx="1407056" cy="115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7372A8E-3D97-7C66-611D-12173C9FDD7F}"/>
              </a:ext>
            </a:extLst>
          </p:cNvPr>
          <p:cNvSpPr/>
          <p:nvPr/>
        </p:nvSpPr>
        <p:spPr>
          <a:xfrm>
            <a:off x="-12088944" y="-2409401"/>
            <a:ext cx="5705905" cy="1217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Alogrithms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Unsupervised Learning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E1842B6-94BF-4D81-71D4-296171F5537B}"/>
              </a:ext>
            </a:extLst>
          </p:cNvPr>
          <p:cNvCxnSpPr>
            <a:cxnSpLocks/>
          </p:cNvCxnSpPr>
          <p:nvPr/>
        </p:nvCxnSpPr>
        <p:spPr>
          <a:xfrm>
            <a:off x="-9282704" y="-2637378"/>
            <a:ext cx="454210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2EC1B3A-B369-5739-0D31-A6A5AD323336}"/>
              </a:ext>
            </a:extLst>
          </p:cNvPr>
          <p:cNvSpPr/>
          <p:nvPr/>
        </p:nvSpPr>
        <p:spPr>
          <a:xfrm>
            <a:off x="-5159502" y="-3194908"/>
            <a:ext cx="1407056" cy="115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6E3C81B-4636-B504-2779-96636327C612}"/>
              </a:ext>
            </a:extLst>
          </p:cNvPr>
          <p:cNvSpPr/>
          <p:nvPr/>
        </p:nvSpPr>
        <p:spPr>
          <a:xfrm>
            <a:off x="-6623256" y="-2555270"/>
            <a:ext cx="4743683" cy="1217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AND ANALYSIS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D8E317-F42F-C2E8-FFB7-204793DE7A71}"/>
              </a:ext>
            </a:extLst>
          </p:cNvPr>
          <p:cNvSpPr/>
          <p:nvPr/>
        </p:nvSpPr>
        <p:spPr>
          <a:xfrm>
            <a:off x="-1219200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object 2">
            <a:extLst>
              <a:ext uri="{FF2B5EF4-FFF2-40B4-BE49-F238E27FC236}">
                <a16:creationId xmlns:a16="http://schemas.microsoft.com/office/drawing/2014/main" id="{D411ABE4-9CC1-E1C6-30D3-D7293A0C5787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-7064960" y="1367107"/>
            <a:ext cx="1265103" cy="1749566"/>
          </a:xfrm>
          <a:prstGeom prst="rect">
            <a:avLst/>
          </a:prstGeom>
        </p:spPr>
      </p:pic>
      <p:pic>
        <p:nvPicPr>
          <p:cNvPr id="19" name="object 3">
            <a:extLst>
              <a:ext uri="{FF2B5EF4-FFF2-40B4-BE49-F238E27FC236}">
                <a16:creationId xmlns:a16="http://schemas.microsoft.com/office/drawing/2014/main" id="{1399ADB3-379F-AA8E-0866-406C0ED4C8F8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-5140063" y="1289920"/>
            <a:ext cx="4146489" cy="1826753"/>
          </a:xfrm>
          <a:prstGeom prst="rect">
            <a:avLst/>
          </a:prstGeom>
        </p:spPr>
      </p:pic>
      <p:sp>
        <p:nvSpPr>
          <p:cNvPr id="20" name="object 5">
            <a:extLst>
              <a:ext uri="{FF2B5EF4-FFF2-40B4-BE49-F238E27FC236}">
                <a16:creationId xmlns:a16="http://schemas.microsoft.com/office/drawing/2014/main" id="{0469FABF-C7A0-11E6-8F22-A3E31E1CEA35}"/>
              </a:ext>
            </a:extLst>
          </p:cNvPr>
          <p:cNvSpPr txBox="1">
            <a:spLocks noGrp="1"/>
          </p:cNvSpPr>
          <p:nvPr/>
        </p:nvSpPr>
        <p:spPr>
          <a:xfrm>
            <a:off x="-11753676" y="1550802"/>
            <a:ext cx="3672696" cy="1582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50" b="0" i="0">
                <a:solidFill>
                  <a:srgbClr val="1D1D1D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9685" marR="5080" indent="-7620">
              <a:lnSpc>
                <a:spcPct val="107400"/>
              </a:lnSpc>
              <a:spcBef>
                <a:spcPts val="100"/>
              </a:spcBef>
            </a:pPr>
            <a:r>
              <a:rPr sz="3200" spc="-35" dirty="0"/>
              <a:t>Hands-</a:t>
            </a:r>
            <a:r>
              <a:rPr sz="3200" dirty="0"/>
              <a:t>On</a:t>
            </a:r>
            <a:r>
              <a:rPr sz="3200" spc="-85" dirty="0"/>
              <a:t> </a:t>
            </a:r>
            <a:r>
              <a:rPr sz="3200" spc="-25" dirty="0"/>
              <a:t>Projects</a:t>
            </a:r>
            <a:r>
              <a:rPr sz="3200" spc="-75" dirty="0"/>
              <a:t> </a:t>
            </a:r>
            <a:r>
              <a:rPr sz="3200" spc="-25" dirty="0"/>
              <a:t>and </a:t>
            </a:r>
            <a:r>
              <a:rPr sz="3200" spc="-10" dirty="0"/>
              <a:t>Assignments</a:t>
            </a:r>
            <a:endParaRPr sz="3200" dirty="0"/>
          </a:p>
          <a:p>
            <a:pPr marL="17145" marR="471805" indent="-1905">
              <a:lnSpc>
                <a:spcPct val="133300"/>
              </a:lnSpc>
              <a:spcBef>
                <a:spcPts val="420"/>
              </a:spcBef>
            </a:pPr>
            <a:r>
              <a:rPr sz="1200" dirty="0">
                <a:solidFill>
                  <a:srgbClr val="5D5D5D"/>
                </a:solidFill>
              </a:rPr>
              <a:t>Internship</a:t>
            </a:r>
            <a:r>
              <a:rPr sz="1200" spc="80" dirty="0">
                <a:solidFill>
                  <a:srgbClr val="5D5D5D"/>
                </a:solidFill>
              </a:rPr>
              <a:t> </a:t>
            </a:r>
            <a:r>
              <a:rPr sz="1200" dirty="0">
                <a:solidFill>
                  <a:srgbClr val="5D5D5D"/>
                </a:solidFill>
              </a:rPr>
              <a:t>Projects</a:t>
            </a:r>
            <a:r>
              <a:rPr sz="1200" spc="95" dirty="0">
                <a:solidFill>
                  <a:srgbClr val="5D5D5D"/>
                </a:solidFill>
              </a:rPr>
              <a:t> </a:t>
            </a:r>
            <a:r>
              <a:rPr sz="1200" dirty="0">
                <a:solidFill>
                  <a:srgbClr val="5D5D5D"/>
                </a:solidFill>
              </a:rPr>
              <a:t>Focusing</a:t>
            </a:r>
            <a:r>
              <a:rPr sz="1200" spc="75" dirty="0">
                <a:solidFill>
                  <a:srgbClr val="5D5D5D"/>
                </a:solidFill>
              </a:rPr>
              <a:t> </a:t>
            </a:r>
            <a:r>
              <a:rPr sz="1200" dirty="0">
                <a:solidFill>
                  <a:srgbClr val="5D5D5D"/>
                </a:solidFill>
              </a:rPr>
              <a:t>on</a:t>
            </a:r>
            <a:r>
              <a:rPr sz="1200" spc="30" dirty="0">
                <a:solidFill>
                  <a:srgbClr val="5D5D5D"/>
                </a:solidFill>
              </a:rPr>
              <a:t> </a:t>
            </a:r>
            <a:r>
              <a:rPr sz="1200" dirty="0">
                <a:solidFill>
                  <a:srgbClr val="5D5D5D"/>
                </a:solidFill>
              </a:rPr>
              <a:t>AI-</a:t>
            </a:r>
            <a:r>
              <a:rPr sz="1200" spc="-25" dirty="0">
                <a:solidFill>
                  <a:srgbClr val="5D5D5D"/>
                </a:solidFill>
              </a:rPr>
              <a:t>ML </a:t>
            </a:r>
            <a:r>
              <a:rPr sz="1200" spc="-10" dirty="0">
                <a:solidFill>
                  <a:srgbClr val="5B5B5B"/>
                </a:solidFill>
              </a:rPr>
              <a:t>Techniques</a:t>
            </a:r>
            <a:endParaRPr sz="1200" dirty="0"/>
          </a:p>
        </p:txBody>
      </p:sp>
      <p:pic>
        <p:nvPicPr>
          <p:cNvPr id="26" name="table">
            <a:extLst>
              <a:ext uri="{FF2B5EF4-FFF2-40B4-BE49-F238E27FC236}">
                <a16:creationId xmlns:a16="http://schemas.microsoft.com/office/drawing/2014/main" id="{61891192-54AC-F979-5D56-8EFCF45190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7487251" y="3253625"/>
            <a:ext cx="7196596" cy="194467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0AB1996-456D-884E-E08B-62F823493A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-11967410" y="3429000"/>
            <a:ext cx="4189505" cy="292334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DEA7B07-B68C-9CB2-76E7-A59F135A3A3F}"/>
              </a:ext>
            </a:extLst>
          </p:cNvPr>
          <p:cNvSpPr/>
          <p:nvPr/>
        </p:nvSpPr>
        <p:spPr>
          <a:xfrm>
            <a:off x="31734" y="0"/>
            <a:ext cx="121602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object 2">
            <a:extLst>
              <a:ext uri="{FF2B5EF4-FFF2-40B4-BE49-F238E27FC236}">
                <a16:creationId xmlns:a16="http://schemas.microsoft.com/office/drawing/2014/main" id="{64DB14D4-D422-4565-4A34-795E75D2B4A5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72283" y="5385162"/>
            <a:ext cx="644571" cy="644652"/>
          </a:xfrm>
          <a:prstGeom prst="rect">
            <a:avLst/>
          </a:prstGeom>
        </p:spPr>
      </p:pic>
      <p:pic>
        <p:nvPicPr>
          <p:cNvPr id="34" name="object 3">
            <a:extLst>
              <a:ext uri="{FF2B5EF4-FFF2-40B4-BE49-F238E27FC236}">
                <a16:creationId xmlns:a16="http://schemas.microsoft.com/office/drawing/2014/main" id="{03BCBB87-F992-91F7-BBC2-FD3DFAD4EF88}"/>
              </a:ext>
            </a:extLst>
          </p:cNvPr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016282" y="6423006"/>
            <a:ext cx="1837713" cy="91440"/>
          </a:xfrm>
          <a:prstGeom prst="rect">
            <a:avLst/>
          </a:prstGeom>
        </p:spPr>
      </p:pic>
      <p:pic>
        <p:nvPicPr>
          <p:cNvPr id="40" name="object 6">
            <a:extLst>
              <a:ext uri="{FF2B5EF4-FFF2-40B4-BE49-F238E27FC236}">
                <a16:creationId xmlns:a16="http://schemas.microsoft.com/office/drawing/2014/main" id="{D37162E8-646F-BAC6-90BE-7E1946D82D9F}"/>
              </a:ext>
            </a:extLst>
          </p:cNvPr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72284" y="2591670"/>
            <a:ext cx="630857" cy="644652"/>
          </a:xfrm>
          <a:prstGeom prst="rect">
            <a:avLst/>
          </a:prstGeom>
        </p:spPr>
      </p:pic>
      <p:pic>
        <p:nvPicPr>
          <p:cNvPr id="44" name="object 7">
            <a:extLst>
              <a:ext uri="{FF2B5EF4-FFF2-40B4-BE49-F238E27FC236}">
                <a16:creationId xmlns:a16="http://schemas.microsoft.com/office/drawing/2014/main" id="{22A754BB-2D72-8919-4F75-1FB99EC07DCD}"/>
              </a:ext>
            </a:extLst>
          </p:cNvPr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135139" y="2756263"/>
            <a:ext cx="306285" cy="310895"/>
          </a:xfrm>
          <a:prstGeom prst="rect">
            <a:avLst/>
          </a:prstGeom>
        </p:spPr>
      </p:pic>
      <p:pic>
        <p:nvPicPr>
          <p:cNvPr id="46" name="object 8">
            <a:extLst>
              <a:ext uri="{FF2B5EF4-FFF2-40B4-BE49-F238E27FC236}">
                <a16:creationId xmlns:a16="http://schemas.microsoft.com/office/drawing/2014/main" id="{5AC4D1F2-725B-A848-63C5-DDDFA6C09ABE}"/>
              </a:ext>
            </a:extLst>
          </p:cNvPr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135139" y="4155294"/>
            <a:ext cx="306285" cy="306324"/>
          </a:xfrm>
          <a:prstGeom prst="rect">
            <a:avLst/>
          </a:prstGeom>
        </p:spPr>
      </p:pic>
      <p:pic>
        <p:nvPicPr>
          <p:cNvPr id="47" name="object 9">
            <a:extLst>
              <a:ext uri="{FF2B5EF4-FFF2-40B4-BE49-F238E27FC236}">
                <a16:creationId xmlns:a16="http://schemas.microsoft.com/office/drawing/2014/main" id="{6D98799B-6D9B-AECE-13DE-1D58119811D4}"/>
              </a:ext>
            </a:extLst>
          </p:cNvPr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135139" y="5558897"/>
            <a:ext cx="306285" cy="301752"/>
          </a:xfrm>
          <a:prstGeom prst="rect">
            <a:avLst/>
          </a:prstGeom>
        </p:spPr>
      </p:pic>
      <p:pic>
        <p:nvPicPr>
          <p:cNvPr id="54" name="object 10">
            <a:extLst>
              <a:ext uri="{FF2B5EF4-FFF2-40B4-BE49-F238E27FC236}">
                <a16:creationId xmlns:a16="http://schemas.microsoft.com/office/drawing/2014/main" id="{EC3E0A02-A130-52CF-2723-60D9BDE6D951}"/>
              </a:ext>
            </a:extLst>
          </p:cNvPr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45427" y="4452473"/>
            <a:ext cx="1247999" cy="219455"/>
          </a:xfrm>
          <a:prstGeom prst="rect">
            <a:avLst/>
          </a:prstGeom>
        </p:spPr>
      </p:pic>
      <p:sp>
        <p:nvSpPr>
          <p:cNvPr id="55" name="object 11">
            <a:extLst>
              <a:ext uri="{FF2B5EF4-FFF2-40B4-BE49-F238E27FC236}">
                <a16:creationId xmlns:a16="http://schemas.microsoft.com/office/drawing/2014/main" id="{CD35897D-D50F-7415-5052-52A6535DEB2B}"/>
              </a:ext>
            </a:extLst>
          </p:cNvPr>
          <p:cNvSpPr txBox="1">
            <a:spLocks/>
          </p:cNvSpPr>
          <p:nvPr/>
        </p:nvSpPr>
        <p:spPr>
          <a:xfrm>
            <a:off x="491683" y="537104"/>
            <a:ext cx="4375785" cy="1114472"/>
          </a:xfrm>
          <a:prstGeom prst="rect">
            <a:avLst/>
          </a:prstGeom>
        </p:spPr>
        <p:txBody>
          <a:bodyPr vert="horz" wrap="square" lIns="0" tIns="762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9050" marR="7620" indent="9525">
              <a:lnSpc>
                <a:spcPct val="102600"/>
              </a:lnSpc>
              <a:spcBef>
                <a:spcPts val="60"/>
              </a:spcBef>
            </a:pPr>
            <a:r>
              <a:rPr lang="en-US" sz="3600" b="1" u="sng" spc="-75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Career</a:t>
            </a:r>
            <a:r>
              <a:rPr lang="en-US" sz="3600" b="1" u="sng" spc="-21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u="sng" spc="-45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</a:t>
            </a:r>
            <a:r>
              <a:rPr lang="en-US" sz="3600" b="1" u="sng" spc="-23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 </a:t>
            </a:r>
            <a:r>
              <a:rPr lang="en-US" sz="3600" b="1" u="sng" spc="-15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bject 12">
            <a:extLst>
              <a:ext uri="{FF2B5EF4-FFF2-40B4-BE49-F238E27FC236}">
                <a16:creationId xmlns:a16="http://schemas.microsoft.com/office/drawing/2014/main" id="{A2BEA82E-9C28-7F41-95F7-0C6156F86F02}"/>
              </a:ext>
            </a:extLst>
          </p:cNvPr>
          <p:cNvSpPr txBox="1"/>
          <p:nvPr/>
        </p:nvSpPr>
        <p:spPr>
          <a:xfrm>
            <a:off x="521902" y="1798939"/>
            <a:ext cx="4918710" cy="22698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9050">
              <a:spcBef>
                <a:spcPts val="150"/>
              </a:spcBef>
            </a:pPr>
            <a:r>
              <a:rPr sz="1350" dirty="0">
                <a:solidFill>
                  <a:srgbClr val="5D5D5D"/>
                </a:solidFill>
                <a:latin typeface="Arial MT"/>
                <a:cs typeface="Arial MT"/>
              </a:rPr>
              <a:t>Explore</a:t>
            </a:r>
            <a:r>
              <a:rPr sz="1350" spc="75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5D5D5D"/>
                </a:solidFill>
                <a:latin typeface="Arial MT"/>
                <a:cs typeface="Arial MT"/>
              </a:rPr>
              <a:t>diverse</a:t>
            </a:r>
            <a:r>
              <a:rPr sz="1350" spc="75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5D5D5D"/>
                </a:solidFill>
                <a:latin typeface="Arial MT"/>
                <a:cs typeface="Arial MT"/>
              </a:rPr>
              <a:t>career</a:t>
            </a:r>
            <a:r>
              <a:rPr sz="1350" spc="171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5E5E5E"/>
                </a:solidFill>
                <a:latin typeface="Arial MT"/>
                <a:cs typeface="Arial MT"/>
              </a:rPr>
              <a:t>paths</a:t>
            </a:r>
            <a:r>
              <a:rPr sz="1350" spc="-8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1350" spc="-53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350" spc="-15" dirty="0">
                <a:solidFill>
                  <a:srgbClr val="606060"/>
                </a:solidFill>
                <a:latin typeface="Arial MT"/>
                <a:cs typeface="Arial MT"/>
              </a:rPr>
              <a:t>AI</a:t>
            </a:r>
            <a:r>
              <a:rPr sz="1350" spc="38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1350" spc="38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5E5E5E"/>
                </a:solidFill>
                <a:latin typeface="Arial MT"/>
                <a:cs typeface="Arial MT"/>
              </a:rPr>
              <a:t>ML</a:t>
            </a:r>
            <a:r>
              <a:rPr sz="1350" spc="98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5D5D5D"/>
                </a:solidFill>
                <a:latin typeface="Arial MT"/>
                <a:cs typeface="Arial MT"/>
              </a:rPr>
              <a:t>after</a:t>
            </a:r>
            <a:r>
              <a:rPr sz="1350" spc="127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5E5E5E"/>
                </a:solidFill>
                <a:latin typeface="Arial MT"/>
                <a:cs typeface="Arial MT"/>
              </a:rPr>
              <a:t>your</a:t>
            </a:r>
            <a:r>
              <a:rPr sz="1350" spc="4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350" spc="-15" dirty="0">
                <a:solidFill>
                  <a:srgbClr val="5D5D5D"/>
                </a:solidFill>
                <a:latin typeface="Arial MT"/>
                <a:cs typeface="Arial MT"/>
              </a:rPr>
              <a:t>internship</a:t>
            </a:r>
            <a:endParaRPr sz="1350" dirty="0">
              <a:latin typeface="Arial MT"/>
              <a:cs typeface="Arial MT"/>
            </a:endParaRPr>
          </a:p>
        </p:txBody>
      </p:sp>
      <p:sp>
        <p:nvSpPr>
          <p:cNvPr id="57" name="object 13">
            <a:extLst>
              <a:ext uri="{FF2B5EF4-FFF2-40B4-BE49-F238E27FC236}">
                <a16:creationId xmlns:a16="http://schemas.microsoft.com/office/drawing/2014/main" id="{DE6F532C-91EA-64F5-23F6-22C69232B5D2}"/>
              </a:ext>
            </a:extLst>
          </p:cNvPr>
          <p:cNvSpPr txBox="1"/>
          <p:nvPr/>
        </p:nvSpPr>
        <p:spPr>
          <a:xfrm>
            <a:off x="1454139" y="2385168"/>
            <a:ext cx="4097655" cy="87049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6670">
              <a:spcBef>
                <a:spcPts val="1065"/>
              </a:spcBef>
            </a:pPr>
            <a:r>
              <a:rPr sz="1350" dirty="0">
                <a:solidFill>
                  <a:srgbClr val="1F1F1F"/>
                </a:solidFill>
                <a:latin typeface="Arial MT"/>
                <a:cs typeface="Arial MT"/>
              </a:rPr>
              <a:t>AI</a:t>
            </a:r>
            <a:r>
              <a:rPr sz="1350" spc="-98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350" spc="-15" dirty="0">
                <a:solidFill>
                  <a:srgbClr val="1C1C1C"/>
                </a:solidFill>
                <a:latin typeface="Arial MT"/>
                <a:cs typeface="Arial MT"/>
              </a:rPr>
              <a:t>Research</a:t>
            </a:r>
            <a:r>
              <a:rPr sz="1350" spc="-45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350" spc="-15" dirty="0">
                <a:solidFill>
                  <a:srgbClr val="1C1C1C"/>
                </a:solidFill>
                <a:latin typeface="Arial MT"/>
                <a:cs typeface="Arial MT"/>
              </a:rPr>
              <a:t>Scientist</a:t>
            </a:r>
            <a:endParaRPr sz="1350" dirty="0">
              <a:latin typeface="Arial MT"/>
              <a:cs typeface="Arial MT"/>
            </a:endParaRPr>
          </a:p>
          <a:p>
            <a:pPr marL="20955" marR="7620" indent="-2858">
              <a:lnSpc>
                <a:spcPct val="120000"/>
              </a:lnSpc>
              <a:spcBef>
                <a:spcPts val="563"/>
              </a:spcBef>
            </a:pPr>
            <a:r>
              <a:rPr sz="1275" spc="-98" dirty="0">
                <a:solidFill>
                  <a:srgbClr val="1C1C1C"/>
                </a:solidFill>
                <a:latin typeface="Arial MT"/>
                <a:cs typeface="Arial MT"/>
              </a:rPr>
              <a:t>Engage</a:t>
            </a:r>
            <a:r>
              <a:rPr sz="1275" spc="-15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275" spc="-38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275" spc="-7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75" spc="-30" dirty="0">
                <a:solidFill>
                  <a:srgbClr val="1D1D1D"/>
                </a:solidFill>
                <a:latin typeface="Arial MT"/>
                <a:cs typeface="Arial MT"/>
              </a:rPr>
              <a:t>cutting-</a:t>
            </a:r>
            <a:r>
              <a:rPr sz="1275" dirty="0">
                <a:solidFill>
                  <a:srgbClr val="1D1D1D"/>
                </a:solidFill>
                <a:latin typeface="Arial MT"/>
                <a:cs typeface="Arial MT"/>
              </a:rPr>
              <a:t>edge</a:t>
            </a:r>
            <a:r>
              <a:rPr sz="1275" spc="53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1275" spc="-60" dirty="0">
                <a:solidFill>
                  <a:srgbClr val="1D1D1D"/>
                </a:solidFill>
                <a:latin typeface="Arial MT"/>
                <a:cs typeface="Arial MT"/>
              </a:rPr>
              <a:t>research</a:t>
            </a:r>
            <a:r>
              <a:rPr sz="1275" spc="-8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1275" spc="-38" dirty="0">
                <a:solidFill>
                  <a:srgbClr val="1F1F1F"/>
                </a:solidFill>
                <a:latin typeface="Arial MT"/>
                <a:cs typeface="Arial MT"/>
              </a:rPr>
              <a:t>in</a:t>
            </a:r>
            <a:r>
              <a:rPr sz="1275" spc="-68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75" spc="-15" dirty="0">
                <a:solidFill>
                  <a:srgbClr val="1C1C1C"/>
                </a:solidFill>
                <a:latin typeface="Arial MT"/>
                <a:cs typeface="Arial MT"/>
              </a:rPr>
              <a:t>artificial</a:t>
            </a:r>
            <a:r>
              <a:rPr sz="1275" spc="-23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275" spc="-45" dirty="0">
                <a:solidFill>
                  <a:srgbClr val="1D1D1D"/>
                </a:solidFill>
                <a:latin typeface="Arial MT"/>
                <a:cs typeface="Arial MT"/>
              </a:rPr>
              <a:t>intelligence</a:t>
            </a:r>
            <a:r>
              <a:rPr sz="1275" spc="83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1275" spc="-38" dirty="0">
                <a:solidFill>
                  <a:srgbClr val="1F1F1F"/>
                </a:solidFill>
                <a:latin typeface="Arial MT"/>
                <a:cs typeface="Arial MT"/>
              </a:rPr>
              <a:t>and </a:t>
            </a:r>
            <a:r>
              <a:rPr sz="1275" spc="-60" dirty="0">
                <a:solidFill>
                  <a:srgbClr val="1F1F1F"/>
                </a:solidFill>
                <a:latin typeface="Arial MT"/>
                <a:cs typeface="Arial MT"/>
              </a:rPr>
              <a:t>machine</a:t>
            </a:r>
            <a:r>
              <a:rPr sz="1275" spc="8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75" spc="-15" dirty="0">
                <a:solidFill>
                  <a:srgbClr val="1A1A1A"/>
                </a:solidFill>
                <a:latin typeface="Arial MT"/>
                <a:cs typeface="Arial MT"/>
              </a:rPr>
              <a:t>learning.</a:t>
            </a:r>
            <a:endParaRPr sz="1275" dirty="0">
              <a:latin typeface="Arial MT"/>
              <a:cs typeface="Arial MT"/>
            </a:endParaRPr>
          </a:p>
        </p:txBody>
      </p:sp>
      <p:sp>
        <p:nvSpPr>
          <p:cNvPr id="58" name="object 14">
            <a:extLst>
              <a:ext uri="{FF2B5EF4-FFF2-40B4-BE49-F238E27FC236}">
                <a16:creationId xmlns:a16="http://schemas.microsoft.com/office/drawing/2014/main" id="{026ED2F8-C062-F31E-A581-3EC8BC543F4B}"/>
              </a:ext>
            </a:extLst>
          </p:cNvPr>
          <p:cNvSpPr txBox="1"/>
          <p:nvPr/>
        </p:nvSpPr>
        <p:spPr>
          <a:xfrm>
            <a:off x="826966" y="3905357"/>
            <a:ext cx="281940" cy="22698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9050">
              <a:spcBef>
                <a:spcPts val="150"/>
              </a:spcBef>
            </a:pPr>
            <a:r>
              <a:rPr sz="1350" spc="-83" dirty="0">
                <a:solidFill>
                  <a:srgbClr val="606060"/>
                </a:solidFill>
                <a:latin typeface="Arial MT"/>
                <a:cs typeface="Arial MT"/>
              </a:rPr>
              <a:t>•••••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59" name="object 15">
            <a:extLst>
              <a:ext uri="{FF2B5EF4-FFF2-40B4-BE49-F238E27FC236}">
                <a16:creationId xmlns:a16="http://schemas.microsoft.com/office/drawing/2014/main" id="{484AAACA-E3D3-1A3E-63BE-9906A999D281}"/>
              </a:ext>
            </a:extLst>
          </p:cNvPr>
          <p:cNvSpPr txBox="1"/>
          <p:nvPr/>
        </p:nvSpPr>
        <p:spPr>
          <a:xfrm>
            <a:off x="1458293" y="3793613"/>
            <a:ext cx="4028123" cy="638316"/>
          </a:xfrm>
          <a:prstGeom prst="rect">
            <a:avLst/>
          </a:prstGeom>
        </p:spPr>
        <p:txBody>
          <a:bodyPr vert="horz" wrap="square" lIns="0" tIns="130493" rIns="0" bIns="0" rtlCol="0">
            <a:spAutoFit/>
          </a:bodyPr>
          <a:lstStyle/>
          <a:p>
            <a:pPr marL="19050">
              <a:spcBef>
                <a:spcPts val="1028"/>
              </a:spcBef>
            </a:pPr>
            <a:r>
              <a:rPr sz="1350" dirty="0">
                <a:solidFill>
                  <a:srgbClr val="1C1C1C"/>
                </a:solidFill>
                <a:latin typeface="Arial MT"/>
                <a:cs typeface="Arial MT"/>
              </a:rPr>
              <a:t>Data</a:t>
            </a:r>
            <a:r>
              <a:rPr sz="1350" spc="-83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350" spc="-15" dirty="0">
                <a:solidFill>
                  <a:srgbClr val="1C1C1C"/>
                </a:solidFill>
                <a:latin typeface="Arial MT"/>
                <a:cs typeface="Arial MT"/>
              </a:rPr>
              <a:t>Scientist</a:t>
            </a:r>
            <a:endParaRPr sz="1350">
              <a:latin typeface="Arial MT"/>
              <a:cs typeface="Arial MT"/>
            </a:endParaRPr>
          </a:p>
          <a:p>
            <a:pPr marL="22860">
              <a:spcBef>
                <a:spcPts val="832"/>
              </a:spcBef>
            </a:pPr>
            <a:r>
              <a:rPr sz="1275" spc="-75" dirty="0">
                <a:solidFill>
                  <a:srgbClr val="1D1D1D"/>
                </a:solidFill>
                <a:latin typeface="Arial MT"/>
                <a:cs typeface="Arial MT"/>
              </a:rPr>
              <a:t>Analyze</a:t>
            </a:r>
            <a:r>
              <a:rPr sz="1275" spc="8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1275" spc="-83" dirty="0">
                <a:solidFill>
                  <a:srgbClr val="1F1F1F"/>
                </a:solidFill>
                <a:latin typeface="Arial MT"/>
                <a:cs typeface="Arial MT"/>
              </a:rPr>
              <a:t>and</a:t>
            </a:r>
            <a:r>
              <a:rPr sz="1275" spc="-53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75" spc="-38" dirty="0">
                <a:solidFill>
                  <a:srgbClr val="1C1C1C"/>
                </a:solidFill>
                <a:latin typeface="Arial MT"/>
                <a:cs typeface="Arial MT"/>
              </a:rPr>
              <a:t>interpret</a:t>
            </a:r>
            <a:r>
              <a:rPr sz="1275" spc="8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275" spc="-30" dirty="0">
                <a:solidFill>
                  <a:srgbClr val="1C1C1C"/>
                </a:solidFill>
                <a:latin typeface="Arial MT"/>
                <a:cs typeface="Arial MT"/>
              </a:rPr>
              <a:t>intricate</a:t>
            </a:r>
            <a:r>
              <a:rPr sz="1275" spc="-15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275" spc="-30" dirty="0">
                <a:solidFill>
                  <a:srgbClr val="1F1F1F"/>
                </a:solidFill>
                <a:latin typeface="Arial MT"/>
                <a:cs typeface="Arial MT"/>
              </a:rPr>
              <a:t>data</a:t>
            </a:r>
            <a:r>
              <a:rPr sz="1275" spc="8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75" spc="-45" dirty="0">
                <a:solidFill>
                  <a:srgbClr val="1F1F1F"/>
                </a:solidFill>
                <a:latin typeface="Arial MT"/>
                <a:cs typeface="Arial MT"/>
              </a:rPr>
              <a:t>sets</a:t>
            </a:r>
            <a:r>
              <a:rPr sz="1275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75" spc="-15" dirty="0">
                <a:solidFill>
                  <a:srgbClr val="1F1F1F"/>
                </a:solidFill>
                <a:latin typeface="Arial MT"/>
                <a:cs typeface="Arial MT"/>
              </a:rPr>
              <a:t>to</a:t>
            </a:r>
            <a:r>
              <a:rPr sz="1275" spc="-83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75" spc="-30" dirty="0">
                <a:solidFill>
                  <a:srgbClr val="1D1D1D"/>
                </a:solidFill>
                <a:latin typeface="Arial MT"/>
                <a:cs typeface="Arial MT"/>
              </a:rPr>
              <a:t>inform</a:t>
            </a:r>
            <a:r>
              <a:rPr sz="1275" spc="-23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1275" spc="-15" dirty="0">
                <a:solidFill>
                  <a:srgbClr val="1D1D1D"/>
                </a:solidFill>
                <a:latin typeface="Arial MT"/>
                <a:cs typeface="Arial MT"/>
              </a:rPr>
              <a:t>decision-</a:t>
            </a:r>
            <a:endParaRPr sz="1275">
              <a:latin typeface="Arial MT"/>
              <a:cs typeface="Arial MT"/>
            </a:endParaRPr>
          </a:p>
        </p:txBody>
      </p:sp>
      <p:sp>
        <p:nvSpPr>
          <p:cNvPr id="60" name="object 17">
            <a:extLst>
              <a:ext uri="{FF2B5EF4-FFF2-40B4-BE49-F238E27FC236}">
                <a16:creationId xmlns:a16="http://schemas.microsoft.com/office/drawing/2014/main" id="{42460C97-37C4-D19F-0D69-78E3920817C6}"/>
              </a:ext>
            </a:extLst>
          </p:cNvPr>
          <p:cNvSpPr txBox="1"/>
          <p:nvPr/>
        </p:nvSpPr>
        <p:spPr>
          <a:xfrm>
            <a:off x="1454456" y="5183231"/>
            <a:ext cx="4007168" cy="87049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2860">
              <a:spcBef>
                <a:spcPts val="1065"/>
              </a:spcBef>
            </a:pPr>
            <a:r>
              <a:rPr sz="1350" dirty="0">
                <a:solidFill>
                  <a:srgbClr val="1C1C1C"/>
                </a:solidFill>
                <a:latin typeface="Arial MT"/>
                <a:cs typeface="Arial MT"/>
              </a:rPr>
              <a:t>Machine</a:t>
            </a:r>
            <a:r>
              <a:rPr sz="1350" spc="68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C1C1C"/>
                </a:solidFill>
                <a:latin typeface="Arial MT"/>
                <a:cs typeface="Arial MT"/>
              </a:rPr>
              <a:t>Learning</a:t>
            </a:r>
            <a:r>
              <a:rPr sz="1350" spc="15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350" spc="-15" dirty="0">
                <a:solidFill>
                  <a:srgbClr val="1C1C1C"/>
                </a:solidFill>
                <a:latin typeface="Arial MT"/>
                <a:cs typeface="Arial MT"/>
              </a:rPr>
              <a:t>Engineer</a:t>
            </a:r>
            <a:endParaRPr sz="1350">
              <a:latin typeface="Arial MT"/>
              <a:cs typeface="Arial MT"/>
            </a:endParaRPr>
          </a:p>
          <a:p>
            <a:pPr marL="20955" marR="7620" indent="-2858">
              <a:lnSpc>
                <a:spcPct val="120000"/>
              </a:lnSpc>
              <a:spcBef>
                <a:spcPts val="563"/>
              </a:spcBef>
            </a:pPr>
            <a:r>
              <a:rPr sz="1275" spc="-83" dirty="0">
                <a:solidFill>
                  <a:srgbClr val="1C1C1C"/>
                </a:solidFill>
                <a:latin typeface="Arial MT"/>
                <a:cs typeface="Arial MT"/>
              </a:rPr>
              <a:t>Design</a:t>
            </a:r>
            <a:r>
              <a:rPr sz="1275" spc="-8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275" spc="-68" dirty="0">
                <a:solidFill>
                  <a:srgbClr val="1C1C1C"/>
                </a:solidFill>
                <a:latin typeface="Arial MT"/>
                <a:cs typeface="Arial MT"/>
              </a:rPr>
              <a:t>and</a:t>
            </a:r>
            <a:r>
              <a:rPr sz="1275" spc="-23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275" spc="-53" dirty="0">
                <a:solidFill>
                  <a:srgbClr val="1C1C1C"/>
                </a:solidFill>
                <a:latin typeface="Arial MT"/>
                <a:cs typeface="Arial MT"/>
              </a:rPr>
              <a:t>implement</a:t>
            </a:r>
            <a:r>
              <a:rPr sz="1275" spc="30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275" spc="-68" dirty="0">
                <a:solidFill>
                  <a:srgbClr val="1D1D1D"/>
                </a:solidFill>
                <a:latin typeface="Arial MT"/>
                <a:cs typeface="Arial MT"/>
              </a:rPr>
              <a:t>machine</a:t>
            </a:r>
            <a:r>
              <a:rPr sz="1275" spc="-15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1275" spc="-45" dirty="0">
                <a:solidFill>
                  <a:srgbClr val="1C1C1C"/>
                </a:solidFill>
                <a:latin typeface="Arial MT"/>
                <a:cs typeface="Arial MT"/>
              </a:rPr>
              <a:t>learning</a:t>
            </a:r>
            <a:r>
              <a:rPr sz="1275" spc="-30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275" spc="-53" dirty="0">
                <a:solidFill>
                  <a:srgbClr val="1F1F1F"/>
                </a:solidFill>
                <a:latin typeface="Arial MT"/>
                <a:cs typeface="Arial MT"/>
              </a:rPr>
              <a:t>models</a:t>
            </a:r>
            <a:r>
              <a:rPr sz="1275" spc="-23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75" dirty="0">
                <a:solidFill>
                  <a:srgbClr val="1F1F1F"/>
                </a:solidFill>
                <a:latin typeface="Arial MT"/>
                <a:cs typeface="Arial MT"/>
              </a:rPr>
              <a:t>for</a:t>
            </a:r>
            <a:r>
              <a:rPr sz="1275" spc="-23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75" spc="-15" dirty="0">
                <a:solidFill>
                  <a:srgbClr val="1D1D1D"/>
                </a:solidFill>
                <a:latin typeface="Arial MT"/>
                <a:cs typeface="Arial MT"/>
              </a:rPr>
              <a:t>various </a:t>
            </a:r>
            <a:r>
              <a:rPr sz="1275" spc="-15" dirty="0">
                <a:solidFill>
                  <a:srgbClr val="1A1A1A"/>
                </a:solidFill>
                <a:latin typeface="Arial MT"/>
                <a:cs typeface="Arial MT"/>
              </a:rPr>
              <a:t>applications.</a:t>
            </a:r>
            <a:endParaRPr sz="1275" dirty="0">
              <a:latin typeface="Arial MT"/>
              <a:cs typeface="Arial MT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A1B23139-5C2E-CCCB-8907-3048CD4D4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6935138" y="725809"/>
            <a:ext cx="4762500" cy="161925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DEF1939D-6C81-5C08-10B5-8451AF5374F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7493467" y="2344931"/>
            <a:ext cx="3535680" cy="35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79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1A18D-6099-6891-4483-6A15F3785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BFF5D3-E89C-87CE-F1DE-5FC12A055F79}"/>
              </a:ext>
            </a:extLst>
          </p:cNvPr>
          <p:cNvSpPr/>
          <p:nvPr/>
        </p:nvSpPr>
        <p:spPr>
          <a:xfrm>
            <a:off x="-12192000" y="-13715999"/>
            <a:ext cx="1234129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BF86E57-B4ED-7C40-8350-0B6B08B94854}"/>
              </a:ext>
            </a:extLst>
          </p:cNvPr>
          <p:cNvGrpSpPr/>
          <p:nvPr/>
        </p:nvGrpSpPr>
        <p:grpSpPr>
          <a:xfrm>
            <a:off x="-19863619" y="-13716000"/>
            <a:ext cx="8193522" cy="6858001"/>
            <a:chOff x="0" y="0"/>
            <a:chExt cx="8094407" cy="685800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C5FB926-187F-536A-C18B-6976D7D91C7B}"/>
                </a:ext>
              </a:extLst>
            </p:cNvPr>
            <p:cNvGrpSpPr/>
            <p:nvPr/>
          </p:nvGrpSpPr>
          <p:grpSpPr>
            <a:xfrm>
              <a:off x="0" y="0"/>
              <a:ext cx="8094407" cy="6858001"/>
              <a:chOff x="0" y="0"/>
              <a:chExt cx="8094407" cy="685800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60FEF6F-8827-A30C-ABC7-7D94253EC073}"/>
                  </a:ext>
                </a:extLst>
              </p:cNvPr>
              <p:cNvSpPr/>
              <p:nvPr/>
            </p:nvSpPr>
            <p:spPr>
              <a:xfrm>
                <a:off x="0" y="0"/>
                <a:ext cx="7610168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40644896-79BB-9EE6-66A7-BB2330A1A7C3}"/>
                  </a:ext>
                </a:extLst>
              </p:cNvPr>
              <p:cNvSpPr/>
              <p:nvPr/>
            </p:nvSpPr>
            <p:spPr>
              <a:xfrm rot="5400000">
                <a:off x="6789175" y="5552770"/>
                <a:ext cx="1828799" cy="781664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1DFC400-6E0D-E80E-F812-27CAD3358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934496" y="2342030"/>
              <a:ext cx="3800168" cy="1292057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B654577-A701-AF20-55B6-DFE5112A820F}"/>
                </a:ext>
              </a:extLst>
            </p:cNvPr>
            <p:cNvSpPr/>
            <p:nvPr/>
          </p:nvSpPr>
          <p:spPr>
            <a:xfrm>
              <a:off x="840658" y="3418661"/>
              <a:ext cx="5987845" cy="1521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– ML VIRTUAL INTERSHIP REVIEW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16D42A0-E85C-D534-2145-E7FC6177E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404" y="167094"/>
              <a:ext cx="1343826" cy="134382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2337F6C-7320-A65D-DB71-0F0393A92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9109" y="167094"/>
              <a:ext cx="3929486" cy="1138738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47EFBEF-04E2-36EC-2C52-6FF820C15DF7}"/>
              </a:ext>
            </a:extLst>
          </p:cNvPr>
          <p:cNvSpPr/>
          <p:nvPr/>
        </p:nvSpPr>
        <p:spPr>
          <a:xfrm>
            <a:off x="-7221795" y="-11527347"/>
            <a:ext cx="6882259" cy="1598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B467D0-D5AF-8F0E-7840-F3C3803290B4}"/>
              </a:ext>
            </a:extLst>
          </p:cNvPr>
          <p:cNvSpPr/>
          <p:nvPr/>
        </p:nvSpPr>
        <p:spPr>
          <a:xfrm flipH="1">
            <a:off x="0" y="-13715999"/>
            <a:ext cx="1234129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9DD7B2-F980-3B8F-6E79-8525870CC75D}"/>
              </a:ext>
            </a:extLst>
          </p:cNvPr>
          <p:cNvSpPr/>
          <p:nvPr/>
        </p:nvSpPr>
        <p:spPr>
          <a:xfrm>
            <a:off x="244576" y="-13446065"/>
            <a:ext cx="10013614" cy="5368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 6 weeks.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hand-on experience with cutting edge technologies.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Opportunity to work with:</a:t>
            </a:r>
          </a:p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</a:p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B76953-64B0-1853-B88C-6D07B5BED278}"/>
              </a:ext>
            </a:extLst>
          </p:cNvPr>
          <p:cNvSpPr/>
          <p:nvPr/>
        </p:nvSpPr>
        <p:spPr>
          <a:xfrm flipH="1">
            <a:off x="0" y="-6858000"/>
            <a:ext cx="1234129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D4EB03-079E-C697-9DA7-6DDC4E9BE54D}"/>
              </a:ext>
            </a:extLst>
          </p:cNvPr>
          <p:cNvSpPr/>
          <p:nvPr/>
        </p:nvSpPr>
        <p:spPr>
          <a:xfrm>
            <a:off x="-12192000" y="-6858000"/>
            <a:ext cx="1234129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9AFF70-C67C-D621-4E02-C55B470DB101}"/>
              </a:ext>
            </a:extLst>
          </p:cNvPr>
          <p:cNvSpPr/>
          <p:nvPr/>
        </p:nvSpPr>
        <p:spPr>
          <a:xfrm>
            <a:off x="-7975193" y="-4669347"/>
            <a:ext cx="7794174" cy="1598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LEARNING</a:t>
            </a:r>
          </a:p>
          <a:p>
            <a:pPr algn="ctr"/>
            <a:r>
              <a:rPr lang="en-US" sz="6000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pPr algn="ctr"/>
            <a:r>
              <a:rPr lang="en-US" sz="60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 ACQUIRED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06224E-D328-8BDB-E387-EC3F6FAD7B0B}"/>
              </a:ext>
            </a:extLst>
          </p:cNvPr>
          <p:cNvSpPr/>
          <p:nvPr/>
        </p:nvSpPr>
        <p:spPr>
          <a:xfrm>
            <a:off x="244575" y="-6216283"/>
            <a:ext cx="10342054" cy="5434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learning Stages:</a:t>
            </a:r>
          </a:p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Neural Network with Tensor flow</a:t>
            </a:r>
          </a:p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-Get Start with object detection</a:t>
            </a:r>
          </a:p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-Go further with object detection</a:t>
            </a:r>
          </a:p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-Get started with Product Image Search</a:t>
            </a:r>
          </a:p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-Go further with Product Image Search</a:t>
            </a:r>
          </a:p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-Go further with Image Classification</a:t>
            </a:r>
          </a:p>
        </p:txBody>
      </p:sp>
      <p:pic>
        <p:nvPicPr>
          <p:cNvPr id="16" name="object 2">
            <a:extLst>
              <a:ext uri="{FF2B5EF4-FFF2-40B4-BE49-F238E27FC236}">
                <a16:creationId xmlns:a16="http://schemas.microsoft.com/office/drawing/2014/main" id="{A9C4E20F-CF86-CDA0-26D1-25D7814E0D9A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-11241418" y="-6216283"/>
            <a:ext cx="3089754" cy="543461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61F3ED1-A649-56D8-157B-B06013F69AE6}"/>
              </a:ext>
            </a:extLst>
          </p:cNvPr>
          <p:cNvSpPr/>
          <p:nvPr/>
        </p:nvSpPr>
        <p:spPr>
          <a:xfrm>
            <a:off x="-24384001" y="-685800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5B566E-B624-6212-966A-EEBE41C64909}"/>
              </a:ext>
            </a:extLst>
          </p:cNvPr>
          <p:cNvSpPr/>
          <p:nvPr/>
        </p:nvSpPr>
        <p:spPr>
          <a:xfrm>
            <a:off x="-22621568" y="-6249030"/>
            <a:ext cx="1407056" cy="115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782525-BBD8-4D1E-0D65-5BC11643A611}"/>
              </a:ext>
            </a:extLst>
          </p:cNvPr>
          <p:cNvSpPr/>
          <p:nvPr/>
        </p:nvSpPr>
        <p:spPr>
          <a:xfrm>
            <a:off x="-24269701" y="-5672801"/>
            <a:ext cx="4743683" cy="1217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MACHIME LEARNING (ML)?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66E8E6-5430-352D-D90E-1741E917AE7F}"/>
              </a:ext>
            </a:extLst>
          </p:cNvPr>
          <p:cNvCxnSpPr>
            <a:cxnSpLocks/>
          </p:cNvCxnSpPr>
          <p:nvPr/>
        </p:nvCxnSpPr>
        <p:spPr>
          <a:xfrm>
            <a:off x="-21415948" y="-5672803"/>
            <a:ext cx="435485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A28891F-2F89-15E3-CC70-E2FDD4654802}"/>
              </a:ext>
            </a:extLst>
          </p:cNvPr>
          <p:cNvSpPr/>
          <p:nvPr/>
        </p:nvSpPr>
        <p:spPr>
          <a:xfrm>
            <a:off x="-17351501" y="-6263518"/>
            <a:ext cx="1407056" cy="115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747E3E-AE40-AC61-4349-FDE0FCA2DD66}"/>
              </a:ext>
            </a:extLst>
          </p:cNvPr>
          <p:cNvSpPr/>
          <p:nvPr/>
        </p:nvSpPr>
        <p:spPr>
          <a:xfrm>
            <a:off x="-18815256" y="-5781369"/>
            <a:ext cx="4743683" cy="1217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AND KERAS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77F1551-A219-9A18-DB89-9E86A767E599}"/>
              </a:ext>
            </a:extLst>
          </p:cNvPr>
          <p:cNvCxnSpPr>
            <a:cxnSpLocks/>
          </p:cNvCxnSpPr>
          <p:nvPr/>
        </p:nvCxnSpPr>
        <p:spPr>
          <a:xfrm flipV="1">
            <a:off x="-16294510" y="-5694294"/>
            <a:ext cx="2508926" cy="2149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31EE37-A19C-88A1-5FB7-9BE2A128B853}"/>
              </a:ext>
            </a:extLst>
          </p:cNvPr>
          <p:cNvCxnSpPr>
            <a:cxnSpLocks/>
          </p:cNvCxnSpPr>
          <p:nvPr/>
        </p:nvCxnSpPr>
        <p:spPr>
          <a:xfrm>
            <a:off x="-13840133" y="-5687291"/>
            <a:ext cx="0" cy="13904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DED8AEF-2FB6-7D07-48A9-7DF4A8C6799D}"/>
              </a:ext>
            </a:extLst>
          </p:cNvPr>
          <p:cNvCxnSpPr>
            <a:cxnSpLocks/>
          </p:cNvCxnSpPr>
          <p:nvPr/>
        </p:nvCxnSpPr>
        <p:spPr>
          <a:xfrm flipV="1">
            <a:off x="-16318709" y="-4311289"/>
            <a:ext cx="2508926" cy="2149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E60B11F-0095-47D8-1B87-963F041D5726}"/>
              </a:ext>
            </a:extLst>
          </p:cNvPr>
          <p:cNvSpPr/>
          <p:nvPr/>
        </p:nvSpPr>
        <p:spPr>
          <a:xfrm>
            <a:off x="-17351502" y="-4907178"/>
            <a:ext cx="1407056" cy="115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7692CCD-8C4A-7635-7076-003099CD5214}"/>
              </a:ext>
            </a:extLst>
          </p:cNvPr>
          <p:cNvSpPr/>
          <p:nvPr/>
        </p:nvSpPr>
        <p:spPr>
          <a:xfrm>
            <a:off x="-18746160" y="-4207044"/>
            <a:ext cx="4743683" cy="1217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NUMPY ON LARGE DATABASES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333516-A2ED-B2E4-DAC1-80A5BA9349DD}"/>
              </a:ext>
            </a:extLst>
          </p:cNvPr>
          <p:cNvCxnSpPr>
            <a:cxnSpLocks/>
          </p:cNvCxnSpPr>
          <p:nvPr/>
        </p:nvCxnSpPr>
        <p:spPr>
          <a:xfrm>
            <a:off x="-21535869" y="-4304286"/>
            <a:ext cx="454210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F526806-87ED-2DB7-68E8-130B3FE5E7D9}"/>
              </a:ext>
            </a:extLst>
          </p:cNvPr>
          <p:cNvSpPr/>
          <p:nvPr/>
        </p:nvSpPr>
        <p:spPr>
          <a:xfrm>
            <a:off x="-22621569" y="-4907178"/>
            <a:ext cx="1407056" cy="115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CCCA77-D9A9-1732-3F8B-7CA4B24C5B6C}"/>
              </a:ext>
            </a:extLst>
          </p:cNvPr>
          <p:cNvSpPr/>
          <p:nvPr/>
        </p:nvSpPr>
        <p:spPr>
          <a:xfrm>
            <a:off x="-24452138" y="-4238199"/>
            <a:ext cx="5705905" cy="1217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VISION, OBJECT DETECTION, IMAGE DETECTION.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4BFB6D-D973-AB76-7CC3-CE263C857C4A}"/>
              </a:ext>
            </a:extLst>
          </p:cNvPr>
          <p:cNvCxnSpPr>
            <a:cxnSpLocks/>
          </p:cNvCxnSpPr>
          <p:nvPr/>
        </p:nvCxnSpPr>
        <p:spPr>
          <a:xfrm>
            <a:off x="-24074306" y="-4330952"/>
            <a:ext cx="17313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40F5B2F-3145-ADF7-45C8-CB90CC8879D3}"/>
              </a:ext>
            </a:extLst>
          </p:cNvPr>
          <p:cNvCxnSpPr>
            <a:cxnSpLocks/>
          </p:cNvCxnSpPr>
          <p:nvPr/>
        </p:nvCxnSpPr>
        <p:spPr>
          <a:xfrm>
            <a:off x="-24074306" y="-4304286"/>
            <a:ext cx="0" cy="167401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DF126B9-300C-8FF5-E929-902C37AF4192}"/>
              </a:ext>
            </a:extLst>
          </p:cNvPr>
          <p:cNvCxnSpPr>
            <a:cxnSpLocks/>
          </p:cNvCxnSpPr>
          <p:nvPr/>
        </p:nvCxnSpPr>
        <p:spPr>
          <a:xfrm>
            <a:off x="-24074306" y="-2630272"/>
            <a:ext cx="17313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F506DDB9-16FA-FCFB-3052-A8AFB314781D}"/>
              </a:ext>
            </a:extLst>
          </p:cNvPr>
          <p:cNvSpPr/>
          <p:nvPr/>
        </p:nvSpPr>
        <p:spPr>
          <a:xfrm>
            <a:off x="-22621569" y="-3203346"/>
            <a:ext cx="1407056" cy="115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CCB0749-7FCF-C4FF-6DF3-06C65968B4E5}"/>
              </a:ext>
            </a:extLst>
          </p:cNvPr>
          <p:cNvSpPr/>
          <p:nvPr/>
        </p:nvSpPr>
        <p:spPr>
          <a:xfrm>
            <a:off x="-24280944" y="-2409401"/>
            <a:ext cx="5705905" cy="1217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Alogrithms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Unsupervised Learning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96FF78C-ECEF-6A92-7AF0-3EF725F427AA}"/>
              </a:ext>
            </a:extLst>
          </p:cNvPr>
          <p:cNvCxnSpPr>
            <a:cxnSpLocks/>
          </p:cNvCxnSpPr>
          <p:nvPr/>
        </p:nvCxnSpPr>
        <p:spPr>
          <a:xfrm>
            <a:off x="-21474704" y="-2637378"/>
            <a:ext cx="454210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A965E52-B682-4BB9-20F0-AD122F06FE43}"/>
              </a:ext>
            </a:extLst>
          </p:cNvPr>
          <p:cNvSpPr/>
          <p:nvPr/>
        </p:nvSpPr>
        <p:spPr>
          <a:xfrm>
            <a:off x="-17351502" y="-3194908"/>
            <a:ext cx="1407056" cy="115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8FB9814-0E5B-6B05-8233-0B50FCDB65E6}"/>
              </a:ext>
            </a:extLst>
          </p:cNvPr>
          <p:cNvSpPr/>
          <p:nvPr/>
        </p:nvSpPr>
        <p:spPr>
          <a:xfrm>
            <a:off x="-18815256" y="-2555270"/>
            <a:ext cx="4743683" cy="1217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AND ANALYSIS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2DA71C-9744-27AA-4A9B-6E838149D6DE}"/>
              </a:ext>
            </a:extLst>
          </p:cNvPr>
          <p:cNvSpPr/>
          <p:nvPr/>
        </p:nvSpPr>
        <p:spPr>
          <a:xfrm>
            <a:off x="-2438400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object 2">
            <a:extLst>
              <a:ext uri="{FF2B5EF4-FFF2-40B4-BE49-F238E27FC236}">
                <a16:creationId xmlns:a16="http://schemas.microsoft.com/office/drawing/2014/main" id="{CE4D3942-7EB1-1D25-DCAD-229D4A8A3E13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-19256960" y="1367107"/>
            <a:ext cx="1265103" cy="1749566"/>
          </a:xfrm>
          <a:prstGeom prst="rect">
            <a:avLst/>
          </a:prstGeom>
        </p:spPr>
      </p:pic>
      <p:pic>
        <p:nvPicPr>
          <p:cNvPr id="19" name="object 3">
            <a:extLst>
              <a:ext uri="{FF2B5EF4-FFF2-40B4-BE49-F238E27FC236}">
                <a16:creationId xmlns:a16="http://schemas.microsoft.com/office/drawing/2014/main" id="{3022C8BF-E5AE-0133-F9F6-01A279705A0E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-17332063" y="1289920"/>
            <a:ext cx="4146489" cy="1826753"/>
          </a:xfrm>
          <a:prstGeom prst="rect">
            <a:avLst/>
          </a:prstGeom>
        </p:spPr>
      </p:pic>
      <p:sp>
        <p:nvSpPr>
          <p:cNvPr id="20" name="object 5">
            <a:extLst>
              <a:ext uri="{FF2B5EF4-FFF2-40B4-BE49-F238E27FC236}">
                <a16:creationId xmlns:a16="http://schemas.microsoft.com/office/drawing/2014/main" id="{FD1C1B31-6A2D-9482-6E0D-A25F3722ABAE}"/>
              </a:ext>
            </a:extLst>
          </p:cNvPr>
          <p:cNvSpPr txBox="1">
            <a:spLocks noGrp="1"/>
          </p:cNvSpPr>
          <p:nvPr/>
        </p:nvSpPr>
        <p:spPr>
          <a:xfrm>
            <a:off x="-23945676" y="1550802"/>
            <a:ext cx="3672696" cy="1582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50" b="0" i="0">
                <a:solidFill>
                  <a:srgbClr val="1D1D1D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9685" marR="5080" indent="-7620">
              <a:lnSpc>
                <a:spcPct val="107400"/>
              </a:lnSpc>
              <a:spcBef>
                <a:spcPts val="100"/>
              </a:spcBef>
            </a:pPr>
            <a:r>
              <a:rPr sz="3200" spc="-35" dirty="0"/>
              <a:t>Hands-</a:t>
            </a:r>
            <a:r>
              <a:rPr sz="3200" dirty="0"/>
              <a:t>On</a:t>
            </a:r>
            <a:r>
              <a:rPr sz="3200" spc="-85" dirty="0"/>
              <a:t> </a:t>
            </a:r>
            <a:r>
              <a:rPr sz="3200" spc="-25" dirty="0"/>
              <a:t>Projects</a:t>
            </a:r>
            <a:r>
              <a:rPr sz="3200" spc="-75" dirty="0"/>
              <a:t> </a:t>
            </a:r>
            <a:r>
              <a:rPr sz="3200" spc="-25" dirty="0"/>
              <a:t>and </a:t>
            </a:r>
            <a:r>
              <a:rPr sz="3200" spc="-10" dirty="0"/>
              <a:t>Assignments</a:t>
            </a:r>
            <a:endParaRPr sz="3200" dirty="0"/>
          </a:p>
          <a:p>
            <a:pPr marL="17145" marR="471805" indent="-1905">
              <a:lnSpc>
                <a:spcPct val="133300"/>
              </a:lnSpc>
              <a:spcBef>
                <a:spcPts val="420"/>
              </a:spcBef>
            </a:pPr>
            <a:r>
              <a:rPr sz="1200" dirty="0">
                <a:solidFill>
                  <a:srgbClr val="5D5D5D"/>
                </a:solidFill>
              </a:rPr>
              <a:t>Internship</a:t>
            </a:r>
            <a:r>
              <a:rPr sz="1200" spc="80" dirty="0">
                <a:solidFill>
                  <a:srgbClr val="5D5D5D"/>
                </a:solidFill>
              </a:rPr>
              <a:t> </a:t>
            </a:r>
            <a:r>
              <a:rPr sz="1200" dirty="0">
                <a:solidFill>
                  <a:srgbClr val="5D5D5D"/>
                </a:solidFill>
              </a:rPr>
              <a:t>Projects</a:t>
            </a:r>
            <a:r>
              <a:rPr sz="1200" spc="95" dirty="0">
                <a:solidFill>
                  <a:srgbClr val="5D5D5D"/>
                </a:solidFill>
              </a:rPr>
              <a:t> </a:t>
            </a:r>
            <a:r>
              <a:rPr sz="1200" dirty="0">
                <a:solidFill>
                  <a:srgbClr val="5D5D5D"/>
                </a:solidFill>
              </a:rPr>
              <a:t>Focusing</a:t>
            </a:r>
            <a:r>
              <a:rPr sz="1200" spc="75" dirty="0">
                <a:solidFill>
                  <a:srgbClr val="5D5D5D"/>
                </a:solidFill>
              </a:rPr>
              <a:t> </a:t>
            </a:r>
            <a:r>
              <a:rPr sz="1200" dirty="0">
                <a:solidFill>
                  <a:srgbClr val="5D5D5D"/>
                </a:solidFill>
              </a:rPr>
              <a:t>on</a:t>
            </a:r>
            <a:r>
              <a:rPr sz="1200" spc="30" dirty="0">
                <a:solidFill>
                  <a:srgbClr val="5D5D5D"/>
                </a:solidFill>
              </a:rPr>
              <a:t> </a:t>
            </a:r>
            <a:r>
              <a:rPr sz="1200" dirty="0">
                <a:solidFill>
                  <a:srgbClr val="5D5D5D"/>
                </a:solidFill>
              </a:rPr>
              <a:t>AI-</a:t>
            </a:r>
            <a:r>
              <a:rPr sz="1200" spc="-25" dirty="0">
                <a:solidFill>
                  <a:srgbClr val="5D5D5D"/>
                </a:solidFill>
              </a:rPr>
              <a:t>ML </a:t>
            </a:r>
            <a:r>
              <a:rPr sz="1200" spc="-10" dirty="0">
                <a:solidFill>
                  <a:srgbClr val="5B5B5B"/>
                </a:solidFill>
              </a:rPr>
              <a:t>Techniques</a:t>
            </a:r>
            <a:endParaRPr sz="1200" dirty="0"/>
          </a:p>
        </p:txBody>
      </p:sp>
      <p:pic>
        <p:nvPicPr>
          <p:cNvPr id="26" name="table">
            <a:extLst>
              <a:ext uri="{FF2B5EF4-FFF2-40B4-BE49-F238E27FC236}">
                <a16:creationId xmlns:a16="http://schemas.microsoft.com/office/drawing/2014/main" id="{DA8C7AA2-F665-E5C2-A3EB-D4EEE3463D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19679251" y="3253625"/>
            <a:ext cx="7196596" cy="194467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4949350-3E6D-03D7-8A71-28AE684356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-24159410" y="3429000"/>
            <a:ext cx="4189505" cy="292334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B8CD768-6131-942B-F088-973A40653A5C}"/>
              </a:ext>
            </a:extLst>
          </p:cNvPr>
          <p:cNvSpPr/>
          <p:nvPr/>
        </p:nvSpPr>
        <p:spPr>
          <a:xfrm>
            <a:off x="-12160266" y="0"/>
            <a:ext cx="121602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object 2">
            <a:extLst>
              <a:ext uri="{FF2B5EF4-FFF2-40B4-BE49-F238E27FC236}">
                <a16:creationId xmlns:a16="http://schemas.microsoft.com/office/drawing/2014/main" id="{D061A2C6-0D67-5534-1E6F-D67EB945D2EF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-11519717" y="5385162"/>
            <a:ext cx="644571" cy="644652"/>
          </a:xfrm>
          <a:prstGeom prst="rect">
            <a:avLst/>
          </a:prstGeom>
        </p:spPr>
      </p:pic>
      <p:pic>
        <p:nvPicPr>
          <p:cNvPr id="34" name="object 3">
            <a:extLst>
              <a:ext uri="{FF2B5EF4-FFF2-40B4-BE49-F238E27FC236}">
                <a16:creationId xmlns:a16="http://schemas.microsoft.com/office/drawing/2014/main" id="{E88B7FBA-6D82-9FDE-AAA9-1D0E47800FC2}"/>
              </a:ext>
            </a:extLst>
          </p:cNvPr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-6175718" y="6423006"/>
            <a:ext cx="1837713" cy="91440"/>
          </a:xfrm>
          <a:prstGeom prst="rect">
            <a:avLst/>
          </a:prstGeom>
        </p:spPr>
      </p:pic>
      <p:pic>
        <p:nvPicPr>
          <p:cNvPr id="40" name="object 6">
            <a:extLst>
              <a:ext uri="{FF2B5EF4-FFF2-40B4-BE49-F238E27FC236}">
                <a16:creationId xmlns:a16="http://schemas.microsoft.com/office/drawing/2014/main" id="{78EE81B2-4AD6-EB10-AAAE-DBDAE06696CE}"/>
              </a:ext>
            </a:extLst>
          </p:cNvPr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-11519716" y="2591670"/>
            <a:ext cx="630857" cy="644652"/>
          </a:xfrm>
          <a:prstGeom prst="rect">
            <a:avLst/>
          </a:prstGeom>
        </p:spPr>
      </p:pic>
      <p:pic>
        <p:nvPicPr>
          <p:cNvPr id="44" name="object 7">
            <a:extLst>
              <a:ext uri="{FF2B5EF4-FFF2-40B4-BE49-F238E27FC236}">
                <a16:creationId xmlns:a16="http://schemas.microsoft.com/office/drawing/2014/main" id="{2E8138EE-3B13-1656-92FF-AF87D1F927CB}"/>
              </a:ext>
            </a:extLst>
          </p:cNvPr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-6056861" y="2756263"/>
            <a:ext cx="306285" cy="310895"/>
          </a:xfrm>
          <a:prstGeom prst="rect">
            <a:avLst/>
          </a:prstGeom>
        </p:spPr>
      </p:pic>
      <p:pic>
        <p:nvPicPr>
          <p:cNvPr id="46" name="object 8">
            <a:extLst>
              <a:ext uri="{FF2B5EF4-FFF2-40B4-BE49-F238E27FC236}">
                <a16:creationId xmlns:a16="http://schemas.microsoft.com/office/drawing/2014/main" id="{EADF6A8A-5410-35CE-BD9C-08F546C9175B}"/>
              </a:ext>
            </a:extLst>
          </p:cNvPr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-6056861" y="4155294"/>
            <a:ext cx="306285" cy="306324"/>
          </a:xfrm>
          <a:prstGeom prst="rect">
            <a:avLst/>
          </a:prstGeom>
        </p:spPr>
      </p:pic>
      <p:pic>
        <p:nvPicPr>
          <p:cNvPr id="47" name="object 9">
            <a:extLst>
              <a:ext uri="{FF2B5EF4-FFF2-40B4-BE49-F238E27FC236}">
                <a16:creationId xmlns:a16="http://schemas.microsoft.com/office/drawing/2014/main" id="{3423CD62-0B0B-F575-951B-D0C364542B37}"/>
              </a:ext>
            </a:extLst>
          </p:cNvPr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-6056861" y="5558897"/>
            <a:ext cx="306285" cy="301752"/>
          </a:xfrm>
          <a:prstGeom prst="rect">
            <a:avLst/>
          </a:prstGeom>
        </p:spPr>
      </p:pic>
      <p:pic>
        <p:nvPicPr>
          <p:cNvPr id="54" name="object 10">
            <a:extLst>
              <a:ext uri="{FF2B5EF4-FFF2-40B4-BE49-F238E27FC236}">
                <a16:creationId xmlns:a16="http://schemas.microsoft.com/office/drawing/2014/main" id="{7BB9094F-888A-6AD7-DD2B-98C6D6E6E77F}"/>
              </a:ext>
            </a:extLst>
          </p:cNvPr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-11446573" y="4452473"/>
            <a:ext cx="1247999" cy="219455"/>
          </a:xfrm>
          <a:prstGeom prst="rect">
            <a:avLst/>
          </a:prstGeom>
        </p:spPr>
      </p:pic>
      <p:sp>
        <p:nvSpPr>
          <p:cNvPr id="55" name="object 11">
            <a:extLst>
              <a:ext uri="{FF2B5EF4-FFF2-40B4-BE49-F238E27FC236}">
                <a16:creationId xmlns:a16="http://schemas.microsoft.com/office/drawing/2014/main" id="{4F8B007C-B17A-858B-DB4E-DAE02FFC9CA9}"/>
              </a:ext>
            </a:extLst>
          </p:cNvPr>
          <p:cNvSpPr txBox="1">
            <a:spLocks/>
          </p:cNvSpPr>
          <p:nvPr/>
        </p:nvSpPr>
        <p:spPr>
          <a:xfrm>
            <a:off x="-11700317" y="537104"/>
            <a:ext cx="4375785" cy="1114472"/>
          </a:xfrm>
          <a:prstGeom prst="rect">
            <a:avLst/>
          </a:prstGeom>
        </p:spPr>
        <p:txBody>
          <a:bodyPr vert="horz" wrap="square" lIns="0" tIns="762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9050" marR="7620" indent="9525">
              <a:lnSpc>
                <a:spcPct val="102600"/>
              </a:lnSpc>
              <a:spcBef>
                <a:spcPts val="60"/>
              </a:spcBef>
            </a:pPr>
            <a:r>
              <a:rPr lang="en-US" sz="3600" b="1" u="sng" spc="-75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Career</a:t>
            </a:r>
            <a:r>
              <a:rPr lang="en-US" sz="3600" b="1" u="sng" spc="-21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u="sng" spc="-45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</a:t>
            </a:r>
            <a:r>
              <a:rPr lang="en-US" sz="3600" b="1" u="sng" spc="-23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 </a:t>
            </a:r>
            <a:r>
              <a:rPr lang="en-US" sz="3600" b="1" u="sng" spc="-15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bject 12">
            <a:extLst>
              <a:ext uri="{FF2B5EF4-FFF2-40B4-BE49-F238E27FC236}">
                <a16:creationId xmlns:a16="http://schemas.microsoft.com/office/drawing/2014/main" id="{DBA5CDC1-25CA-3507-3FC7-03B655D53A1B}"/>
              </a:ext>
            </a:extLst>
          </p:cNvPr>
          <p:cNvSpPr txBox="1"/>
          <p:nvPr/>
        </p:nvSpPr>
        <p:spPr>
          <a:xfrm>
            <a:off x="-11670098" y="1798939"/>
            <a:ext cx="4918710" cy="22698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9050">
              <a:spcBef>
                <a:spcPts val="150"/>
              </a:spcBef>
            </a:pPr>
            <a:r>
              <a:rPr sz="1350" dirty="0">
                <a:solidFill>
                  <a:srgbClr val="5D5D5D"/>
                </a:solidFill>
                <a:latin typeface="Arial MT"/>
                <a:cs typeface="Arial MT"/>
              </a:rPr>
              <a:t>Explore</a:t>
            </a:r>
            <a:r>
              <a:rPr sz="1350" spc="75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5D5D5D"/>
                </a:solidFill>
                <a:latin typeface="Arial MT"/>
                <a:cs typeface="Arial MT"/>
              </a:rPr>
              <a:t>diverse</a:t>
            </a:r>
            <a:r>
              <a:rPr sz="1350" spc="75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5D5D5D"/>
                </a:solidFill>
                <a:latin typeface="Arial MT"/>
                <a:cs typeface="Arial MT"/>
              </a:rPr>
              <a:t>career</a:t>
            </a:r>
            <a:r>
              <a:rPr sz="1350" spc="171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5E5E5E"/>
                </a:solidFill>
                <a:latin typeface="Arial MT"/>
                <a:cs typeface="Arial MT"/>
              </a:rPr>
              <a:t>paths</a:t>
            </a:r>
            <a:r>
              <a:rPr sz="1350" spc="-8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1350" spc="-53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350" spc="-15" dirty="0">
                <a:solidFill>
                  <a:srgbClr val="606060"/>
                </a:solidFill>
                <a:latin typeface="Arial MT"/>
                <a:cs typeface="Arial MT"/>
              </a:rPr>
              <a:t>AI</a:t>
            </a:r>
            <a:r>
              <a:rPr sz="1350" spc="38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1350" spc="38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5E5E5E"/>
                </a:solidFill>
                <a:latin typeface="Arial MT"/>
                <a:cs typeface="Arial MT"/>
              </a:rPr>
              <a:t>ML</a:t>
            </a:r>
            <a:r>
              <a:rPr sz="1350" spc="98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5D5D5D"/>
                </a:solidFill>
                <a:latin typeface="Arial MT"/>
                <a:cs typeface="Arial MT"/>
              </a:rPr>
              <a:t>after</a:t>
            </a:r>
            <a:r>
              <a:rPr sz="1350" spc="127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5E5E5E"/>
                </a:solidFill>
                <a:latin typeface="Arial MT"/>
                <a:cs typeface="Arial MT"/>
              </a:rPr>
              <a:t>your</a:t>
            </a:r>
            <a:r>
              <a:rPr sz="1350" spc="4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350" spc="-15" dirty="0">
                <a:solidFill>
                  <a:srgbClr val="5D5D5D"/>
                </a:solidFill>
                <a:latin typeface="Arial MT"/>
                <a:cs typeface="Arial MT"/>
              </a:rPr>
              <a:t>internship</a:t>
            </a:r>
            <a:endParaRPr sz="1350" dirty="0">
              <a:latin typeface="Arial MT"/>
              <a:cs typeface="Arial MT"/>
            </a:endParaRPr>
          </a:p>
        </p:txBody>
      </p:sp>
      <p:sp>
        <p:nvSpPr>
          <p:cNvPr id="57" name="object 13">
            <a:extLst>
              <a:ext uri="{FF2B5EF4-FFF2-40B4-BE49-F238E27FC236}">
                <a16:creationId xmlns:a16="http://schemas.microsoft.com/office/drawing/2014/main" id="{F4EF5A78-8C67-6351-2AD5-13E19DCD2CA0}"/>
              </a:ext>
            </a:extLst>
          </p:cNvPr>
          <p:cNvSpPr txBox="1"/>
          <p:nvPr/>
        </p:nvSpPr>
        <p:spPr>
          <a:xfrm>
            <a:off x="-10737861" y="2385168"/>
            <a:ext cx="4097655" cy="87049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6670">
              <a:spcBef>
                <a:spcPts val="1065"/>
              </a:spcBef>
            </a:pPr>
            <a:r>
              <a:rPr sz="1350" dirty="0">
                <a:solidFill>
                  <a:srgbClr val="1F1F1F"/>
                </a:solidFill>
                <a:latin typeface="Arial MT"/>
                <a:cs typeface="Arial MT"/>
              </a:rPr>
              <a:t>AI</a:t>
            </a:r>
            <a:r>
              <a:rPr sz="1350" spc="-98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350" spc="-15" dirty="0">
                <a:solidFill>
                  <a:srgbClr val="1C1C1C"/>
                </a:solidFill>
                <a:latin typeface="Arial MT"/>
                <a:cs typeface="Arial MT"/>
              </a:rPr>
              <a:t>Research</a:t>
            </a:r>
            <a:r>
              <a:rPr sz="1350" spc="-45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350" spc="-15" dirty="0">
                <a:solidFill>
                  <a:srgbClr val="1C1C1C"/>
                </a:solidFill>
                <a:latin typeface="Arial MT"/>
                <a:cs typeface="Arial MT"/>
              </a:rPr>
              <a:t>Scientist</a:t>
            </a:r>
            <a:endParaRPr sz="1350" dirty="0">
              <a:latin typeface="Arial MT"/>
              <a:cs typeface="Arial MT"/>
            </a:endParaRPr>
          </a:p>
          <a:p>
            <a:pPr marL="20955" marR="7620" indent="-2858">
              <a:lnSpc>
                <a:spcPct val="120000"/>
              </a:lnSpc>
              <a:spcBef>
                <a:spcPts val="563"/>
              </a:spcBef>
            </a:pPr>
            <a:r>
              <a:rPr sz="1275" spc="-98" dirty="0">
                <a:solidFill>
                  <a:srgbClr val="1C1C1C"/>
                </a:solidFill>
                <a:latin typeface="Arial MT"/>
                <a:cs typeface="Arial MT"/>
              </a:rPr>
              <a:t>Engage</a:t>
            </a:r>
            <a:r>
              <a:rPr sz="1275" spc="-15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275" spc="-38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275" spc="-7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75" spc="-30" dirty="0">
                <a:solidFill>
                  <a:srgbClr val="1D1D1D"/>
                </a:solidFill>
                <a:latin typeface="Arial MT"/>
                <a:cs typeface="Arial MT"/>
              </a:rPr>
              <a:t>cutting-</a:t>
            </a:r>
            <a:r>
              <a:rPr sz="1275" dirty="0">
                <a:solidFill>
                  <a:srgbClr val="1D1D1D"/>
                </a:solidFill>
                <a:latin typeface="Arial MT"/>
                <a:cs typeface="Arial MT"/>
              </a:rPr>
              <a:t>edge</a:t>
            </a:r>
            <a:r>
              <a:rPr sz="1275" spc="53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1275" spc="-60" dirty="0">
                <a:solidFill>
                  <a:srgbClr val="1D1D1D"/>
                </a:solidFill>
                <a:latin typeface="Arial MT"/>
                <a:cs typeface="Arial MT"/>
              </a:rPr>
              <a:t>research</a:t>
            </a:r>
            <a:r>
              <a:rPr sz="1275" spc="-8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1275" spc="-38" dirty="0">
                <a:solidFill>
                  <a:srgbClr val="1F1F1F"/>
                </a:solidFill>
                <a:latin typeface="Arial MT"/>
                <a:cs typeface="Arial MT"/>
              </a:rPr>
              <a:t>in</a:t>
            </a:r>
            <a:r>
              <a:rPr sz="1275" spc="-68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75" spc="-15" dirty="0">
                <a:solidFill>
                  <a:srgbClr val="1C1C1C"/>
                </a:solidFill>
                <a:latin typeface="Arial MT"/>
                <a:cs typeface="Arial MT"/>
              </a:rPr>
              <a:t>artificial</a:t>
            </a:r>
            <a:r>
              <a:rPr sz="1275" spc="-23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275" spc="-45" dirty="0">
                <a:solidFill>
                  <a:srgbClr val="1D1D1D"/>
                </a:solidFill>
                <a:latin typeface="Arial MT"/>
                <a:cs typeface="Arial MT"/>
              </a:rPr>
              <a:t>intelligence</a:t>
            </a:r>
            <a:r>
              <a:rPr sz="1275" spc="83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1275" spc="-38" dirty="0">
                <a:solidFill>
                  <a:srgbClr val="1F1F1F"/>
                </a:solidFill>
                <a:latin typeface="Arial MT"/>
                <a:cs typeface="Arial MT"/>
              </a:rPr>
              <a:t>and </a:t>
            </a:r>
            <a:r>
              <a:rPr sz="1275" spc="-60" dirty="0">
                <a:solidFill>
                  <a:srgbClr val="1F1F1F"/>
                </a:solidFill>
                <a:latin typeface="Arial MT"/>
                <a:cs typeface="Arial MT"/>
              </a:rPr>
              <a:t>machine</a:t>
            </a:r>
            <a:r>
              <a:rPr sz="1275" spc="8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75" spc="-15" dirty="0">
                <a:solidFill>
                  <a:srgbClr val="1A1A1A"/>
                </a:solidFill>
                <a:latin typeface="Arial MT"/>
                <a:cs typeface="Arial MT"/>
              </a:rPr>
              <a:t>learning.</a:t>
            </a:r>
            <a:endParaRPr sz="1275" dirty="0">
              <a:latin typeface="Arial MT"/>
              <a:cs typeface="Arial MT"/>
            </a:endParaRPr>
          </a:p>
        </p:txBody>
      </p:sp>
      <p:sp>
        <p:nvSpPr>
          <p:cNvPr id="58" name="object 14">
            <a:extLst>
              <a:ext uri="{FF2B5EF4-FFF2-40B4-BE49-F238E27FC236}">
                <a16:creationId xmlns:a16="http://schemas.microsoft.com/office/drawing/2014/main" id="{59F8F37B-A859-F576-64A9-0FF5BFD5E456}"/>
              </a:ext>
            </a:extLst>
          </p:cNvPr>
          <p:cNvSpPr txBox="1"/>
          <p:nvPr/>
        </p:nvSpPr>
        <p:spPr>
          <a:xfrm>
            <a:off x="-11365034" y="3905357"/>
            <a:ext cx="281940" cy="22698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9050">
              <a:spcBef>
                <a:spcPts val="150"/>
              </a:spcBef>
            </a:pPr>
            <a:r>
              <a:rPr sz="1350" spc="-83" dirty="0">
                <a:solidFill>
                  <a:srgbClr val="606060"/>
                </a:solidFill>
                <a:latin typeface="Arial MT"/>
                <a:cs typeface="Arial MT"/>
              </a:rPr>
              <a:t>•••••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59" name="object 15">
            <a:extLst>
              <a:ext uri="{FF2B5EF4-FFF2-40B4-BE49-F238E27FC236}">
                <a16:creationId xmlns:a16="http://schemas.microsoft.com/office/drawing/2014/main" id="{8E8DDAC0-D4AD-0AD3-12C0-A8F63B4FCAE2}"/>
              </a:ext>
            </a:extLst>
          </p:cNvPr>
          <p:cNvSpPr txBox="1"/>
          <p:nvPr/>
        </p:nvSpPr>
        <p:spPr>
          <a:xfrm>
            <a:off x="-10733707" y="3793613"/>
            <a:ext cx="4028123" cy="638316"/>
          </a:xfrm>
          <a:prstGeom prst="rect">
            <a:avLst/>
          </a:prstGeom>
        </p:spPr>
        <p:txBody>
          <a:bodyPr vert="horz" wrap="square" lIns="0" tIns="130493" rIns="0" bIns="0" rtlCol="0">
            <a:spAutoFit/>
          </a:bodyPr>
          <a:lstStyle/>
          <a:p>
            <a:pPr marL="19050">
              <a:spcBef>
                <a:spcPts val="1028"/>
              </a:spcBef>
            </a:pPr>
            <a:r>
              <a:rPr sz="1350" dirty="0">
                <a:solidFill>
                  <a:srgbClr val="1C1C1C"/>
                </a:solidFill>
                <a:latin typeface="Arial MT"/>
                <a:cs typeface="Arial MT"/>
              </a:rPr>
              <a:t>Data</a:t>
            </a:r>
            <a:r>
              <a:rPr sz="1350" spc="-83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350" spc="-15" dirty="0">
                <a:solidFill>
                  <a:srgbClr val="1C1C1C"/>
                </a:solidFill>
                <a:latin typeface="Arial MT"/>
                <a:cs typeface="Arial MT"/>
              </a:rPr>
              <a:t>Scientist</a:t>
            </a:r>
            <a:endParaRPr sz="1350">
              <a:latin typeface="Arial MT"/>
              <a:cs typeface="Arial MT"/>
            </a:endParaRPr>
          </a:p>
          <a:p>
            <a:pPr marL="22860">
              <a:spcBef>
                <a:spcPts val="832"/>
              </a:spcBef>
            </a:pPr>
            <a:r>
              <a:rPr sz="1275" spc="-75" dirty="0">
                <a:solidFill>
                  <a:srgbClr val="1D1D1D"/>
                </a:solidFill>
                <a:latin typeface="Arial MT"/>
                <a:cs typeface="Arial MT"/>
              </a:rPr>
              <a:t>Analyze</a:t>
            </a:r>
            <a:r>
              <a:rPr sz="1275" spc="8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1275" spc="-83" dirty="0">
                <a:solidFill>
                  <a:srgbClr val="1F1F1F"/>
                </a:solidFill>
                <a:latin typeface="Arial MT"/>
                <a:cs typeface="Arial MT"/>
              </a:rPr>
              <a:t>and</a:t>
            </a:r>
            <a:r>
              <a:rPr sz="1275" spc="-53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75" spc="-38" dirty="0">
                <a:solidFill>
                  <a:srgbClr val="1C1C1C"/>
                </a:solidFill>
                <a:latin typeface="Arial MT"/>
                <a:cs typeface="Arial MT"/>
              </a:rPr>
              <a:t>interpret</a:t>
            </a:r>
            <a:r>
              <a:rPr sz="1275" spc="8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275" spc="-30" dirty="0">
                <a:solidFill>
                  <a:srgbClr val="1C1C1C"/>
                </a:solidFill>
                <a:latin typeface="Arial MT"/>
                <a:cs typeface="Arial MT"/>
              </a:rPr>
              <a:t>intricate</a:t>
            </a:r>
            <a:r>
              <a:rPr sz="1275" spc="-15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275" spc="-30" dirty="0">
                <a:solidFill>
                  <a:srgbClr val="1F1F1F"/>
                </a:solidFill>
                <a:latin typeface="Arial MT"/>
                <a:cs typeface="Arial MT"/>
              </a:rPr>
              <a:t>data</a:t>
            </a:r>
            <a:r>
              <a:rPr sz="1275" spc="8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75" spc="-45" dirty="0">
                <a:solidFill>
                  <a:srgbClr val="1F1F1F"/>
                </a:solidFill>
                <a:latin typeface="Arial MT"/>
                <a:cs typeface="Arial MT"/>
              </a:rPr>
              <a:t>sets</a:t>
            </a:r>
            <a:r>
              <a:rPr sz="1275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75" spc="-15" dirty="0">
                <a:solidFill>
                  <a:srgbClr val="1F1F1F"/>
                </a:solidFill>
                <a:latin typeface="Arial MT"/>
                <a:cs typeface="Arial MT"/>
              </a:rPr>
              <a:t>to</a:t>
            </a:r>
            <a:r>
              <a:rPr sz="1275" spc="-83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75" spc="-30" dirty="0">
                <a:solidFill>
                  <a:srgbClr val="1D1D1D"/>
                </a:solidFill>
                <a:latin typeface="Arial MT"/>
                <a:cs typeface="Arial MT"/>
              </a:rPr>
              <a:t>inform</a:t>
            </a:r>
            <a:r>
              <a:rPr sz="1275" spc="-23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1275" spc="-15" dirty="0">
                <a:solidFill>
                  <a:srgbClr val="1D1D1D"/>
                </a:solidFill>
                <a:latin typeface="Arial MT"/>
                <a:cs typeface="Arial MT"/>
              </a:rPr>
              <a:t>decision-</a:t>
            </a:r>
            <a:endParaRPr sz="1275">
              <a:latin typeface="Arial MT"/>
              <a:cs typeface="Arial MT"/>
            </a:endParaRPr>
          </a:p>
        </p:txBody>
      </p:sp>
      <p:sp>
        <p:nvSpPr>
          <p:cNvPr id="60" name="object 17">
            <a:extLst>
              <a:ext uri="{FF2B5EF4-FFF2-40B4-BE49-F238E27FC236}">
                <a16:creationId xmlns:a16="http://schemas.microsoft.com/office/drawing/2014/main" id="{9E7007B3-12E8-07F7-7161-420CCA8BF565}"/>
              </a:ext>
            </a:extLst>
          </p:cNvPr>
          <p:cNvSpPr txBox="1"/>
          <p:nvPr/>
        </p:nvSpPr>
        <p:spPr>
          <a:xfrm>
            <a:off x="-10737544" y="5183231"/>
            <a:ext cx="4007168" cy="87049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2860">
              <a:spcBef>
                <a:spcPts val="1065"/>
              </a:spcBef>
            </a:pPr>
            <a:r>
              <a:rPr sz="1350" dirty="0">
                <a:solidFill>
                  <a:srgbClr val="1C1C1C"/>
                </a:solidFill>
                <a:latin typeface="Arial MT"/>
                <a:cs typeface="Arial MT"/>
              </a:rPr>
              <a:t>Machine</a:t>
            </a:r>
            <a:r>
              <a:rPr sz="1350" spc="68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C1C1C"/>
                </a:solidFill>
                <a:latin typeface="Arial MT"/>
                <a:cs typeface="Arial MT"/>
              </a:rPr>
              <a:t>Learning</a:t>
            </a:r>
            <a:r>
              <a:rPr sz="1350" spc="15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350" spc="-15" dirty="0">
                <a:solidFill>
                  <a:srgbClr val="1C1C1C"/>
                </a:solidFill>
                <a:latin typeface="Arial MT"/>
                <a:cs typeface="Arial MT"/>
              </a:rPr>
              <a:t>Engineer</a:t>
            </a:r>
            <a:endParaRPr sz="1350">
              <a:latin typeface="Arial MT"/>
              <a:cs typeface="Arial MT"/>
            </a:endParaRPr>
          </a:p>
          <a:p>
            <a:pPr marL="20955" marR="7620" indent="-2858">
              <a:lnSpc>
                <a:spcPct val="120000"/>
              </a:lnSpc>
              <a:spcBef>
                <a:spcPts val="563"/>
              </a:spcBef>
            </a:pPr>
            <a:r>
              <a:rPr sz="1275" spc="-83" dirty="0">
                <a:solidFill>
                  <a:srgbClr val="1C1C1C"/>
                </a:solidFill>
                <a:latin typeface="Arial MT"/>
                <a:cs typeface="Arial MT"/>
              </a:rPr>
              <a:t>Design</a:t>
            </a:r>
            <a:r>
              <a:rPr sz="1275" spc="-8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275" spc="-68" dirty="0">
                <a:solidFill>
                  <a:srgbClr val="1C1C1C"/>
                </a:solidFill>
                <a:latin typeface="Arial MT"/>
                <a:cs typeface="Arial MT"/>
              </a:rPr>
              <a:t>and</a:t>
            </a:r>
            <a:r>
              <a:rPr sz="1275" spc="-23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275" spc="-53" dirty="0">
                <a:solidFill>
                  <a:srgbClr val="1C1C1C"/>
                </a:solidFill>
                <a:latin typeface="Arial MT"/>
                <a:cs typeface="Arial MT"/>
              </a:rPr>
              <a:t>implement</a:t>
            </a:r>
            <a:r>
              <a:rPr sz="1275" spc="30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275" spc="-68" dirty="0">
                <a:solidFill>
                  <a:srgbClr val="1D1D1D"/>
                </a:solidFill>
                <a:latin typeface="Arial MT"/>
                <a:cs typeface="Arial MT"/>
              </a:rPr>
              <a:t>machine</a:t>
            </a:r>
            <a:r>
              <a:rPr sz="1275" spc="-15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1275" spc="-45" dirty="0">
                <a:solidFill>
                  <a:srgbClr val="1C1C1C"/>
                </a:solidFill>
                <a:latin typeface="Arial MT"/>
                <a:cs typeface="Arial MT"/>
              </a:rPr>
              <a:t>learning</a:t>
            </a:r>
            <a:r>
              <a:rPr sz="1275" spc="-30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275" spc="-53" dirty="0">
                <a:solidFill>
                  <a:srgbClr val="1F1F1F"/>
                </a:solidFill>
                <a:latin typeface="Arial MT"/>
                <a:cs typeface="Arial MT"/>
              </a:rPr>
              <a:t>models</a:t>
            </a:r>
            <a:r>
              <a:rPr sz="1275" spc="-23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75" dirty="0">
                <a:solidFill>
                  <a:srgbClr val="1F1F1F"/>
                </a:solidFill>
                <a:latin typeface="Arial MT"/>
                <a:cs typeface="Arial MT"/>
              </a:rPr>
              <a:t>for</a:t>
            </a:r>
            <a:r>
              <a:rPr sz="1275" spc="-23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75" spc="-15" dirty="0">
                <a:solidFill>
                  <a:srgbClr val="1D1D1D"/>
                </a:solidFill>
                <a:latin typeface="Arial MT"/>
                <a:cs typeface="Arial MT"/>
              </a:rPr>
              <a:t>various </a:t>
            </a:r>
            <a:r>
              <a:rPr sz="1275" spc="-15" dirty="0">
                <a:solidFill>
                  <a:srgbClr val="1A1A1A"/>
                </a:solidFill>
                <a:latin typeface="Arial MT"/>
                <a:cs typeface="Arial MT"/>
              </a:rPr>
              <a:t>applications.</a:t>
            </a:r>
            <a:endParaRPr sz="1275" dirty="0">
              <a:latin typeface="Arial MT"/>
              <a:cs typeface="Arial MT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1B3F732C-4DF8-58DA-B995-59F19DF03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-5256862" y="725809"/>
            <a:ext cx="4762500" cy="161925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54A44C3-3907-0290-C7D1-37475850FB9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-4698533" y="2344931"/>
            <a:ext cx="3535680" cy="353568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4C8653D-44D4-C921-7346-85B99675FC62}"/>
              </a:ext>
            </a:extLst>
          </p:cNvPr>
          <p:cNvSpPr/>
          <p:nvPr/>
        </p:nvSpPr>
        <p:spPr>
          <a:xfrm>
            <a:off x="-31735" y="0"/>
            <a:ext cx="1234129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bject 7">
            <a:extLst>
              <a:ext uri="{FF2B5EF4-FFF2-40B4-BE49-F238E27FC236}">
                <a16:creationId xmlns:a16="http://schemas.microsoft.com/office/drawing/2014/main" id="{D0E90D5E-8512-0C21-BE00-20928077ED79}"/>
              </a:ext>
            </a:extLst>
          </p:cNvPr>
          <p:cNvSpPr txBox="1">
            <a:spLocks noGrp="1"/>
          </p:cNvSpPr>
          <p:nvPr/>
        </p:nvSpPr>
        <p:spPr>
          <a:xfrm>
            <a:off x="3343380" y="465963"/>
            <a:ext cx="724324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50" b="0" i="0">
                <a:solidFill>
                  <a:srgbClr val="1D1D1D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4000" b="1" u="sng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sz="4000" b="1" u="sng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u="sng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4000" b="1" u="sng" spc="-16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sz="4000" b="1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67" name="object 8">
            <a:extLst>
              <a:ext uri="{FF2B5EF4-FFF2-40B4-BE49-F238E27FC236}">
                <a16:creationId xmlns:a16="http://schemas.microsoft.com/office/drawing/2014/main" id="{97440D1D-2005-94F5-F6B7-A811E4686708}"/>
              </a:ext>
            </a:extLst>
          </p:cNvPr>
          <p:cNvSpPr txBox="1"/>
          <p:nvPr/>
        </p:nvSpPr>
        <p:spPr>
          <a:xfrm>
            <a:off x="3816013" y="1207257"/>
            <a:ext cx="5186058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0" dirty="0">
                <a:solidFill>
                  <a:srgbClr val="5B5B5B"/>
                </a:solidFill>
                <a:latin typeface="Arial MT"/>
                <a:cs typeface="Arial MT"/>
              </a:rPr>
              <a:t>Interns</a:t>
            </a:r>
            <a:r>
              <a:rPr sz="1050" dirty="0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sz="1050" spc="-20" dirty="0">
                <a:solidFill>
                  <a:srgbClr val="5D5D5D"/>
                </a:solidFill>
                <a:latin typeface="Arial MT"/>
                <a:cs typeface="Arial MT"/>
              </a:rPr>
              <a:t>gain</a:t>
            </a:r>
            <a:r>
              <a:rPr sz="1050" spc="-25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5D5D5D"/>
                </a:solidFill>
                <a:latin typeface="Arial MT"/>
                <a:cs typeface="Arial MT"/>
              </a:rPr>
              <a:t>hands-</a:t>
            </a:r>
            <a:r>
              <a:rPr sz="1050" dirty="0">
                <a:solidFill>
                  <a:srgbClr val="5D5D5D"/>
                </a:solidFill>
                <a:latin typeface="Arial MT"/>
                <a:cs typeface="Arial MT"/>
              </a:rPr>
              <a:t>on</a:t>
            </a:r>
            <a:r>
              <a:rPr sz="1050" spc="10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5D5D5D"/>
                </a:solidFill>
                <a:latin typeface="Arial MT"/>
                <a:cs typeface="Arial MT"/>
              </a:rPr>
              <a:t>experience</a:t>
            </a:r>
            <a:r>
              <a:rPr sz="1050" spc="40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E5E5E"/>
                </a:solidFill>
                <a:latin typeface="Arial MT"/>
                <a:cs typeface="Arial MT"/>
              </a:rPr>
              <a:t>with</a:t>
            </a:r>
            <a:r>
              <a:rPr sz="1050" spc="-6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050" spc="-20" dirty="0">
                <a:solidFill>
                  <a:srgbClr val="5D5D5D"/>
                </a:solidFill>
                <a:latin typeface="Arial MT"/>
                <a:cs typeface="Arial MT"/>
              </a:rPr>
              <a:t>essential</a:t>
            </a:r>
            <a:r>
              <a:rPr sz="1050" spc="-5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595959"/>
                </a:solidFill>
                <a:latin typeface="Arial MT"/>
                <a:cs typeface="Arial MT"/>
              </a:rPr>
              <a:t>Google</a:t>
            </a:r>
            <a:r>
              <a:rPr sz="105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D5D5D"/>
                </a:solidFill>
                <a:latin typeface="Arial MT"/>
                <a:cs typeface="Arial MT"/>
              </a:rPr>
              <a:t>tools</a:t>
            </a:r>
            <a:r>
              <a:rPr sz="1050" spc="-45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E5E5E"/>
                </a:solidFill>
                <a:latin typeface="Arial MT"/>
                <a:cs typeface="Arial MT"/>
              </a:rPr>
              <a:t>for</a:t>
            </a:r>
            <a:r>
              <a:rPr sz="1050" spc="-1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050" spc="-20" dirty="0">
                <a:solidFill>
                  <a:srgbClr val="5D5D5D"/>
                </a:solidFill>
                <a:latin typeface="Arial MT"/>
                <a:cs typeface="Arial MT"/>
              </a:rPr>
              <a:t>AI-</a:t>
            </a:r>
            <a:r>
              <a:rPr sz="1050" dirty="0">
                <a:solidFill>
                  <a:srgbClr val="5D5D5D"/>
                </a:solidFill>
                <a:latin typeface="Arial MT"/>
                <a:cs typeface="Arial MT"/>
              </a:rPr>
              <a:t>ML</a:t>
            </a:r>
            <a:r>
              <a:rPr sz="1050" spc="-15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5B5B5B"/>
                </a:solidFill>
                <a:latin typeface="Arial MT"/>
                <a:cs typeface="Arial MT"/>
              </a:rPr>
              <a:t>development.</a:t>
            </a:r>
            <a:endParaRPr sz="1050" dirty="0">
              <a:latin typeface="Arial MT"/>
              <a:cs typeface="Arial MT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0B98A6F-2C0F-23F2-B6C5-153B8C96F239}"/>
              </a:ext>
            </a:extLst>
          </p:cNvPr>
          <p:cNvSpPr/>
          <p:nvPr/>
        </p:nvSpPr>
        <p:spPr>
          <a:xfrm>
            <a:off x="6089803" y="1912430"/>
            <a:ext cx="6194962" cy="24318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4E9782D-6752-E488-C302-6A2B5C611056}"/>
              </a:ext>
            </a:extLst>
          </p:cNvPr>
          <p:cNvSpPr/>
          <p:nvPr/>
        </p:nvSpPr>
        <p:spPr>
          <a:xfrm>
            <a:off x="-52747" y="1923022"/>
            <a:ext cx="6161141" cy="2421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bject 3">
            <a:extLst>
              <a:ext uri="{FF2B5EF4-FFF2-40B4-BE49-F238E27FC236}">
                <a16:creationId xmlns:a16="http://schemas.microsoft.com/office/drawing/2014/main" id="{75689091-9C7A-3EBF-29DD-22EBF9736689}"/>
              </a:ext>
            </a:extLst>
          </p:cNvPr>
          <p:cNvSpPr txBox="1"/>
          <p:nvPr/>
        </p:nvSpPr>
        <p:spPr>
          <a:xfrm>
            <a:off x="149290" y="2583819"/>
            <a:ext cx="5502209" cy="797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Arial Black" panose="020B0A04020102020204" pitchFamily="34" charset="0"/>
                <a:cs typeface="Arial MT"/>
              </a:rPr>
              <a:t>TensorFlow</a:t>
            </a:r>
            <a:endParaRPr sz="3200" dirty="0">
              <a:latin typeface="Arial Black" panose="020B0A04020102020204" pitchFamily="34" charset="0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1400" spc="-45" dirty="0">
                <a:solidFill>
                  <a:srgbClr val="FFFFFF"/>
                </a:solidFill>
                <a:latin typeface="Arial MT"/>
                <a:cs typeface="Arial MT"/>
              </a:rPr>
              <a:t>An 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open-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source</a:t>
            </a:r>
            <a:r>
              <a:rPr sz="14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platform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facilitates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machine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learning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applications.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756656A-4962-2C6D-AE30-C6C9253FC898}"/>
              </a:ext>
            </a:extLst>
          </p:cNvPr>
          <p:cNvSpPr/>
          <p:nvPr/>
        </p:nvSpPr>
        <p:spPr>
          <a:xfrm>
            <a:off x="6099224" y="4348247"/>
            <a:ext cx="6194962" cy="250975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bject 4">
            <a:extLst>
              <a:ext uri="{FF2B5EF4-FFF2-40B4-BE49-F238E27FC236}">
                <a16:creationId xmlns:a16="http://schemas.microsoft.com/office/drawing/2014/main" id="{6A829E15-E063-BCC5-E18D-74CEE111CA95}"/>
              </a:ext>
            </a:extLst>
          </p:cNvPr>
          <p:cNvSpPr txBox="1"/>
          <p:nvPr/>
        </p:nvSpPr>
        <p:spPr>
          <a:xfrm>
            <a:off x="6301188" y="2459083"/>
            <a:ext cx="5750478" cy="1244571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>
            <a:defPPr>
              <a:defRPr kern="0"/>
            </a:defPPr>
          </a:lstStyle>
          <a:p>
            <a:pPr marL="11430" algn="ctr">
              <a:lnSpc>
                <a:spcPct val="100000"/>
              </a:lnSpc>
              <a:spcBef>
                <a:spcPts val="1045"/>
              </a:spcBef>
            </a:pPr>
            <a:r>
              <a:rPr sz="3600" spc="-65" dirty="0">
                <a:solidFill>
                  <a:srgbClr val="FFFFFF"/>
                </a:solidFill>
                <a:latin typeface="Arial Black" panose="020B0A04020102020204" pitchFamily="34" charset="0"/>
                <a:cs typeface="Arial MT"/>
              </a:rPr>
              <a:t>Google</a:t>
            </a:r>
            <a:r>
              <a:rPr sz="3600" spc="-114" dirty="0">
                <a:solidFill>
                  <a:srgbClr val="FFFFFF"/>
                </a:solidFill>
                <a:latin typeface="Arial Black" panose="020B0A04020102020204" pitchFamily="34" charset="0"/>
                <a:cs typeface="Arial MT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Arial Black" panose="020B0A04020102020204" pitchFamily="34" charset="0"/>
                <a:cs typeface="Arial MT"/>
              </a:rPr>
              <a:t>Cloud</a:t>
            </a:r>
            <a:r>
              <a:rPr sz="3600" spc="-95" dirty="0">
                <a:solidFill>
                  <a:srgbClr val="FFFFFF"/>
                </a:solidFill>
                <a:latin typeface="Arial Black" panose="020B0A04020102020204" pitchFamily="34" charset="0"/>
                <a:cs typeface="Arial MT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Arial Black" panose="020B0A04020102020204" pitchFamily="34" charset="0"/>
                <a:cs typeface="Arial MT"/>
              </a:rPr>
              <a:t>AI</a:t>
            </a:r>
            <a:endParaRPr sz="3600" dirty="0">
              <a:latin typeface="Arial Black" panose="020B0A04020102020204" pitchFamily="34" charset="0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1600" spc="-65" dirty="0">
                <a:solidFill>
                  <a:srgbClr val="FFFFFF"/>
                </a:solidFill>
                <a:latin typeface="Arial MT"/>
                <a:cs typeface="Arial MT"/>
              </a:rPr>
              <a:t>Provides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cloud-based</a:t>
            </a:r>
            <a:r>
              <a:rPr sz="16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Al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services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infrastructure</a:t>
            </a:r>
            <a:r>
              <a:rPr sz="16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C8FFDB"/>
                </a:solidFill>
                <a:latin typeface="Arial MT"/>
                <a:cs typeface="Arial MT"/>
              </a:rPr>
              <a:t>for</a:t>
            </a:r>
            <a:r>
              <a:rPr sz="1600" spc="5" dirty="0">
                <a:solidFill>
                  <a:srgbClr val="C8FFDB"/>
                </a:solidFill>
                <a:latin typeface="Arial MT"/>
                <a:cs typeface="Arial MT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Arial MT"/>
                <a:cs typeface="Arial MT"/>
              </a:rPr>
              <a:t>scalable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E8FFEF"/>
                </a:solidFill>
                <a:latin typeface="Arial MT"/>
                <a:cs typeface="Arial MT"/>
              </a:rPr>
              <a:t>solutions.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71" name="object 5">
            <a:extLst>
              <a:ext uri="{FF2B5EF4-FFF2-40B4-BE49-F238E27FC236}">
                <a16:creationId xmlns:a16="http://schemas.microsoft.com/office/drawing/2014/main" id="{19F0D412-47D0-76ED-9B60-BCE87B3BD02A}"/>
              </a:ext>
            </a:extLst>
          </p:cNvPr>
          <p:cNvSpPr txBox="1"/>
          <p:nvPr/>
        </p:nvSpPr>
        <p:spPr>
          <a:xfrm>
            <a:off x="6432636" y="4892399"/>
            <a:ext cx="5677521" cy="985526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>
            <a:defPPr>
              <a:defRPr kern="0"/>
            </a:defPPr>
          </a:lstStyle>
          <a:p>
            <a:pPr algn="ctr">
              <a:lnSpc>
                <a:spcPct val="100000"/>
              </a:lnSpc>
              <a:spcBef>
                <a:spcPts val="1185"/>
              </a:spcBef>
            </a:pPr>
            <a:r>
              <a:rPr sz="3600" spc="-10" dirty="0">
                <a:solidFill>
                  <a:schemeClr val="bg1"/>
                </a:solidFill>
                <a:latin typeface="Arial Black" panose="020B0A04020102020204" pitchFamily="34" charset="0"/>
                <a:cs typeface="Arial MT"/>
              </a:rPr>
              <a:t>Colab</a:t>
            </a:r>
            <a:endParaRPr sz="3600" dirty="0">
              <a:solidFill>
                <a:schemeClr val="bg1"/>
              </a:solidFill>
              <a:latin typeface="Arial Black" panose="020B0A04020102020204" pitchFamily="34" charset="0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1400" spc="-80" dirty="0">
                <a:solidFill>
                  <a:schemeClr val="bg1"/>
                </a:solidFill>
                <a:latin typeface="Arial MT"/>
                <a:cs typeface="Arial MT"/>
              </a:rPr>
              <a:t>A</a:t>
            </a:r>
            <a:r>
              <a:rPr sz="1400" spc="-4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chemeClr val="bg1"/>
                </a:solidFill>
                <a:latin typeface="Arial MT"/>
                <a:cs typeface="Arial MT"/>
              </a:rPr>
              <a:t>free</a:t>
            </a:r>
            <a:r>
              <a:rPr sz="1400" spc="-9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chemeClr val="bg1"/>
                </a:solidFill>
                <a:latin typeface="Arial MT"/>
                <a:cs typeface="Arial MT"/>
              </a:rPr>
              <a:t>Jupyter</a:t>
            </a:r>
            <a:r>
              <a:rPr sz="14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chemeClr val="bg1"/>
                </a:solidFill>
                <a:latin typeface="Arial MT"/>
                <a:cs typeface="Arial MT"/>
              </a:rPr>
              <a:t>notebook</a:t>
            </a:r>
            <a:r>
              <a:rPr sz="14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400" spc="-40" dirty="0">
                <a:solidFill>
                  <a:schemeClr val="bg1"/>
                </a:solidFill>
                <a:latin typeface="Arial MT"/>
                <a:cs typeface="Arial MT"/>
              </a:rPr>
              <a:t>environment</a:t>
            </a:r>
            <a:r>
              <a:rPr sz="1400" spc="6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bg1"/>
                </a:solidFill>
                <a:latin typeface="Arial MT"/>
                <a:cs typeface="Arial MT"/>
              </a:rPr>
              <a:t>that </a:t>
            </a:r>
            <a:r>
              <a:rPr sz="1400" spc="-40" dirty="0">
                <a:solidFill>
                  <a:schemeClr val="bg1"/>
                </a:solidFill>
                <a:latin typeface="Arial MT"/>
                <a:cs typeface="Arial MT"/>
              </a:rPr>
              <a:t>allows</a:t>
            </a:r>
            <a:r>
              <a:rPr sz="1400" spc="-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bg1"/>
                </a:solidFill>
                <a:latin typeface="Arial MT"/>
                <a:cs typeface="Arial MT"/>
              </a:rPr>
              <a:t>for</a:t>
            </a:r>
            <a:r>
              <a:rPr sz="14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chemeClr val="bg1"/>
                </a:solidFill>
                <a:latin typeface="Arial MT"/>
                <a:cs typeface="Arial MT"/>
              </a:rPr>
              <a:t>cloud-</a:t>
            </a:r>
            <a:r>
              <a:rPr sz="1400" spc="-20" dirty="0">
                <a:solidFill>
                  <a:schemeClr val="bg1"/>
                </a:solidFill>
                <a:latin typeface="Arial MT"/>
                <a:cs typeface="Arial MT"/>
              </a:rPr>
              <a:t>based</a:t>
            </a:r>
            <a:r>
              <a:rPr sz="1400" spc="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Arial MT"/>
                <a:cs typeface="Arial MT"/>
              </a:rPr>
              <a:t>coding.</a:t>
            </a:r>
            <a:endParaRPr sz="14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DEA5218-EC8E-F044-D2F4-2D34FF9BE852}"/>
              </a:ext>
            </a:extLst>
          </p:cNvPr>
          <p:cNvSpPr/>
          <p:nvPr/>
        </p:nvSpPr>
        <p:spPr>
          <a:xfrm>
            <a:off x="-63470" y="4344319"/>
            <a:ext cx="6171863" cy="25242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bject 3">
            <a:extLst>
              <a:ext uri="{FF2B5EF4-FFF2-40B4-BE49-F238E27FC236}">
                <a16:creationId xmlns:a16="http://schemas.microsoft.com/office/drawing/2014/main" id="{9E95D54E-DF00-A95C-C7C9-A4F7DE0FF78A}"/>
              </a:ext>
            </a:extLst>
          </p:cNvPr>
          <p:cNvSpPr txBox="1"/>
          <p:nvPr/>
        </p:nvSpPr>
        <p:spPr>
          <a:xfrm>
            <a:off x="-94667" y="5144022"/>
            <a:ext cx="5958945" cy="797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3200" spc="-10" dirty="0" err="1">
                <a:solidFill>
                  <a:srgbClr val="FFFFFF"/>
                </a:solidFill>
                <a:latin typeface="Arial Black" panose="020B0A04020102020204" pitchFamily="34" charset="0"/>
                <a:cs typeface="Arial MT"/>
              </a:rPr>
              <a:t>BigQuery</a:t>
            </a:r>
            <a:endParaRPr sz="3200" dirty="0">
              <a:latin typeface="Arial Black" panose="020B0A04020102020204" pitchFamily="34" charset="0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lang="en-US" sz="1400" spc="-45" dirty="0">
                <a:solidFill>
                  <a:srgbClr val="FFFFFF"/>
                </a:solidFill>
                <a:latin typeface="Arial MT"/>
                <a:cs typeface="Arial MT"/>
              </a:rPr>
              <a:t>A fully-managed data warehouse designed for large-scale data analysis tasks.</a:t>
            </a:r>
            <a:endParaRPr sz="14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929654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6327</TotalTime>
  <Words>1516</Words>
  <Application>Microsoft Office PowerPoint</Application>
  <PresentationFormat>Widescreen</PresentationFormat>
  <Paragraphs>333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Arial MT</vt:lpstr>
      <vt:lpstr>Calibri</vt:lpstr>
      <vt:lpstr>Calibri Light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Varun Saini</dc:creator>
  <cp:lastModifiedBy>Varun Saini</cp:lastModifiedBy>
  <cp:revision>7</cp:revision>
  <dcterms:created xsi:type="dcterms:W3CDTF">2024-11-23T05:33:21Z</dcterms:created>
  <dcterms:modified xsi:type="dcterms:W3CDTF">2024-11-27T16:08:52Z</dcterms:modified>
</cp:coreProperties>
</file>