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career-reviews/data-scienc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Gender Recognition Using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Helvetica Neue"/>
              </a:rPr>
              <a:t>Voice</a:t>
            </a:r>
            <a:br>
              <a:rPr lang="en-IN" sz="105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VARUNA G 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Model Building using Logistic regression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#finding prediction of response variable</a:t>
            </a:r>
          </a:p>
          <a:p>
            <a:r>
              <a:rPr lang="en-IN" sz="1200" dirty="0" err="1"/>
              <a:t>ypred</a:t>
            </a:r>
            <a:r>
              <a:rPr lang="en-IN" sz="1200" dirty="0"/>
              <a:t> = </a:t>
            </a:r>
            <a:r>
              <a:rPr lang="en-IN" sz="1200" dirty="0" err="1"/>
              <a:t>model.predict</a:t>
            </a:r>
            <a:r>
              <a:rPr lang="en-IN" sz="1200" dirty="0"/>
              <a:t>(</a:t>
            </a:r>
            <a:r>
              <a:rPr lang="en-IN" sz="1200" dirty="0" err="1"/>
              <a:t>x_test</a:t>
            </a:r>
            <a:r>
              <a:rPr lang="en-IN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8636-F4F9-4488-8E32-0DB1A84A32E7}"/>
              </a:ext>
            </a:extLst>
          </p:cNvPr>
          <p:cNvSpPr txBox="1"/>
          <p:nvPr/>
        </p:nvSpPr>
        <p:spPr>
          <a:xfrm>
            <a:off x="614039" y="20036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y_test,ypred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AD792-17D2-4587-8386-1121B3BB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9" y="2605451"/>
            <a:ext cx="6986623" cy="23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2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35A12F-FDE2-4556-8050-C31D75FF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6587" y="1700401"/>
            <a:ext cx="11478826" cy="467480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D098B3-3650-4D55-A26B-C49053D2D57C}"/>
              </a:ext>
            </a:extLst>
          </p:cNvPr>
          <p:cNvSpPr/>
          <p:nvPr/>
        </p:nvSpPr>
        <p:spPr>
          <a:xfrm>
            <a:off x="3658479" y="890962"/>
            <a:ext cx="48750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16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1" dirty="0"/>
              <a:t>Import Libraries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31034-5813-4976-8EAE-99E3D51A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1455"/>
            <a:ext cx="10058400" cy="3849624"/>
          </a:xfrm>
        </p:spPr>
        <p:txBody>
          <a:bodyPr/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83247-47D1-47AB-9AAD-BC495B0D722A}"/>
              </a:ext>
            </a:extLst>
          </p:cNvPr>
          <p:cNvSpPr txBox="1"/>
          <p:nvPr/>
        </p:nvSpPr>
        <p:spPr>
          <a:xfrm>
            <a:off x="1066800" y="3104602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Load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5A0F7-2CBE-4474-90D4-293E3469172E}"/>
              </a:ext>
            </a:extLst>
          </p:cNvPr>
          <p:cNvSpPr txBox="1"/>
          <p:nvPr/>
        </p:nvSpPr>
        <p:spPr>
          <a:xfrm>
            <a:off x="1066800" y="3614137"/>
            <a:ext cx="727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df=</a:t>
            </a:r>
            <a:r>
              <a:rPr lang="en-IN" sz="1200" dirty="0" err="1"/>
              <a:t>pd.read_csv</a:t>
            </a:r>
            <a:r>
              <a:rPr lang="en-IN" sz="1200" dirty="0"/>
              <a:t>('C:/Users/RDX/Desktop/Varun/Machine Learning/Kaggle Projects/voice.csv')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DFBA6-3706-402A-832B-9E1D48AD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28" y="4485516"/>
            <a:ext cx="9586791" cy="1729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96760-E25D-4CCE-A45F-F0EB4788F105}"/>
              </a:ext>
            </a:extLst>
          </p:cNvPr>
          <p:cNvSpPr txBox="1"/>
          <p:nvPr/>
        </p:nvSpPr>
        <p:spPr>
          <a:xfrm>
            <a:off x="1066800" y="3939006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df.head</a:t>
            </a:r>
            <a:r>
              <a:rPr lang="en-IN" sz="1200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IN" sz="2200" b="1" i="0" dirty="0">
                <a:solidFill>
                  <a:srgbClr val="000000"/>
                </a:solidFill>
                <a:effectLst/>
                <a:latin typeface="Helvetica Neue"/>
              </a:rPr>
              <a:t>Dataset </a:t>
            </a:r>
            <a:r>
              <a:rPr lang="en-IN" sz="2200" b="1" i="0" dirty="0" err="1">
                <a:solidFill>
                  <a:srgbClr val="000000"/>
                </a:solidFill>
                <a:effectLst/>
                <a:latin typeface="Helvetica Neue"/>
              </a:rPr>
              <a:t>Discription</a:t>
            </a:r>
            <a:r>
              <a:rPr lang="en-IN" sz="22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Helvetica Neue"/>
              </a:rPr>
              <a:t> The goal is to classify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the gender based on the voice features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The dataset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Helvetica Neue"/>
              </a:rPr>
              <a:t>containts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 21 columns including 20 attributes and 1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Helvetica Neue"/>
              </a:rPr>
              <a:t>taregt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 values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Helvetica Neue"/>
              </a:rPr>
              <a:t>whcih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 is the gender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The Dimensions of the dataset are 3167x21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D0CD2-60B3-49D3-8C04-6FFB5E51D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98" y="1550966"/>
            <a:ext cx="4350539" cy="13716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1D1099-712E-4CBD-8966-7B629048A669}"/>
              </a:ext>
            </a:extLst>
          </p:cNvPr>
          <p:cNvSpPr txBox="1"/>
          <p:nvPr/>
        </p:nvSpPr>
        <p:spPr>
          <a:xfrm>
            <a:off x="827842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df.isnull</a:t>
            </a:r>
            <a:r>
              <a:rPr lang="en-IN" dirty="0">
                <a:solidFill>
                  <a:srgbClr val="FF0000"/>
                </a:solidFill>
              </a:rPr>
              <a:t>().sum()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6A2840-5D83-4258-98A8-B0F61A0A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869" y="3006872"/>
            <a:ext cx="16906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Data Visualization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C6E8-6F77-45BF-8404-4EFA7A53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064433"/>
            <a:ext cx="10058400" cy="3849624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(df[['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meanfreq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'Q25', 'Q75', 'skew', 'centroid', 'label']], hue='label', size=2)</a:t>
            </a:r>
          </a:p>
          <a:p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C3EA4-5838-4332-B655-848F6F86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10" y="1472876"/>
            <a:ext cx="5068851" cy="4728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4BC7E0-974A-4057-B03E-561EAB467A75}"/>
              </a:ext>
            </a:extLst>
          </p:cNvPr>
          <p:cNvSpPr txBox="1"/>
          <p:nvPr/>
        </p:nvSpPr>
        <p:spPr>
          <a:xfrm>
            <a:off x="614039" y="2262839"/>
            <a:ext cx="5895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plotted to show the relations between the dataset features and we find that the skewness with the quartiles are having a weak relation unlike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meanfreq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centroid as they have a strong relation.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Helvetica Neue"/>
              </a:rPr>
              <a:t>Histogram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0058400" cy="3849624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df.hist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figsize</a:t>
            </a:r>
            <a:r>
              <a:rPr lang="en-IN" dirty="0">
                <a:solidFill>
                  <a:srgbClr val="FF0000"/>
                </a:solidFill>
              </a:rPr>
              <a:t>=(21, 10))</a:t>
            </a:r>
          </a:p>
          <a:p>
            <a:r>
              <a:rPr lang="en-IN" dirty="0" err="1">
                <a:solidFill>
                  <a:srgbClr val="FF0000"/>
                </a:solidFill>
              </a:rPr>
              <a:t>plt.show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42FA5-4EB2-42B3-8BE3-6A110E16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35" y="1168596"/>
            <a:ext cx="755969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Check the Correlation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f, </a:t>
            </a:r>
            <a:r>
              <a:rPr lang="en-IN" sz="1200" dirty="0" err="1">
                <a:solidFill>
                  <a:srgbClr val="FF0000"/>
                </a:solidFill>
              </a:rPr>
              <a:t>ax</a:t>
            </a:r>
            <a:r>
              <a:rPr lang="en-IN" sz="1200" dirty="0">
                <a:solidFill>
                  <a:srgbClr val="FF0000"/>
                </a:solidFill>
              </a:rPr>
              <a:t> = </a:t>
            </a:r>
            <a:r>
              <a:rPr lang="en-IN" sz="1200" dirty="0" err="1">
                <a:solidFill>
                  <a:srgbClr val="FF0000"/>
                </a:solidFill>
              </a:rPr>
              <a:t>plt.subplots</a:t>
            </a:r>
            <a:r>
              <a:rPr lang="en-IN" sz="1200" dirty="0">
                <a:solidFill>
                  <a:srgbClr val="FF0000"/>
                </a:solidFill>
              </a:rPr>
              <a:t>(</a:t>
            </a:r>
            <a:r>
              <a:rPr lang="en-IN" sz="1200" dirty="0" err="1">
                <a:solidFill>
                  <a:srgbClr val="FF0000"/>
                </a:solidFill>
              </a:rPr>
              <a:t>figsize</a:t>
            </a:r>
            <a:r>
              <a:rPr lang="en-IN" sz="1200" dirty="0">
                <a:solidFill>
                  <a:srgbClr val="FF0000"/>
                </a:solidFill>
              </a:rPr>
              <a:t>=(15, 10))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corr</a:t>
            </a:r>
            <a:r>
              <a:rPr lang="en-IN" sz="1200" dirty="0">
                <a:solidFill>
                  <a:srgbClr val="FF0000"/>
                </a:solidFill>
              </a:rPr>
              <a:t> = </a:t>
            </a:r>
            <a:r>
              <a:rPr lang="en-IN" sz="1200" dirty="0" err="1">
                <a:solidFill>
                  <a:srgbClr val="FF0000"/>
                </a:solidFill>
              </a:rPr>
              <a:t>df.corr</a:t>
            </a:r>
            <a:r>
              <a:rPr lang="en-IN" sz="1200" dirty="0">
                <a:solidFill>
                  <a:srgbClr val="FF0000"/>
                </a:solidFill>
              </a:rPr>
              <a:t>()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sns.heatmap</a:t>
            </a:r>
            <a:r>
              <a:rPr lang="en-IN" sz="1200" dirty="0">
                <a:solidFill>
                  <a:srgbClr val="FF0000"/>
                </a:solidFill>
              </a:rPr>
              <a:t>(</a:t>
            </a:r>
            <a:r>
              <a:rPr lang="en-IN" sz="1200" dirty="0" err="1">
                <a:solidFill>
                  <a:srgbClr val="FF0000"/>
                </a:solidFill>
              </a:rPr>
              <a:t>corr,mask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np.zeros_like</a:t>
            </a:r>
            <a:r>
              <a:rPr lang="en-IN" sz="1200" dirty="0">
                <a:solidFill>
                  <a:srgbClr val="FF0000"/>
                </a:solidFill>
              </a:rPr>
              <a:t>(</a:t>
            </a:r>
            <a:r>
              <a:rPr lang="en-IN" sz="1200" dirty="0" err="1">
                <a:solidFill>
                  <a:srgbClr val="FF0000"/>
                </a:solidFill>
              </a:rPr>
              <a:t>corr</a:t>
            </a:r>
            <a:r>
              <a:rPr lang="en-IN" sz="1200" dirty="0">
                <a:solidFill>
                  <a:srgbClr val="FF0000"/>
                </a:solidFill>
              </a:rPr>
              <a:t>, </a:t>
            </a:r>
            <a:r>
              <a:rPr lang="en-IN" sz="1200" dirty="0" err="1">
                <a:solidFill>
                  <a:srgbClr val="FF0000"/>
                </a:solidFill>
              </a:rPr>
              <a:t>dtype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np.bool</a:t>
            </a:r>
            <a:r>
              <a:rPr lang="en-IN" sz="1200" dirty="0">
                <a:solidFill>
                  <a:srgbClr val="FF0000"/>
                </a:solidFill>
              </a:rPr>
              <a:t>), </a:t>
            </a:r>
            <a:r>
              <a:rPr lang="en-IN" sz="1200" dirty="0" err="1">
                <a:solidFill>
                  <a:srgbClr val="FF0000"/>
                </a:solidFill>
              </a:rPr>
              <a:t>cmap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sns.diverging_palette</a:t>
            </a:r>
            <a:r>
              <a:rPr lang="en-IN" sz="1200" dirty="0">
                <a:solidFill>
                  <a:srgbClr val="FF0000"/>
                </a:solidFill>
              </a:rPr>
              <a:t>(220, 10, </a:t>
            </a:r>
            <a:r>
              <a:rPr lang="en-IN" sz="1200" dirty="0" err="1">
                <a:solidFill>
                  <a:srgbClr val="FF0000"/>
                </a:solidFill>
              </a:rPr>
              <a:t>as_cmap</a:t>
            </a:r>
            <a:r>
              <a:rPr lang="en-IN" sz="1200" dirty="0">
                <a:solidFill>
                  <a:srgbClr val="FF0000"/>
                </a:solidFill>
              </a:rPr>
              <a:t>=True),square=True, </a:t>
            </a:r>
            <a:r>
              <a:rPr lang="en-IN" sz="1200" dirty="0" err="1">
                <a:solidFill>
                  <a:srgbClr val="FF0000"/>
                </a:solidFill>
              </a:rPr>
              <a:t>ax</a:t>
            </a:r>
            <a:r>
              <a:rPr lang="en-IN" sz="1200" dirty="0">
                <a:solidFill>
                  <a:srgbClr val="FF0000"/>
                </a:solidFill>
              </a:rPr>
              <a:t>=</a:t>
            </a:r>
            <a:r>
              <a:rPr lang="en-IN" sz="1200" dirty="0" err="1">
                <a:solidFill>
                  <a:srgbClr val="FF0000"/>
                </a:solidFill>
              </a:rPr>
              <a:t>ax</a:t>
            </a:r>
            <a:r>
              <a:rPr lang="en-IN" sz="1200" dirty="0">
                <a:solidFill>
                  <a:srgbClr val="FF0000"/>
                </a:solidFill>
              </a:rPr>
              <a:t>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plt.title</a:t>
            </a:r>
            <a:r>
              <a:rPr lang="en-IN" sz="1200" dirty="0">
                <a:solidFill>
                  <a:srgbClr val="FF0000"/>
                </a:solidFill>
              </a:rPr>
              <a:t>('The Correlation Between Features')</a:t>
            </a:r>
          </a:p>
          <a:p>
            <a:r>
              <a:rPr lang="en-IN" sz="1200" dirty="0" err="1">
                <a:solidFill>
                  <a:srgbClr val="FF0000"/>
                </a:solidFill>
              </a:rPr>
              <a:t>plt.show</a:t>
            </a:r>
            <a:r>
              <a:rPr lang="en-IN" sz="120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DF53-2FBF-4072-A6E3-AED95CD4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20" y="2173638"/>
            <a:ext cx="5181432" cy="4019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FE3A8-FEBD-47C9-B2AA-A7DD7D6C24EF}"/>
              </a:ext>
            </a:extLst>
          </p:cNvPr>
          <p:cNvSpPr txBox="1"/>
          <p:nvPr/>
        </p:nvSpPr>
        <p:spPr>
          <a:xfrm>
            <a:off x="436570" y="3106347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Heatmap shows the correlations between the features; and by looking at it we find a positive correlation between the label and IQR, label and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sp.ent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 huge negative correlation between the label and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meanfun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scale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</a:t>
            </a:r>
            <a:r>
              <a:rPr lang="en-IN" sz="1200" dirty="0" err="1"/>
              <a:t>StandardScaler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sklearn.decomposition</a:t>
            </a:r>
            <a:r>
              <a:rPr lang="en-IN" sz="1200" dirty="0"/>
              <a:t> import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C0453-A4C8-4AFE-9F36-D6B13A33F5FC}"/>
              </a:ext>
            </a:extLst>
          </p:cNvPr>
          <p:cNvSpPr txBox="1"/>
          <p:nvPr/>
        </p:nvSpPr>
        <p:spPr>
          <a:xfrm>
            <a:off x="614039" y="22170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#Scaling the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scale(X)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DB4D7-2888-4986-9541-54E9CECEC285}"/>
              </a:ext>
            </a:extLst>
          </p:cNvPr>
          <p:cNvSpPr txBox="1"/>
          <p:nvPr/>
        </p:nvSpPr>
        <p:spPr>
          <a:xfrm>
            <a:off x="5302188" y="111238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#The amount of variance that each PC explains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pca.explained_variance_ratio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8F923-13BE-46A4-81DD-F3C3DB1E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35" y="2500789"/>
            <a:ext cx="7054826" cy="12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PCA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scale</a:t>
            </a:r>
          </a:p>
          <a:p>
            <a:r>
              <a:rPr lang="en-IN" sz="1200" dirty="0"/>
              <a:t>from </a:t>
            </a:r>
            <a:r>
              <a:rPr lang="en-IN" sz="1200" dirty="0" err="1"/>
              <a:t>sklearn.preprocessing</a:t>
            </a:r>
            <a:r>
              <a:rPr lang="en-IN" sz="1200" dirty="0"/>
              <a:t> import </a:t>
            </a:r>
            <a:r>
              <a:rPr lang="en-IN" sz="1200" dirty="0" err="1"/>
              <a:t>StandardScaler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sklearn.decomposition</a:t>
            </a:r>
            <a:r>
              <a:rPr lang="en-IN" sz="1200" dirty="0"/>
              <a:t> import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C0453-A4C8-4AFE-9F36-D6B13A33F5FC}"/>
              </a:ext>
            </a:extLst>
          </p:cNvPr>
          <p:cNvSpPr txBox="1"/>
          <p:nvPr/>
        </p:nvSpPr>
        <p:spPr>
          <a:xfrm>
            <a:off x="614039" y="22170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#Scaling the 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scale(X)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4BAB7-BD60-4859-99B7-386CC89E8042}"/>
              </a:ext>
            </a:extLst>
          </p:cNvPr>
          <p:cNvSpPr txBox="1"/>
          <p:nvPr/>
        </p:nvSpPr>
        <p:spPr>
          <a:xfrm>
            <a:off x="4813917" y="1016701"/>
            <a:ext cx="6895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np.cumsum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np.round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pca.explained_variance_ratio_,decimals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=4)*100)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D6BE2B-A2B3-4E11-99E0-05F20998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78" y="2540195"/>
            <a:ext cx="4015808" cy="25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39" y="482796"/>
            <a:ext cx="10058400" cy="1371600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Model Building using Logistic regression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A8094-D207-4E27-BCEE-A584217E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9" y="1168596"/>
            <a:ext cx="11095608" cy="3849624"/>
          </a:xfrm>
        </p:spPr>
        <p:txBody>
          <a:bodyPr>
            <a:normAutofit/>
          </a:bodyPr>
          <a:lstStyle/>
          <a:p>
            <a:r>
              <a:rPr lang="fr-FR" sz="1200" dirty="0"/>
              <a:t>model= </a:t>
            </a:r>
            <a:r>
              <a:rPr lang="fr-FR" sz="1200" dirty="0" err="1"/>
              <a:t>LogisticRegression</a:t>
            </a:r>
            <a:r>
              <a:rPr lang="fr-FR" sz="1200" dirty="0"/>
              <a:t>(solver='</a:t>
            </a:r>
            <a:r>
              <a:rPr lang="fr-FR" sz="1200" dirty="0" err="1"/>
              <a:t>liblinear</a:t>
            </a:r>
            <a:r>
              <a:rPr lang="fr-FR" sz="1200" dirty="0"/>
              <a:t>')</a:t>
            </a:r>
          </a:p>
          <a:p>
            <a:r>
              <a:rPr lang="fr-FR" sz="1200" dirty="0" err="1"/>
              <a:t>model.fit</a:t>
            </a:r>
            <a:r>
              <a:rPr lang="fr-FR" sz="1200" dirty="0"/>
              <a:t>(</a:t>
            </a:r>
            <a:r>
              <a:rPr lang="fr-FR" sz="1200" dirty="0" err="1"/>
              <a:t>x_train,y_train</a:t>
            </a:r>
            <a:r>
              <a:rPr lang="fr-FR" sz="1200" dirty="0"/>
              <a:t>)</a:t>
            </a: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F1747-4252-463F-89B3-81513276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88" y="1970037"/>
            <a:ext cx="8193426" cy="1146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092BD-1A6A-49D8-BD83-16E0E8AC4D81}"/>
              </a:ext>
            </a:extLst>
          </p:cNvPr>
          <p:cNvSpPr txBox="1"/>
          <p:nvPr/>
        </p:nvSpPr>
        <p:spPr>
          <a:xfrm>
            <a:off x="810087" y="347869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print('Coefficient of model :',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model.coef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print('Intercept of model',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model.intercept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D686CE-BA9D-46EA-A0E3-64A6DC90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8" y="4271515"/>
            <a:ext cx="8246696" cy="7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{D2400EE4-3F1B-4140-9A3E-FEF5A252972A}tf78438558_win32</Template>
  <TotalTime>71</TotalTime>
  <Words>520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Garamond</vt:lpstr>
      <vt:lpstr>Helvetica Neue</vt:lpstr>
      <vt:lpstr>Times New Roman</vt:lpstr>
      <vt:lpstr>SavonVTI</vt:lpstr>
      <vt:lpstr>Gender Recognition Using Voice </vt:lpstr>
      <vt:lpstr>Import Libraries </vt:lpstr>
      <vt:lpstr>Dataset Discription: The goal is to classify the gender based on the voice features The dataset containts 21 columns including 20 attributes and 1 taregt values whcih is the gender The Dimensions of the dataset are 3167x21 </vt:lpstr>
      <vt:lpstr>Data Visualization </vt:lpstr>
      <vt:lpstr>Histogram </vt:lpstr>
      <vt:lpstr>Check the Correlation </vt:lpstr>
      <vt:lpstr>PCA </vt:lpstr>
      <vt:lpstr>PCA </vt:lpstr>
      <vt:lpstr>Model Building using Logistic regression </vt:lpstr>
      <vt:lpstr>Model Building using Logistic regression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Recognition Using Voice </dc:title>
  <dc:creator>varun.vani9@gmail.com</dc:creator>
  <cp:lastModifiedBy>varun.vani9@gmail.com</cp:lastModifiedBy>
  <cp:revision>3</cp:revision>
  <dcterms:created xsi:type="dcterms:W3CDTF">2021-09-21T09:57:05Z</dcterms:created>
  <dcterms:modified xsi:type="dcterms:W3CDTF">2021-09-21T15:26:28Z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