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ownloads\S.SANDHIYA%20(2).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1.0</c:v>
                </c:pt>
                <c:pt idx="29">
                  <c:v>1.0</c:v>
                </c:pt>
              </c:numCache>
            </c:numRef>
          </c:val>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1.0</c:v>
                </c:pt>
                <c:pt idx="30">
                  <c:v>1.0</c:v>
                </c:pt>
              </c:numCache>
            </c:numRef>
          </c:val>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1.0</c:v>
                </c:pt>
                <c:pt idx="35">
                  <c:v>1.0</c:v>
                </c:pt>
                <c:pt idx="39">
                  <c:v>1.0</c:v>
                </c:pt>
              </c:numCache>
            </c:numRef>
          </c:val>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1.0</c:v>
                </c:pt>
              </c:numCache>
            </c:numRef>
          </c:val>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1.0</c:v>
                </c:pt>
              </c:numCache>
            </c:numRef>
          </c:val>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1.0</c:v>
                </c:pt>
              </c:numCache>
            </c:numRef>
          </c:val>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1.0</c:v>
                </c:pt>
                <c:pt idx="25">
                  <c:v>1.0</c:v>
                </c:pt>
              </c:numCache>
            </c:numRef>
          </c:val>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1.0</c:v>
                </c:pt>
              </c:numCache>
            </c:numRef>
          </c:val>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1.0</c:v>
                </c:pt>
              </c:numCache>
            </c:numRef>
          </c:val>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1.0</c:v>
                </c:pt>
                <c:pt idx="33">
                  <c:v>1.0</c:v>
                </c:pt>
              </c:numCache>
            </c:numRef>
          </c:val>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1.0</c:v>
                </c:pt>
                <c:pt idx="15">
                  <c:v>1.0</c:v>
                </c:pt>
              </c:numCache>
            </c:numRef>
          </c:val>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1.0</c:v>
                </c:pt>
                <c:pt idx="31">
                  <c:v>1.0</c:v>
                </c:pt>
              </c:numCache>
            </c:numRef>
          </c:val>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1.0</c:v>
                </c:pt>
                <c:pt idx="11">
                  <c:v>1.0</c:v>
                </c:pt>
                <c:pt idx="23">
                  <c:v>1.0</c:v>
                </c:pt>
                <c:pt idx="36">
                  <c:v>1.0</c:v>
                </c:pt>
              </c:numCache>
            </c:numRef>
          </c:val>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1.0</c:v>
                </c:pt>
                <c:pt idx="20">
                  <c:v>1.0</c:v>
                </c:pt>
                <c:pt idx="21">
                  <c:v>1.0</c:v>
                </c:pt>
                <c:pt idx="26">
                  <c:v>1.0</c:v>
                </c:pt>
              </c:numCache>
            </c:numRef>
          </c:val>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1.0</c:v>
                </c:pt>
                <c:pt idx="14">
                  <c:v>1.0</c:v>
                </c:pt>
                <c:pt idx="24">
                  <c:v>1.0</c:v>
                </c:pt>
                <c:pt idx="28">
                  <c:v>1.0</c:v>
                </c:pt>
              </c:numCache>
            </c:numRef>
          </c:val>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1.0</c:v>
                </c:pt>
                <c:pt idx="37">
                  <c:v>1.0</c:v>
                </c:pt>
                <c:pt idx="38">
                  <c:v>1.0</c:v>
                </c:pt>
              </c:numCache>
            </c:numRef>
          </c:val>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1.0</c:v>
                </c:pt>
                <c:pt idx="5">
                  <c:v>1.0</c:v>
                </c:pt>
                <c:pt idx="6">
                  <c:v>1.0</c:v>
                </c:pt>
                <c:pt idx="10">
                  <c:v>1.0</c:v>
                </c:pt>
                <c:pt idx="16">
                  <c:v>1.0</c:v>
                </c:pt>
              </c:numCache>
            </c:numRef>
          </c:val>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29-09-2024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05024" y="3412436"/>
            <a:ext cx="8610600" cy="1869440"/>
          </a:xfrm>
          <a:prstGeom prst="rect"/>
          <a:noFill/>
        </p:spPr>
        <p:txBody>
          <a:bodyPr rtlCol="0" wrap="square">
            <a:spAutoFit/>
          </a:bodyPr>
          <a:p>
            <a:r>
              <a:rPr b="1" dirty="0" sz="2400" lang="en-US"/>
              <a:t>STUDENT NAME   </a:t>
            </a:r>
            <a:r>
              <a:rPr dirty="0" sz="2400" lang="en-US"/>
              <a:t>: </a:t>
            </a:r>
            <a:r>
              <a:rPr dirty="0" sz="2400" lang="en-US"/>
              <a:t>v</a:t>
            </a:r>
            <a:r>
              <a:rPr dirty="0" sz="2400" lang="en-US"/>
              <a:t>a</a:t>
            </a:r>
            <a:r>
              <a:rPr dirty="0" sz="2400" lang="en-US"/>
              <a:t>r</a:t>
            </a:r>
            <a:r>
              <a:rPr dirty="0" sz="2400" lang="en-US"/>
              <a:t>u</a:t>
            </a:r>
            <a:r>
              <a:rPr dirty="0" sz="2400" lang="en-US"/>
              <a:t>n</a:t>
            </a:r>
            <a:r>
              <a:rPr dirty="0" sz="2400" lang="en-US"/>
              <a:t> </a:t>
            </a:r>
            <a:r>
              <a:rPr dirty="0" sz="2400" lang="en-US"/>
              <a:t>k</a:t>
            </a:r>
            <a:r>
              <a:rPr dirty="0" sz="2400" lang="en-US"/>
              <a:t>u</a:t>
            </a:r>
            <a:r>
              <a:rPr dirty="0" sz="2400" lang="en-US"/>
              <a:t>m</a:t>
            </a:r>
            <a:r>
              <a:rPr dirty="0" sz="2400" lang="en-US"/>
              <a:t>a</a:t>
            </a:r>
            <a:r>
              <a:rPr dirty="0" sz="2400" lang="en-US"/>
              <a:t>r</a:t>
            </a:r>
            <a:r>
              <a:rPr dirty="0" sz="2400" lang="en-US"/>
              <a:t> </a:t>
            </a:r>
            <a:endParaRPr altLang="en-US" lang="zh-CN"/>
          </a:p>
          <a:p>
            <a:r>
              <a:rPr b="1" dirty="0" sz="2400" lang="en-US"/>
              <a:t>REGISTER NO        </a:t>
            </a:r>
            <a:r>
              <a:rPr sz="2400" lang="en-US"/>
              <a:t>: 1222000</a:t>
            </a:r>
            <a:r>
              <a:rPr sz="2400" lang="en-US"/>
              <a:t>2</a:t>
            </a:r>
            <a:r>
              <a:rPr sz="2400" lang="en-US"/>
              <a:t>5</a:t>
            </a:r>
            <a:endParaRPr dirty="0" sz="2400" lang="en-US"/>
          </a:p>
          <a:p>
            <a:r>
              <a:rPr b="1" dirty="0" sz="2400" lang="en-US"/>
              <a:t>DEPARTMENT</a:t>
            </a:r>
            <a:r>
              <a:rPr dirty="0" sz="2400" lang="en-US"/>
              <a:t>       : BCOM(CORPORATE SECRETARYSHIP)</a:t>
            </a:r>
          </a:p>
          <a:p>
            <a:r>
              <a:rPr b="1" dirty="0" sz="2400" lang="en-US"/>
              <a:t>COLLEGE</a:t>
            </a:r>
            <a:r>
              <a:rPr dirty="0" sz="2400" lang="en-US"/>
              <a:t>                : S.I.V.E.T.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1529265"/>
          </a:xfrm>
          <a:prstGeom prst="rect"/>
        </p:spPr>
        <p:txBody>
          <a:bodyPr bIns="0" lIns="0" rIns="0" rtlCol="0" tIns="13335" vert="horz" wrap="square">
            <a:spAutoFit/>
          </a:bodyPr>
          <a:p>
            <a:pPr marL="12700">
              <a:lnSpc>
                <a:spcPct val="100000"/>
              </a:lnSpc>
              <a:spcBef>
                <a:spcPts val="105"/>
              </a:spcBef>
            </a:pPr>
            <a:r>
              <a:rPr b="1" dirty="0" sz="2400" spc="15" u="sng">
                <a:latin typeface="Trebuchet MS"/>
                <a:cs typeface="Trebuchet MS"/>
              </a:rPr>
              <a:t>M</a:t>
            </a:r>
            <a:r>
              <a:rPr b="1" dirty="0" sz="2400" u="sng">
                <a:latin typeface="Trebuchet MS"/>
                <a:cs typeface="Trebuchet MS"/>
              </a:rPr>
              <a:t>O</a:t>
            </a:r>
            <a:r>
              <a:rPr b="1" dirty="0" sz="2400" spc="-15" u="sng">
                <a:latin typeface="Trebuchet MS"/>
                <a:cs typeface="Trebuchet MS"/>
              </a:rPr>
              <a:t>D</a:t>
            </a:r>
            <a:r>
              <a:rPr b="1" dirty="0" sz="2400" spc="-35" u="sng">
                <a:latin typeface="Trebuchet MS"/>
                <a:cs typeface="Trebuchet MS"/>
              </a:rPr>
              <a:t>E</a:t>
            </a:r>
            <a:r>
              <a:rPr b="1" dirty="0" sz="2400" spc="-30" u="sng">
                <a:latin typeface="Trebuchet MS"/>
                <a:cs typeface="Trebuchet MS"/>
              </a:rPr>
              <a:t>LL</a:t>
            </a:r>
            <a:r>
              <a:rPr b="1" dirty="0" sz="2400" spc="-5" u="sng">
                <a:latin typeface="Trebuchet MS"/>
                <a:cs typeface="Trebuchet MS"/>
              </a:rPr>
              <a:t>I</a:t>
            </a:r>
            <a:r>
              <a:rPr b="1" dirty="0" sz="2400" spc="30" u="sng">
                <a:latin typeface="Trebuchet MS"/>
                <a:cs typeface="Trebuchet MS"/>
              </a:rPr>
              <a:t>N</a:t>
            </a:r>
            <a:r>
              <a:rPr b="1" dirty="0" sz="2400" spc="5" u="sng">
                <a:latin typeface="Trebuchet MS"/>
                <a:cs typeface="Trebuchet MS"/>
              </a:rPr>
              <a:t>G</a:t>
            </a:r>
            <a:endParaRPr b="1" dirty="0" sz="2400" lang="en-US" spc="5" u="sng">
              <a:latin typeface="Trebuchet MS"/>
              <a:cs typeface="Trebuchet MS"/>
            </a:endParaRPr>
          </a:p>
          <a:p>
            <a:pPr marL="12700">
              <a:lnSpc>
                <a:spcPct val="100000"/>
              </a:lnSpc>
              <a:spcBef>
                <a:spcPts val="105"/>
              </a:spcBef>
            </a:pPr>
            <a:endParaRPr b="1" dirty="0" sz="2400" lang="en-US" spc="5" u="sng">
              <a:latin typeface="Trebuchet MS"/>
              <a:cs typeface="Trebuchet MS"/>
            </a:endParaRPr>
          </a:p>
          <a:p>
            <a:pPr marL="12700">
              <a:lnSpc>
                <a:spcPct val="100000"/>
              </a:lnSpc>
              <a:spcBef>
                <a:spcPts val="105"/>
              </a:spcBef>
            </a:pPr>
            <a:endParaRPr dirty="0" sz="2400" lang="en-US" u="sng">
              <a:latin typeface="Trebuchet MS"/>
              <a:cs typeface="Trebuchet MS"/>
            </a:endParaRPr>
          </a:p>
          <a:p>
            <a:pPr marL="12700">
              <a:lnSpc>
                <a:spcPct val="100000"/>
              </a:lnSpc>
              <a:spcBef>
                <a:spcPts val="105"/>
              </a:spcBef>
            </a:pPr>
            <a:endParaRPr dirty="0" sz="24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1"/>
          <p:cNvSpPr>
            <a:spLocks noChangeArrowheads="1"/>
          </p:cNvSpPr>
          <p:nvPr/>
        </p:nvSpPr>
        <p:spPr bwMode="auto">
          <a:xfrm>
            <a:off x="228600" y="230891"/>
            <a:ext cx="11430000" cy="6706388"/>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2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200000"/>
              </a:lnSpc>
              <a:spcBef>
                <a:spcPct val="0"/>
              </a:spcBef>
              <a:spcAft>
                <a:spcPct val="0"/>
              </a:spcAft>
              <a:buClrTx/>
              <a:buSzTx/>
              <a:buFontTx/>
              <a:buAutoNum type="arabicPeriod"/>
            </a:pPr>
            <a:r>
              <a:rPr altLang="en-US" baseline="0" b="1" cap="none" dirty="0" sz="2000" i="0" kumimoji="0" lang="en-US" normalizeH="0" strike="noStrike" u="none">
                <a:ln>
                  <a:noFill/>
                </a:ln>
                <a:solidFill>
                  <a:schemeClr val="tx1"/>
                </a:solidFill>
                <a:effectLst/>
                <a:latin typeface="Arial" panose="020B0604020202020204" pitchFamily="34" charset="0"/>
              </a:rPr>
              <a:t>Data Collection</a:t>
            </a:r>
            <a:r>
              <a:rPr altLang="en-US" baseline="0" b="0" cap="none" dirty="0" sz="2000" i="0" kumimoji="0" lang="en-US" normalizeH="0" strike="noStrike" u="none">
                <a:ln>
                  <a:noFill/>
                </a:ln>
                <a:solidFill>
                  <a:schemeClr val="tx1"/>
                </a:solidFill>
                <a:effectLst/>
                <a:latin typeface="Arial" panose="020B0604020202020204" pitchFamily="34" charset="0"/>
              </a:rPr>
              <a:t>: Gather attendance data from various sources (e.g., time clocks, manual entries).</a:t>
            </a:r>
          </a:p>
          <a:p>
            <a:pPr algn="l" defTabSz="914400" eaLnBrk="0" fontAlgn="base" hangingPunct="0" indent="0" latinLnBrk="0" lvl="0" marL="0" marR="0" rtl="0">
              <a:lnSpc>
                <a:spcPct val="200000"/>
              </a:lnSpc>
              <a:spcBef>
                <a:spcPct val="0"/>
              </a:spcBef>
              <a:spcAft>
                <a:spcPct val="0"/>
              </a:spcAft>
              <a:buClrTx/>
              <a:buSzTx/>
              <a:buFontTx/>
              <a:buAutoNum type="arabicPeriod" startAt="2"/>
            </a:pPr>
            <a:r>
              <a:rPr altLang="en-US" baseline="0" b="1" cap="none" dirty="0" sz="2000" i="0" kumimoji="0" lang="en-US" normalizeH="0" strike="noStrike" u="none">
                <a:ln>
                  <a:noFill/>
                </a:ln>
                <a:solidFill>
                  <a:schemeClr val="tx1"/>
                </a:solidFill>
                <a:effectLst/>
                <a:latin typeface="Arial" panose="020B0604020202020204" pitchFamily="34" charset="0"/>
              </a:rPr>
              <a:t>Data Integration</a:t>
            </a:r>
            <a:r>
              <a:rPr altLang="en-US" baseline="0" b="0" cap="none" dirty="0" sz="2000" i="0" kumimoji="0" lang="en-US" normalizeH="0" strike="noStrike" u="none">
                <a:ln>
                  <a:noFill/>
                </a:ln>
                <a:solidFill>
                  <a:schemeClr val="tx1"/>
                </a:solidFill>
                <a:effectLst/>
                <a:latin typeface="Arial" panose="020B0604020202020204" pitchFamily="34" charset="0"/>
              </a:rPr>
              <a:t>: Combine data into a centralized system for comprehensive analysis.</a:t>
            </a:r>
          </a:p>
          <a:p>
            <a:pPr algn="l" defTabSz="914400" eaLnBrk="0" fontAlgn="base" hangingPunct="0" indent="0" latinLnBrk="0" lvl="0" marL="0" marR="0" rtl="0">
              <a:lnSpc>
                <a:spcPct val="200000"/>
              </a:lnSpc>
              <a:spcBef>
                <a:spcPct val="0"/>
              </a:spcBef>
              <a:spcAft>
                <a:spcPct val="0"/>
              </a:spcAft>
              <a:buClrTx/>
              <a:buSzTx/>
              <a:buFontTx/>
              <a:buAutoNum type="arabicPeriod" startAt="3"/>
            </a:pPr>
            <a:r>
              <a:rPr altLang="en-US" baseline="0" b="1" cap="none" dirty="0" sz="2000" i="0" kumimoji="0" lang="en-US" normalizeH="0" strike="noStrike" u="none">
                <a:ln>
                  <a:noFill/>
                </a:ln>
                <a:solidFill>
                  <a:schemeClr val="tx1"/>
                </a:solidFill>
                <a:effectLst/>
                <a:latin typeface="Arial" panose="020B0604020202020204" pitchFamily="34" charset="0"/>
              </a:rPr>
              <a:t>Pattern Analysis</a:t>
            </a:r>
            <a:r>
              <a:rPr altLang="en-US" baseline="0" b="0" cap="none" dirty="0" sz="2000" i="0" kumimoji="0" lang="en-US" normalizeH="0" strike="noStrike" u="none">
                <a:ln>
                  <a:noFill/>
                </a:ln>
                <a:solidFill>
                  <a:schemeClr val="tx1"/>
                </a:solidFill>
                <a:effectLst/>
                <a:latin typeface="Arial" panose="020B0604020202020204" pitchFamily="34" charset="0"/>
              </a:rPr>
              <a:t>: Identify trends and patterns in attendance (e.g., frequent absences, peak times).</a:t>
            </a:r>
          </a:p>
          <a:p>
            <a:pPr algn="l" defTabSz="914400" eaLnBrk="0" fontAlgn="base" hangingPunct="0" indent="0" latinLnBrk="0" lvl="0" marL="0" marR="0" rtl="0">
              <a:lnSpc>
                <a:spcPct val="200000"/>
              </a:lnSpc>
              <a:spcBef>
                <a:spcPct val="0"/>
              </a:spcBef>
              <a:spcAft>
                <a:spcPct val="0"/>
              </a:spcAft>
              <a:buClrTx/>
              <a:buSzTx/>
              <a:buFontTx/>
              <a:buAutoNum type="arabicPeriod" startAt="4"/>
            </a:pPr>
            <a:r>
              <a:rPr altLang="en-US" baseline="0" b="1" cap="none" dirty="0" sz="2000" i="0" kumimoji="0" lang="en-US" normalizeH="0" strike="noStrike" u="none">
                <a:ln>
                  <a:noFill/>
                </a:ln>
                <a:solidFill>
                  <a:schemeClr val="tx1"/>
                </a:solidFill>
                <a:effectLst/>
                <a:latin typeface="Arial" panose="020B0604020202020204" pitchFamily="34" charset="0"/>
              </a:rPr>
              <a:t>Predictive Analytics</a:t>
            </a:r>
            <a:r>
              <a:rPr altLang="en-US" baseline="0" b="0" cap="none" dirty="0" sz="2000" i="0" kumimoji="0" lang="en-US" normalizeH="0" strike="noStrike" u="none">
                <a:ln>
                  <a:noFill/>
                </a:ln>
                <a:solidFill>
                  <a:schemeClr val="tx1"/>
                </a:solidFill>
                <a:effectLst/>
                <a:latin typeface="Arial" panose="020B0604020202020204" pitchFamily="34" charset="0"/>
              </a:rPr>
              <a:t>: Use historical data to forecast future attendance issues and potential impacts.</a:t>
            </a:r>
          </a:p>
          <a:p>
            <a:pPr algn="l" defTabSz="914400" eaLnBrk="0" fontAlgn="base" hangingPunct="0" indent="0" latinLnBrk="0" lvl="0" marL="0" marR="0" rtl="0">
              <a:lnSpc>
                <a:spcPct val="200000"/>
              </a:lnSpc>
              <a:spcBef>
                <a:spcPct val="0"/>
              </a:spcBef>
              <a:spcAft>
                <a:spcPct val="0"/>
              </a:spcAft>
              <a:buClrTx/>
              <a:buSzTx/>
              <a:buFontTx/>
              <a:buAutoNum type="arabicPeriod" startAt="5"/>
            </a:pPr>
            <a:r>
              <a:rPr altLang="en-US" baseline="0" b="1" cap="none" dirty="0" sz="2000" i="0" kumimoji="0" lang="en-US" normalizeH="0" strike="noStrike" u="none">
                <a:ln>
                  <a:noFill/>
                </a:ln>
                <a:solidFill>
                  <a:schemeClr val="tx1"/>
                </a:solidFill>
                <a:effectLst/>
                <a:latin typeface="Arial" panose="020B0604020202020204" pitchFamily="34" charset="0"/>
              </a:rPr>
              <a:t>Visualization</a:t>
            </a:r>
            <a:r>
              <a:rPr altLang="en-US" baseline="0" b="0" cap="none" dirty="0" sz="2000" i="0" kumimoji="0" lang="en-US" normalizeH="0" strike="noStrike" u="none">
                <a:ln>
                  <a:noFill/>
                </a:ln>
                <a:solidFill>
                  <a:schemeClr val="tx1"/>
                </a:solidFill>
                <a:effectLst/>
                <a:latin typeface="Arial" panose="020B0604020202020204" pitchFamily="34" charset="0"/>
              </a:rPr>
              <a:t>: Create charts, graphs, and dashboards to represent attendance trends and metrics clearly.</a:t>
            </a:r>
          </a:p>
          <a:p>
            <a:pPr algn="l" defTabSz="914400" eaLnBrk="0" fontAlgn="base" hangingPunct="0" indent="0" latinLnBrk="0" lvl="0" marL="0" marR="0" rtl="0">
              <a:lnSpc>
                <a:spcPct val="200000"/>
              </a:lnSpc>
              <a:spcBef>
                <a:spcPct val="0"/>
              </a:spcBef>
              <a:spcAft>
                <a:spcPct val="0"/>
              </a:spcAft>
              <a:buClrTx/>
              <a:buSzTx/>
              <a:buFontTx/>
              <a:buAutoNum type="arabicPeriod" startAt="6"/>
            </a:pPr>
            <a:r>
              <a:rPr altLang="en-US" baseline="0" b="1" cap="none" dirty="0" sz="2000" i="0" kumimoji="0" lang="en-US" normalizeH="0" strike="noStrike" u="none">
                <a:ln>
                  <a:noFill/>
                </a:ln>
                <a:solidFill>
                  <a:schemeClr val="tx1"/>
                </a:solidFill>
                <a:effectLst/>
                <a:latin typeface="Arial" panose="020B0604020202020204" pitchFamily="34" charset="0"/>
              </a:rPr>
              <a:t>Reporting</a:t>
            </a:r>
            <a:r>
              <a:rPr altLang="en-US" baseline="0" b="0" cap="none" dirty="0" sz="2000" i="0" kumimoji="0" lang="en-US" normalizeH="0" strike="noStrike" u="none">
                <a:ln>
                  <a:noFill/>
                </a:ln>
                <a:solidFill>
                  <a:schemeClr val="tx1"/>
                </a:solidFill>
                <a:effectLst/>
                <a:latin typeface="Arial" panose="020B0604020202020204" pitchFamily="34" charset="0"/>
              </a:rPr>
              <a:t>: Generate detailed reports for HR and management to make informed decisions.</a:t>
            </a:r>
          </a:p>
          <a:p>
            <a:pPr algn="l" defTabSz="914400" eaLnBrk="0" fontAlgn="base" hangingPunct="0" indent="0" latinLnBrk="0" lvl="0" marL="0" marR="0" rtl="0">
              <a:lnSpc>
                <a:spcPct val="200000"/>
              </a:lnSpc>
              <a:spcBef>
                <a:spcPct val="0"/>
              </a:spcBef>
              <a:spcAft>
                <a:spcPct val="0"/>
              </a:spcAft>
              <a:buClrTx/>
              <a:buSzTx/>
              <a:buFontTx/>
              <a:buNone/>
            </a:pPr>
            <a:endParaRPr altLang="en-US" baseline="0" b="0" cap="none" dirty="0" sz="20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2437130" cy="1121461"/>
          </a:xfrm>
          <a:prstGeom prst="rect"/>
        </p:spPr>
        <p:txBody>
          <a:bodyPr bIns="0" lIns="0" rIns="0" rtlCol="0" tIns="13335" vert="horz" wrap="square">
            <a:spAutoFit/>
          </a:bodyPr>
          <a:p>
            <a:pPr marL="12700">
              <a:lnSpc>
                <a:spcPct val="100000"/>
              </a:lnSpc>
              <a:spcBef>
                <a:spcPts val="105"/>
              </a:spcBef>
            </a:pPr>
            <a:r>
              <a:rPr dirty="0" sz="2400" u="sng"/>
              <a:t>R</a:t>
            </a:r>
            <a:r>
              <a:rPr dirty="0" sz="2400" spc="-40" u="sng"/>
              <a:t>E</a:t>
            </a:r>
            <a:r>
              <a:rPr dirty="0" sz="2400" spc="15" u="sng"/>
              <a:t>S</a:t>
            </a:r>
            <a:r>
              <a:rPr dirty="0" sz="2400" spc="-30" u="sng"/>
              <a:t>U</a:t>
            </a:r>
            <a:r>
              <a:rPr dirty="0" sz="2400" spc="-405" u="sng"/>
              <a:t>L</a:t>
            </a:r>
            <a:r>
              <a:rPr dirty="0" sz="2400" u="sng"/>
              <a:t>TS</a:t>
            </a:r>
            <a:br>
              <a:rPr dirty="0" sz="2400" lang="en-US" u="sng"/>
            </a:br>
            <a:br>
              <a:rPr dirty="0" sz="2400" lang="en-US" u="sng"/>
            </a:br>
            <a:endParaRPr dirty="0" sz="2400" u="sng"/>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7"/>
          <p:cNvGraphicFramePr>
            <a:graphicFrameLocks/>
          </p:cNvGraphicFramePr>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7" name="Title 1"/>
          <p:cNvSpPr>
            <a:spLocks noGrp="1"/>
          </p:cNvSpPr>
          <p:nvPr>
            <p:ph type="title"/>
          </p:nvPr>
        </p:nvSpPr>
        <p:spPr>
          <a:xfrm>
            <a:off x="457200" y="385444"/>
            <a:ext cx="10979467" cy="4461029"/>
          </a:xfrm>
        </p:spPr>
        <p:txBody>
          <a:bodyPr/>
          <a:p>
            <a:pPr>
              <a:lnSpc>
                <a:spcPct val="200000"/>
              </a:lnSpc>
            </a:pPr>
            <a:r>
              <a:rPr dirty="0" sz="2400" lang="en-US" u="sng">
                <a:latin typeface="Times New Roman" panose="02020603050405020304" pitchFamily="18" charset="0"/>
                <a:cs typeface="Times New Roman" panose="02020603050405020304" pitchFamily="18" charset="0"/>
              </a:rPr>
              <a:t>Conclusion</a:t>
            </a:r>
            <a:br>
              <a:rPr dirty="0" sz="2400" lang="en-US" u="sng">
                <a:latin typeface="Times New Roman" panose="02020603050405020304" pitchFamily="18" charset="0"/>
                <a:cs typeface="Times New Roman" panose="02020603050405020304" pitchFamily="18" charset="0"/>
              </a:rPr>
            </a:br>
            <a:br>
              <a:rPr dirty="0" sz="2400" lang="en-US" u="sng">
                <a:latin typeface="Times New Roman" panose="02020603050405020304" pitchFamily="18" charset="0"/>
                <a:cs typeface="Times New Roman" panose="02020603050405020304" pitchFamily="18" charset="0"/>
              </a:rPr>
            </a:br>
            <a:r>
              <a:rPr dirty="0" sz="2000" lang="en-US"/>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dirty="0" sz="2000" lang="en-IN" u="sng">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1"/>
          </a:xfrm>
          <a:prstGeom prst="rect"/>
          <a:noFill/>
        </p:spPr>
        <p:txBody>
          <a:bodyPr rtlCol="0" wrap="square">
            <a:spAutoFit/>
          </a:bodyPr>
          <a:p>
            <a:r>
              <a:rPr b="1" dirty="0" sz="3600" lang="en-US">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dirty="0" sz="36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9201150" y="3871055"/>
            <a:ext cx="2762250" cy="2850595"/>
            <a:chOff x="7991475" y="3224161"/>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3224161"/>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2800" spc="-20" u="sng"/>
              <a:t>P</a:t>
            </a:r>
            <a:r>
              <a:rPr dirty="0" sz="2800" spc="15" u="sng"/>
              <a:t>ROB</a:t>
            </a:r>
            <a:r>
              <a:rPr dirty="0" sz="2800" spc="55" u="sng"/>
              <a:t>L</a:t>
            </a:r>
            <a:r>
              <a:rPr dirty="0" sz="2800" spc="-20" u="sng"/>
              <a:t>E</a:t>
            </a:r>
            <a:r>
              <a:rPr dirty="0" sz="2800" spc="20" u="sng"/>
              <a:t>M</a:t>
            </a:r>
            <a:r>
              <a:rPr dirty="0" sz="2800" lang="en-US" u="sng"/>
              <a:t> </a:t>
            </a:r>
            <a:r>
              <a:rPr dirty="0" sz="2800" spc="10" u="sng"/>
              <a:t>S</a:t>
            </a:r>
            <a:r>
              <a:rPr dirty="0" sz="2800" spc="-370" u="sng"/>
              <a:t>T</a:t>
            </a:r>
            <a:r>
              <a:rPr dirty="0" sz="2800" spc="-375" u="sng"/>
              <a:t>A</a:t>
            </a:r>
            <a:r>
              <a:rPr dirty="0" sz="2800" spc="15" u="sng"/>
              <a:t>T</a:t>
            </a:r>
            <a:r>
              <a:rPr dirty="0" sz="2800" spc="-10" u="sng"/>
              <a:t>E</a:t>
            </a:r>
            <a:r>
              <a:rPr dirty="0" sz="2800" spc="-20" u="sng"/>
              <a:t>ME</a:t>
            </a:r>
            <a:r>
              <a:rPr dirty="0" sz="2800" spc="10" u="sng"/>
              <a:t>NT</a:t>
            </a:r>
            <a:br>
              <a:rPr dirty="0" sz="4250" lang="en-US" spc="10"/>
            </a:b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1"/>
          <p:cNvSpPr>
            <a:spLocks noChangeArrowheads="1"/>
          </p:cNvSpPr>
          <p:nvPr/>
        </p:nvSpPr>
        <p:spPr bwMode="auto">
          <a:xfrm>
            <a:off x="489267" y="667457"/>
            <a:ext cx="11474133" cy="4628896"/>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200000"/>
              </a:lnSpc>
              <a:spcBef>
                <a:spcPct val="0"/>
              </a:spcBef>
              <a:spcAft>
                <a:spcPct val="0"/>
              </a:spcAft>
              <a:buClrTx/>
              <a:buSzTx/>
              <a:buFontTx/>
              <a:buNone/>
            </a:pPr>
            <a:endParaRPr altLang="en-US" baseline="0" b="0" cap="none" dirty="0" sz="105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200000"/>
              </a:lnSpc>
              <a:spcBef>
                <a:spcPct val="0"/>
              </a:spcBef>
              <a:spcAft>
                <a:spcPct val="0"/>
              </a:spcAft>
              <a:buClrTx/>
              <a:buSzTx/>
              <a:buFontTx/>
              <a:buAutoNum type="arabicPeriod"/>
            </a:pPr>
            <a:r>
              <a:rPr altLang="en-US" baseline="0" b="1" cap="none" dirty="0" sz="2000" i="0" kumimoji="0" lang="en-US" normalizeH="0" strike="noStrike" u="none">
                <a:ln>
                  <a:noFill/>
                </a:ln>
                <a:solidFill>
                  <a:schemeClr val="tx1"/>
                </a:solidFill>
                <a:effectLst/>
                <a:latin typeface="Arial" panose="020B0604020202020204" pitchFamily="34" charset="0"/>
              </a:rPr>
              <a:t>Problem</a:t>
            </a:r>
            <a:r>
              <a:rPr altLang="en-US" baseline="0" b="0" cap="none" dirty="0" sz="2000" i="0" kumimoji="0" lang="en-US" normalizeH="0" strike="noStrike" u="none">
                <a:ln>
                  <a:noFill/>
                </a:ln>
                <a:solidFill>
                  <a:schemeClr val="tx1"/>
                </a:solidFill>
                <a:effectLst/>
                <a:latin typeface="Arial" panose="020B0604020202020204" pitchFamily="34" charset="0"/>
              </a:rPr>
              <a:t>: Employees are frequently late or absent, </a:t>
            </a:r>
            <a:r>
              <a:rPr altLang="en-US" baseline="0" b="0" cap="none" dirty="0" sz="2000" i="0" kumimoji="0" lang="en-US" normalizeH="0" err="1" strike="noStrike" u="none">
                <a:ln>
                  <a:noFill/>
                </a:ln>
                <a:solidFill>
                  <a:schemeClr val="tx1"/>
                </a:solidFill>
                <a:effectLst/>
                <a:latin typeface="Arial" panose="020B0604020202020204" pitchFamily="34" charset="0"/>
              </a:rPr>
              <a:t>i</a:t>
            </a:r>
            <a:r>
              <a:rPr altLang="en-US" dirty="0" sz="2000" lang="en-US" err="1">
                <a:latin typeface="Arial" panose="020B0604020202020204" pitchFamily="34" charset="0"/>
              </a:rPr>
              <a:t>m</a:t>
            </a:r>
            <a:r>
              <a:rPr altLang="en-US" baseline="0" b="0" cap="none" dirty="0" sz="2000" i="0" kumimoji="0" lang="en-US" normalizeH="0" err="1" strike="noStrike" u="none">
                <a:ln>
                  <a:noFill/>
                </a:ln>
                <a:solidFill>
                  <a:schemeClr val="tx1"/>
                </a:solidFill>
                <a:effectLst/>
                <a:latin typeface="Arial" panose="020B0604020202020204" pitchFamily="34" charset="0"/>
              </a:rPr>
              <a:t>acting</a:t>
            </a:r>
            <a:r>
              <a:rPr altLang="en-US" baseline="0" b="0" cap="none" dirty="0" sz="2000" i="0" kumimoji="0" lang="en-US" normalizeH="0" strike="noStrike" u="none">
                <a:ln>
                  <a:noFill/>
                </a:ln>
                <a:solidFill>
                  <a:schemeClr val="tx1"/>
                </a:solidFill>
                <a:effectLst/>
                <a:latin typeface="Arial" panose="020B0604020202020204" pitchFamily="34" charset="0"/>
              </a:rPr>
              <a:t> productivity</a:t>
            </a:r>
          </a:p>
          <a:p>
            <a:pPr algn="l" defTabSz="914400" eaLnBrk="0" fontAlgn="base" hangingPunct="0" indent="0" latinLnBrk="0" lvl="0" marL="0" marR="0" rtl="0">
              <a:lnSpc>
                <a:spcPct val="200000"/>
              </a:lnSpc>
              <a:spcBef>
                <a:spcPct val="0"/>
              </a:spcBef>
              <a:spcAft>
                <a:spcPct val="0"/>
              </a:spcAft>
              <a:buClrTx/>
              <a:buSzTx/>
              <a:buFontTx/>
              <a:buAutoNum type="arabicPeriod"/>
            </a:pPr>
            <a:r>
              <a:rPr altLang="en-US" baseline="0" b="1" cap="none" dirty="0" sz="2000" i="0" kumimoji="0" lang="en-US" normalizeH="0" strike="noStrike" u="none">
                <a:ln>
                  <a:noFill/>
                </a:ln>
                <a:solidFill>
                  <a:schemeClr val="tx1"/>
                </a:solidFill>
                <a:effectLst/>
                <a:latin typeface="Arial" panose="020B0604020202020204" pitchFamily="34" charset="0"/>
              </a:rPr>
              <a:t>Impact</a:t>
            </a:r>
            <a:r>
              <a:rPr altLang="en-US" baseline="0" b="0" cap="none" dirty="0" sz="2000" i="0" kumimoji="0" lang="en-US" normalizeH="0" strike="noStrike" u="none">
                <a:ln>
                  <a:noFill/>
                </a:ln>
                <a:solidFill>
                  <a:schemeClr val="tx1"/>
                </a:solidFill>
                <a:effectLst/>
                <a:latin typeface="Arial" panose="020B0604020202020204" pitchFamily="34" charset="0"/>
              </a:rPr>
              <a:t>: Disrupts operations, increases costs, and affects morale.</a:t>
            </a:r>
          </a:p>
          <a:p>
            <a:pPr algn="l" defTabSz="914400" eaLnBrk="0" fontAlgn="base" hangingPunct="0" indent="0" latinLnBrk="0" lvl="0" marL="0" marR="0" rtl="0">
              <a:lnSpc>
                <a:spcPct val="200000"/>
              </a:lnSpc>
              <a:spcBef>
                <a:spcPct val="0"/>
              </a:spcBef>
              <a:spcAft>
                <a:spcPct val="0"/>
              </a:spcAft>
              <a:buClrTx/>
              <a:buSzTx/>
              <a:buFontTx/>
              <a:buAutoNum type="arabicPeriod" startAt="3"/>
            </a:pPr>
            <a:r>
              <a:rPr altLang="en-US" baseline="0" b="1" cap="none" dirty="0" sz="2000" i="0" kumimoji="0" lang="en-US" normalizeH="0" strike="noStrike" u="none">
                <a:ln>
                  <a:noFill/>
                </a:ln>
                <a:solidFill>
                  <a:schemeClr val="tx1"/>
                </a:solidFill>
                <a:effectLst/>
                <a:latin typeface="Arial" panose="020B0604020202020204" pitchFamily="34" charset="0"/>
              </a:rPr>
              <a:t>Data</a:t>
            </a:r>
            <a:r>
              <a:rPr altLang="en-US" baseline="0" b="0" cap="none" dirty="0" sz="2000" i="0" kumimoji="0" lang="en-US" normalizeH="0" strike="noStrike" u="none">
                <a:ln>
                  <a:noFill/>
                </a:ln>
                <a:solidFill>
                  <a:schemeClr val="tx1"/>
                </a:solidFill>
                <a:effectLst/>
                <a:latin typeface="Arial" panose="020B0604020202020204" pitchFamily="34" charset="0"/>
              </a:rPr>
              <a:t>: Collect attendance records and employee feedback.</a:t>
            </a:r>
          </a:p>
          <a:p>
            <a:pPr algn="l" defTabSz="914400" eaLnBrk="0" fontAlgn="base" hangingPunct="0" indent="0" latinLnBrk="0" lvl="0" marL="0" marR="0" rtl="0">
              <a:lnSpc>
                <a:spcPct val="200000"/>
              </a:lnSpc>
              <a:spcBef>
                <a:spcPct val="0"/>
              </a:spcBef>
              <a:spcAft>
                <a:spcPct val="0"/>
              </a:spcAft>
              <a:buClrTx/>
              <a:buSzTx/>
              <a:buFontTx/>
              <a:buAutoNum type="arabicPeriod" startAt="4"/>
            </a:pPr>
            <a:r>
              <a:rPr altLang="en-US" baseline="0" b="1" cap="none" dirty="0" sz="2000" i="0" kumimoji="0" lang="en-US" normalizeH="0" strike="noStrike" u="none">
                <a:ln>
                  <a:noFill/>
                </a:ln>
                <a:solidFill>
                  <a:schemeClr val="tx1"/>
                </a:solidFill>
                <a:effectLst/>
                <a:latin typeface="Arial" panose="020B0604020202020204" pitchFamily="34" charset="0"/>
              </a:rPr>
              <a:t>Objective</a:t>
            </a:r>
            <a:r>
              <a:rPr altLang="en-US" baseline="0" b="0" cap="none" dirty="0" sz="2000" i="0" kumimoji="0" lang="en-US" normalizeH="0" strike="noStrike" u="none">
                <a:ln>
                  <a:noFill/>
                </a:ln>
                <a:solidFill>
                  <a:schemeClr val="tx1"/>
                </a:solidFill>
                <a:effectLst/>
                <a:latin typeface="Arial" panose="020B0604020202020204" pitchFamily="34" charset="0"/>
              </a:rPr>
              <a:t>: Improve attendance and operational efficiency.</a:t>
            </a:r>
          </a:p>
          <a:p>
            <a:pPr algn="l" defTabSz="914400" eaLnBrk="0" fontAlgn="base" hangingPunct="0" indent="0" latinLnBrk="0" lvl="0" marL="0" marR="0" rtl="0">
              <a:lnSpc>
                <a:spcPct val="200000"/>
              </a:lnSpc>
              <a:spcBef>
                <a:spcPct val="0"/>
              </a:spcBef>
              <a:spcAft>
                <a:spcPct val="0"/>
              </a:spcAft>
              <a:buClrTx/>
              <a:buSzTx/>
              <a:buFontTx/>
              <a:buAutoNum type="arabicPeriod" startAt="5"/>
            </a:pPr>
            <a:r>
              <a:rPr altLang="en-US" baseline="0" b="1" cap="none" dirty="0" sz="2000" i="0" kumimoji="0" lang="en-US" normalizeH="0" strike="noStrike" u="none">
                <a:ln>
                  <a:noFill/>
                </a:ln>
                <a:solidFill>
                  <a:schemeClr val="tx1"/>
                </a:solidFill>
                <a:effectLst/>
                <a:latin typeface="Arial" panose="020B0604020202020204" pitchFamily="34" charset="0"/>
              </a:rPr>
              <a:t>Solutions</a:t>
            </a:r>
            <a:r>
              <a:rPr altLang="en-US" baseline="0" b="0" cap="none" dirty="0" sz="2000" i="0" kumimoji="0" lang="en-US" normalizeH="0" strike="noStrike" u="none">
                <a:ln>
                  <a:noFill/>
                </a:ln>
                <a:solidFill>
                  <a:schemeClr val="tx1"/>
                </a:solidFill>
                <a:effectLst/>
                <a:latin typeface="Arial" panose="020B0604020202020204" pitchFamily="34" charset="0"/>
              </a:rPr>
              <a:t>: Review policies, offer support like flexible hours, and use tracking tools.</a:t>
            </a:r>
          </a:p>
          <a:p>
            <a:pPr algn="l" defTabSz="914400" eaLnBrk="0" fontAlgn="base" hangingPunct="0" indent="0" latinLnBrk="0" lvl="0" marL="0" marR="0" rtl="0">
              <a:lnSpc>
                <a:spcPct val="200000"/>
              </a:lnSpc>
              <a:spcBef>
                <a:spcPct val="0"/>
              </a:spcBef>
              <a:spcAft>
                <a:spcPct val="0"/>
              </a:spcAft>
              <a:buClrTx/>
              <a:buSzTx/>
              <a:buFontTx/>
              <a:buAutoNum type="arabicPeriod" startAt="6"/>
            </a:pPr>
            <a:r>
              <a:rPr altLang="en-US" baseline="0" b="1" cap="none" dirty="0" sz="2000" i="0" kumimoji="0" lang="en-US" normalizeH="0" strike="noStrike" u="none">
                <a:ln>
                  <a:noFill/>
                </a:ln>
                <a:solidFill>
                  <a:schemeClr val="tx1"/>
                </a:solidFill>
                <a:effectLst/>
                <a:latin typeface="Arial" panose="020B0604020202020204" pitchFamily="34" charset="0"/>
              </a:rPr>
              <a:t>Metrics</a:t>
            </a:r>
            <a:r>
              <a:rPr altLang="en-US" baseline="0" b="0" cap="none" dirty="0" sz="2000" i="0" kumimoji="0" lang="en-US" normalizeH="0" strike="noStrike" u="none">
                <a:ln>
                  <a:noFill/>
                </a:ln>
                <a:solidFill>
                  <a:schemeClr val="tx1"/>
                </a:solidFill>
                <a:effectLst/>
                <a:latin typeface="Arial" panose="020B0604020202020204" pitchFamily="34" charset="0"/>
              </a:rPr>
              <a:t>: Measure changes in attendance rates and productivity.</a:t>
            </a:r>
          </a:p>
          <a:p>
            <a:pPr algn="l" defTabSz="914400" eaLnBrk="0" fontAlgn="base" hangingPunct="0" indent="0" latinLnBrk="0" lvl="0" marL="0" marR="0" rtl="0">
              <a:lnSpc>
                <a:spcPct val="200000"/>
              </a:lnSpc>
              <a:spcBef>
                <a:spcPct val="0"/>
              </a:spcBef>
              <a:spcAft>
                <a:spcPct val="0"/>
              </a:spcAft>
              <a:buClrTx/>
              <a:buSzTx/>
              <a:buFontTx/>
              <a:buNone/>
            </a:pPr>
            <a:endParaRPr altLang="en-US" baseline="0" b="0" cap="none" dirty="0" sz="20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8480425" cy="5961825"/>
          </a:xfrm>
          <a:prstGeom prst="rect"/>
        </p:spPr>
        <p:txBody>
          <a:bodyPr bIns="0" lIns="0" rIns="0" rtlCol="0" tIns="16510" vert="horz" wrap="square">
            <a:spAutoFit/>
          </a:bodyPr>
          <a:p>
            <a:pPr marL="12700">
              <a:lnSpc>
                <a:spcPct val="150000"/>
              </a:lnSpc>
              <a:spcBef>
                <a:spcPts val="130"/>
              </a:spcBef>
              <a:tabLst>
                <a:tab algn="l" pos="2642870"/>
              </a:tabLst>
            </a:pPr>
            <a:r>
              <a:rPr dirty="0" sz="2000" spc="5" u="sng"/>
              <a:t>PROJECT</a:t>
            </a:r>
            <a:r>
              <a:rPr dirty="0" sz="2000" lang="en-US" spc="5" u="sng"/>
              <a:t> </a:t>
            </a:r>
            <a:r>
              <a:rPr dirty="0" sz="2000" spc="-20" u="sng"/>
              <a:t>OVERVIEW</a:t>
            </a:r>
            <a:br>
              <a:rPr dirty="0" sz="2000" lang="en-US" spc="-20" u="sng"/>
            </a:br>
            <a:br>
              <a:rPr dirty="0" sz="2000" lang="en-US" spc="-20" u="sng"/>
            </a:br>
            <a:r>
              <a:rPr dirty="0" sz="2000" lang="en-US"/>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dirty="0" sz="2000" lang="en-US" spc="-20" u="sng"/>
            </a:br>
            <a:br>
              <a:rPr dirty="0" sz="2000" lang="en-US" spc="-20" u="sng"/>
            </a:br>
            <a:endParaRPr dirty="0" sz="200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2400" spc="25" u="sng"/>
              <a:t>W</a:t>
            </a:r>
            <a:r>
              <a:rPr dirty="0" sz="2400" spc="-20" u="sng"/>
              <a:t>H</a:t>
            </a:r>
            <a:r>
              <a:rPr dirty="0" sz="2400" spc="20" u="sng"/>
              <a:t>O</a:t>
            </a:r>
            <a:r>
              <a:rPr dirty="0" sz="2400" spc="-235" u="sng"/>
              <a:t> </a:t>
            </a:r>
            <a:r>
              <a:rPr dirty="0" sz="2400" spc="-10" u="sng"/>
              <a:t>AR</a:t>
            </a:r>
            <a:r>
              <a:rPr dirty="0" sz="2400" spc="15" u="sng"/>
              <a:t>E</a:t>
            </a:r>
            <a:r>
              <a:rPr dirty="0" sz="2400" spc="-35" u="sng"/>
              <a:t> </a:t>
            </a:r>
            <a:r>
              <a:rPr dirty="0" sz="2400" spc="-10" u="sng"/>
              <a:t>T</a:t>
            </a:r>
            <a:r>
              <a:rPr dirty="0" sz="2400" spc="-15" u="sng"/>
              <a:t>H</a:t>
            </a:r>
            <a:r>
              <a:rPr dirty="0" sz="2400" spc="15" u="sng"/>
              <a:t>E</a:t>
            </a:r>
            <a:r>
              <a:rPr dirty="0" sz="2400" spc="-35" u="sng"/>
              <a:t> </a:t>
            </a:r>
            <a:r>
              <a:rPr dirty="0" sz="2400" spc="-20" u="sng"/>
              <a:t>E</a:t>
            </a:r>
            <a:r>
              <a:rPr dirty="0" sz="2400" spc="30" u="sng"/>
              <a:t>N</a:t>
            </a:r>
            <a:r>
              <a:rPr dirty="0" sz="2400" spc="15" u="sng"/>
              <a:t>D</a:t>
            </a:r>
            <a:r>
              <a:rPr dirty="0" sz="2400" spc="-45" u="sng"/>
              <a:t> </a:t>
            </a:r>
            <a:r>
              <a:rPr dirty="0" sz="2400" u="sng"/>
              <a:t>U</a:t>
            </a:r>
            <a:r>
              <a:rPr dirty="0" sz="2400" spc="10" u="sng"/>
              <a:t>S</a:t>
            </a:r>
            <a:r>
              <a:rPr dirty="0" sz="2400" spc="-25" u="sng"/>
              <a:t>E</a:t>
            </a:r>
            <a:r>
              <a:rPr dirty="0" sz="2400" spc="-10" u="sng"/>
              <a:t>R</a:t>
            </a:r>
            <a:r>
              <a:rPr dirty="0" sz="2400" spc="5" u="sng"/>
              <a:t>S?</a:t>
            </a:r>
            <a:br>
              <a:rPr dirty="0" sz="2400" lang="en-US" spc="5" u="sng"/>
            </a:br>
            <a:br>
              <a:rPr dirty="0" sz="2400" lang="en-US" spc="5" u="sng"/>
            </a:br>
            <a:endParaRPr dirty="0" sz="2400" u="sng"/>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Rectangle 1"/>
          <p:cNvSpPr>
            <a:spLocks noChangeArrowheads="1"/>
          </p:cNvSpPr>
          <p:nvPr/>
        </p:nvSpPr>
        <p:spPr bwMode="auto">
          <a:xfrm>
            <a:off x="228600" y="1423551"/>
            <a:ext cx="9582150" cy="3728649"/>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HR Managers</a:t>
            </a:r>
            <a:r>
              <a:rPr altLang="en-US" baseline="0" b="0" cap="none" dirty="0" sz="2000" i="0" kumimoji="0" lang="en-US" normalizeH="0" strike="noStrike" u="none">
                <a:ln>
                  <a:noFill/>
                </a:ln>
                <a:solidFill>
                  <a:schemeClr val="tx1"/>
                </a:solidFill>
                <a:effectLst/>
                <a:latin typeface="Arial" panose="020B0604020202020204" pitchFamily="34" charset="0"/>
              </a:rPr>
              <a:t>: They need to monitor attendance to manage staffing levels and address absenteeism issues.</a:t>
            </a:r>
          </a:p>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Team Leaders/Supervisors</a:t>
            </a:r>
            <a:r>
              <a:rPr altLang="en-US" baseline="0" b="0" cap="none" dirty="0" sz="2000" i="0" kumimoji="0" lang="en-US" normalizeH="0" strike="noStrike" u="none">
                <a:ln>
                  <a:noFill/>
                </a:ln>
                <a:solidFill>
                  <a:schemeClr val="tx1"/>
                </a:solidFill>
                <a:effectLst/>
                <a:latin typeface="Arial" panose="020B0604020202020204" pitchFamily="34" charset="0"/>
              </a:rPr>
              <a:t>: They use attendance data to ensure their teams are adequately staffed and to manage daily operations smoothly.</a:t>
            </a:r>
          </a:p>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Employees</a:t>
            </a:r>
            <a:r>
              <a:rPr altLang="en-US" baseline="0" b="0" cap="none" dirty="0" sz="2000" i="0" kumimoji="0" lang="en-US" normalizeH="0" strike="noStrike" u="none">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Executives</a:t>
            </a:r>
            <a:r>
              <a:rPr altLang="en-US" baseline="0" b="0" cap="none" dirty="0" sz="2000" i="0" kumimoji="0" lang="en-US" normalizeH="0" strike="noStrike" u="none">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2815888" y="857885"/>
            <a:ext cx="7444382" cy="1121461"/>
          </a:xfrm>
          <a:prstGeom prst="rect"/>
        </p:spPr>
        <p:txBody>
          <a:bodyPr bIns="0" lIns="0" rIns="0" rtlCol="0" tIns="13335" vert="horz" wrap="square">
            <a:spAutoFit/>
          </a:bodyPr>
          <a:p>
            <a:pPr marL="12700">
              <a:lnSpc>
                <a:spcPct val="100000"/>
              </a:lnSpc>
              <a:spcBef>
                <a:spcPts val="105"/>
              </a:spcBef>
            </a:pPr>
            <a:r>
              <a:rPr dirty="0" sz="2400" spc="10" u="sng"/>
              <a:t>O</a:t>
            </a:r>
            <a:r>
              <a:rPr dirty="0" sz="2400" spc="25" u="sng"/>
              <a:t>U</a:t>
            </a:r>
            <a:r>
              <a:rPr dirty="0" sz="2400" u="sng"/>
              <a:t>R</a:t>
            </a:r>
            <a:r>
              <a:rPr dirty="0" sz="2400" spc="5" u="sng"/>
              <a:t> </a:t>
            </a:r>
            <a:r>
              <a:rPr dirty="0" sz="2400" spc="25" u="sng"/>
              <a:t>S</a:t>
            </a:r>
            <a:r>
              <a:rPr dirty="0" sz="2400" spc="10" u="sng"/>
              <a:t>O</a:t>
            </a:r>
            <a:r>
              <a:rPr dirty="0" sz="2400" spc="25" u="sng"/>
              <a:t>LU</a:t>
            </a:r>
            <a:r>
              <a:rPr dirty="0" sz="2400" spc="-35" u="sng"/>
              <a:t>T</a:t>
            </a:r>
            <a:r>
              <a:rPr dirty="0" sz="2400" spc="-30" u="sng"/>
              <a:t>I</a:t>
            </a:r>
            <a:r>
              <a:rPr dirty="0" sz="2400" spc="10" u="sng"/>
              <a:t>O</a:t>
            </a:r>
            <a:r>
              <a:rPr dirty="0" sz="2400" u="sng"/>
              <a:t>N</a:t>
            </a:r>
            <a:r>
              <a:rPr dirty="0" sz="2400" spc="-345" u="sng"/>
              <a:t> </a:t>
            </a:r>
            <a:r>
              <a:rPr dirty="0" sz="2400" spc="-35" u="sng"/>
              <a:t>A</a:t>
            </a:r>
            <a:r>
              <a:rPr dirty="0" sz="2400" spc="-5" u="sng"/>
              <a:t>N</a:t>
            </a:r>
            <a:r>
              <a:rPr dirty="0" sz="2400" u="sng"/>
              <a:t>D</a:t>
            </a:r>
            <a:r>
              <a:rPr dirty="0" sz="2400" spc="35" u="sng"/>
              <a:t> </a:t>
            </a:r>
            <a:r>
              <a:rPr dirty="0" sz="2400" spc="-30" u="sng"/>
              <a:t>I</a:t>
            </a:r>
            <a:r>
              <a:rPr dirty="0" sz="2400" spc="-35" u="sng"/>
              <a:t>T</a:t>
            </a:r>
            <a:r>
              <a:rPr dirty="0" sz="2400" u="sng"/>
              <a:t>S</a:t>
            </a:r>
            <a:r>
              <a:rPr dirty="0" sz="2400" spc="60" u="sng"/>
              <a:t> </a:t>
            </a:r>
            <a:r>
              <a:rPr dirty="0" sz="2400" spc="-295" u="sng"/>
              <a:t>V</a:t>
            </a:r>
            <a:r>
              <a:rPr dirty="0" sz="2400" spc="-35" u="sng"/>
              <a:t>A</a:t>
            </a:r>
            <a:r>
              <a:rPr dirty="0" sz="2400" spc="25" u="sng"/>
              <a:t>LU</a:t>
            </a:r>
            <a:r>
              <a:rPr dirty="0" sz="2400" u="sng"/>
              <a:t>E</a:t>
            </a:r>
            <a:r>
              <a:rPr dirty="0" sz="2400" spc="-65" u="sng"/>
              <a:t> </a:t>
            </a:r>
            <a:r>
              <a:rPr dirty="0" sz="2400" spc="-15" u="sng"/>
              <a:t>P</a:t>
            </a:r>
            <a:r>
              <a:rPr dirty="0" sz="2400" spc="-30" u="sng"/>
              <a:t>R</a:t>
            </a:r>
            <a:r>
              <a:rPr dirty="0" sz="2400" spc="10" u="sng"/>
              <a:t>O</a:t>
            </a:r>
            <a:r>
              <a:rPr dirty="0" sz="2400" spc="-15" u="sng"/>
              <a:t>P</a:t>
            </a:r>
            <a:r>
              <a:rPr dirty="0" sz="2400" spc="10" u="sng"/>
              <a:t>O</a:t>
            </a:r>
            <a:r>
              <a:rPr dirty="0" sz="2400" spc="25" u="sng"/>
              <a:t>S</a:t>
            </a:r>
            <a:r>
              <a:rPr dirty="0" sz="2400" spc="-30" u="sng"/>
              <a:t>I</a:t>
            </a:r>
            <a:r>
              <a:rPr dirty="0" sz="2400" spc="-35" u="sng"/>
              <a:t>T</a:t>
            </a:r>
            <a:r>
              <a:rPr dirty="0" sz="2400" spc="-30" u="sng"/>
              <a:t>I</a:t>
            </a:r>
            <a:r>
              <a:rPr dirty="0" sz="2400" spc="10" u="sng"/>
              <a:t>O</a:t>
            </a:r>
            <a:r>
              <a:rPr dirty="0" sz="2400" u="sng"/>
              <a:t>N</a:t>
            </a:r>
            <a:br>
              <a:rPr dirty="0" sz="2400" lang="en-US"/>
            </a:br>
            <a:br>
              <a:rPr dirty="0" sz="2400" lang="en-US"/>
            </a:br>
            <a:endParaRPr dirty="0" sz="24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Rectangle 1"/>
          <p:cNvSpPr>
            <a:spLocks noChangeArrowheads="1"/>
          </p:cNvSpPr>
          <p:nvPr/>
        </p:nvSpPr>
        <p:spPr bwMode="auto">
          <a:xfrm>
            <a:off x="2815888" y="1529843"/>
            <a:ext cx="9299912" cy="3754874"/>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latin typeface="Arial" panose="020B0604020202020204" pitchFamily="34" charset="0"/>
              </a:rPr>
              <a:t>Solution:</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chemeClr val="tx1"/>
                </a:solidFill>
                <a:effectLst/>
                <a:latin typeface="Arial" panose="020B0604020202020204" pitchFamily="34" charset="0"/>
              </a:rPr>
              <a:t>Automated Attendance Tracking</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chemeClr val="tx1"/>
                </a:solidFill>
                <a:effectLst/>
                <a:latin typeface="Arial" panose="020B0604020202020204" pitchFamily="34" charset="0"/>
              </a:rPr>
              <a:t>Real-Time Data</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chemeClr val="tx1"/>
                </a:solidFill>
                <a:effectLst/>
                <a:latin typeface="Arial" panose="020B0604020202020204" pitchFamily="34" charset="0"/>
              </a:rPr>
              <a:t>Analytics Dashboard</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chemeClr val="tx1"/>
                </a:solidFill>
                <a:effectLst/>
                <a:latin typeface="Arial" panose="020B0604020202020204" pitchFamily="34" charset="0"/>
              </a:rPr>
              <a:t>Integration</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1" cap="none" dirty="0" sz="20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r>
              <a:rPr altLang="en-US" baseline="0" b="1" cap="none" dirty="0" sz="2000" i="0" kumimoji="0" lang="en-US" normalizeH="0" strike="noStrike" u="none">
                <a:ln>
                  <a:noFill/>
                </a:ln>
                <a:solidFill>
                  <a:schemeClr val="tx1"/>
                </a:solidFill>
                <a:effectLst/>
                <a:latin typeface="Arial" panose="020B0604020202020204" pitchFamily="34" charset="0"/>
              </a:rPr>
              <a:t>Value Proposition:</a:t>
            </a: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0" cap="none" dirty="0" sz="2000" i="0" kumimoji="0" lang="en-US" normalizeH="0" strike="noStrike" u="none">
                <a:ln>
                  <a:noFill/>
                </a:ln>
                <a:solidFill>
                  <a:schemeClr val="tx1"/>
                </a:solidFill>
                <a:effectLst/>
                <a:latin typeface="Arial" panose="020B0604020202020204" pitchFamily="34" charset="0"/>
              </a:rPr>
              <a:t>Enhanced Accuracy</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0" cap="none" dirty="0" sz="2000" i="0" kumimoji="0" lang="en-US" normalizeH="0" strike="noStrike" u="none">
                <a:ln>
                  <a:noFill/>
                </a:ln>
                <a:solidFill>
                  <a:schemeClr val="tx1"/>
                </a:solidFill>
                <a:effectLst/>
                <a:latin typeface="Arial" panose="020B0604020202020204" pitchFamily="34" charset="0"/>
              </a:rPr>
              <a:t>Increased Efficiency</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0" cap="none" dirty="0" sz="2000" i="0" kumimoji="0" lang="en-US" normalizeH="0" strike="noStrike" u="none">
                <a:ln>
                  <a:noFill/>
                </a:ln>
                <a:solidFill>
                  <a:schemeClr val="tx1"/>
                </a:solidFill>
                <a:effectLst/>
                <a:latin typeface="Arial" panose="020B0604020202020204" pitchFamily="34" charset="0"/>
              </a:rPr>
              <a:t>Improved Decision-Making</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0" cap="none" dirty="0" sz="2000" i="0" kumimoji="0" lang="en-US" normalizeH="0" strike="noStrike" u="none">
                <a:ln>
                  <a:noFill/>
                </a:ln>
                <a:solidFill>
                  <a:schemeClr val="tx1"/>
                </a:solidFill>
                <a:effectLst/>
                <a:latin typeface="Arial" panose="020B0604020202020204" pitchFamily="34" charset="0"/>
              </a:rPr>
              <a:t>Better Employee Engagement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62000" y="381000"/>
            <a:ext cx="10681335" cy="6282220"/>
          </a:xfrm>
        </p:spPr>
        <p:txBody>
          <a:bodyPr/>
          <a:p>
            <a:pPr algn="l">
              <a:lnSpc>
                <a:spcPct val="150000"/>
              </a:lnSpc>
            </a:pPr>
            <a:r>
              <a:rPr dirty="0" sz="2400" lang="en-IN" u="sng"/>
              <a:t>Dataset Description</a:t>
            </a:r>
            <a:br>
              <a:rPr dirty="0" sz="2400" lang="en-IN" u="sng"/>
            </a:br>
            <a:br>
              <a:rPr dirty="0" sz="2400" lang="en-IN" u="sng"/>
            </a:br>
            <a:r>
              <a:rPr dirty="0" sz="2000" lang="en-IN"/>
              <a:t>1) Employee ID</a:t>
            </a:r>
            <a:br>
              <a:rPr dirty="0" sz="2000" lang="en-IN"/>
            </a:br>
            <a:r>
              <a:rPr dirty="0" sz="2000" lang="en-IN"/>
              <a:t>2) Name</a:t>
            </a:r>
            <a:br>
              <a:rPr dirty="0" sz="2000" lang="en-IN"/>
            </a:br>
            <a:r>
              <a:rPr dirty="0" sz="2000" lang="en-IN"/>
              <a:t>3) Dates</a:t>
            </a:r>
            <a:br>
              <a:rPr dirty="0" sz="2000" lang="en-IN"/>
            </a:br>
            <a:r>
              <a:rPr dirty="0" sz="2000" lang="en-IN"/>
              <a:t>4) Check-in-time</a:t>
            </a:r>
            <a:br>
              <a:rPr dirty="0" sz="2000" lang="en-IN"/>
            </a:br>
            <a:r>
              <a:rPr dirty="0" sz="2000" lang="en-IN"/>
              <a:t>5) check-out-time</a:t>
            </a:r>
            <a:br>
              <a:rPr dirty="0" sz="2000" lang="en-IN"/>
            </a:br>
            <a:r>
              <a:rPr dirty="0" sz="2000" lang="en-IN"/>
              <a:t>6) status</a:t>
            </a:r>
            <a:br>
              <a:rPr dirty="0" sz="2000" lang="en-IN"/>
            </a:br>
            <a:r>
              <a:rPr dirty="0" sz="2000" lang="en-IN"/>
              <a:t>7)Department</a:t>
            </a:r>
            <a:br>
              <a:rPr dirty="0" sz="2000" lang="en-IN"/>
            </a:br>
            <a:r>
              <a:rPr dirty="0" sz="2000" lang="en-IN"/>
              <a:t>8) Hours worked</a:t>
            </a:r>
            <a:br>
              <a:rPr dirty="0" sz="2000" lang="en-IN"/>
            </a:br>
            <a:r>
              <a:rPr dirty="0" sz="2000" lang="en-IN"/>
              <a:t>9) Leave type</a:t>
            </a:r>
            <a:br>
              <a:rPr dirty="0" sz="2000" lang="en-IN"/>
            </a:br>
            <a:r>
              <a:rPr dirty="0" sz="2000" lang="en-IN"/>
              <a:t>10) Over time hours</a:t>
            </a:r>
            <a:br>
              <a:rPr dirty="0" sz="2000" lang="en-IN"/>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2717411"/>
          </a:xfrm>
          <a:prstGeom prst="rect"/>
        </p:spPr>
        <p:txBody>
          <a:bodyPr bIns="0" lIns="0" rIns="0" rtlCol="0" tIns="16510" vert="horz" wrap="square">
            <a:spAutoFit/>
          </a:bodyPr>
          <a:p>
            <a:pPr marL="12700">
              <a:lnSpc>
                <a:spcPct val="100000"/>
              </a:lnSpc>
              <a:spcBef>
                <a:spcPts val="130"/>
              </a:spcBef>
            </a:pPr>
            <a:r>
              <a:rPr dirty="0" sz="2400" spc="15" u="sng"/>
              <a:t>THE</a:t>
            </a:r>
            <a:r>
              <a:rPr dirty="0" sz="2400" spc="20" u="sng"/>
              <a:t> </a:t>
            </a:r>
            <a:r>
              <a:rPr dirty="0" sz="2400" lang="en-US" spc="20" u="sng"/>
              <a:t>"</a:t>
            </a:r>
            <a:r>
              <a:rPr dirty="0" sz="2400" spc="10" u="sng"/>
              <a:t>WOW</a:t>
            </a:r>
            <a:r>
              <a:rPr dirty="0" sz="2400" lang="en-US" spc="10" u="sng"/>
              <a:t>"</a:t>
            </a:r>
            <a:r>
              <a:rPr dirty="0" sz="2400" spc="85" u="sng"/>
              <a:t> </a:t>
            </a:r>
            <a:r>
              <a:rPr dirty="0" sz="2400" spc="10" u="sng"/>
              <a:t>IN</a:t>
            </a:r>
            <a:r>
              <a:rPr dirty="0" sz="2400" spc="-5" u="sng"/>
              <a:t> </a:t>
            </a:r>
            <a:r>
              <a:rPr dirty="0" sz="2400" spc="15" u="sng"/>
              <a:t>OUR</a:t>
            </a:r>
            <a:r>
              <a:rPr dirty="0" sz="2400" spc="-10" u="sng"/>
              <a:t> </a:t>
            </a:r>
            <a:r>
              <a:rPr dirty="0" sz="2400" spc="20" u="sng"/>
              <a:t>SOLUTION</a:t>
            </a:r>
            <a:br>
              <a:rPr dirty="0" sz="2400" lang="en-US" spc="20" u="sng"/>
            </a:br>
            <a:br>
              <a:rPr dirty="0" sz="2400" lang="en-US" spc="20" u="sng"/>
            </a:br>
            <a:br>
              <a:rPr dirty="0" sz="4250" lang="en-US" spc="20"/>
            </a:br>
            <a:br>
              <a:rPr dirty="0" sz="4250" lang="en-US" spc="20"/>
            </a:b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Rectangle 1"/>
          <p:cNvSpPr>
            <a:spLocks noChangeArrowheads="1"/>
          </p:cNvSpPr>
          <p:nvPr/>
        </p:nvSpPr>
        <p:spPr bwMode="auto">
          <a:xfrm>
            <a:off x="304800" y="1551154"/>
            <a:ext cx="11430000" cy="221599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AutoNum type="arabicPeriod"/>
            </a:pPr>
            <a:r>
              <a:rPr altLang="en-US" baseline="0" b="1" cap="none" dirty="0" sz="2000" i="0" kumimoji="0" lang="en-US" normalizeH="0" strike="noStrike" u="none">
                <a:ln>
                  <a:noFill/>
                </a:ln>
                <a:solidFill>
                  <a:schemeClr val="tx1"/>
                </a:solidFill>
                <a:effectLst/>
                <a:latin typeface="Arial" panose="020B0604020202020204" pitchFamily="34" charset="0"/>
              </a:rPr>
              <a:t>Seamless Integration</a:t>
            </a:r>
            <a:r>
              <a:rPr altLang="en-US" baseline="0" b="0" cap="none" dirty="0" sz="2000" i="0" kumimoji="0" lang="en-US" normalizeH="0" strike="noStrike" u="none">
                <a:ln>
                  <a:noFill/>
                </a:ln>
                <a:solidFill>
                  <a:schemeClr val="tx1"/>
                </a:solidFill>
                <a:effectLst/>
                <a:latin typeface="Arial" panose="020B0604020202020204" pitchFamily="34" charset="0"/>
              </a:rPr>
              <a:t>: Effortlessly connects with existing systems, minimizing disruption.</a:t>
            </a:r>
          </a:p>
          <a:p>
            <a:pPr algn="l" defTabSz="914400" eaLnBrk="0" fontAlgn="base" hangingPunct="0" indent="0" latinLnBrk="0" lvl="0" marL="0" marR="0" rtl="0">
              <a:lnSpc>
                <a:spcPct val="100000"/>
              </a:lnSpc>
              <a:spcBef>
                <a:spcPct val="0"/>
              </a:spcBef>
              <a:spcAft>
                <a:spcPct val="0"/>
              </a:spcAft>
              <a:buClrTx/>
              <a:buSzTx/>
              <a:buFontTx/>
              <a:buAutoNum type="arabicPeriod" startAt="2"/>
            </a:pPr>
            <a:r>
              <a:rPr altLang="en-US" baseline="0" b="1" cap="none" dirty="0" sz="2000" i="0" kumimoji="0" lang="en-US" normalizeH="0" strike="noStrike" u="none">
                <a:ln>
                  <a:noFill/>
                </a:ln>
                <a:solidFill>
                  <a:schemeClr val="tx1"/>
                </a:solidFill>
                <a:effectLst/>
                <a:latin typeface="Arial" panose="020B0604020202020204" pitchFamily="34" charset="0"/>
              </a:rPr>
              <a:t>Real-Time Insights</a:t>
            </a:r>
            <a:r>
              <a:rPr altLang="en-US" baseline="0" b="0" cap="none" dirty="0" sz="2000" i="0" kumimoji="0" lang="en-US" normalizeH="0" strike="noStrike" u="none">
                <a:ln>
                  <a:noFill/>
                </a:ln>
                <a:solidFill>
                  <a:schemeClr val="tx1"/>
                </a:solidFill>
                <a:effectLst/>
                <a:latin typeface="Arial" panose="020B0604020202020204" pitchFamily="34" charset="0"/>
              </a:rPr>
              <a:t>: Provides instant updates and alerts for immediate action.</a:t>
            </a:r>
          </a:p>
          <a:p>
            <a:pPr algn="l" defTabSz="914400" eaLnBrk="0" fontAlgn="base" hangingPunct="0" indent="0" latinLnBrk="0" lvl="0" marL="0" marR="0" rtl="0">
              <a:lnSpc>
                <a:spcPct val="100000"/>
              </a:lnSpc>
              <a:spcBef>
                <a:spcPct val="0"/>
              </a:spcBef>
              <a:spcAft>
                <a:spcPct val="0"/>
              </a:spcAft>
              <a:buClrTx/>
              <a:buSzTx/>
              <a:buFontTx/>
              <a:buAutoNum type="arabicPeriod" startAt="3"/>
            </a:pPr>
            <a:r>
              <a:rPr altLang="en-US" baseline="0" b="1" cap="none" dirty="0" sz="2000" i="0" kumimoji="0" lang="en-US" normalizeH="0" strike="noStrike" u="none">
                <a:ln>
                  <a:noFill/>
                </a:ln>
                <a:solidFill>
                  <a:schemeClr val="tx1"/>
                </a:solidFill>
                <a:effectLst/>
                <a:latin typeface="Arial" panose="020B0604020202020204" pitchFamily="34" charset="0"/>
              </a:rPr>
              <a:t>User-Friendly Interface</a:t>
            </a:r>
            <a:r>
              <a:rPr altLang="en-US" baseline="0" b="0" cap="none" dirty="0" sz="2000" i="0" kumimoji="0" lang="en-US" normalizeH="0" strike="noStrike" u="none">
                <a:ln>
                  <a:noFill/>
                </a:ln>
                <a:solidFill>
                  <a:schemeClr val="tx1"/>
                </a:solidFill>
                <a:effectLst/>
                <a:latin typeface="Arial" panose="020B0604020202020204" pitchFamily="34" charset="0"/>
              </a:rPr>
              <a:t>: Intuitive design for easy access and navigation by all users.</a:t>
            </a:r>
          </a:p>
          <a:p>
            <a:pPr algn="l" defTabSz="914400" eaLnBrk="0" fontAlgn="base" hangingPunct="0" indent="0" latinLnBrk="0" lvl="0" marL="0" marR="0" rtl="0">
              <a:lnSpc>
                <a:spcPct val="100000"/>
              </a:lnSpc>
              <a:spcBef>
                <a:spcPct val="0"/>
              </a:spcBef>
              <a:spcAft>
                <a:spcPct val="0"/>
              </a:spcAft>
              <a:buClrTx/>
              <a:buSzTx/>
              <a:buFontTx/>
              <a:buAutoNum type="arabicPeriod" startAt="4"/>
            </a:pPr>
            <a:r>
              <a:rPr altLang="en-US" baseline="0" b="1" cap="none" dirty="0" sz="2000" i="0" kumimoji="0" lang="en-US" normalizeH="0" strike="noStrike" u="none">
                <a:ln>
                  <a:noFill/>
                </a:ln>
                <a:solidFill>
                  <a:schemeClr val="tx1"/>
                </a:solidFill>
                <a:effectLst/>
                <a:latin typeface="Arial" panose="020B0604020202020204" pitchFamily="34" charset="0"/>
              </a:rPr>
              <a:t>Advanced Analytics</a:t>
            </a:r>
            <a:r>
              <a:rPr altLang="en-US" baseline="0" b="0" cap="none" dirty="0" sz="2000" i="0" kumimoji="0" lang="en-US" normalizeH="0" strike="noStrike" u="none">
                <a:ln>
                  <a:noFill/>
                </a:ln>
                <a:solidFill>
                  <a:schemeClr val="tx1"/>
                </a:solidFill>
                <a:effectLst/>
                <a:latin typeface="Arial" panose="020B0604020202020204" pitchFamily="34" charset="0"/>
              </a:rPr>
              <a:t>: Offers deep insights with interactive visualizations and trends.</a:t>
            </a:r>
          </a:p>
          <a:p>
            <a:pPr algn="l" defTabSz="914400" eaLnBrk="0" fontAlgn="base" hangingPunct="0" indent="0" latinLnBrk="0" lvl="0" marL="0" marR="0" rtl="0">
              <a:lnSpc>
                <a:spcPct val="100000"/>
              </a:lnSpc>
              <a:spcBef>
                <a:spcPct val="0"/>
              </a:spcBef>
              <a:spcAft>
                <a:spcPct val="0"/>
              </a:spcAft>
              <a:buClrTx/>
              <a:buSzTx/>
              <a:buFontTx/>
              <a:buAutoNum type="arabicPeriod" startAt="5"/>
            </a:pPr>
            <a:r>
              <a:rPr altLang="en-US" baseline="0" b="1" cap="none" dirty="0" sz="2000" i="0" kumimoji="0" lang="en-US" normalizeH="0" strike="noStrike" u="none">
                <a:ln>
                  <a:noFill/>
                </a:ln>
                <a:solidFill>
                  <a:schemeClr val="tx1"/>
                </a:solidFill>
                <a:effectLst/>
                <a:latin typeface="Arial" panose="020B0604020202020204" pitchFamily="34" charset="0"/>
              </a:rPr>
              <a:t>Customization Options</a:t>
            </a:r>
            <a:r>
              <a:rPr altLang="en-US" baseline="0" b="0" cap="none" dirty="0" sz="2000" i="0" kumimoji="0" lang="en-US" normalizeH="0" strike="noStrike" u="none">
                <a:ln>
                  <a:noFill/>
                </a:ln>
                <a:solidFill>
                  <a:schemeClr val="tx1"/>
                </a:solidFill>
                <a:effectLst/>
                <a:latin typeface="Arial" panose="020B0604020202020204" pitchFamily="34" charset="0"/>
              </a:rPr>
              <a:t>: Tailors features and reports to specific organizational needs.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MOH AN</cp:lastModifiedBy>
  <dcterms:created xsi:type="dcterms:W3CDTF">2024-03-29T04:07:22Z</dcterms:created>
  <dcterms:modified xsi:type="dcterms:W3CDTF">2024-09-30T07:23:22Z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097a7c3f0a1746379012bd574c23c351</vt:lpwstr>
  </property>
</Properties>
</file>