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58" r:id="rId6"/>
    <p:sldId id="259" r:id="rId7"/>
    <p:sldId id="270" r:id="rId8"/>
    <p:sldId id="260" r:id="rId9"/>
    <p:sldId id="261" r:id="rId10"/>
    <p:sldId id="262" r:id="rId11"/>
    <p:sldId id="273" r:id="rId12"/>
    <p:sldId id="263" r:id="rId13"/>
    <p:sldId id="264"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466C-BD9C-1D1A-5D1D-9C25A6C9A2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315945-AB7D-6BC0-A869-2DE973FEF6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889F40-9BDC-102A-F12F-A59300594441}"/>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5" name="Footer Placeholder 4">
            <a:extLst>
              <a:ext uri="{FF2B5EF4-FFF2-40B4-BE49-F238E27FC236}">
                <a16:creationId xmlns:a16="http://schemas.microsoft.com/office/drawing/2014/main" id="{6C6D4681-E2B4-D8F5-65AB-1518F00674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CD1D38-36EC-70C8-5D82-F8C522CA30DD}"/>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125871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2F0A-98E0-E626-9555-68B6F24EDC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E3D021-6215-B392-1B34-9D7092334C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C244C-D789-5BB5-245C-47843945BE07}"/>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5" name="Footer Placeholder 4">
            <a:extLst>
              <a:ext uri="{FF2B5EF4-FFF2-40B4-BE49-F238E27FC236}">
                <a16:creationId xmlns:a16="http://schemas.microsoft.com/office/drawing/2014/main" id="{5751B0CF-7BBA-0018-22C9-4E5F0C58A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803B9-F238-94B6-A8EC-A6387AF4A6D6}"/>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83997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23AAF5-542B-7878-5702-3E4B842076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12056-B9BE-D9F1-3D21-D7126AFC6E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D5A718-0F37-8937-B0D5-83B6AA86357C}"/>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5" name="Footer Placeholder 4">
            <a:extLst>
              <a:ext uri="{FF2B5EF4-FFF2-40B4-BE49-F238E27FC236}">
                <a16:creationId xmlns:a16="http://schemas.microsoft.com/office/drawing/2014/main" id="{1E2EFFE5-8868-FB13-8AE3-2821BEF80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87129-769E-F153-4E81-12D9E079F5E2}"/>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298506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13CB-1C0D-9725-A52C-50F0B3CD9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7961A-B510-FBE5-681C-82BFF1E164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5A460-9808-F9D9-EA96-929E6DE3966C}"/>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5" name="Footer Placeholder 4">
            <a:extLst>
              <a:ext uri="{FF2B5EF4-FFF2-40B4-BE49-F238E27FC236}">
                <a16:creationId xmlns:a16="http://schemas.microsoft.com/office/drawing/2014/main" id="{356076A4-FFE2-2F40-2728-B28802952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DEAA0-2EE8-53ED-3628-147F819B1FF9}"/>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358316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2F35-B942-2A3D-E73E-88B37AE93A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C118D7-96A4-8429-2797-D09AAD57DB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67003-CECE-F425-8192-B243E4FBBBCD}"/>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5" name="Footer Placeholder 4">
            <a:extLst>
              <a:ext uri="{FF2B5EF4-FFF2-40B4-BE49-F238E27FC236}">
                <a16:creationId xmlns:a16="http://schemas.microsoft.com/office/drawing/2014/main" id="{0904A6A6-F6FC-18A8-0F5E-60AD90214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986E4-2AF7-48D1-B801-951E03DE649D}"/>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3173887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712A-D4E9-C4C5-51CE-B6D302E6E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604E45-EC52-39C2-EFE7-D4E5F83C3E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035FF1-37A9-5D68-DFC1-A929D8F23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224C54-0A06-135F-3DE5-245C08F5690B}"/>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6" name="Footer Placeholder 5">
            <a:extLst>
              <a:ext uri="{FF2B5EF4-FFF2-40B4-BE49-F238E27FC236}">
                <a16:creationId xmlns:a16="http://schemas.microsoft.com/office/drawing/2014/main" id="{CED749D4-959F-8FF5-78B8-E4B91EBE1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A13FF-FF0B-AEBD-E10C-349B5EA8C151}"/>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356574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98BA1-98CA-72CC-CAAD-C0070A37A2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082FB4-CE49-1046-49C2-A74CDC182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A6547-834C-C398-9B85-63015DFD0B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4B7449-814E-35A2-4D17-D1BF7D7E2B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CD807-B4CF-4FB4-F42A-4558CB7D73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89124D-093B-0778-3776-5CA4CB82FD29}"/>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8" name="Footer Placeholder 7">
            <a:extLst>
              <a:ext uri="{FF2B5EF4-FFF2-40B4-BE49-F238E27FC236}">
                <a16:creationId xmlns:a16="http://schemas.microsoft.com/office/drawing/2014/main" id="{449799AF-14B6-A70D-EE45-6F06D3D19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0A9165-57C7-0DAA-CDCC-CF987D830182}"/>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1762503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3059-BBD0-8BF7-5737-D1B40CDEA7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8F8589-540A-3EAC-A936-A56AB9C53007}"/>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4" name="Footer Placeholder 3">
            <a:extLst>
              <a:ext uri="{FF2B5EF4-FFF2-40B4-BE49-F238E27FC236}">
                <a16:creationId xmlns:a16="http://schemas.microsoft.com/office/drawing/2014/main" id="{4E7FEC47-C8A3-67E8-23C6-21B313CC23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3371BD-3F2D-2574-32E9-89034D66CA37}"/>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326487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E0BA1-E109-B754-D14D-D692475D2A10}"/>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3" name="Footer Placeholder 2">
            <a:extLst>
              <a:ext uri="{FF2B5EF4-FFF2-40B4-BE49-F238E27FC236}">
                <a16:creationId xmlns:a16="http://schemas.microsoft.com/office/drawing/2014/main" id="{1D769467-A934-148D-887C-243068DB59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E3DE95-6650-719E-318A-33D67BC13330}"/>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32317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76D8-9812-02B0-B220-B4E2AF3C0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33279-940E-4146-66F7-269774BDE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4C4381-A470-F636-B39C-C93575A05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FF651-3B18-F9D5-DE79-B5402E1C1D09}"/>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6" name="Footer Placeholder 5">
            <a:extLst>
              <a:ext uri="{FF2B5EF4-FFF2-40B4-BE49-F238E27FC236}">
                <a16:creationId xmlns:a16="http://schemas.microsoft.com/office/drawing/2014/main" id="{6AAC83BF-73CA-A434-5B2A-3DA32D46E7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AD0AE-E20F-6F15-8145-F62CBB2D0578}"/>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351011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0022-F573-8ACB-0D28-6A0627B22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E05133-AF8B-2369-3472-ACADADB30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C1B9D7-27FB-1BFD-B0A7-7C1DD335F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334399-13B3-CBFA-128D-56DA012AD91D}"/>
              </a:ext>
            </a:extLst>
          </p:cNvPr>
          <p:cNvSpPr>
            <a:spLocks noGrp="1"/>
          </p:cNvSpPr>
          <p:nvPr>
            <p:ph type="dt" sz="half" idx="10"/>
          </p:nvPr>
        </p:nvSpPr>
        <p:spPr/>
        <p:txBody>
          <a:bodyPr/>
          <a:lstStyle/>
          <a:p>
            <a:fld id="{4CFC54BB-6632-48DB-A45A-2A0E9D01D22A}" type="datetimeFigureOut">
              <a:rPr lang="en-US" smtClean="0"/>
              <a:t>5/7/2025</a:t>
            </a:fld>
            <a:endParaRPr lang="en-US"/>
          </a:p>
        </p:txBody>
      </p:sp>
      <p:sp>
        <p:nvSpPr>
          <p:cNvPr id="6" name="Footer Placeholder 5">
            <a:extLst>
              <a:ext uri="{FF2B5EF4-FFF2-40B4-BE49-F238E27FC236}">
                <a16:creationId xmlns:a16="http://schemas.microsoft.com/office/drawing/2014/main" id="{4EA390CB-61FA-71C5-4C98-8F696AF8A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7A3086-E59F-E415-2E20-86425808587A}"/>
              </a:ext>
            </a:extLst>
          </p:cNvPr>
          <p:cNvSpPr>
            <a:spLocks noGrp="1"/>
          </p:cNvSpPr>
          <p:nvPr>
            <p:ph type="sldNum" sz="quarter" idx="12"/>
          </p:nvPr>
        </p:nvSpPr>
        <p:spPr/>
        <p:txBody>
          <a:bodyPr/>
          <a:lstStyle/>
          <a:p>
            <a:fld id="{C01AB60D-26D7-4ECC-BF90-1A5E585DD150}" type="slidenum">
              <a:rPr lang="en-US" smtClean="0"/>
              <a:t>‹#›</a:t>
            </a:fld>
            <a:endParaRPr lang="en-US"/>
          </a:p>
        </p:txBody>
      </p:sp>
    </p:spTree>
    <p:extLst>
      <p:ext uri="{BB962C8B-B14F-4D97-AF65-F5344CB8AC3E}">
        <p14:creationId xmlns:p14="http://schemas.microsoft.com/office/powerpoint/2010/main" val="156425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E5527-3BBD-BFC2-7943-38AE8028C5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7E5AA7-57F6-FCC1-02E6-1D888BEC2D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CF690-32B1-DFBA-2C92-BCC43CE42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FC54BB-6632-48DB-A45A-2A0E9D01D22A}" type="datetimeFigureOut">
              <a:rPr lang="en-US" smtClean="0"/>
              <a:t>5/7/2025</a:t>
            </a:fld>
            <a:endParaRPr lang="en-US"/>
          </a:p>
        </p:txBody>
      </p:sp>
      <p:sp>
        <p:nvSpPr>
          <p:cNvPr id="5" name="Footer Placeholder 4">
            <a:extLst>
              <a:ext uri="{FF2B5EF4-FFF2-40B4-BE49-F238E27FC236}">
                <a16:creationId xmlns:a16="http://schemas.microsoft.com/office/drawing/2014/main" id="{2B7E31CC-3C17-0BD8-9918-7E5E401CF2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B3550C4-FB04-0A93-2F1A-9B4798DDC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1AB60D-26D7-4ECC-BF90-1A5E585DD150}" type="slidenum">
              <a:rPr lang="en-US" smtClean="0"/>
              <a:t>‹#›</a:t>
            </a:fld>
            <a:endParaRPr lang="en-US"/>
          </a:p>
        </p:txBody>
      </p:sp>
    </p:spTree>
    <p:extLst>
      <p:ext uri="{BB962C8B-B14F-4D97-AF65-F5344CB8AC3E}">
        <p14:creationId xmlns:p14="http://schemas.microsoft.com/office/powerpoint/2010/main" val="148916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83B8A2-8A16-2D1D-78D6-6180CBDEBA94}"/>
              </a:ext>
            </a:extLst>
          </p:cNvPr>
          <p:cNvSpPr>
            <a:spLocks noGrp="1"/>
          </p:cNvSpPr>
          <p:nvPr>
            <p:ph type="ctrTitle"/>
          </p:nvPr>
        </p:nvSpPr>
        <p:spPr>
          <a:xfrm>
            <a:off x="4162567" y="818984"/>
            <a:ext cx="6714699" cy="3178689"/>
          </a:xfrm>
        </p:spPr>
        <p:txBody>
          <a:bodyPr>
            <a:normAutofit/>
          </a:bodyPr>
          <a:lstStyle/>
          <a:p>
            <a:pPr algn="l"/>
            <a:r>
              <a:rPr lang="en-IN" sz="4800">
                <a:solidFill>
                  <a:srgbClr val="FFFFFF"/>
                </a:solidFill>
              </a:rPr>
              <a:t>Crash Severity prediction</a:t>
            </a:r>
            <a:endParaRPr lang="en-US" sz="480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88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949860B-4780-34B9-EFF2-526E170763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8644" y="377826"/>
            <a:ext cx="5539512" cy="32876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A8530F-E4F8-D251-D885-1556456AE9E9}"/>
              </a:ext>
            </a:extLst>
          </p:cNvPr>
          <p:cNvSpPr txBox="1"/>
          <p:nvPr/>
        </p:nvSpPr>
        <p:spPr>
          <a:xfrm>
            <a:off x="2525487" y="3864073"/>
            <a:ext cx="9590314" cy="2616101"/>
          </a:xfrm>
          <a:prstGeom prst="rect">
            <a:avLst/>
          </a:prstGeom>
          <a:noFill/>
        </p:spPr>
        <p:txBody>
          <a:bodyPr wrap="square">
            <a:spAutoFit/>
          </a:bodyPr>
          <a:lstStyle/>
          <a:p>
            <a:pPr>
              <a:buNone/>
            </a:pPr>
            <a:r>
              <a:rPr lang="en-US" sz="1600" b="1" dirty="0"/>
              <a:t>Highest Injury Averages:</a:t>
            </a:r>
            <a:endParaRPr lang="en-US" sz="1600" dirty="0"/>
          </a:p>
          <a:p>
            <a:pPr marL="285750" indent="-285750">
              <a:buFont typeface="Arial" panose="020B0604020202020204" pitchFamily="34" charset="0"/>
              <a:buChar char="•"/>
            </a:pPr>
            <a:r>
              <a:rPr lang="en-US" sz="1600" b="1" dirty="0"/>
              <a:t>July (Month 7)</a:t>
            </a:r>
            <a:r>
              <a:rPr lang="en-US" sz="1600" dirty="0"/>
              <a:t> has the highest average injuries, peaking above 0.4.</a:t>
            </a:r>
          </a:p>
          <a:p>
            <a:pPr marL="285750" indent="-285750">
              <a:buFont typeface="Arial" panose="020B0604020202020204" pitchFamily="34" charset="0"/>
              <a:buChar char="•"/>
            </a:pPr>
            <a:r>
              <a:rPr lang="en-US" sz="1600" b="1" dirty="0"/>
              <a:t>May and June (Months 5–6)</a:t>
            </a:r>
            <a:r>
              <a:rPr lang="en-US" sz="1600" dirty="0"/>
              <a:t> also show relatively high averages.</a:t>
            </a:r>
          </a:p>
          <a:p>
            <a:pPr>
              <a:buNone/>
            </a:pPr>
            <a:r>
              <a:rPr lang="en-US" sz="1600" b="1" dirty="0"/>
              <a:t>Lowest Injury Averages:</a:t>
            </a:r>
            <a:endParaRPr lang="en-US" sz="1600" dirty="0"/>
          </a:p>
          <a:p>
            <a:pPr marL="285750" indent="-285750">
              <a:buFont typeface="Arial" panose="020B0604020202020204" pitchFamily="34" charset="0"/>
              <a:buChar char="•"/>
            </a:pPr>
            <a:r>
              <a:rPr lang="en-US" sz="1600" b="1" dirty="0"/>
              <a:t>February (Month 2)</a:t>
            </a:r>
            <a:r>
              <a:rPr lang="en-US" sz="1600" dirty="0"/>
              <a:t> has the lowest average injuries per crash.</a:t>
            </a:r>
          </a:p>
          <a:p>
            <a:pPr marL="285750" indent="-285750">
              <a:buFont typeface="Arial" panose="020B0604020202020204" pitchFamily="34" charset="0"/>
              <a:buChar char="•"/>
            </a:pPr>
            <a:r>
              <a:rPr lang="en-US" sz="1600" b="1" dirty="0"/>
              <a:t>January (Month 1)</a:t>
            </a:r>
            <a:r>
              <a:rPr lang="en-US" sz="1600" dirty="0"/>
              <a:t> follows closely behind.</a:t>
            </a:r>
          </a:p>
          <a:p>
            <a:pPr>
              <a:buNone/>
            </a:pPr>
            <a:r>
              <a:rPr lang="en-US" sz="1600" b="1" dirty="0"/>
              <a:t>General Pattern:</a:t>
            </a:r>
            <a:endParaRPr lang="en-US" sz="1600" dirty="0"/>
          </a:p>
          <a:p>
            <a:pPr>
              <a:buFont typeface="Arial" panose="020B0604020202020204" pitchFamily="34" charset="0"/>
              <a:buChar char="•"/>
            </a:pPr>
            <a:r>
              <a:rPr lang="en-US" sz="1600" dirty="0"/>
              <a:t>Injury severity tends to increase in warmer months (May–August), potentially due to:</a:t>
            </a:r>
          </a:p>
          <a:p>
            <a:pPr marL="742950" lvl="1" indent="-285750">
              <a:buFont typeface="Arial" panose="020B0604020202020204" pitchFamily="34" charset="0"/>
              <a:buChar char="•"/>
            </a:pPr>
            <a:r>
              <a:rPr lang="en-US" sz="1600" dirty="0"/>
              <a:t>Increased road travel and outdoor activity</a:t>
            </a:r>
          </a:p>
          <a:p>
            <a:pPr marL="742950" lvl="1" indent="-285750">
              <a:buFont typeface="Arial" panose="020B0604020202020204" pitchFamily="34" charset="0"/>
              <a:buChar char="•"/>
            </a:pPr>
            <a:r>
              <a:rPr lang="en-US" sz="1600" dirty="0"/>
              <a:t>Riskier driving behavior during holidays or vacations</a:t>
            </a:r>
          </a:p>
        </p:txBody>
      </p:sp>
    </p:spTree>
    <p:extLst>
      <p:ext uri="{BB962C8B-B14F-4D97-AF65-F5344CB8AC3E}">
        <p14:creationId xmlns:p14="http://schemas.microsoft.com/office/powerpoint/2010/main" val="3332642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different colored bars&#10;&#10;AI-generated content may be incorrect.">
            <a:extLst>
              <a:ext uri="{FF2B5EF4-FFF2-40B4-BE49-F238E27FC236}">
                <a16:creationId xmlns:a16="http://schemas.microsoft.com/office/drawing/2014/main" id="{C90A1555-8EA6-BDBE-42EF-13926AEF6DF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86768" y="476649"/>
            <a:ext cx="5193945" cy="3439042"/>
          </a:xfrm>
          <a:prstGeom prst="rect">
            <a:avLst/>
          </a:prstGeom>
          <a:noFill/>
          <a:ln>
            <a:noFill/>
          </a:ln>
        </p:spPr>
      </p:pic>
      <p:sp>
        <p:nvSpPr>
          <p:cNvPr id="6" name="TextBox 5">
            <a:extLst>
              <a:ext uri="{FF2B5EF4-FFF2-40B4-BE49-F238E27FC236}">
                <a16:creationId xmlns:a16="http://schemas.microsoft.com/office/drawing/2014/main" id="{65223800-DBC1-DECE-65F6-2447666F9BEB}"/>
              </a:ext>
            </a:extLst>
          </p:cNvPr>
          <p:cNvSpPr txBox="1"/>
          <p:nvPr/>
        </p:nvSpPr>
        <p:spPr>
          <a:xfrm>
            <a:off x="1513115" y="4026595"/>
            <a:ext cx="9470571" cy="1985736"/>
          </a:xfrm>
          <a:prstGeom prst="rect">
            <a:avLst/>
          </a:prstGeom>
          <a:noFill/>
        </p:spPr>
        <p:txBody>
          <a:bodyPr wrap="square">
            <a:spAutoFit/>
          </a:bodyPr>
          <a:lstStyle/>
          <a:p>
            <a:pPr indent="457200" algn="just">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plot shows the distribution of crash types across the top 10 most common street names in the dataset. Western Ave, Pulaski Rd, and Ashland Ave have the highest total crash counts, with both injury-related (type 1) and non-injury (type 0) crashes occurring frequently. Notably, Michigan Ave and North Ave show a higher proportion of injury-related crashes compared to non-injury ones, indicating they may be relatively riskier. Overall, crash severity varies by street, highlighting the need for location-specific traffic safety measures.</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5060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A7F14B4-8A09-D28C-6514-0D6B58DD8C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0588" y="334282"/>
            <a:ext cx="5990824" cy="35736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15D36FB-F5C4-073D-5390-5A8102E6CE3A}"/>
              </a:ext>
            </a:extLst>
          </p:cNvPr>
          <p:cNvSpPr txBox="1"/>
          <p:nvPr/>
        </p:nvSpPr>
        <p:spPr>
          <a:xfrm>
            <a:off x="1382485" y="4018508"/>
            <a:ext cx="9775371"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Strong Negative Correlations: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INJURIES_TOTAL</a:t>
            </a:r>
            <a:r>
              <a:rPr kumimoji="0" lang="en-US" altLang="en-US" sz="1400" b="0" i="0" u="none" strike="noStrike" cap="none" normalizeH="0" baseline="0" dirty="0">
                <a:ln>
                  <a:noFill/>
                </a:ln>
                <a:solidFill>
                  <a:schemeClr val="tx1"/>
                </a:solidFill>
                <a:effectLst/>
                <a:latin typeface="Arial" panose="020B0604020202020204" pitchFamily="34" charset="0"/>
              </a:rPr>
              <a:t> (-0.48) has the strongest negative correlation with </a:t>
            </a:r>
            <a:r>
              <a:rPr kumimoji="0" lang="en-US" altLang="en-US" sz="1400" b="0" i="0" u="none" strike="noStrike" cap="none" normalizeH="0" baseline="0" dirty="0">
                <a:ln>
                  <a:noFill/>
                </a:ln>
                <a:solidFill>
                  <a:schemeClr val="tx1"/>
                </a:solidFill>
                <a:effectLst/>
                <a:latin typeface="Arial Unicode MS"/>
              </a:rPr>
              <a:t>CRASH_TYPE</a:t>
            </a:r>
            <a:r>
              <a:rPr kumimoji="0" lang="en-US" altLang="en-US" sz="1400" b="0" i="0" u="none" strike="noStrike" cap="none" normalizeH="0" baseline="0" dirty="0">
                <a:ln>
                  <a:noFill/>
                </a:ln>
                <a:solidFill>
                  <a:schemeClr val="tx1"/>
                </a:solidFill>
                <a:effectLst/>
              </a:rPr>
              <a:t>, indicating that higher total injuries are strongly associated with </a:t>
            </a:r>
            <a:r>
              <a:rPr kumimoji="0" lang="en-US" altLang="en-US" sz="1400" b="1" i="0" u="none" strike="noStrike" cap="none" normalizeH="0" baseline="0" dirty="0">
                <a:ln>
                  <a:noFill/>
                </a:ln>
                <a:solidFill>
                  <a:schemeClr val="tx1"/>
                </a:solidFill>
                <a:effectLst/>
                <a:latin typeface="Arial" panose="020B0604020202020204" pitchFamily="34" charset="0"/>
              </a:rPr>
              <a:t>more severe crashes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Other negatively correlated variables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INJURIES_NON_INCAPACITATING</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INJURIES_REPORTED_NOT_EVIDENT</a:t>
            </a:r>
            <a:endParaRPr kumimoji="0" lang="en-US" altLang="en-US" sz="1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INJURIES_INCAPACITATING</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These imply that as </a:t>
            </a:r>
            <a:r>
              <a:rPr kumimoji="0" lang="en-US" altLang="en-US" sz="1400" b="1" i="0" u="none" strike="noStrike" cap="none" normalizeH="0" baseline="0" dirty="0">
                <a:ln>
                  <a:noFill/>
                </a:ln>
                <a:solidFill>
                  <a:schemeClr val="tx1"/>
                </a:solidFill>
                <a:effectLst/>
                <a:latin typeface="Arial" panose="020B0604020202020204" pitchFamily="34" charset="0"/>
              </a:rPr>
              <a:t>injury severity increases</a:t>
            </a:r>
            <a:r>
              <a:rPr kumimoji="0" lang="en-US" altLang="en-US" sz="1400" b="0" i="0" u="none" strike="noStrike" cap="none" normalizeH="0" baseline="0" dirty="0">
                <a:ln>
                  <a:noFill/>
                </a:ln>
                <a:solidFill>
                  <a:schemeClr val="tx1"/>
                </a:solidFill>
                <a:effectLst/>
                <a:latin typeface="Arial" panose="020B0604020202020204" pitchFamily="34" charset="0"/>
              </a:rPr>
              <a:t>, the crash is more likely classified as </a:t>
            </a:r>
            <a:r>
              <a:rPr kumimoji="0" lang="en-US" altLang="en-US" sz="1400" b="1" i="0" u="none" strike="noStrike" cap="none" normalizeH="0" baseline="0" dirty="0">
                <a:ln>
                  <a:noFill/>
                </a:ln>
                <a:solidFill>
                  <a:schemeClr val="tx1"/>
                </a:solidFill>
                <a:effectLst/>
                <a:latin typeface="Arial" panose="020B0604020202020204" pitchFamily="34" charset="0"/>
              </a:rPr>
              <a:t>"INJURY AND / OR TOW"</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Positive Correlations: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INJURIES_NO_INDICATION</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CRASH_HOUR</a:t>
            </a:r>
            <a:r>
              <a:rPr kumimoji="0" lang="en-US" altLang="en-US" sz="1400" b="0" i="0" u="none" strike="noStrike" cap="none" normalizeH="0" baseline="0" dirty="0">
                <a:ln>
                  <a:noFill/>
                </a:ln>
                <a:solidFill>
                  <a:schemeClr val="tx1"/>
                </a:solidFill>
                <a:effectLst/>
                <a:latin typeface="Arial" panose="020B0604020202020204" pitchFamily="34" charset="0"/>
              </a:rPr>
              <a:t> have slight </a:t>
            </a:r>
            <a:r>
              <a:rPr kumimoji="0" lang="en-US" altLang="en-US" sz="1400" b="1" i="0" u="none" strike="noStrike" cap="none" normalizeH="0" baseline="0" dirty="0">
                <a:ln>
                  <a:noFill/>
                </a:ln>
                <a:solidFill>
                  <a:schemeClr val="tx1"/>
                </a:solidFill>
                <a:effectLst/>
                <a:latin typeface="Arial" panose="020B0604020202020204" pitchFamily="34" charset="0"/>
              </a:rPr>
              <a:t>positive correlations</a:t>
            </a:r>
            <a:r>
              <a:rPr kumimoji="0" lang="en-US" altLang="en-US" sz="1400" b="0" i="0" u="none" strike="noStrike" cap="none" normalizeH="0" baseline="0" dirty="0">
                <a:ln>
                  <a:noFill/>
                </a:ln>
                <a:solidFill>
                  <a:schemeClr val="tx1"/>
                </a:solidFill>
                <a:effectLst/>
                <a:latin typeface="Arial" panose="020B0604020202020204" pitchFamily="34" charset="0"/>
              </a:rPr>
              <a:t>, suggesting they are slightly more common in </a:t>
            </a:r>
            <a:r>
              <a:rPr kumimoji="0" lang="en-US" altLang="en-US" sz="1400" b="1" i="0" u="none" strike="noStrike" cap="none" normalizeH="0" baseline="0" dirty="0">
                <a:ln>
                  <a:noFill/>
                </a:ln>
                <a:solidFill>
                  <a:schemeClr val="tx1"/>
                </a:solidFill>
                <a:effectLst/>
                <a:latin typeface="Arial" panose="020B0604020202020204" pitchFamily="34" charset="0"/>
              </a:rPr>
              <a:t>less severe (drive-away)</a:t>
            </a:r>
            <a:r>
              <a:rPr kumimoji="0" lang="en-US" altLang="en-US" sz="1400" b="0" i="0" u="none" strike="noStrike" cap="none" normalizeH="0" baseline="0" dirty="0">
                <a:ln>
                  <a:noFill/>
                </a:ln>
                <a:solidFill>
                  <a:schemeClr val="tx1"/>
                </a:solidFill>
                <a:effectLst/>
                <a:latin typeface="Arial" panose="020B0604020202020204" pitchFamily="34" charset="0"/>
              </a:rPr>
              <a:t> crashes.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339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7FCA877-16F1-01FC-FBF1-45C51DBD82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7547" y="536745"/>
            <a:ext cx="5272078" cy="34909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3A590A-E24A-FBBF-C383-6ABDFB51A0B3}"/>
              </a:ext>
            </a:extLst>
          </p:cNvPr>
          <p:cNvSpPr txBox="1"/>
          <p:nvPr/>
        </p:nvSpPr>
        <p:spPr>
          <a:xfrm>
            <a:off x="1796143" y="4277142"/>
            <a:ext cx="9154886" cy="2462213"/>
          </a:xfrm>
          <a:prstGeom prst="rect">
            <a:avLst/>
          </a:prstGeom>
          <a:noFill/>
        </p:spPr>
        <p:txBody>
          <a:bodyPr wrap="square">
            <a:spAutoFit/>
          </a:bodyPr>
          <a:lstStyle/>
          <a:p>
            <a:pPr>
              <a:buNone/>
            </a:pPr>
            <a:r>
              <a:rPr lang="en-US" sz="1400" b="1" dirty="0"/>
              <a:t>Most Important Features:</a:t>
            </a:r>
            <a:endParaRPr lang="en-US" sz="1400" dirty="0"/>
          </a:p>
          <a:p>
            <a:pPr>
              <a:buFont typeface="Arial" panose="020B0604020202020204" pitchFamily="34" charset="0"/>
              <a:buChar char="•"/>
            </a:pPr>
            <a:r>
              <a:rPr lang="en-US" sz="1400" b="1" dirty="0"/>
              <a:t>REPORT_TYPE</a:t>
            </a:r>
            <a:r>
              <a:rPr lang="en-US" sz="1400" dirty="0"/>
              <a:t> is the strongest predictor, suggesting that the type of official report (e.g., officer report vs. driver report) is highly indicative of crash severity.</a:t>
            </a:r>
          </a:p>
          <a:p>
            <a:pPr>
              <a:buFont typeface="Arial" panose="020B0604020202020204" pitchFamily="34" charset="0"/>
              <a:buChar char="•"/>
            </a:pPr>
            <a:r>
              <a:rPr lang="en-US" sz="1400" b="1" dirty="0"/>
              <a:t>INJURIES_TOTAL</a:t>
            </a:r>
            <a:r>
              <a:rPr lang="en-US" sz="1400" dirty="0"/>
              <a:t> and </a:t>
            </a:r>
            <a:r>
              <a:rPr lang="en-US" sz="1400" b="1" dirty="0"/>
              <a:t>MOST_SEVERE_INJURY</a:t>
            </a:r>
            <a:r>
              <a:rPr lang="en-US" sz="1400" dirty="0"/>
              <a:t> are also top contributors, confirming the </a:t>
            </a:r>
            <a:r>
              <a:rPr lang="en-US" sz="1400" b="1" dirty="0"/>
              <a:t>direct link between injury data and severity classification</a:t>
            </a:r>
            <a:r>
              <a:rPr lang="en-US" sz="1400" dirty="0"/>
              <a:t>.</a:t>
            </a:r>
          </a:p>
          <a:p>
            <a:pPr>
              <a:buNone/>
            </a:pPr>
            <a:r>
              <a:rPr lang="en-US" sz="1400" b="1" dirty="0"/>
              <a:t>Contextual and Location Features:</a:t>
            </a:r>
            <a:endParaRPr lang="en-US" sz="1400" dirty="0"/>
          </a:p>
          <a:p>
            <a:pPr>
              <a:buFont typeface="Arial" panose="020B0604020202020204" pitchFamily="34" charset="0"/>
              <a:buChar char="•"/>
            </a:pPr>
            <a:r>
              <a:rPr lang="en-US" sz="1400" b="1" dirty="0"/>
              <a:t>DAMAGE</a:t>
            </a:r>
            <a:r>
              <a:rPr lang="en-US" sz="1400" dirty="0"/>
              <a:t>, </a:t>
            </a:r>
            <a:r>
              <a:rPr lang="en-US" sz="1400" b="1" dirty="0"/>
              <a:t>BEAT_OF_OCCURRENCE</a:t>
            </a:r>
            <a:r>
              <a:rPr lang="en-US" sz="1400" dirty="0"/>
              <a:t>, and </a:t>
            </a:r>
            <a:r>
              <a:rPr lang="en-US" sz="1400" b="1" dirty="0"/>
              <a:t>STREET_NAME</a:t>
            </a:r>
            <a:r>
              <a:rPr lang="en-US" sz="1400" dirty="0"/>
              <a:t> hold moderate importance, highlighting that </a:t>
            </a:r>
            <a:r>
              <a:rPr lang="en-US" sz="1400" b="1" dirty="0"/>
              <a:t>geographical and damage-related data</a:t>
            </a:r>
            <a:r>
              <a:rPr lang="en-US" sz="1400" dirty="0"/>
              <a:t> influence severity.</a:t>
            </a:r>
          </a:p>
          <a:p>
            <a:pPr>
              <a:buNone/>
            </a:pPr>
            <a:r>
              <a:rPr lang="en-US" sz="1400" b="1" dirty="0"/>
              <a:t>Time-Based Influence:</a:t>
            </a:r>
            <a:endParaRPr lang="en-US" sz="1400" dirty="0"/>
          </a:p>
          <a:p>
            <a:pPr>
              <a:buFont typeface="Arial" panose="020B0604020202020204" pitchFamily="34" charset="0"/>
              <a:buChar char="•"/>
            </a:pPr>
            <a:r>
              <a:rPr lang="en-US" sz="1400" b="1" dirty="0"/>
              <a:t>CRASH_HOUR</a:t>
            </a:r>
            <a:r>
              <a:rPr lang="en-US" sz="1400" dirty="0"/>
              <a:t> plays a smaller, yet meaningful role, reflecting how </a:t>
            </a:r>
            <a:r>
              <a:rPr lang="en-US" sz="1400" b="1" dirty="0"/>
              <a:t>certain hours (e.g., night-time)</a:t>
            </a:r>
            <a:r>
              <a:rPr lang="en-US" sz="1400" dirty="0"/>
              <a:t> may increase the likelihood of severe crashes.</a:t>
            </a:r>
          </a:p>
        </p:txBody>
      </p:sp>
    </p:spTree>
    <p:extLst>
      <p:ext uri="{BB962C8B-B14F-4D97-AF65-F5344CB8AC3E}">
        <p14:creationId xmlns:p14="http://schemas.microsoft.com/office/powerpoint/2010/main" val="251071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CE91-10FA-4602-1C9A-BD72DFDA61AB}"/>
              </a:ext>
            </a:extLst>
          </p:cNvPr>
          <p:cNvSpPr>
            <a:spLocks noGrp="1"/>
          </p:cNvSpPr>
          <p:nvPr>
            <p:ph type="title"/>
          </p:nvPr>
        </p:nvSpPr>
        <p:spPr/>
        <p:txBody>
          <a:bodyPr/>
          <a:lstStyle/>
          <a:p>
            <a:r>
              <a:rPr lang="en-IN" dirty="0"/>
              <a:t>Model performance</a:t>
            </a:r>
            <a:endParaRPr lang="en-US" dirty="0"/>
          </a:p>
        </p:txBody>
      </p:sp>
      <p:sp>
        <p:nvSpPr>
          <p:cNvPr id="3" name="Content Placeholder 2">
            <a:extLst>
              <a:ext uri="{FF2B5EF4-FFF2-40B4-BE49-F238E27FC236}">
                <a16:creationId xmlns:a16="http://schemas.microsoft.com/office/drawing/2014/main" id="{DD40AEDC-2005-0F08-9A31-027210832D5A}"/>
              </a:ext>
            </a:extLst>
          </p:cNvPr>
          <p:cNvSpPr>
            <a:spLocks noGrp="1"/>
          </p:cNvSpPr>
          <p:nvPr>
            <p:ph idx="1"/>
          </p:nvPr>
        </p:nvSpPr>
        <p:spPr>
          <a:xfrm>
            <a:off x="838200" y="1509940"/>
            <a:ext cx="10515600" cy="4351338"/>
          </a:xfrm>
        </p:spPr>
        <p:txBody>
          <a:bodyPr/>
          <a:lstStyle/>
          <a:p>
            <a:r>
              <a:rPr lang="en-IN" dirty="0"/>
              <a:t>Default model:  Logistic regression</a:t>
            </a:r>
            <a:endParaRPr lang="en-US" dirty="0"/>
          </a:p>
        </p:txBody>
      </p:sp>
      <p:pic>
        <p:nvPicPr>
          <p:cNvPr id="4" name="Picture 3">
            <a:extLst>
              <a:ext uri="{FF2B5EF4-FFF2-40B4-BE49-F238E27FC236}">
                <a16:creationId xmlns:a16="http://schemas.microsoft.com/office/drawing/2014/main" id="{D582B812-75A7-8D29-A62F-C2E04B0651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8523"/>
          <a:stretch/>
        </p:blipFill>
        <p:spPr bwMode="auto">
          <a:xfrm>
            <a:off x="649834" y="1938691"/>
            <a:ext cx="2768328" cy="2980617"/>
          </a:xfrm>
          <a:prstGeom prst="rect">
            <a:avLst/>
          </a:prstGeom>
          <a:noFill/>
          <a:ln>
            <a:noFill/>
          </a:ln>
          <a:extLst>
            <a:ext uri="{53640926-AAD7-44D8-BBD7-CCE9431645EC}">
              <a14:shadowObscured xmlns:a14="http://schemas.microsoft.com/office/drawing/2010/main"/>
            </a:ext>
          </a:extLst>
        </p:spPr>
      </p:pic>
      <p:pic>
        <p:nvPicPr>
          <p:cNvPr id="5" name="Picture 4" descr="A graph of a logistic regression&#10;&#10;AI-generated content may be incorrect.">
            <a:extLst>
              <a:ext uri="{FF2B5EF4-FFF2-40B4-BE49-F238E27FC236}">
                <a16:creationId xmlns:a16="http://schemas.microsoft.com/office/drawing/2014/main" id="{89B53D90-5E53-BCF9-C22C-B25245A0B89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528" y="2152028"/>
            <a:ext cx="3099118" cy="2313383"/>
          </a:xfrm>
          <a:prstGeom prst="rect">
            <a:avLst/>
          </a:prstGeom>
          <a:noFill/>
          <a:ln>
            <a:noFill/>
          </a:ln>
        </p:spPr>
      </p:pic>
      <p:pic>
        <p:nvPicPr>
          <p:cNvPr id="6" name="Picture 5" descr="A screenshot of a computer&#10;&#10;AI-generated content may be incorrect.">
            <a:extLst>
              <a:ext uri="{FF2B5EF4-FFF2-40B4-BE49-F238E27FC236}">
                <a16:creationId xmlns:a16="http://schemas.microsoft.com/office/drawing/2014/main" id="{5B4A7919-CC65-81FB-F728-D08CAB111AF3}"/>
              </a:ext>
            </a:extLst>
          </p:cNvPr>
          <p:cNvPicPr>
            <a:picLocks noChangeAspect="1"/>
          </p:cNvPicPr>
          <p:nvPr/>
        </p:nvPicPr>
        <p:blipFill>
          <a:blip r:embed="rId4"/>
          <a:stretch>
            <a:fillRect/>
          </a:stretch>
        </p:blipFill>
        <p:spPr>
          <a:xfrm>
            <a:off x="6964771" y="2152028"/>
            <a:ext cx="4129904" cy="1643743"/>
          </a:xfrm>
          <a:prstGeom prst="rect">
            <a:avLst/>
          </a:prstGeom>
        </p:spPr>
      </p:pic>
      <p:sp>
        <p:nvSpPr>
          <p:cNvPr id="8" name="TextBox 7">
            <a:extLst>
              <a:ext uri="{FF2B5EF4-FFF2-40B4-BE49-F238E27FC236}">
                <a16:creationId xmlns:a16="http://schemas.microsoft.com/office/drawing/2014/main" id="{950EE1CB-E35D-AE35-995B-E59653CDE7DA}"/>
              </a:ext>
            </a:extLst>
          </p:cNvPr>
          <p:cNvSpPr txBox="1"/>
          <p:nvPr/>
        </p:nvSpPr>
        <p:spPr>
          <a:xfrm>
            <a:off x="729341" y="5012717"/>
            <a:ext cx="10515599" cy="1209049"/>
          </a:xfrm>
          <a:prstGeom prst="rect">
            <a:avLst/>
          </a:prstGeom>
          <a:noFill/>
        </p:spPr>
        <p:txBody>
          <a:bodyPr wrap="square">
            <a:spAutoFit/>
          </a:bodyPr>
          <a:lstStyle/>
          <a:p>
            <a:pPr indent="32004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logistic regression with default settings did very well with an overall accuracy of 88%. The confusion matrix reveals that it correctly classified 3665 non-injury (0) and 3348 injury (1) accidents, with balanced misclassification on both sides. Precision and recall were balanced with both approximately in the range of 0.85–0.91, and the AUC of 0.95 from the ROC curve is indicative of very good discrimination capacity between the two types of crash severity.</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2261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417B2-B7DD-DC14-D7D2-945056DE7F02}"/>
              </a:ext>
            </a:extLst>
          </p:cNvPr>
          <p:cNvSpPr>
            <a:spLocks noGrp="1"/>
          </p:cNvSpPr>
          <p:nvPr>
            <p:ph type="title"/>
          </p:nvPr>
        </p:nvSpPr>
        <p:spPr/>
        <p:txBody>
          <a:bodyPr/>
          <a:lstStyle/>
          <a:p>
            <a:r>
              <a:rPr lang="en-IN" dirty="0"/>
              <a:t>Random Forest</a:t>
            </a:r>
            <a:endParaRPr lang="en-US" dirty="0"/>
          </a:p>
        </p:txBody>
      </p:sp>
      <p:pic>
        <p:nvPicPr>
          <p:cNvPr id="4" name="Content Placeholder 3">
            <a:extLst>
              <a:ext uri="{FF2B5EF4-FFF2-40B4-BE49-F238E27FC236}">
                <a16:creationId xmlns:a16="http://schemas.microsoft.com/office/drawing/2014/main" id="{71550700-25E7-CE4D-88D9-B4D4928D62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8508"/>
          <a:stretch/>
        </p:blipFill>
        <p:spPr bwMode="auto">
          <a:xfrm>
            <a:off x="1072730" y="1375349"/>
            <a:ext cx="2552213" cy="2746218"/>
          </a:xfrm>
          <a:prstGeom prst="rect">
            <a:avLst/>
          </a:prstGeom>
          <a:noFill/>
          <a:ln>
            <a:noFill/>
          </a:ln>
          <a:extLst>
            <a:ext uri="{53640926-AAD7-44D8-BBD7-CCE9431645EC}">
              <a14:shadowObscured xmlns:a14="http://schemas.microsoft.com/office/drawing/2010/main"/>
            </a:ext>
          </a:extLst>
        </p:spPr>
      </p:pic>
      <p:pic>
        <p:nvPicPr>
          <p:cNvPr id="5" name="Picture 4" descr="A graph of a curve&#10;&#10;AI-generated content may be incorrect.">
            <a:extLst>
              <a:ext uri="{FF2B5EF4-FFF2-40B4-BE49-F238E27FC236}">
                <a16:creationId xmlns:a16="http://schemas.microsoft.com/office/drawing/2014/main" id="{4C5CDE2B-9EC0-3D79-B1A5-1793CB8DB8E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9473" y="1427907"/>
            <a:ext cx="3179536" cy="2373071"/>
          </a:xfrm>
          <a:prstGeom prst="rect">
            <a:avLst/>
          </a:prstGeom>
          <a:noFill/>
          <a:ln>
            <a:noFill/>
          </a:ln>
        </p:spPr>
      </p:pic>
      <p:pic>
        <p:nvPicPr>
          <p:cNvPr id="6" name="Picture 5" descr="A screenshot of a computer screen&#10;&#10;AI-generated content may be incorrect.">
            <a:extLst>
              <a:ext uri="{FF2B5EF4-FFF2-40B4-BE49-F238E27FC236}">
                <a16:creationId xmlns:a16="http://schemas.microsoft.com/office/drawing/2014/main" id="{450A94A6-6DB3-F187-C971-923321A5DFB7}"/>
              </a:ext>
            </a:extLst>
          </p:cNvPr>
          <p:cNvPicPr>
            <a:picLocks noChangeAspect="1"/>
          </p:cNvPicPr>
          <p:nvPr/>
        </p:nvPicPr>
        <p:blipFill>
          <a:blip r:embed="rId4"/>
          <a:stretch>
            <a:fillRect/>
          </a:stretch>
        </p:blipFill>
        <p:spPr>
          <a:xfrm>
            <a:off x="7451724" y="1951661"/>
            <a:ext cx="3296985" cy="1325562"/>
          </a:xfrm>
          <a:prstGeom prst="rect">
            <a:avLst/>
          </a:prstGeom>
        </p:spPr>
      </p:pic>
      <p:sp>
        <p:nvSpPr>
          <p:cNvPr id="8" name="TextBox 7">
            <a:extLst>
              <a:ext uri="{FF2B5EF4-FFF2-40B4-BE49-F238E27FC236}">
                <a16:creationId xmlns:a16="http://schemas.microsoft.com/office/drawing/2014/main" id="{AB589FC5-3172-278F-2B9E-B66160EC33CD}"/>
              </a:ext>
            </a:extLst>
          </p:cNvPr>
          <p:cNvSpPr txBox="1"/>
          <p:nvPr/>
        </p:nvSpPr>
        <p:spPr>
          <a:xfrm>
            <a:off x="838200" y="4438247"/>
            <a:ext cx="10178143" cy="1492203"/>
          </a:xfrm>
          <a:prstGeom prst="rect">
            <a:avLst/>
          </a:prstGeom>
          <a:noFill/>
        </p:spPr>
        <p:txBody>
          <a:bodyPr wrap="square">
            <a:spAutoFit/>
          </a:bodyPr>
          <a:lstStyle/>
          <a:p>
            <a:pPr indent="32004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Random Forest model produced an accuracy of 88%, tied with logistic regression in overall accuracy. It demonstrated slightly better recall and precision balance between both types of crashes with reduced false negatives in injury-related crashes (3436 correct predictions). The AUC value of 0.95 attests to outstanding classification performance. Although both models were alike in performance, Random Forest demonstrated greater handling strength in class splitting with minimal recall improvements in predicting injuries.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9110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92B5-2CD2-4B66-9133-BA8CE7EFF088}"/>
              </a:ext>
            </a:extLst>
          </p:cNvPr>
          <p:cNvSpPr>
            <a:spLocks noGrp="1"/>
          </p:cNvSpPr>
          <p:nvPr>
            <p:ph type="title"/>
          </p:nvPr>
        </p:nvSpPr>
        <p:spPr/>
        <p:txBody>
          <a:bodyPr/>
          <a:lstStyle/>
          <a:p>
            <a:r>
              <a:rPr lang="en-IN" dirty="0"/>
              <a:t>Gradient Boosting</a:t>
            </a:r>
            <a:endParaRPr lang="en-US" dirty="0"/>
          </a:p>
        </p:txBody>
      </p:sp>
      <p:pic>
        <p:nvPicPr>
          <p:cNvPr id="4" name="Content Placeholder 3" descr="A chart of a number of colors&#10;&#10;AI-generated content may be incorrect.">
            <a:extLst>
              <a:ext uri="{FF2B5EF4-FFF2-40B4-BE49-F238E27FC236}">
                <a16:creationId xmlns:a16="http://schemas.microsoft.com/office/drawing/2014/main" id="{C90A313A-0425-97F4-2170-33BA6F38C7E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264"/>
          <a:stretch/>
        </p:blipFill>
        <p:spPr bwMode="auto">
          <a:xfrm>
            <a:off x="1153838" y="1426352"/>
            <a:ext cx="2717643" cy="2915494"/>
          </a:xfrm>
          <a:prstGeom prst="rect">
            <a:avLst/>
          </a:prstGeom>
          <a:noFill/>
          <a:ln>
            <a:noFill/>
          </a:ln>
          <a:extLst>
            <a:ext uri="{53640926-AAD7-44D8-BBD7-CCE9431645EC}">
              <a14:shadowObscured xmlns:a14="http://schemas.microsoft.com/office/drawing/2010/main"/>
            </a:ext>
          </a:extLst>
        </p:spPr>
      </p:pic>
      <p:pic>
        <p:nvPicPr>
          <p:cNvPr id="5" name="Picture 4" descr="A graph of a curve&#10;&#10;AI-generated content may be incorrect.">
            <a:extLst>
              <a:ext uri="{FF2B5EF4-FFF2-40B4-BE49-F238E27FC236}">
                <a16:creationId xmlns:a16="http://schemas.microsoft.com/office/drawing/2014/main" id="{AAD1E75F-A8F2-1B44-38A0-C9AD7DCA53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8989" y="1540618"/>
            <a:ext cx="3250046" cy="2424957"/>
          </a:xfrm>
          <a:prstGeom prst="rect">
            <a:avLst/>
          </a:prstGeom>
          <a:noFill/>
          <a:ln>
            <a:noFill/>
          </a:ln>
        </p:spPr>
      </p:pic>
      <p:pic>
        <p:nvPicPr>
          <p:cNvPr id="6" name="Picture 5" descr="A screenshot of a computer screen&#10;&#10;AI-generated content may be incorrect.">
            <a:extLst>
              <a:ext uri="{FF2B5EF4-FFF2-40B4-BE49-F238E27FC236}">
                <a16:creationId xmlns:a16="http://schemas.microsoft.com/office/drawing/2014/main" id="{676AC2A2-A6AF-3269-A197-60CAA73A3EFD}"/>
              </a:ext>
            </a:extLst>
          </p:cNvPr>
          <p:cNvPicPr>
            <a:picLocks noChangeAspect="1"/>
          </p:cNvPicPr>
          <p:nvPr/>
        </p:nvPicPr>
        <p:blipFill>
          <a:blip r:embed="rId4"/>
          <a:stretch>
            <a:fillRect/>
          </a:stretch>
        </p:blipFill>
        <p:spPr>
          <a:xfrm>
            <a:off x="7516543" y="1781629"/>
            <a:ext cx="4193074" cy="1647371"/>
          </a:xfrm>
          <a:prstGeom prst="rect">
            <a:avLst/>
          </a:prstGeom>
        </p:spPr>
      </p:pic>
      <p:sp>
        <p:nvSpPr>
          <p:cNvPr id="8" name="TextBox 7">
            <a:extLst>
              <a:ext uri="{FF2B5EF4-FFF2-40B4-BE49-F238E27FC236}">
                <a16:creationId xmlns:a16="http://schemas.microsoft.com/office/drawing/2014/main" id="{D4CEB143-FB65-113B-4DC4-450A0CAB390E}"/>
              </a:ext>
            </a:extLst>
          </p:cNvPr>
          <p:cNvSpPr txBox="1"/>
          <p:nvPr/>
        </p:nvSpPr>
        <p:spPr>
          <a:xfrm>
            <a:off x="1153838" y="4571280"/>
            <a:ext cx="10678933" cy="1209049"/>
          </a:xfrm>
          <a:prstGeom prst="rect">
            <a:avLst/>
          </a:prstGeom>
          <a:noFill/>
        </p:spPr>
        <p:txBody>
          <a:bodyPr wrap="square">
            <a:spAutoFit/>
          </a:bodyPr>
          <a:lstStyle/>
          <a:p>
            <a:pPr indent="32004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Gradient Boosting attained 88% accuracy with balanced recall and precision across the two classes. It predicted 3626 and 3419 non-injury and injury crashes, respectively. The AUC value of 0.96 is the best among all the models that were tested and signifies better capacity to discriminate between types of crash severity. Overall, Gradient Boosting exhibits robust and consistent classification performance and good discrimination power and is one of the best models in this experiment.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94898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C77A-C9AA-F097-9472-3227737C0B4A}"/>
              </a:ext>
            </a:extLst>
          </p:cNvPr>
          <p:cNvSpPr>
            <a:spLocks noGrp="1"/>
          </p:cNvSpPr>
          <p:nvPr>
            <p:ph type="title"/>
          </p:nvPr>
        </p:nvSpPr>
        <p:spPr/>
        <p:txBody>
          <a:bodyPr/>
          <a:lstStyle/>
          <a:p>
            <a:r>
              <a:rPr lang="en-IN" dirty="0"/>
              <a:t>AdaBoost</a:t>
            </a:r>
            <a:endParaRPr lang="en-US" dirty="0"/>
          </a:p>
        </p:txBody>
      </p:sp>
      <p:pic>
        <p:nvPicPr>
          <p:cNvPr id="4" name="Content Placeholder 3" descr="A chart of a confused matrix&#10;&#10;AI-generated content may be incorrect.">
            <a:extLst>
              <a:ext uri="{FF2B5EF4-FFF2-40B4-BE49-F238E27FC236}">
                <a16:creationId xmlns:a16="http://schemas.microsoft.com/office/drawing/2014/main" id="{567EC346-2E5C-1330-0E19-CA767EBD8F8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005"/>
          <a:stretch/>
        </p:blipFill>
        <p:spPr bwMode="auto">
          <a:xfrm>
            <a:off x="1335350" y="1302695"/>
            <a:ext cx="2558322" cy="2735905"/>
          </a:xfrm>
          <a:prstGeom prst="rect">
            <a:avLst/>
          </a:prstGeom>
          <a:noFill/>
          <a:ln>
            <a:noFill/>
          </a:ln>
          <a:extLst>
            <a:ext uri="{53640926-AAD7-44D8-BBD7-CCE9431645EC}">
              <a14:shadowObscured xmlns:a14="http://schemas.microsoft.com/office/drawing/2010/main"/>
            </a:ext>
          </a:extLst>
        </p:spPr>
      </p:pic>
      <p:pic>
        <p:nvPicPr>
          <p:cNvPr id="5" name="Picture 4" descr="A graph of a curve&#10;&#10;AI-generated content may be incorrect.">
            <a:extLst>
              <a:ext uri="{FF2B5EF4-FFF2-40B4-BE49-F238E27FC236}">
                <a16:creationId xmlns:a16="http://schemas.microsoft.com/office/drawing/2014/main" id="{AD09C38D-FDA6-A32E-32A6-31454555A4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8926" y="1350650"/>
            <a:ext cx="3427639" cy="2558090"/>
          </a:xfrm>
          <a:prstGeom prst="rect">
            <a:avLst/>
          </a:prstGeom>
          <a:noFill/>
          <a:ln>
            <a:noFill/>
          </a:ln>
        </p:spPr>
      </p:pic>
      <p:pic>
        <p:nvPicPr>
          <p:cNvPr id="6" name="Picture 5" descr="A screenshot of a computer screen&#10;&#10;AI-generated content may be incorrect.">
            <a:extLst>
              <a:ext uri="{FF2B5EF4-FFF2-40B4-BE49-F238E27FC236}">
                <a16:creationId xmlns:a16="http://schemas.microsoft.com/office/drawing/2014/main" id="{C8A47CBB-B456-DBEC-2136-8DBCCFD2F53F}"/>
              </a:ext>
            </a:extLst>
          </p:cNvPr>
          <p:cNvPicPr>
            <a:picLocks noChangeAspect="1"/>
          </p:cNvPicPr>
          <p:nvPr/>
        </p:nvPicPr>
        <p:blipFill>
          <a:blip r:embed="rId4"/>
          <a:stretch>
            <a:fillRect/>
          </a:stretch>
        </p:blipFill>
        <p:spPr>
          <a:xfrm>
            <a:off x="7733849" y="1679802"/>
            <a:ext cx="3619951" cy="1455283"/>
          </a:xfrm>
          <a:prstGeom prst="rect">
            <a:avLst/>
          </a:prstGeom>
        </p:spPr>
      </p:pic>
      <p:sp>
        <p:nvSpPr>
          <p:cNvPr id="8" name="TextBox 7">
            <a:extLst>
              <a:ext uri="{FF2B5EF4-FFF2-40B4-BE49-F238E27FC236}">
                <a16:creationId xmlns:a16="http://schemas.microsoft.com/office/drawing/2014/main" id="{9056F05E-5AD8-D497-5DEC-6BC0DBB820EC}"/>
              </a:ext>
            </a:extLst>
          </p:cNvPr>
          <p:cNvSpPr txBox="1"/>
          <p:nvPr/>
        </p:nvSpPr>
        <p:spPr>
          <a:xfrm>
            <a:off x="838199" y="4144228"/>
            <a:ext cx="10994571" cy="1209049"/>
          </a:xfrm>
          <a:prstGeom prst="rect">
            <a:avLst/>
          </a:prstGeom>
          <a:noFill/>
        </p:spPr>
        <p:txBody>
          <a:bodyPr wrap="square">
            <a:spAutoFit/>
          </a:bodyPr>
          <a:lstStyle/>
          <a:p>
            <a:pPr indent="32004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AdaBoost model achieved 88% accuracy with similar precision and recall values to Gradient Boosting. It classified 3614 non-injury and 3418 injury crashes exactly. The AUC measure of 0.96 is indicative of very good performance in crash severity class discrimination. Overall, AdaBoost is a robust performer and provides balanced and accurate predictions with minimal compromises in performance.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70101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65E8-957B-13C1-3C3E-1ADE5EF71506}"/>
              </a:ext>
            </a:extLst>
          </p:cNvPr>
          <p:cNvSpPr>
            <a:spLocks noGrp="1"/>
          </p:cNvSpPr>
          <p:nvPr>
            <p:ph type="title"/>
          </p:nvPr>
        </p:nvSpPr>
        <p:spPr/>
        <p:txBody>
          <a:bodyPr/>
          <a:lstStyle/>
          <a:p>
            <a:r>
              <a:rPr lang="en-IN" dirty="0"/>
              <a:t>MLP classifier</a:t>
            </a:r>
            <a:endParaRPr lang="en-US" dirty="0"/>
          </a:p>
        </p:txBody>
      </p:sp>
      <p:pic>
        <p:nvPicPr>
          <p:cNvPr id="4" name="Content Placeholder 3" descr="A chart of a network&#10;&#10;AI-generated content may be incorrect.">
            <a:extLst>
              <a:ext uri="{FF2B5EF4-FFF2-40B4-BE49-F238E27FC236}">
                <a16:creationId xmlns:a16="http://schemas.microsoft.com/office/drawing/2014/main" id="{4B79EE53-4744-C6B6-FD7C-D6E182D1241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7358"/>
          <a:stretch/>
        </p:blipFill>
        <p:spPr bwMode="auto">
          <a:xfrm>
            <a:off x="1055434" y="1416970"/>
            <a:ext cx="2765452" cy="2934258"/>
          </a:xfrm>
          <a:prstGeom prst="rect">
            <a:avLst/>
          </a:prstGeom>
          <a:noFill/>
          <a:ln>
            <a:noFill/>
          </a:ln>
          <a:extLst>
            <a:ext uri="{53640926-AAD7-44D8-BBD7-CCE9431645EC}">
              <a14:shadowObscured xmlns:a14="http://schemas.microsoft.com/office/drawing/2010/main"/>
            </a:ext>
          </a:extLst>
        </p:spPr>
      </p:pic>
      <p:pic>
        <p:nvPicPr>
          <p:cNvPr id="5" name="Picture 4" descr="A graph of a network&#10;&#10;AI-generated content may be incorrect.">
            <a:extLst>
              <a:ext uri="{FF2B5EF4-FFF2-40B4-BE49-F238E27FC236}">
                <a16:creationId xmlns:a16="http://schemas.microsoft.com/office/drawing/2014/main" id="{EFC087CA-A5D5-879C-F42F-8DA10A354B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120" y="1569169"/>
            <a:ext cx="3522980" cy="2629859"/>
          </a:xfrm>
          <a:prstGeom prst="rect">
            <a:avLst/>
          </a:prstGeom>
          <a:noFill/>
          <a:ln>
            <a:noFill/>
          </a:ln>
        </p:spPr>
      </p:pic>
      <p:pic>
        <p:nvPicPr>
          <p:cNvPr id="6" name="Picture 5" descr="A screenshot of a computer&#10;&#10;AI-generated content may be incorrect.">
            <a:extLst>
              <a:ext uri="{FF2B5EF4-FFF2-40B4-BE49-F238E27FC236}">
                <a16:creationId xmlns:a16="http://schemas.microsoft.com/office/drawing/2014/main" id="{5011A52A-67AA-CD8E-2F06-F9AA758C4BB7}"/>
              </a:ext>
            </a:extLst>
          </p:cNvPr>
          <p:cNvPicPr>
            <a:picLocks noChangeAspect="1"/>
          </p:cNvPicPr>
          <p:nvPr/>
        </p:nvPicPr>
        <p:blipFill>
          <a:blip r:embed="rId4"/>
          <a:stretch>
            <a:fillRect/>
          </a:stretch>
        </p:blipFill>
        <p:spPr>
          <a:xfrm>
            <a:off x="7778334" y="1816385"/>
            <a:ext cx="3898900" cy="1612615"/>
          </a:xfrm>
          <a:prstGeom prst="rect">
            <a:avLst/>
          </a:prstGeom>
        </p:spPr>
      </p:pic>
      <p:sp>
        <p:nvSpPr>
          <p:cNvPr id="8" name="TextBox 7">
            <a:extLst>
              <a:ext uri="{FF2B5EF4-FFF2-40B4-BE49-F238E27FC236}">
                <a16:creationId xmlns:a16="http://schemas.microsoft.com/office/drawing/2014/main" id="{4018B892-A2C3-BC76-0B38-6550159AD38A}"/>
              </a:ext>
            </a:extLst>
          </p:cNvPr>
          <p:cNvSpPr txBox="1"/>
          <p:nvPr/>
        </p:nvSpPr>
        <p:spPr>
          <a:xfrm>
            <a:off x="1055434" y="4476925"/>
            <a:ext cx="10809514" cy="1209049"/>
          </a:xfrm>
          <a:prstGeom prst="rect">
            <a:avLst/>
          </a:prstGeom>
          <a:noFill/>
        </p:spPr>
        <p:txBody>
          <a:bodyPr wrap="square">
            <a:spAutoFit/>
          </a:bodyPr>
          <a:lstStyle/>
          <a:p>
            <a:pPr indent="22860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accuracy of the Neural Network model was 86%, somewhat less than that of tree-based models. It predicted correctly 3566 non-injury and 3339 injury cases, with a small decrease in the recall of injury crashes. The AUC value of 0.94 remains high in classification ability, albeit behind boosting techniques. Overall, the model worked efficiently but with somewhat increased false negatives in comparison to Gradient Boosting and AdaBoost.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1687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1325-0D01-DAFE-5DE5-3B0B674F1956}"/>
              </a:ext>
            </a:extLst>
          </p:cNvPr>
          <p:cNvSpPr>
            <a:spLocks noGrp="1"/>
          </p:cNvSpPr>
          <p:nvPr>
            <p:ph type="title"/>
          </p:nvPr>
        </p:nvSpPr>
        <p:spPr/>
        <p:txBody>
          <a:bodyPr/>
          <a:lstStyle/>
          <a:p>
            <a:r>
              <a:rPr lang="en-IN" dirty="0"/>
              <a:t>Model tuning</a:t>
            </a:r>
            <a:endParaRPr lang="en-US" dirty="0"/>
          </a:p>
        </p:txBody>
      </p:sp>
      <p:graphicFrame>
        <p:nvGraphicFramePr>
          <p:cNvPr id="4" name="Content Placeholder 3">
            <a:extLst>
              <a:ext uri="{FF2B5EF4-FFF2-40B4-BE49-F238E27FC236}">
                <a16:creationId xmlns:a16="http://schemas.microsoft.com/office/drawing/2014/main" id="{8413CE4E-0E84-52E7-4034-C7A3EB705FD2}"/>
              </a:ext>
            </a:extLst>
          </p:cNvPr>
          <p:cNvGraphicFramePr>
            <a:graphicFrameLocks noGrp="1"/>
          </p:cNvGraphicFramePr>
          <p:nvPr>
            <p:ph idx="1"/>
            <p:extLst>
              <p:ext uri="{D42A27DB-BD31-4B8C-83A1-F6EECF244321}">
                <p14:modId xmlns:p14="http://schemas.microsoft.com/office/powerpoint/2010/main" val="825200822"/>
              </p:ext>
            </p:extLst>
          </p:nvPr>
        </p:nvGraphicFramePr>
        <p:xfrm>
          <a:off x="1132114" y="1534886"/>
          <a:ext cx="10221687" cy="4239678"/>
        </p:xfrm>
        <a:graphic>
          <a:graphicData uri="http://schemas.openxmlformats.org/drawingml/2006/table">
            <a:tbl>
              <a:tblPr firstRow="1" firstCol="1" bandRow="1">
                <a:tableStyleId>{5C22544A-7EE6-4342-B048-85BDC9FD1C3A}</a:tableStyleId>
              </a:tblPr>
              <a:tblGrid>
                <a:gridCol w="3407229">
                  <a:extLst>
                    <a:ext uri="{9D8B030D-6E8A-4147-A177-3AD203B41FA5}">
                      <a16:colId xmlns:a16="http://schemas.microsoft.com/office/drawing/2014/main" val="175135011"/>
                    </a:ext>
                  </a:extLst>
                </a:gridCol>
                <a:gridCol w="3407229">
                  <a:extLst>
                    <a:ext uri="{9D8B030D-6E8A-4147-A177-3AD203B41FA5}">
                      <a16:colId xmlns:a16="http://schemas.microsoft.com/office/drawing/2014/main" val="8070677"/>
                    </a:ext>
                  </a:extLst>
                </a:gridCol>
                <a:gridCol w="3407229">
                  <a:extLst>
                    <a:ext uri="{9D8B030D-6E8A-4147-A177-3AD203B41FA5}">
                      <a16:colId xmlns:a16="http://schemas.microsoft.com/office/drawing/2014/main" val="778840019"/>
                    </a:ext>
                  </a:extLst>
                </a:gridCol>
              </a:tblGrid>
              <a:tr h="240139">
                <a:tc>
                  <a:txBody>
                    <a:bodyPr/>
                    <a:lstStyle/>
                    <a:p>
                      <a:pPr algn="ctr">
                        <a:lnSpc>
                          <a:spcPct val="115000"/>
                        </a:lnSpc>
                        <a:spcAft>
                          <a:spcPts val="800"/>
                        </a:spcAft>
                        <a:buNone/>
                      </a:pPr>
                      <a:r>
                        <a:rPr lang="en-US" sz="1400" kern="100">
                          <a:effectLst/>
                        </a:rPr>
                        <a:t>Model</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Hyperparameters</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Values Tested</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8619893"/>
                  </a:ext>
                </a:extLst>
              </a:tr>
              <a:tr h="240139">
                <a:tc>
                  <a:txBody>
                    <a:bodyPr/>
                    <a:lstStyle/>
                    <a:p>
                      <a:pPr algn="ctr">
                        <a:lnSpc>
                          <a:spcPct val="115000"/>
                        </a:lnSpc>
                        <a:spcAft>
                          <a:spcPts val="800"/>
                        </a:spcAft>
                        <a:buNone/>
                      </a:pPr>
                      <a:r>
                        <a:rPr lang="en-US" sz="1400" kern="100">
                          <a:effectLst/>
                        </a:rPr>
                        <a:t>Logistic Regression</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C (Regularization strength)</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0.01, 0.1, 1, 10</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6543306"/>
                  </a:ext>
                </a:extLst>
              </a:tr>
              <a:tr h="329489">
                <a:tc>
                  <a:txBody>
                    <a:bodyPr/>
                    <a:lstStyle/>
                    <a:p>
                      <a:endParaRPr lang="en-US" sz="2800" kern="100">
                        <a:effectLst/>
                        <a:latin typeface="Aptos" panose="020B0004020202020204" pitchFamily="34" charset="0"/>
                      </a:endParaRPr>
                    </a:p>
                  </a:txBody>
                  <a:tcPr marL="68580" marR="68580" marT="0" marB="0" anchor="ctr"/>
                </a:tc>
                <a:tc>
                  <a:txBody>
                    <a:bodyPr/>
                    <a:lstStyle/>
                    <a:p>
                      <a:pPr algn="ctr">
                        <a:lnSpc>
                          <a:spcPct val="115000"/>
                        </a:lnSpc>
                        <a:spcAft>
                          <a:spcPts val="800"/>
                        </a:spcAft>
                        <a:buNone/>
                      </a:pPr>
                      <a:r>
                        <a:rPr lang="en-US" sz="1400" kern="100">
                          <a:effectLst/>
                        </a:rPr>
                        <a:t>solver</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'liblinear'</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0907601"/>
                  </a:ext>
                </a:extLst>
              </a:tr>
              <a:tr h="240139">
                <a:tc>
                  <a:txBody>
                    <a:bodyPr/>
                    <a:lstStyle/>
                    <a:p>
                      <a:pPr algn="ctr">
                        <a:lnSpc>
                          <a:spcPct val="115000"/>
                        </a:lnSpc>
                        <a:spcAft>
                          <a:spcPts val="800"/>
                        </a:spcAft>
                        <a:buNone/>
                      </a:pPr>
                      <a:r>
                        <a:rPr lang="en-US" sz="1400" kern="100">
                          <a:effectLst/>
                        </a:rPr>
                        <a:t>Random Forest</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n_estimators (No. of trees)</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100, 200</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5994471"/>
                  </a:ext>
                </a:extLst>
              </a:tr>
              <a:tr h="329489">
                <a:tc>
                  <a:txBody>
                    <a:bodyPr/>
                    <a:lstStyle/>
                    <a:p>
                      <a:endParaRPr lang="en-US" sz="2800" kern="100">
                        <a:effectLst/>
                        <a:latin typeface="Aptos" panose="020B0004020202020204" pitchFamily="34" charset="0"/>
                      </a:endParaRPr>
                    </a:p>
                  </a:txBody>
                  <a:tcPr marL="68580" marR="68580" marT="0" marB="0" anchor="ctr"/>
                </a:tc>
                <a:tc>
                  <a:txBody>
                    <a:bodyPr/>
                    <a:lstStyle/>
                    <a:p>
                      <a:pPr algn="ctr">
                        <a:lnSpc>
                          <a:spcPct val="115000"/>
                        </a:lnSpc>
                        <a:spcAft>
                          <a:spcPts val="800"/>
                        </a:spcAft>
                        <a:buNone/>
                      </a:pPr>
                      <a:r>
                        <a:rPr lang="en-US" sz="1400" kern="100">
                          <a:effectLst/>
                        </a:rPr>
                        <a:t>max_depth (Tree depth)</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None, 10, 20</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9728493"/>
                  </a:ext>
                </a:extLst>
              </a:tr>
              <a:tr h="240139">
                <a:tc>
                  <a:txBody>
                    <a:bodyPr/>
                    <a:lstStyle/>
                    <a:p>
                      <a:pPr algn="ctr">
                        <a:lnSpc>
                          <a:spcPct val="115000"/>
                        </a:lnSpc>
                        <a:spcAft>
                          <a:spcPts val="800"/>
                        </a:spcAft>
                        <a:buNone/>
                      </a:pPr>
                      <a:r>
                        <a:rPr lang="en-US" sz="1400" kern="100">
                          <a:effectLst/>
                        </a:rPr>
                        <a:t>Gradient Boosting</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n_estimators (No. of boosting rounds)</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100, 200</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3119766"/>
                  </a:ext>
                </a:extLst>
              </a:tr>
              <a:tr h="329489">
                <a:tc>
                  <a:txBody>
                    <a:bodyPr/>
                    <a:lstStyle/>
                    <a:p>
                      <a:endParaRPr lang="en-US" sz="2800" kern="100">
                        <a:effectLst/>
                        <a:latin typeface="Aptos" panose="020B0004020202020204" pitchFamily="34" charset="0"/>
                      </a:endParaRPr>
                    </a:p>
                  </a:txBody>
                  <a:tcPr marL="68580" marR="68580" marT="0" marB="0" anchor="ctr"/>
                </a:tc>
                <a:tc>
                  <a:txBody>
                    <a:bodyPr/>
                    <a:lstStyle/>
                    <a:p>
                      <a:pPr algn="ctr">
                        <a:lnSpc>
                          <a:spcPct val="115000"/>
                        </a:lnSpc>
                        <a:spcAft>
                          <a:spcPts val="800"/>
                        </a:spcAft>
                        <a:buNone/>
                      </a:pPr>
                      <a:r>
                        <a:rPr lang="en-US" sz="1400" kern="100">
                          <a:effectLst/>
                        </a:rPr>
                        <a:t>learning_rate</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0.05, 0.1</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7682291"/>
                  </a:ext>
                </a:extLst>
              </a:tr>
              <a:tr h="329489">
                <a:tc>
                  <a:txBody>
                    <a:bodyPr/>
                    <a:lstStyle/>
                    <a:p>
                      <a:endParaRPr lang="en-US" sz="2800" kern="100">
                        <a:effectLst/>
                        <a:latin typeface="Aptos" panose="020B0004020202020204" pitchFamily="34" charset="0"/>
                      </a:endParaRPr>
                    </a:p>
                  </a:txBody>
                  <a:tcPr marL="68580" marR="68580" marT="0" marB="0" anchor="ctr"/>
                </a:tc>
                <a:tc>
                  <a:txBody>
                    <a:bodyPr/>
                    <a:lstStyle/>
                    <a:p>
                      <a:pPr algn="ctr">
                        <a:lnSpc>
                          <a:spcPct val="115000"/>
                        </a:lnSpc>
                        <a:spcAft>
                          <a:spcPts val="800"/>
                        </a:spcAft>
                        <a:buNone/>
                      </a:pPr>
                      <a:r>
                        <a:rPr lang="en-US" sz="1400" kern="100">
                          <a:effectLst/>
                        </a:rPr>
                        <a:t>max_depth (Tree depth)</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3, 5</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636573"/>
                  </a:ext>
                </a:extLst>
              </a:tr>
              <a:tr h="240139">
                <a:tc>
                  <a:txBody>
                    <a:bodyPr/>
                    <a:lstStyle/>
                    <a:p>
                      <a:pPr algn="ctr">
                        <a:lnSpc>
                          <a:spcPct val="115000"/>
                        </a:lnSpc>
                        <a:spcAft>
                          <a:spcPts val="800"/>
                        </a:spcAft>
                        <a:buNone/>
                      </a:pPr>
                      <a:r>
                        <a:rPr lang="en-US" sz="1400" kern="100">
                          <a:effectLst/>
                        </a:rPr>
                        <a:t>AdaBoost</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n_estimators (No. of weak learners)</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50, 100</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61518838"/>
                  </a:ext>
                </a:extLst>
              </a:tr>
              <a:tr h="329489">
                <a:tc>
                  <a:txBody>
                    <a:bodyPr/>
                    <a:lstStyle/>
                    <a:p>
                      <a:endParaRPr lang="en-US" sz="2800" kern="100">
                        <a:effectLst/>
                        <a:latin typeface="Aptos" panose="020B0004020202020204" pitchFamily="34" charset="0"/>
                      </a:endParaRPr>
                    </a:p>
                  </a:txBody>
                  <a:tcPr marL="68580" marR="68580" marT="0" marB="0" anchor="ctr"/>
                </a:tc>
                <a:tc>
                  <a:txBody>
                    <a:bodyPr/>
                    <a:lstStyle/>
                    <a:p>
                      <a:pPr algn="ctr">
                        <a:lnSpc>
                          <a:spcPct val="115000"/>
                        </a:lnSpc>
                        <a:spcAft>
                          <a:spcPts val="800"/>
                        </a:spcAft>
                        <a:buNone/>
                      </a:pPr>
                      <a:r>
                        <a:rPr lang="en-US" sz="1400" kern="100">
                          <a:effectLst/>
                        </a:rPr>
                        <a:t>learning_rate</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0.5, 1.0</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52443517"/>
                  </a:ext>
                </a:extLst>
              </a:tr>
              <a:tr h="240139">
                <a:tc>
                  <a:txBody>
                    <a:bodyPr/>
                    <a:lstStyle/>
                    <a:p>
                      <a:pPr algn="ctr">
                        <a:lnSpc>
                          <a:spcPct val="115000"/>
                        </a:lnSpc>
                        <a:spcAft>
                          <a:spcPts val="800"/>
                        </a:spcAft>
                        <a:buNone/>
                      </a:pPr>
                      <a:r>
                        <a:rPr lang="en-US" sz="1400" kern="100">
                          <a:effectLst/>
                        </a:rPr>
                        <a:t>Neural Network</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hidden_layer_sizes (Neurons per hidden layer)</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a:effectLst/>
                        </a:rPr>
                        <a:t>(50,), (100,), (50, 50)</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83182652"/>
                  </a:ext>
                </a:extLst>
              </a:tr>
              <a:tr h="329489">
                <a:tc>
                  <a:txBody>
                    <a:bodyPr/>
                    <a:lstStyle/>
                    <a:p>
                      <a:endParaRPr lang="en-US" sz="2800" kern="100">
                        <a:effectLst/>
                        <a:latin typeface="Aptos" panose="020B0004020202020204" pitchFamily="34" charset="0"/>
                      </a:endParaRPr>
                    </a:p>
                  </a:txBody>
                  <a:tcPr marL="68580" marR="68580" marT="0" marB="0" anchor="ctr"/>
                </a:tc>
                <a:tc>
                  <a:txBody>
                    <a:bodyPr/>
                    <a:lstStyle/>
                    <a:p>
                      <a:pPr algn="ctr">
                        <a:lnSpc>
                          <a:spcPct val="115000"/>
                        </a:lnSpc>
                        <a:spcAft>
                          <a:spcPts val="800"/>
                        </a:spcAft>
                        <a:buNone/>
                      </a:pPr>
                      <a:r>
                        <a:rPr lang="en-US" sz="1400" kern="100">
                          <a:effectLst/>
                        </a:rPr>
                        <a:t>alpha (L2 regularization)</a:t>
                      </a:r>
                      <a:endParaRPr lang="en-US"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pPr>
                      <a:r>
                        <a:rPr lang="en-US" sz="1400" kern="100" dirty="0">
                          <a:effectLst/>
                        </a:rPr>
                        <a:t>0.0001, 0.001</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59357213"/>
                  </a:ext>
                </a:extLst>
              </a:tr>
            </a:tbl>
          </a:graphicData>
        </a:graphic>
      </p:graphicFrame>
    </p:spTree>
    <p:extLst>
      <p:ext uri="{BB962C8B-B14F-4D97-AF65-F5344CB8AC3E}">
        <p14:creationId xmlns:p14="http://schemas.microsoft.com/office/powerpoint/2010/main" val="269433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7B57B-FCC8-02A7-391A-EF0D0E1AF734}"/>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Problem Statement and Its Importance</a:t>
            </a:r>
            <a:endParaRPr lang="en-US" sz="4000">
              <a:solidFill>
                <a:srgbClr val="FFFFFF"/>
              </a:solidFill>
            </a:endParaRPr>
          </a:p>
        </p:txBody>
      </p:sp>
      <p:sp>
        <p:nvSpPr>
          <p:cNvPr id="3" name="Content Placeholder 2">
            <a:extLst>
              <a:ext uri="{FF2B5EF4-FFF2-40B4-BE49-F238E27FC236}">
                <a16:creationId xmlns:a16="http://schemas.microsoft.com/office/drawing/2014/main" id="{ADE38FEC-AE13-0AE2-4F48-2AB0498FE7EF}"/>
              </a:ext>
            </a:extLst>
          </p:cNvPr>
          <p:cNvSpPr>
            <a:spLocks noGrp="1"/>
          </p:cNvSpPr>
          <p:nvPr>
            <p:ph idx="1"/>
          </p:nvPr>
        </p:nvSpPr>
        <p:spPr>
          <a:xfrm>
            <a:off x="4810259" y="649480"/>
            <a:ext cx="6555347" cy="5546047"/>
          </a:xfrm>
        </p:spPr>
        <p:txBody>
          <a:bodyPr anchor="ctr">
            <a:normAutofit/>
          </a:bodyPr>
          <a:lstStyle/>
          <a:p>
            <a:pPr>
              <a:buNone/>
            </a:pPr>
            <a:r>
              <a:rPr lang="en-US" sz="1400" b="1" dirty="0"/>
              <a:t>What is the problem?</a:t>
            </a:r>
            <a:br>
              <a:rPr lang="en-US" sz="1400" dirty="0"/>
            </a:br>
            <a:r>
              <a:rPr lang="en-US" sz="1400" dirty="0"/>
              <a:t>The problem addressed is the </a:t>
            </a:r>
            <a:r>
              <a:rPr lang="en-US" sz="1400" b="1" dirty="0"/>
              <a:t>prediction of crash severity</a:t>
            </a:r>
            <a:r>
              <a:rPr lang="en-US" sz="1400" dirty="0"/>
              <a:t> in urban traffic networks. Given historical data from traffic incidents, the objective is to develop a model that can classify the severity of a crash — such as whether it results in injury/tow or is minor with no injury.</a:t>
            </a:r>
          </a:p>
          <a:p>
            <a:pPr>
              <a:buNone/>
            </a:pPr>
            <a:r>
              <a:rPr lang="en-US" sz="1400" b="1" dirty="0"/>
              <a:t>Why is it important?</a:t>
            </a:r>
            <a:endParaRPr lang="en-US" sz="1400" dirty="0"/>
          </a:p>
          <a:p>
            <a:pPr>
              <a:buFont typeface="Arial" panose="020B0604020202020204" pitchFamily="34" charset="0"/>
              <a:buChar char="•"/>
            </a:pPr>
            <a:r>
              <a:rPr lang="en-US" sz="1400" dirty="0"/>
              <a:t>Urban traffic networks face </a:t>
            </a:r>
            <a:r>
              <a:rPr lang="en-US" sz="1400" b="1" dirty="0"/>
              <a:t>frequent congestion and high accident rates</a:t>
            </a:r>
            <a:r>
              <a:rPr lang="en-US" sz="1400" dirty="0"/>
              <a:t>.</a:t>
            </a:r>
          </a:p>
          <a:p>
            <a:pPr>
              <a:buFont typeface="Arial" panose="020B0604020202020204" pitchFamily="34" charset="0"/>
              <a:buChar char="•"/>
            </a:pPr>
            <a:r>
              <a:rPr lang="en-US" sz="1400" dirty="0"/>
              <a:t>Timely prediction of crash severity helps in:</a:t>
            </a:r>
          </a:p>
          <a:p>
            <a:pPr marL="742950" lvl="1" indent="-285750">
              <a:buFont typeface="Arial" panose="020B0604020202020204" pitchFamily="34" charset="0"/>
              <a:buChar char="•"/>
            </a:pPr>
            <a:r>
              <a:rPr lang="en-US" sz="1400" b="1" dirty="0"/>
              <a:t>Deploying emergency services more efficiently</a:t>
            </a:r>
            <a:endParaRPr lang="en-US" sz="1400" dirty="0"/>
          </a:p>
          <a:p>
            <a:pPr marL="742950" lvl="1" indent="-285750">
              <a:buFont typeface="Arial" panose="020B0604020202020204" pitchFamily="34" charset="0"/>
              <a:buChar char="•"/>
            </a:pPr>
            <a:r>
              <a:rPr lang="en-US" sz="1400" b="1" dirty="0"/>
              <a:t>Improving road infrastructure planning</a:t>
            </a:r>
            <a:endParaRPr lang="en-US" sz="1400" dirty="0"/>
          </a:p>
          <a:p>
            <a:pPr marL="742950" lvl="1" indent="-285750">
              <a:buFont typeface="Arial" panose="020B0604020202020204" pitchFamily="34" charset="0"/>
              <a:buChar char="•"/>
            </a:pPr>
            <a:r>
              <a:rPr lang="en-US" sz="1400" b="1" dirty="0"/>
              <a:t>Implementing better traffic regulations</a:t>
            </a:r>
            <a:endParaRPr lang="en-US" sz="1400" dirty="0"/>
          </a:p>
          <a:p>
            <a:pPr marL="742950" lvl="1" indent="-285750">
              <a:buFont typeface="Arial" panose="020B0604020202020204" pitchFamily="34" charset="0"/>
              <a:buChar char="•"/>
            </a:pPr>
            <a:r>
              <a:rPr lang="en-US" sz="1400" b="1" dirty="0"/>
              <a:t>Raising public awareness and enhancing safety measures</a:t>
            </a:r>
            <a:endParaRPr lang="en-US" sz="1400" dirty="0"/>
          </a:p>
          <a:p>
            <a:pPr>
              <a:buFont typeface="Arial" panose="020B0604020202020204" pitchFamily="34" charset="0"/>
              <a:buChar char="•"/>
            </a:pPr>
            <a:r>
              <a:rPr lang="en-US" sz="1400" dirty="0"/>
              <a:t>It supports </a:t>
            </a:r>
            <a:r>
              <a:rPr lang="en-US" sz="1400" b="1" dirty="0"/>
              <a:t>data-driven decision-making</a:t>
            </a:r>
            <a:r>
              <a:rPr lang="en-US" sz="1400" dirty="0"/>
              <a:t> for city planners, law enforcement, and emergency responders.</a:t>
            </a:r>
          </a:p>
          <a:p>
            <a:pPr>
              <a:buNone/>
            </a:pPr>
            <a:r>
              <a:rPr lang="en-US" sz="1400" b="1" dirty="0"/>
              <a:t>How hard is it?</a:t>
            </a:r>
            <a:br>
              <a:rPr lang="en-US" sz="1400" dirty="0"/>
            </a:br>
            <a:r>
              <a:rPr lang="en-US" sz="1400" dirty="0"/>
              <a:t>This is a </a:t>
            </a:r>
            <a:r>
              <a:rPr lang="en-US" sz="1400" b="1" dirty="0"/>
              <a:t>challenging classification problem</a:t>
            </a:r>
            <a:r>
              <a:rPr lang="en-US" sz="1400" dirty="0"/>
              <a:t> due to:</a:t>
            </a:r>
          </a:p>
          <a:p>
            <a:pPr>
              <a:buFont typeface="Arial" panose="020B0604020202020204" pitchFamily="34" charset="0"/>
              <a:buChar char="•"/>
            </a:pPr>
            <a:r>
              <a:rPr lang="en-US" sz="1400" b="1" dirty="0"/>
              <a:t>Class imbalance</a:t>
            </a:r>
            <a:r>
              <a:rPr lang="en-US" sz="1400" dirty="0"/>
              <a:t> in real-world data (more minor crashes than severe ones).</a:t>
            </a:r>
          </a:p>
          <a:p>
            <a:pPr>
              <a:buFont typeface="Arial" panose="020B0604020202020204" pitchFamily="34" charset="0"/>
              <a:buChar char="•"/>
            </a:pPr>
            <a:r>
              <a:rPr lang="en-US" sz="1400" b="1" dirty="0"/>
              <a:t>Noisy and incomplete data</a:t>
            </a:r>
            <a:r>
              <a:rPr lang="en-US" sz="1400" dirty="0"/>
              <a:t> (e.g., missing weather or location data).</a:t>
            </a:r>
          </a:p>
          <a:p>
            <a:pPr>
              <a:buFont typeface="Arial" panose="020B0604020202020204" pitchFamily="34" charset="0"/>
              <a:buChar char="•"/>
            </a:pPr>
            <a:r>
              <a:rPr lang="en-US" sz="1400" b="1" dirty="0"/>
              <a:t>Complex interactions</a:t>
            </a:r>
            <a:r>
              <a:rPr lang="en-US" sz="1400" dirty="0"/>
              <a:t> between various features such as time, lighting, and road conditions.</a:t>
            </a:r>
          </a:p>
          <a:p>
            <a:endParaRPr lang="en-US" sz="1400" dirty="0"/>
          </a:p>
        </p:txBody>
      </p:sp>
    </p:spTree>
    <p:extLst>
      <p:ext uri="{BB962C8B-B14F-4D97-AF65-F5344CB8AC3E}">
        <p14:creationId xmlns:p14="http://schemas.microsoft.com/office/powerpoint/2010/main" val="1705314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AC61-56A7-6E7A-5077-EAED9BED82DA}"/>
              </a:ext>
            </a:extLst>
          </p:cNvPr>
          <p:cNvSpPr>
            <a:spLocks noGrp="1"/>
          </p:cNvSpPr>
          <p:nvPr>
            <p:ph type="title"/>
          </p:nvPr>
        </p:nvSpPr>
        <p:spPr/>
        <p:txBody>
          <a:bodyPr>
            <a:normAutofit/>
          </a:bodyPr>
          <a:lstStyle/>
          <a:p>
            <a:r>
              <a:rPr lang="en-IN" sz="3600" dirty="0"/>
              <a:t>Tuning model: Logistic regression</a:t>
            </a:r>
            <a:endParaRPr lang="en-US" sz="3600" dirty="0"/>
          </a:p>
        </p:txBody>
      </p:sp>
      <p:pic>
        <p:nvPicPr>
          <p:cNvPr id="4" name="Content Placeholder 3" descr="A chart with numbers and labels&#10;&#10;AI-generated content may be incorrect.">
            <a:extLst>
              <a:ext uri="{FF2B5EF4-FFF2-40B4-BE49-F238E27FC236}">
                <a16:creationId xmlns:a16="http://schemas.microsoft.com/office/drawing/2014/main" id="{AF4FBDE5-8596-EF38-2A18-DDC699099CC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311"/>
          <a:stretch/>
        </p:blipFill>
        <p:spPr bwMode="auto">
          <a:xfrm>
            <a:off x="838200" y="1317494"/>
            <a:ext cx="2878338" cy="3089665"/>
          </a:xfrm>
          <a:prstGeom prst="rect">
            <a:avLst/>
          </a:prstGeom>
          <a:noFill/>
          <a:ln>
            <a:noFill/>
          </a:ln>
          <a:extLst>
            <a:ext uri="{53640926-AAD7-44D8-BBD7-CCE9431645EC}">
              <a14:shadowObscured xmlns:a14="http://schemas.microsoft.com/office/drawing/2010/main"/>
            </a:ext>
          </a:extLst>
        </p:spPr>
      </p:pic>
      <p:pic>
        <p:nvPicPr>
          <p:cNvPr id="6" name="Picture 5" descr="A graph of a logistic regression&#10;&#10;AI-generated content may be incorrect.">
            <a:extLst>
              <a:ext uri="{FF2B5EF4-FFF2-40B4-BE49-F238E27FC236}">
                <a16:creationId xmlns:a16="http://schemas.microsoft.com/office/drawing/2014/main" id="{D0E84EDE-100A-101E-57A4-06EA7496F2D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4812" y="1550166"/>
            <a:ext cx="3460387" cy="2584185"/>
          </a:xfrm>
          <a:prstGeom prst="rect">
            <a:avLst/>
          </a:prstGeom>
          <a:noFill/>
          <a:ln>
            <a:noFill/>
          </a:ln>
        </p:spPr>
      </p:pic>
      <p:pic>
        <p:nvPicPr>
          <p:cNvPr id="7" name="Picture 6" descr="A screenshot of a computer code&#10;&#10;AI-generated content may be incorrect.">
            <a:extLst>
              <a:ext uri="{FF2B5EF4-FFF2-40B4-BE49-F238E27FC236}">
                <a16:creationId xmlns:a16="http://schemas.microsoft.com/office/drawing/2014/main" id="{3B21C794-B269-791E-E142-8ED82C0BE212}"/>
              </a:ext>
            </a:extLst>
          </p:cNvPr>
          <p:cNvPicPr>
            <a:picLocks noChangeAspect="1"/>
          </p:cNvPicPr>
          <p:nvPr/>
        </p:nvPicPr>
        <p:blipFill>
          <a:blip r:embed="rId4"/>
          <a:stretch>
            <a:fillRect/>
          </a:stretch>
        </p:blipFill>
        <p:spPr>
          <a:xfrm>
            <a:off x="7745321" y="1690688"/>
            <a:ext cx="3608479" cy="1562422"/>
          </a:xfrm>
          <a:prstGeom prst="rect">
            <a:avLst/>
          </a:prstGeom>
        </p:spPr>
      </p:pic>
      <p:sp>
        <p:nvSpPr>
          <p:cNvPr id="9" name="TextBox 8">
            <a:extLst>
              <a:ext uri="{FF2B5EF4-FFF2-40B4-BE49-F238E27FC236}">
                <a16:creationId xmlns:a16="http://schemas.microsoft.com/office/drawing/2014/main" id="{906CEDB3-3888-33EB-B52E-87F49B84DDA2}"/>
              </a:ext>
            </a:extLst>
          </p:cNvPr>
          <p:cNvSpPr txBox="1"/>
          <p:nvPr/>
        </p:nvSpPr>
        <p:spPr>
          <a:xfrm>
            <a:off x="806176" y="4713812"/>
            <a:ext cx="10928624" cy="1492203"/>
          </a:xfrm>
          <a:prstGeom prst="rect">
            <a:avLst/>
          </a:prstGeom>
          <a:noFill/>
        </p:spPr>
        <p:txBody>
          <a:bodyPr wrap="square">
            <a:spAutoFit/>
          </a:bodyPr>
          <a:lstStyle/>
          <a:p>
            <a:pPr indent="22860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tuned Logistic Regression model with C value =1 and solver='</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liblinear</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obtained 88% overall accuracy with excellent class balancing. The model obtained precision values of 0.91 and 0.85 for class 1 and class 0, respectively, proving the accuracy in classification. Recall rates (0.84 and 0.92 respectively) indicate the model is more effective in identifying non-injury crashes. The AUC value of the model is 0.95, showing excellent discriminative power, thereby proving the supremacy of the model in classifying crash severity.</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6606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077B-3196-7467-7E19-3FAB5339BB5C}"/>
              </a:ext>
            </a:extLst>
          </p:cNvPr>
          <p:cNvSpPr>
            <a:spLocks noGrp="1"/>
          </p:cNvSpPr>
          <p:nvPr>
            <p:ph type="title"/>
          </p:nvPr>
        </p:nvSpPr>
        <p:spPr/>
        <p:txBody>
          <a:bodyPr>
            <a:normAutofit/>
          </a:bodyPr>
          <a:lstStyle/>
          <a:p>
            <a:r>
              <a:rPr lang="en-IN" sz="3600" dirty="0"/>
              <a:t>Random Forest</a:t>
            </a:r>
            <a:endParaRPr lang="en-US" sz="3600" dirty="0"/>
          </a:p>
        </p:txBody>
      </p:sp>
      <p:pic>
        <p:nvPicPr>
          <p:cNvPr id="4" name="Content Placeholder 3" descr="A chart of different colored squares&#10;&#10;AI-generated content may be incorrect.">
            <a:extLst>
              <a:ext uri="{FF2B5EF4-FFF2-40B4-BE49-F238E27FC236}">
                <a16:creationId xmlns:a16="http://schemas.microsoft.com/office/drawing/2014/main" id="{209BE558-C82B-0A7E-D6D0-B700B9B2340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294"/>
          <a:stretch/>
        </p:blipFill>
        <p:spPr bwMode="auto">
          <a:xfrm>
            <a:off x="980401" y="1280155"/>
            <a:ext cx="2709856" cy="2908206"/>
          </a:xfrm>
          <a:prstGeom prst="rect">
            <a:avLst/>
          </a:prstGeom>
          <a:noFill/>
          <a:ln>
            <a:noFill/>
          </a:ln>
          <a:extLst>
            <a:ext uri="{53640926-AAD7-44D8-BBD7-CCE9431645EC}">
              <a14:shadowObscured xmlns:a14="http://schemas.microsoft.com/office/drawing/2010/main"/>
            </a:ext>
          </a:extLst>
        </p:spPr>
      </p:pic>
      <p:pic>
        <p:nvPicPr>
          <p:cNvPr id="5" name="Picture 4" descr="A graph of a curve&#10;&#10;AI-generated content may be incorrect.">
            <a:extLst>
              <a:ext uri="{FF2B5EF4-FFF2-40B4-BE49-F238E27FC236}">
                <a16:creationId xmlns:a16="http://schemas.microsoft.com/office/drawing/2014/main" id="{298060F2-53C0-C891-F1BE-285168D57F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32458" y="1280155"/>
            <a:ext cx="3587115" cy="2678577"/>
          </a:xfrm>
          <a:prstGeom prst="rect">
            <a:avLst/>
          </a:prstGeom>
          <a:noFill/>
          <a:ln>
            <a:noFill/>
          </a:ln>
        </p:spPr>
      </p:pic>
      <p:pic>
        <p:nvPicPr>
          <p:cNvPr id="6" name="Picture 5" descr="A screenshot of a computer&#10;&#10;AI-generated content may be incorrect.">
            <a:extLst>
              <a:ext uri="{FF2B5EF4-FFF2-40B4-BE49-F238E27FC236}">
                <a16:creationId xmlns:a16="http://schemas.microsoft.com/office/drawing/2014/main" id="{86A21C0F-F710-E41A-47C1-A1B3BE33D0D5}"/>
              </a:ext>
            </a:extLst>
          </p:cNvPr>
          <p:cNvPicPr>
            <a:picLocks noChangeAspect="1"/>
          </p:cNvPicPr>
          <p:nvPr/>
        </p:nvPicPr>
        <p:blipFill>
          <a:blip r:embed="rId4"/>
          <a:stretch>
            <a:fillRect/>
          </a:stretch>
        </p:blipFill>
        <p:spPr>
          <a:xfrm>
            <a:off x="7561774" y="1690688"/>
            <a:ext cx="4206739" cy="1792385"/>
          </a:xfrm>
          <a:prstGeom prst="rect">
            <a:avLst/>
          </a:prstGeom>
        </p:spPr>
      </p:pic>
      <p:sp>
        <p:nvSpPr>
          <p:cNvPr id="8" name="TextBox 7">
            <a:extLst>
              <a:ext uri="{FF2B5EF4-FFF2-40B4-BE49-F238E27FC236}">
                <a16:creationId xmlns:a16="http://schemas.microsoft.com/office/drawing/2014/main" id="{26C73D99-CA73-69B3-F265-8A953593EE51}"/>
              </a:ext>
            </a:extLst>
          </p:cNvPr>
          <p:cNvSpPr txBox="1"/>
          <p:nvPr/>
        </p:nvSpPr>
        <p:spPr>
          <a:xfrm>
            <a:off x="838200" y="4269237"/>
            <a:ext cx="11049000" cy="1209049"/>
          </a:xfrm>
          <a:prstGeom prst="rect">
            <a:avLst/>
          </a:prstGeom>
          <a:noFill/>
        </p:spPr>
        <p:txBody>
          <a:bodyPr wrap="square">
            <a:spAutoFit/>
          </a:bodyPr>
          <a:lstStyle/>
          <a:p>
            <a:pPr indent="22860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optimized Random Forest model with 200 estimators and a maximum depth of 10 had an accuracy of 88%. It performed equally good in both classes with precision and recall values of approximately 0.87–0.89. The ROC AUC value was also very high at 0.95, signifying good discrimination power between the classes. The confusion matrix is also balanced with comparatively low rates of false positives and false negatives.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97635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324A-56B7-CE44-7F1B-0B75F82EB46E}"/>
              </a:ext>
            </a:extLst>
          </p:cNvPr>
          <p:cNvSpPr>
            <a:spLocks noGrp="1"/>
          </p:cNvSpPr>
          <p:nvPr>
            <p:ph type="title"/>
          </p:nvPr>
        </p:nvSpPr>
        <p:spPr/>
        <p:txBody>
          <a:bodyPr>
            <a:normAutofit/>
          </a:bodyPr>
          <a:lstStyle/>
          <a:p>
            <a:r>
              <a:rPr lang="en-IN" sz="3600" dirty="0"/>
              <a:t>Gradient Boosting</a:t>
            </a:r>
            <a:endParaRPr lang="en-US" sz="3600" dirty="0"/>
          </a:p>
        </p:txBody>
      </p:sp>
      <p:pic>
        <p:nvPicPr>
          <p:cNvPr id="4" name="Content Placeholder 3" descr="A chart of different colors&#10;&#10;AI-generated content may be incorrect.">
            <a:extLst>
              <a:ext uri="{FF2B5EF4-FFF2-40B4-BE49-F238E27FC236}">
                <a16:creationId xmlns:a16="http://schemas.microsoft.com/office/drawing/2014/main" id="{ACBA0762-EB34-50BA-1CF0-E91B6F654FF4}"/>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31"/>
          <a:stretch/>
        </p:blipFill>
        <p:spPr bwMode="auto">
          <a:xfrm>
            <a:off x="1099458" y="1386955"/>
            <a:ext cx="2383972" cy="2564797"/>
          </a:xfrm>
          <a:prstGeom prst="rect">
            <a:avLst/>
          </a:prstGeom>
          <a:noFill/>
          <a:ln>
            <a:noFill/>
          </a:ln>
          <a:extLst>
            <a:ext uri="{53640926-AAD7-44D8-BBD7-CCE9431645EC}">
              <a14:shadowObscured xmlns:a14="http://schemas.microsoft.com/office/drawing/2010/main"/>
            </a:ext>
          </a:extLst>
        </p:spPr>
      </p:pic>
      <p:pic>
        <p:nvPicPr>
          <p:cNvPr id="5" name="Picture 4" descr="A graph of a curve&#10;&#10;AI-generated content may be incorrect.">
            <a:extLst>
              <a:ext uri="{FF2B5EF4-FFF2-40B4-BE49-F238E27FC236}">
                <a16:creationId xmlns:a16="http://schemas.microsoft.com/office/drawing/2014/main" id="{5003BF29-7F7B-B6D2-9923-C1937E93595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62725" y="1545270"/>
            <a:ext cx="2988447" cy="2231626"/>
          </a:xfrm>
          <a:prstGeom prst="rect">
            <a:avLst/>
          </a:prstGeom>
          <a:noFill/>
          <a:ln>
            <a:noFill/>
          </a:ln>
        </p:spPr>
      </p:pic>
      <p:pic>
        <p:nvPicPr>
          <p:cNvPr id="6" name="Picture 5" descr="A screenshot of a computer code&#10;&#10;AI-generated content may be incorrect.">
            <a:extLst>
              <a:ext uri="{FF2B5EF4-FFF2-40B4-BE49-F238E27FC236}">
                <a16:creationId xmlns:a16="http://schemas.microsoft.com/office/drawing/2014/main" id="{0BE8DBD8-EB47-ABA6-4E1E-DB3AC3005744}"/>
              </a:ext>
            </a:extLst>
          </p:cNvPr>
          <p:cNvPicPr>
            <a:picLocks noChangeAspect="1"/>
          </p:cNvPicPr>
          <p:nvPr/>
        </p:nvPicPr>
        <p:blipFill>
          <a:blip r:embed="rId4"/>
          <a:stretch>
            <a:fillRect/>
          </a:stretch>
        </p:blipFill>
        <p:spPr>
          <a:xfrm>
            <a:off x="7045116" y="2108802"/>
            <a:ext cx="4308684" cy="1356367"/>
          </a:xfrm>
          <a:prstGeom prst="rect">
            <a:avLst/>
          </a:prstGeom>
        </p:spPr>
      </p:pic>
      <p:sp>
        <p:nvSpPr>
          <p:cNvPr id="8" name="TextBox 7">
            <a:extLst>
              <a:ext uri="{FF2B5EF4-FFF2-40B4-BE49-F238E27FC236}">
                <a16:creationId xmlns:a16="http://schemas.microsoft.com/office/drawing/2014/main" id="{CDDF1B4F-9265-92AE-EDF2-0F0526DB04FF}"/>
              </a:ext>
            </a:extLst>
          </p:cNvPr>
          <p:cNvSpPr txBox="1"/>
          <p:nvPr/>
        </p:nvSpPr>
        <p:spPr>
          <a:xfrm>
            <a:off x="1099458" y="4210939"/>
            <a:ext cx="10254342" cy="1209049"/>
          </a:xfrm>
          <a:prstGeom prst="rect">
            <a:avLst/>
          </a:prstGeom>
          <a:noFill/>
        </p:spPr>
        <p:txBody>
          <a:bodyPr wrap="square">
            <a:spAutoFit/>
          </a:bodyPr>
          <a:lstStyle/>
          <a:p>
            <a:pPr indent="22860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parameter-optimized Gradient Boosting model, with parameters={'</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learning_rate</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0.1,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max_depth</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5,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n_estimators</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100}, produced robust and well-balanced performance with overall accuracy of 88%. It predicted correctly 3610 of class 0 and 3444 of class 1. A high AUC score of 0.96 implies excellent discrimination power, and precision, recall, and F1-scores are all similar in both the classes and are good indices of robust classification of this dataset.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13874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83D1-4749-5C9A-28FE-7F99BF3F5578}"/>
              </a:ext>
            </a:extLst>
          </p:cNvPr>
          <p:cNvSpPr>
            <a:spLocks noGrp="1"/>
          </p:cNvSpPr>
          <p:nvPr>
            <p:ph type="title"/>
          </p:nvPr>
        </p:nvSpPr>
        <p:spPr/>
        <p:txBody>
          <a:bodyPr/>
          <a:lstStyle/>
          <a:p>
            <a:r>
              <a:rPr lang="en-IN" dirty="0"/>
              <a:t>AdaBoost classifier</a:t>
            </a:r>
            <a:endParaRPr lang="en-US" dirty="0"/>
          </a:p>
        </p:txBody>
      </p:sp>
      <p:pic>
        <p:nvPicPr>
          <p:cNvPr id="4" name="Content Placeholder 3" descr="A chart of a confused matrix&#10;&#10;AI-generated content may be incorrect.">
            <a:extLst>
              <a:ext uri="{FF2B5EF4-FFF2-40B4-BE49-F238E27FC236}">
                <a16:creationId xmlns:a16="http://schemas.microsoft.com/office/drawing/2014/main" id="{A816BC66-274C-F8C6-807C-D77ED94E437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294"/>
          <a:stretch/>
        </p:blipFill>
        <p:spPr bwMode="auto">
          <a:xfrm>
            <a:off x="838200" y="1504107"/>
            <a:ext cx="2777505" cy="2980808"/>
          </a:xfrm>
          <a:prstGeom prst="rect">
            <a:avLst/>
          </a:prstGeom>
          <a:noFill/>
          <a:ln>
            <a:noFill/>
          </a:ln>
          <a:extLst>
            <a:ext uri="{53640926-AAD7-44D8-BBD7-CCE9431645EC}">
              <a14:shadowObscured xmlns:a14="http://schemas.microsoft.com/office/drawing/2010/main"/>
            </a:ext>
          </a:extLst>
        </p:spPr>
      </p:pic>
      <p:pic>
        <p:nvPicPr>
          <p:cNvPr id="5" name="Picture 4" descr="A graph of a curve&#10;&#10;AI-generated content may be incorrect.">
            <a:extLst>
              <a:ext uri="{FF2B5EF4-FFF2-40B4-BE49-F238E27FC236}">
                <a16:creationId xmlns:a16="http://schemas.microsoft.com/office/drawing/2014/main" id="{427FB8B3-5A65-95CE-A819-C6EC2172BA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29445" y="1690688"/>
            <a:ext cx="3041469" cy="2271501"/>
          </a:xfrm>
          <a:prstGeom prst="rect">
            <a:avLst/>
          </a:prstGeom>
          <a:noFill/>
          <a:ln>
            <a:noFill/>
          </a:ln>
        </p:spPr>
      </p:pic>
      <p:pic>
        <p:nvPicPr>
          <p:cNvPr id="6" name="Picture 5" descr="A screenshot of a computer code&#10;&#10;AI-generated content may be incorrect.">
            <a:extLst>
              <a:ext uri="{FF2B5EF4-FFF2-40B4-BE49-F238E27FC236}">
                <a16:creationId xmlns:a16="http://schemas.microsoft.com/office/drawing/2014/main" id="{9EDC15A2-84A9-AC3F-3C08-60C97254783C}"/>
              </a:ext>
            </a:extLst>
          </p:cNvPr>
          <p:cNvPicPr>
            <a:picLocks noChangeAspect="1"/>
          </p:cNvPicPr>
          <p:nvPr/>
        </p:nvPicPr>
        <p:blipFill>
          <a:blip r:embed="rId4"/>
          <a:stretch>
            <a:fillRect/>
          </a:stretch>
        </p:blipFill>
        <p:spPr>
          <a:xfrm>
            <a:off x="6884654" y="2049694"/>
            <a:ext cx="3837775" cy="1553585"/>
          </a:xfrm>
          <a:prstGeom prst="rect">
            <a:avLst/>
          </a:prstGeom>
        </p:spPr>
      </p:pic>
      <p:sp>
        <p:nvSpPr>
          <p:cNvPr id="8" name="TextBox 7">
            <a:extLst>
              <a:ext uri="{FF2B5EF4-FFF2-40B4-BE49-F238E27FC236}">
                <a16:creationId xmlns:a16="http://schemas.microsoft.com/office/drawing/2014/main" id="{1BFFEC90-D962-8DFB-7D79-6D903BF80B95}"/>
              </a:ext>
            </a:extLst>
          </p:cNvPr>
          <p:cNvSpPr txBox="1"/>
          <p:nvPr/>
        </p:nvSpPr>
        <p:spPr>
          <a:xfrm>
            <a:off x="925286" y="4683227"/>
            <a:ext cx="10624457" cy="1209049"/>
          </a:xfrm>
          <a:prstGeom prst="rect">
            <a:avLst/>
          </a:prstGeom>
          <a:noFill/>
        </p:spPr>
        <p:txBody>
          <a:bodyPr wrap="square">
            <a:spAutoFit/>
          </a:bodyPr>
          <a:lstStyle/>
          <a:p>
            <a:pPr indent="22860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Using the ideal parameters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n_estimators</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 100 and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learning_rate</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 0.5, the optimized AdaBoost model attained accuracy of 88%, with class 1 and class 0 having precisions of 0.90 and 0.87, respectively. The ROC AUC is 0.96, reflecting outstanding classification performance. Misclassification is equally balanced between classes and the model successfully separates between the two types of crashes.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50205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F72D8-7AE8-A3EA-3023-21A8D5FE39AA}"/>
              </a:ext>
            </a:extLst>
          </p:cNvPr>
          <p:cNvSpPr>
            <a:spLocks noGrp="1"/>
          </p:cNvSpPr>
          <p:nvPr>
            <p:ph type="title"/>
          </p:nvPr>
        </p:nvSpPr>
        <p:spPr/>
        <p:txBody>
          <a:bodyPr>
            <a:normAutofit/>
          </a:bodyPr>
          <a:lstStyle/>
          <a:p>
            <a:r>
              <a:rPr lang="en-IN" sz="4000" dirty="0"/>
              <a:t>MLP classifier</a:t>
            </a:r>
            <a:endParaRPr lang="en-US" sz="4000" dirty="0"/>
          </a:p>
        </p:txBody>
      </p:sp>
      <p:pic>
        <p:nvPicPr>
          <p:cNvPr id="4" name="Content Placeholder 3" descr="A chart of a network&#10;&#10;AI-generated content may be incorrect.">
            <a:extLst>
              <a:ext uri="{FF2B5EF4-FFF2-40B4-BE49-F238E27FC236}">
                <a16:creationId xmlns:a16="http://schemas.microsoft.com/office/drawing/2014/main" id="{18A1DF4C-EA62-64B6-E707-C33B8E22BD5F}"/>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7823"/>
          <a:stretch/>
        </p:blipFill>
        <p:spPr bwMode="auto">
          <a:xfrm>
            <a:off x="1066830" y="1280156"/>
            <a:ext cx="2778958" cy="2965274"/>
          </a:xfrm>
          <a:prstGeom prst="rect">
            <a:avLst/>
          </a:prstGeom>
          <a:noFill/>
          <a:ln>
            <a:noFill/>
          </a:ln>
          <a:extLst>
            <a:ext uri="{53640926-AAD7-44D8-BBD7-CCE9431645EC}">
              <a14:shadowObscured xmlns:a14="http://schemas.microsoft.com/office/drawing/2010/main"/>
            </a:ext>
          </a:extLst>
        </p:spPr>
      </p:pic>
      <p:pic>
        <p:nvPicPr>
          <p:cNvPr id="5" name="Picture 4" descr="A graph of a network&#10;&#10;AI-generated content may be incorrect.">
            <a:extLst>
              <a:ext uri="{FF2B5EF4-FFF2-40B4-BE49-F238E27FC236}">
                <a16:creationId xmlns:a16="http://schemas.microsoft.com/office/drawing/2014/main" id="{B80FC108-8F43-B40C-D90E-FCE49BFDFE3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74418" y="1465523"/>
            <a:ext cx="3240814" cy="2420223"/>
          </a:xfrm>
          <a:prstGeom prst="rect">
            <a:avLst/>
          </a:prstGeom>
          <a:noFill/>
          <a:ln>
            <a:noFill/>
          </a:ln>
        </p:spPr>
      </p:pic>
      <p:pic>
        <p:nvPicPr>
          <p:cNvPr id="6" name="Picture 5" descr="A screenshot of a computer code&#10;&#10;AI-generated content may be incorrect.">
            <a:extLst>
              <a:ext uri="{FF2B5EF4-FFF2-40B4-BE49-F238E27FC236}">
                <a16:creationId xmlns:a16="http://schemas.microsoft.com/office/drawing/2014/main" id="{1D12F523-7941-5AFC-6648-B0DE7EE31837}"/>
              </a:ext>
            </a:extLst>
          </p:cNvPr>
          <p:cNvPicPr>
            <a:picLocks noChangeAspect="1"/>
          </p:cNvPicPr>
          <p:nvPr/>
        </p:nvPicPr>
        <p:blipFill>
          <a:blip r:embed="rId4"/>
          <a:stretch>
            <a:fillRect/>
          </a:stretch>
        </p:blipFill>
        <p:spPr>
          <a:xfrm>
            <a:off x="7543862" y="1788265"/>
            <a:ext cx="4080329" cy="1640735"/>
          </a:xfrm>
          <a:prstGeom prst="rect">
            <a:avLst/>
          </a:prstGeom>
        </p:spPr>
      </p:pic>
      <p:sp>
        <p:nvSpPr>
          <p:cNvPr id="8" name="TextBox 7">
            <a:extLst>
              <a:ext uri="{FF2B5EF4-FFF2-40B4-BE49-F238E27FC236}">
                <a16:creationId xmlns:a16="http://schemas.microsoft.com/office/drawing/2014/main" id="{E357E394-A482-9B6C-AA96-4770DACCFE95}"/>
              </a:ext>
            </a:extLst>
          </p:cNvPr>
          <p:cNvSpPr txBox="1"/>
          <p:nvPr/>
        </p:nvSpPr>
        <p:spPr>
          <a:xfrm>
            <a:off x="1066829" y="4343008"/>
            <a:ext cx="10700627" cy="1209049"/>
          </a:xfrm>
          <a:prstGeom prst="rect">
            <a:avLst/>
          </a:prstGeom>
          <a:noFill/>
        </p:spPr>
        <p:txBody>
          <a:bodyPr wrap="square">
            <a:spAutoFit/>
          </a:bodyPr>
          <a:lstStyle/>
          <a:p>
            <a:pPr indent="22860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MLP (Neural Network) model, after tuning, obtained accuracy as high as 87%, with balanced recall and precision (0.86–0.88) between the two classes. The confusion matrix has only slightly more false positives and false negatives than those of boosting models, though performance is good. The AUC value of 0.95 is indicative of good discriminatory ability. Optimal parameters are </a:t>
            </a:r>
            <a:r>
              <a:rPr lang="en-US" sz="1600" kern="100" dirty="0" err="1">
                <a:effectLst/>
                <a:latin typeface="Times New Roman" panose="02020603050405020304" pitchFamily="18" charset="0"/>
                <a:ea typeface="Aptos" panose="020B0004020202020204" pitchFamily="34" charset="0"/>
                <a:cs typeface="Times New Roman" panose="02020603050405020304" pitchFamily="18" charset="0"/>
              </a:rPr>
              <a:t>hidden_layer_sizes</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=(50,), alpha=0.001.</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59796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6519-EE61-71B7-7B90-D2A8B9A49B58}"/>
              </a:ext>
            </a:extLst>
          </p:cNvPr>
          <p:cNvSpPr>
            <a:spLocks noGrp="1"/>
          </p:cNvSpPr>
          <p:nvPr>
            <p:ph type="title"/>
          </p:nvPr>
        </p:nvSpPr>
        <p:spPr/>
        <p:txBody>
          <a:bodyPr/>
          <a:lstStyle/>
          <a:p>
            <a:r>
              <a:rPr lang="en-IN" dirty="0"/>
              <a:t>Best model</a:t>
            </a:r>
            <a:endParaRPr lang="en-US" dirty="0"/>
          </a:p>
        </p:txBody>
      </p:sp>
      <p:sp>
        <p:nvSpPr>
          <p:cNvPr id="3" name="Content Placeholder 2">
            <a:extLst>
              <a:ext uri="{FF2B5EF4-FFF2-40B4-BE49-F238E27FC236}">
                <a16:creationId xmlns:a16="http://schemas.microsoft.com/office/drawing/2014/main" id="{D4B56B65-95F5-F463-BBD2-B76CDA2BFE1B}"/>
              </a:ext>
            </a:extLst>
          </p:cNvPr>
          <p:cNvSpPr>
            <a:spLocks noGrp="1"/>
          </p:cNvSpPr>
          <p:nvPr>
            <p:ph idx="1"/>
          </p:nvPr>
        </p:nvSpPr>
        <p:spPr>
          <a:xfrm>
            <a:off x="947056" y="1491344"/>
            <a:ext cx="10406743" cy="4685620"/>
          </a:xfrm>
        </p:spPr>
        <p:txBody>
          <a:bodyPr/>
          <a:lstStyle/>
          <a:p>
            <a:pPr marL="0" indent="0">
              <a:lnSpc>
                <a:spcPct val="150000"/>
              </a:lnSpc>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Among all the models, Gradient Boosting was found to be the strongest performer among all models in accuracy, ROC-AUC, precision, recall, and f1-score classification of crash severity in Chicago traffic data. This model obtained accuracy of 88%, ROC AUC Score of 0.96 (maximum across all models). Its capacity to learn sophisticated non-linear patterns and reduce classification errors by iterative boosting rendered it most accurate in this context. It also generalized better on the test set.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buNone/>
            </a:pPr>
            <a:endParaRPr lang="en-US" dirty="0"/>
          </a:p>
        </p:txBody>
      </p:sp>
    </p:spTree>
    <p:extLst>
      <p:ext uri="{BB962C8B-B14F-4D97-AF65-F5344CB8AC3E}">
        <p14:creationId xmlns:p14="http://schemas.microsoft.com/office/powerpoint/2010/main" val="765818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0F00-5885-DB66-AA8F-8E2108E2CFC4}"/>
              </a:ext>
            </a:extLst>
          </p:cNvPr>
          <p:cNvSpPr>
            <a:spLocks noGrp="1"/>
          </p:cNvSpPr>
          <p:nvPr>
            <p:ph type="title"/>
          </p:nvPr>
        </p:nvSpPr>
        <p:spPr/>
        <p:txBody>
          <a:bodyPr>
            <a:normAutofit/>
          </a:bodyPr>
          <a:lstStyle/>
          <a:p>
            <a:r>
              <a:rPr lang="en-IN" sz="3200" dirty="0"/>
              <a:t>Model deployment analysis</a:t>
            </a:r>
            <a:endParaRPr lang="en-US" sz="3200" dirty="0"/>
          </a:p>
        </p:txBody>
      </p:sp>
      <p:pic>
        <p:nvPicPr>
          <p:cNvPr id="4" name="Content Placeholder 3" descr="A screenshot of a report&#10;&#10;AI-generated content may be incorrect.">
            <a:extLst>
              <a:ext uri="{FF2B5EF4-FFF2-40B4-BE49-F238E27FC236}">
                <a16:creationId xmlns:a16="http://schemas.microsoft.com/office/drawing/2014/main" id="{482CD83C-0BB8-C0A3-F0FC-18EAE13C2329}"/>
              </a:ext>
            </a:extLst>
          </p:cNvPr>
          <p:cNvPicPr>
            <a:picLocks noGrp="1" noChangeAspect="1"/>
          </p:cNvPicPr>
          <p:nvPr>
            <p:ph idx="1"/>
          </p:nvPr>
        </p:nvPicPr>
        <p:blipFill>
          <a:blip r:embed="rId2"/>
          <a:stretch>
            <a:fillRect/>
          </a:stretch>
        </p:blipFill>
        <p:spPr>
          <a:xfrm>
            <a:off x="1152393" y="1487341"/>
            <a:ext cx="3170728" cy="4095525"/>
          </a:xfrm>
          <a:prstGeom prst="rect">
            <a:avLst/>
          </a:prstGeom>
        </p:spPr>
      </p:pic>
      <p:sp>
        <p:nvSpPr>
          <p:cNvPr id="6" name="TextBox 5">
            <a:extLst>
              <a:ext uri="{FF2B5EF4-FFF2-40B4-BE49-F238E27FC236}">
                <a16:creationId xmlns:a16="http://schemas.microsoft.com/office/drawing/2014/main" id="{41F9CF11-80D3-037B-CC69-D037E4F3F7A8}"/>
              </a:ext>
            </a:extLst>
          </p:cNvPr>
          <p:cNvSpPr txBox="1"/>
          <p:nvPr/>
        </p:nvSpPr>
        <p:spPr>
          <a:xfrm>
            <a:off x="4637314" y="1690688"/>
            <a:ext cx="6716486" cy="3498907"/>
          </a:xfrm>
          <a:prstGeom prst="rect">
            <a:avLst/>
          </a:prstGeom>
          <a:noFill/>
        </p:spPr>
        <p:txBody>
          <a:bodyPr wrap="square">
            <a:spAutoFit/>
          </a:bodyPr>
          <a:lstStyle/>
          <a:p>
            <a:pPr indent="228600" algn="just">
              <a:lnSpc>
                <a:spcPct val="115000"/>
              </a:lnSpc>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For estimation of real-life usability, the random forest model was implemented in a Flask web application with real-time prediction. For evaluation with a test set, 20 randomly chosen samples (10 injury, 10 non-injury) were used through the UI:</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16 correct predictions out of 20 (80% accuracy)</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2 cases of non-injury misclassified as injury</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2 cases of injuries labeled as non-injury</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gn="just">
              <a:lnSpc>
                <a:spcPct val="115000"/>
              </a:lnSpc>
              <a:spcAft>
                <a:spcPts val="800"/>
              </a:spcAf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This confirms that the model used is maintaining strong prediction accuracy outside of the training/testing pipeline, ensuring the model's readiness to be integrated into decision support tools utilized by emergency responders and city planners.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75265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CD8F3-BE08-F1B6-256C-45B00AAD5AB2}"/>
              </a:ext>
            </a:extLst>
          </p:cNvPr>
          <p:cNvSpPr>
            <a:spLocks noGrp="1"/>
          </p:cNvSpPr>
          <p:nvPr>
            <p:ph type="title"/>
          </p:nvPr>
        </p:nvSpPr>
        <p:spPr>
          <a:xfrm>
            <a:off x="686834" y="1153572"/>
            <a:ext cx="3200400" cy="4461163"/>
          </a:xfrm>
        </p:spPr>
        <p:txBody>
          <a:bodyPr>
            <a:normAutofit/>
          </a:bodyPr>
          <a:lstStyle/>
          <a:p>
            <a:r>
              <a:rPr lang="en-IN">
                <a:solidFill>
                  <a:srgbClr val="FFFFFF"/>
                </a:solidFill>
              </a:rPr>
              <a:t>Limitations and improvement</a:t>
            </a:r>
            <a:endParaRPr lang="en-US">
              <a:solidFill>
                <a:srgbClr val="FFFFFF"/>
              </a:solidFill>
            </a:endParaRPr>
          </a:p>
        </p:txBody>
      </p:sp>
      <p:sp>
        <p:nvSpPr>
          <p:cNvPr id="51" name="Arc 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54F681B-CC14-9A9C-3C04-59D8B3C29B65}"/>
              </a:ext>
            </a:extLst>
          </p:cNvPr>
          <p:cNvSpPr>
            <a:spLocks noGrp="1"/>
          </p:cNvSpPr>
          <p:nvPr>
            <p:ph idx="1"/>
          </p:nvPr>
        </p:nvSpPr>
        <p:spPr>
          <a:xfrm>
            <a:off x="4447308" y="591344"/>
            <a:ext cx="6906491" cy="5585619"/>
          </a:xfrm>
        </p:spPr>
        <p:txBody>
          <a:bodyPr numCol="2" anchor="ctr">
            <a:normAutofit/>
          </a:bodyPr>
          <a:lstStyle/>
          <a:p>
            <a:pPr indent="228600">
              <a:spcAft>
                <a:spcPts val="800"/>
              </a:spcAft>
              <a:buNone/>
            </a:pPr>
            <a:r>
              <a:rPr lang="en-US" sz="1300" kern="100">
                <a:effectLst/>
                <a:latin typeface="Times New Roman" panose="02020603050405020304" pitchFamily="18" charset="0"/>
                <a:ea typeface="Aptos" panose="020B0004020202020204" pitchFamily="34" charset="0"/>
                <a:cs typeface="Times New Roman" panose="02020603050405020304" pitchFamily="18" charset="0"/>
              </a:rPr>
              <a:t>Despite successful modeling and deployment, several limitations and improvement opportunities exist:</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300" b="1" kern="100">
                <a:effectLst/>
                <a:latin typeface="Times New Roman" panose="02020603050405020304" pitchFamily="18" charset="0"/>
                <a:ea typeface="Aptos" panose="020B0004020202020204" pitchFamily="34" charset="0"/>
                <a:cs typeface="Times New Roman" panose="02020603050405020304" pitchFamily="18" charset="0"/>
              </a:rPr>
              <a:t>Sample Loss Due to Balancing</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indent="228600">
              <a:spcAft>
                <a:spcPts val="800"/>
              </a:spcAft>
              <a:buNone/>
            </a:pPr>
            <a:r>
              <a:rPr lang="en-US" sz="1300" kern="100">
                <a:effectLst/>
                <a:latin typeface="Times New Roman" panose="02020603050405020304" pitchFamily="18" charset="0"/>
                <a:ea typeface="Aptos" panose="020B0004020202020204" pitchFamily="34" charset="0"/>
                <a:cs typeface="Times New Roman" panose="02020603050405020304" pitchFamily="18" charset="0"/>
              </a:rPr>
              <a:t>Balancing the data set using random </a:t>
            </a:r>
            <a:r>
              <a:rPr lang="en-US" sz="1300" kern="100" err="1">
                <a:effectLst/>
                <a:latin typeface="Times New Roman" panose="02020603050405020304" pitchFamily="18" charset="0"/>
                <a:ea typeface="Aptos" panose="020B0004020202020204" pitchFamily="34" charset="0"/>
                <a:cs typeface="Times New Roman" panose="02020603050405020304" pitchFamily="18" charset="0"/>
              </a:rPr>
              <a:t>undersampling</a:t>
            </a:r>
            <a:r>
              <a:rPr lang="en-US" sz="1300" kern="100">
                <a:effectLst/>
                <a:latin typeface="Times New Roman" panose="02020603050405020304" pitchFamily="18" charset="0"/>
                <a:ea typeface="Aptos" panose="020B0004020202020204" pitchFamily="34" charset="0"/>
                <a:cs typeface="Times New Roman" panose="02020603050405020304" pitchFamily="18" charset="0"/>
              </a:rPr>
              <a:t> might have resulted in loss of valuable data. One should use advanced methods such as ensemble balancing, or cost-sensitive learning in order to preserve richer data diversity.</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300" b="1" kern="100">
                <a:effectLst/>
                <a:latin typeface="Times New Roman" panose="02020603050405020304" pitchFamily="18" charset="0"/>
                <a:ea typeface="Aptos" panose="020B0004020202020204" pitchFamily="34" charset="0"/>
                <a:cs typeface="Times New Roman" panose="02020603050405020304" pitchFamily="18" charset="0"/>
              </a:rPr>
              <a:t>Model Interpretability</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indent="228600">
              <a:spcAft>
                <a:spcPts val="800"/>
              </a:spcAft>
              <a:buNone/>
            </a:pPr>
            <a:r>
              <a:rPr lang="en-US" sz="1300" kern="100">
                <a:effectLst/>
                <a:latin typeface="Times New Roman" panose="02020603050405020304" pitchFamily="18" charset="0"/>
                <a:ea typeface="Aptos" panose="020B0004020202020204" pitchFamily="34" charset="0"/>
                <a:cs typeface="Times New Roman" panose="02020603050405020304" pitchFamily="18" charset="0"/>
              </a:rPr>
              <a:t>Gradient Boosting, though precise, is not transparent. For public sector implementation, combining SHAP or LIME explanations yields interpretability of how and why specific crashes are given high-risk labels.</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300" b="1" kern="100">
                <a:effectLst/>
                <a:latin typeface="Times New Roman" panose="02020603050405020304" pitchFamily="18" charset="0"/>
                <a:ea typeface="Aptos" panose="020B0004020202020204" pitchFamily="34" charset="0"/>
                <a:cs typeface="Times New Roman" panose="02020603050405020304" pitchFamily="18" charset="0"/>
              </a:rPr>
              <a:t>Multi-Class Expansion</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indent="228600">
              <a:spcAft>
                <a:spcPts val="800"/>
              </a:spcAft>
              <a:buNone/>
            </a:pPr>
            <a:r>
              <a:rPr lang="en-US" sz="1300" kern="100">
                <a:effectLst/>
                <a:latin typeface="Times New Roman" panose="02020603050405020304" pitchFamily="18" charset="0"/>
                <a:ea typeface="Aptos" panose="020B0004020202020204" pitchFamily="34" charset="0"/>
                <a:cs typeface="Times New Roman" panose="02020603050405020304" pitchFamily="18" charset="0"/>
              </a:rPr>
              <a:t>The simple binary classification is too simplistic in describing crash outcomes. We should classify crashes into finer-grained types such as property damage, minor injury, major injury, or fatality to uncover deeper insights.</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300" b="1" kern="100">
                <a:effectLst/>
                <a:latin typeface="Times New Roman" panose="02020603050405020304" pitchFamily="18" charset="0"/>
                <a:ea typeface="Aptos" panose="020B0004020202020204" pitchFamily="34" charset="0"/>
                <a:cs typeface="Times New Roman" panose="02020603050405020304" pitchFamily="18" charset="0"/>
              </a:rPr>
              <a:t>Temporal Robustness</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indent="228600">
              <a:spcAft>
                <a:spcPts val="800"/>
              </a:spcAft>
              <a:buNone/>
            </a:pPr>
            <a:r>
              <a:rPr lang="en-US" sz="1300" kern="100">
                <a:effectLst/>
                <a:latin typeface="Times New Roman" panose="02020603050405020304" pitchFamily="18" charset="0"/>
                <a:ea typeface="Aptos" panose="020B0004020202020204" pitchFamily="34" charset="0"/>
                <a:cs typeface="Times New Roman" panose="02020603050405020304" pitchFamily="18" charset="0"/>
              </a:rPr>
              <a:t>Dynamics in traffic evolve with the passage of time. Validating with time-aware or online learning may help ensure accuracy amid changing city conditions.</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300" b="1" kern="100">
                <a:effectLst/>
                <a:latin typeface="Times New Roman" panose="02020603050405020304" pitchFamily="18" charset="0"/>
                <a:ea typeface="Aptos" panose="020B0004020202020204" pitchFamily="34" charset="0"/>
                <a:cs typeface="Times New Roman" panose="02020603050405020304" pitchFamily="18" charset="0"/>
              </a:rPr>
              <a:t>Geospatial Intelligence</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indent="228600">
              <a:spcAft>
                <a:spcPts val="800"/>
              </a:spcAft>
              <a:buNone/>
            </a:pPr>
            <a:r>
              <a:rPr lang="en-US" sz="1300" kern="100">
                <a:effectLst/>
                <a:latin typeface="Times New Roman" panose="02020603050405020304" pitchFamily="18" charset="0"/>
                <a:ea typeface="Aptos" panose="020B0004020202020204" pitchFamily="34" charset="0"/>
                <a:cs typeface="Times New Roman" panose="02020603050405020304" pitchFamily="18" charset="0"/>
              </a:rPr>
              <a:t>Location-based features (e.g., GPS) were excluded for simplicity but may enhance prediction. Incorporating spatial embeddings or GIS features may provide additional predictive power.</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sz="1300" b="1" kern="100">
                <a:effectLst/>
                <a:latin typeface="Times New Roman" panose="02020603050405020304" pitchFamily="18" charset="0"/>
                <a:ea typeface="Aptos" panose="020B0004020202020204" pitchFamily="34" charset="0"/>
                <a:cs typeface="Times New Roman" panose="02020603050405020304" pitchFamily="18" charset="0"/>
              </a:rPr>
              <a:t>UI Deployment Restrictions</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indent="228600">
              <a:spcAft>
                <a:spcPts val="800"/>
              </a:spcAft>
            </a:pPr>
            <a:r>
              <a:rPr lang="en-US" sz="1300" kern="100">
                <a:effectLst/>
                <a:latin typeface="Times New Roman" panose="02020603050405020304" pitchFamily="18" charset="0"/>
                <a:ea typeface="Aptos" panose="020B0004020202020204" pitchFamily="34" charset="0"/>
                <a:cs typeface="Times New Roman" panose="02020603050405020304" pitchFamily="18" charset="0"/>
              </a:rPr>
              <a:t>While Flask offered a light-weight deployment framework, scaling to support large-scale, real-time predictions will be better facilitated by switching to a containerized environment with Docker, Kubernetes, or cloud services. </a:t>
            </a:r>
            <a:endParaRPr lang="en-US" sz="1300"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300"/>
          </a:p>
        </p:txBody>
      </p:sp>
    </p:spTree>
    <p:extLst>
      <p:ext uri="{BB962C8B-B14F-4D97-AF65-F5344CB8AC3E}">
        <p14:creationId xmlns:p14="http://schemas.microsoft.com/office/powerpoint/2010/main" val="192326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23073-40C0-53D4-9CD8-5E6C7B5AF232}"/>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Motivation</a:t>
            </a:r>
            <a:endParaRPr lang="en-US" sz="4000">
              <a:solidFill>
                <a:srgbClr val="FFFFFF"/>
              </a:solidFill>
            </a:endParaRPr>
          </a:p>
        </p:txBody>
      </p:sp>
      <p:sp>
        <p:nvSpPr>
          <p:cNvPr id="3" name="Content Placeholder 2">
            <a:extLst>
              <a:ext uri="{FF2B5EF4-FFF2-40B4-BE49-F238E27FC236}">
                <a16:creationId xmlns:a16="http://schemas.microsoft.com/office/drawing/2014/main" id="{D135D7FA-0D39-BD70-5AFA-A90429CCA2C5}"/>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2000" b="1"/>
              <a:t>Public Safety</a:t>
            </a:r>
            <a:r>
              <a:rPr lang="en-US" sz="2000"/>
              <a:t>: Enables faster and more targeted emergency response.</a:t>
            </a:r>
          </a:p>
          <a:p>
            <a:pPr>
              <a:buFont typeface="Arial" panose="020B0604020202020204" pitchFamily="34" charset="0"/>
              <a:buChar char="•"/>
            </a:pPr>
            <a:r>
              <a:rPr lang="en-US" sz="2000" b="1"/>
              <a:t>Urban Planning</a:t>
            </a:r>
            <a:r>
              <a:rPr lang="en-US" sz="2000"/>
              <a:t>: Informs decisions on infrastructure improvements and risk-prone zones.</a:t>
            </a:r>
          </a:p>
          <a:p>
            <a:pPr>
              <a:buFont typeface="Arial" panose="020B0604020202020204" pitchFamily="34" charset="0"/>
              <a:buChar char="•"/>
            </a:pPr>
            <a:r>
              <a:rPr lang="en-US" sz="2000" b="1"/>
              <a:t>Traffic Regulation</a:t>
            </a:r>
            <a:r>
              <a:rPr lang="en-US" sz="2000"/>
              <a:t>: Supports enforcement policies during high-risk hours/days.</a:t>
            </a:r>
          </a:p>
          <a:p>
            <a:pPr>
              <a:buFont typeface="Arial" panose="020B0604020202020204" pitchFamily="34" charset="0"/>
              <a:buChar char="•"/>
            </a:pPr>
            <a:r>
              <a:rPr lang="en-US" sz="2000" b="1"/>
              <a:t>Resource Optimization</a:t>
            </a:r>
            <a:r>
              <a:rPr lang="en-US" sz="2000"/>
              <a:t>: Prioritizes deployment of law enforcement and medical units.</a:t>
            </a:r>
          </a:p>
          <a:p>
            <a:pPr>
              <a:buFont typeface="Arial" panose="020B0604020202020204" pitchFamily="34" charset="0"/>
              <a:buChar char="•"/>
            </a:pPr>
            <a:r>
              <a:rPr lang="en-US" sz="2000" b="1"/>
              <a:t>Data-Driven Policy Making</a:t>
            </a:r>
            <a:r>
              <a:rPr lang="en-US" sz="2000"/>
              <a:t>: Helps authorities implement focused, evidence-based safety campaigns.</a:t>
            </a:r>
          </a:p>
          <a:p>
            <a:endParaRPr lang="en-US" sz="2000"/>
          </a:p>
        </p:txBody>
      </p:sp>
    </p:spTree>
    <p:extLst>
      <p:ext uri="{BB962C8B-B14F-4D97-AF65-F5344CB8AC3E}">
        <p14:creationId xmlns:p14="http://schemas.microsoft.com/office/powerpoint/2010/main" val="374141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CFDEA-A53A-BFA5-B2A1-BB7A2032454F}"/>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Technical challenges</a:t>
            </a:r>
            <a:endParaRPr lang="en-US" sz="4000">
              <a:solidFill>
                <a:srgbClr val="FFFFFF"/>
              </a:solidFill>
            </a:endParaRPr>
          </a:p>
        </p:txBody>
      </p:sp>
      <p:sp>
        <p:nvSpPr>
          <p:cNvPr id="3" name="Content Placeholder 2">
            <a:extLst>
              <a:ext uri="{FF2B5EF4-FFF2-40B4-BE49-F238E27FC236}">
                <a16:creationId xmlns:a16="http://schemas.microsoft.com/office/drawing/2014/main" id="{C9585615-51F0-330F-1BF3-A489A5AA0EAA}"/>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2000" b="1" dirty="0"/>
              <a:t>Imbalanced Dataset</a:t>
            </a:r>
            <a:r>
              <a:rPr lang="en-US" sz="2000" dirty="0"/>
              <a:t>: Real-world data has far more minor crashes than severe ones.</a:t>
            </a:r>
          </a:p>
          <a:p>
            <a:pPr>
              <a:buFont typeface="Arial" panose="020B0604020202020204" pitchFamily="34" charset="0"/>
              <a:buChar char="•"/>
            </a:pPr>
            <a:r>
              <a:rPr lang="en-US" sz="2000" b="1" dirty="0"/>
              <a:t>Noisy/Missing Data</a:t>
            </a:r>
            <a:r>
              <a:rPr lang="en-US" sz="2000" dirty="0"/>
              <a:t>: Incomplete weather, road, or location fields complicate training.</a:t>
            </a:r>
          </a:p>
          <a:p>
            <a:pPr>
              <a:buFont typeface="Arial" panose="020B0604020202020204" pitchFamily="34" charset="0"/>
              <a:buChar char="•"/>
            </a:pPr>
            <a:r>
              <a:rPr lang="en-US" sz="2000" b="1" dirty="0"/>
              <a:t>Feature Interaction Complexity</a:t>
            </a:r>
            <a:r>
              <a:rPr lang="en-US" sz="2000" dirty="0"/>
              <a:t>: Time, lighting, and environmental features interact non-linearly.</a:t>
            </a:r>
          </a:p>
          <a:p>
            <a:pPr>
              <a:buFont typeface="Arial" panose="020B0604020202020204" pitchFamily="34" charset="0"/>
              <a:buChar char="•"/>
            </a:pPr>
            <a:r>
              <a:rPr lang="en-US" sz="2000" b="1" dirty="0"/>
              <a:t>Categorical Encoding Bias</a:t>
            </a:r>
            <a:r>
              <a:rPr lang="en-US" sz="2000" dirty="0"/>
              <a:t>: Label encoding may introduce unintended ordering in features.</a:t>
            </a:r>
          </a:p>
          <a:p>
            <a:pPr>
              <a:buFont typeface="Arial" panose="020B0604020202020204" pitchFamily="34" charset="0"/>
              <a:buChar char="•"/>
            </a:pPr>
            <a:r>
              <a:rPr lang="en-US" sz="2000" b="1" dirty="0"/>
              <a:t>Model Generalization</a:t>
            </a:r>
            <a:r>
              <a:rPr lang="en-US" sz="2000" dirty="0"/>
              <a:t>: Ensuring models perform well on real-world unseen data remains difficult.</a:t>
            </a:r>
          </a:p>
          <a:p>
            <a:endParaRPr lang="en-US" sz="2000" dirty="0"/>
          </a:p>
        </p:txBody>
      </p:sp>
    </p:spTree>
    <p:extLst>
      <p:ext uri="{BB962C8B-B14F-4D97-AF65-F5344CB8AC3E}">
        <p14:creationId xmlns:p14="http://schemas.microsoft.com/office/powerpoint/2010/main" val="295338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73A76-9AD2-3136-8013-DA6AEF2E9BAE}"/>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Solutions Implemented / Proposed</a:t>
            </a:r>
            <a:endParaRPr lang="en-US" sz="4000">
              <a:solidFill>
                <a:srgbClr val="FFFFFF"/>
              </a:solidFill>
            </a:endParaRPr>
          </a:p>
        </p:txBody>
      </p:sp>
      <p:sp>
        <p:nvSpPr>
          <p:cNvPr id="3" name="Content Placeholder 2">
            <a:extLst>
              <a:ext uri="{FF2B5EF4-FFF2-40B4-BE49-F238E27FC236}">
                <a16:creationId xmlns:a16="http://schemas.microsoft.com/office/drawing/2014/main" id="{F365D187-69E4-92E2-E677-1F4941D4F944}"/>
              </a:ext>
            </a:extLst>
          </p:cNvPr>
          <p:cNvSpPr>
            <a:spLocks noGrp="1"/>
          </p:cNvSpPr>
          <p:nvPr>
            <p:ph idx="1"/>
          </p:nvPr>
        </p:nvSpPr>
        <p:spPr>
          <a:xfrm>
            <a:off x="4810259" y="649480"/>
            <a:ext cx="6555347" cy="5546047"/>
          </a:xfrm>
        </p:spPr>
        <p:txBody>
          <a:bodyPr anchor="ctr">
            <a:normAutofit/>
          </a:bodyPr>
          <a:lstStyle/>
          <a:p>
            <a:pPr>
              <a:buNone/>
            </a:pPr>
            <a:r>
              <a:rPr lang="en-US" sz="1300" b="1" dirty="0"/>
              <a:t>What solutions are implemented or proposed?</a:t>
            </a:r>
            <a:br>
              <a:rPr lang="en-US" sz="1300" dirty="0"/>
            </a:br>
            <a:r>
              <a:rPr lang="en-US" sz="1300" dirty="0"/>
              <a:t>Multiple </a:t>
            </a:r>
            <a:r>
              <a:rPr lang="en-US" sz="1300" b="1" dirty="0"/>
              <a:t>machine learning models</a:t>
            </a:r>
            <a:r>
              <a:rPr lang="en-US" sz="1300" dirty="0"/>
              <a:t> have been implemented and evaluated:</a:t>
            </a:r>
          </a:p>
          <a:p>
            <a:pPr>
              <a:buFont typeface="Arial" panose="020B0604020202020204" pitchFamily="34" charset="0"/>
              <a:buChar char="•"/>
            </a:pPr>
            <a:r>
              <a:rPr lang="en-US" sz="1300" b="1" dirty="0"/>
              <a:t>Logistic Regression</a:t>
            </a:r>
            <a:endParaRPr lang="en-US" sz="1300" dirty="0"/>
          </a:p>
          <a:p>
            <a:pPr>
              <a:buFont typeface="Arial" panose="020B0604020202020204" pitchFamily="34" charset="0"/>
              <a:buChar char="•"/>
            </a:pPr>
            <a:r>
              <a:rPr lang="en-US" sz="1300" b="1" dirty="0"/>
              <a:t>Random Forest</a:t>
            </a:r>
            <a:endParaRPr lang="en-US" sz="1300" dirty="0"/>
          </a:p>
          <a:p>
            <a:pPr>
              <a:buFont typeface="Arial" panose="020B0604020202020204" pitchFamily="34" charset="0"/>
              <a:buChar char="•"/>
            </a:pPr>
            <a:r>
              <a:rPr lang="en-US" sz="1300" b="1" dirty="0"/>
              <a:t>Gradient Boosting</a:t>
            </a:r>
            <a:endParaRPr lang="en-US" sz="1300" dirty="0"/>
          </a:p>
          <a:p>
            <a:pPr>
              <a:buFont typeface="Arial" panose="020B0604020202020204" pitchFamily="34" charset="0"/>
              <a:buChar char="•"/>
            </a:pPr>
            <a:r>
              <a:rPr lang="en-US" sz="1300" b="1" dirty="0"/>
              <a:t>AdaBoost</a:t>
            </a:r>
            <a:endParaRPr lang="en-US" sz="1300" dirty="0"/>
          </a:p>
          <a:p>
            <a:pPr>
              <a:buFont typeface="Arial" panose="020B0604020202020204" pitchFamily="34" charset="0"/>
              <a:buChar char="•"/>
            </a:pPr>
            <a:r>
              <a:rPr lang="en-US" sz="1300" b="1" dirty="0"/>
              <a:t>MLP (Neural Network)</a:t>
            </a:r>
            <a:endParaRPr lang="en-US" sz="1300" dirty="0"/>
          </a:p>
          <a:p>
            <a:pPr>
              <a:buNone/>
            </a:pPr>
            <a:r>
              <a:rPr lang="en-US" sz="1300" dirty="0"/>
              <a:t>Additionally:</a:t>
            </a:r>
          </a:p>
          <a:p>
            <a:pPr>
              <a:buFont typeface="Arial" panose="020B0604020202020204" pitchFamily="34" charset="0"/>
              <a:buChar char="•"/>
            </a:pPr>
            <a:r>
              <a:rPr lang="en-US" sz="1300" b="1" dirty="0"/>
              <a:t>Hyperparameter tuning</a:t>
            </a:r>
            <a:r>
              <a:rPr lang="en-US" sz="1300" dirty="0"/>
              <a:t> using </a:t>
            </a:r>
            <a:r>
              <a:rPr lang="en-US" sz="1300" dirty="0" err="1"/>
              <a:t>GridSearchCV</a:t>
            </a:r>
            <a:r>
              <a:rPr lang="en-US" sz="1300" dirty="0"/>
              <a:t>.</a:t>
            </a:r>
          </a:p>
          <a:p>
            <a:pPr>
              <a:buFont typeface="Arial" panose="020B0604020202020204" pitchFamily="34" charset="0"/>
              <a:buChar char="•"/>
            </a:pPr>
            <a:r>
              <a:rPr lang="en-US" sz="1300" b="1" dirty="0"/>
              <a:t>Feature selection</a:t>
            </a:r>
            <a:r>
              <a:rPr lang="en-US" sz="1300" dirty="0"/>
              <a:t> using Random Forest importance.</a:t>
            </a:r>
          </a:p>
          <a:p>
            <a:pPr>
              <a:buFont typeface="Arial" panose="020B0604020202020204" pitchFamily="34" charset="0"/>
              <a:buChar char="•"/>
            </a:pPr>
            <a:r>
              <a:rPr lang="en-US" sz="1300" b="1" dirty="0"/>
              <a:t>Model evaluation</a:t>
            </a:r>
            <a:r>
              <a:rPr lang="en-US" sz="1300" dirty="0"/>
              <a:t> using metrics like ROC-AUC, confusion matrix, and classification report.</a:t>
            </a:r>
          </a:p>
          <a:p>
            <a:pPr>
              <a:buNone/>
            </a:pPr>
            <a:r>
              <a:rPr lang="en-US" sz="1300" b="1" dirty="0"/>
              <a:t>Are there any assumptions?</a:t>
            </a:r>
            <a:br>
              <a:rPr lang="en-US" sz="1300" dirty="0"/>
            </a:br>
            <a:r>
              <a:rPr lang="en-US" sz="1300" dirty="0"/>
              <a:t>Yes, the following assumptions are made:</a:t>
            </a:r>
          </a:p>
          <a:p>
            <a:pPr>
              <a:buFont typeface="Arial" panose="020B0604020202020204" pitchFamily="34" charset="0"/>
              <a:buChar char="•"/>
            </a:pPr>
            <a:r>
              <a:rPr lang="en-US" sz="1300" dirty="0"/>
              <a:t>Crash severity is influenced by environmental, temporal, and road-based features.</a:t>
            </a:r>
          </a:p>
          <a:p>
            <a:pPr>
              <a:buFont typeface="Arial" panose="020B0604020202020204" pitchFamily="34" charset="0"/>
              <a:buChar char="•"/>
            </a:pPr>
            <a:r>
              <a:rPr lang="en-US" sz="1300" dirty="0"/>
              <a:t>The sampled dataset (balanced with 20,000 samples per class) is </a:t>
            </a:r>
            <a:r>
              <a:rPr lang="en-US" sz="1300" b="1" dirty="0"/>
              <a:t>representative</a:t>
            </a:r>
            <a:r>
              <a:rPr lang="en-US" sz="1300" dirty="0"/>
              <a:t> of real-world patterns.</a:t>
            </a:r>
          </a:p>
          <a:p>
            <a:pPr>
              <a:buFont typeface="Arial" panose="020B0604020202020204" pitchFamily="34" charset="0"/>
              <a:buChar char="•"/>
            </a:pPr>
            <a:r>
              <a:rPr lang="en-US" sz="1300" dirty="0"/>
              <a:t>Label encoding sufficiently captures categorical variables without introducing significant bias.</a:t>
            </a:r>
          </a:p>
          <a:p>
            <a:endParaRPr lang="en-US" sz="1300" dirty="0"/>
          </a:p>
        </p:txBody>
      </p:sp>
    </p:spTree>
    <p:extLst>
      <p:ext uri="{BB962C8B-B14F-4D97-AF65-F5344CB8AC3E}">
        <p14:creationId xmlns:p14="http://schemas.microsoft.com/office/powerpoint/2010/main" val="407114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F21ED-0A27-F0CE-4DCE-630B5F8ADEAD}"/>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Dataset and Feature Description</a:t>
            </a:r>
            <a:endParaRPr lang="en-US" sz="4000">
              <a:solidFill>
                <a:srgbClr val="FFFFFF"/>
              </a:solidFill>
            </a:endParaRPr>
          </a:p>
        </p:txBody>
      </p:sp>
      <p:sp>
        <p:nvSpPr>
          <p:cNvPr id="4" name="Rectangle 1">
            <a:extLst>
              <a:ext uri="{FF2B5EF4-FFF2-40B4-BE49-F238E27FC236}">
                <a16:creationId xmlns:a16="http://schemas.microsoft.com/office/drawing/2014/main" id="{1A4F0364-ECFB-5476-E273-195779CC4E11}"/>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Arial" panose="020B0604020202020204" pitchFamily="34" charset="0"/>
              </a:rPr>
              <a:t>Dataset Used:</a:t>
            </a:r>
            <a:endParaRPr kumimoji="0" lang="en-US" altLang="en-US" sz="1400" b="0"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1400" b="1" i="0" u="none" strike="noStrike" cap="none" normalizeH="0" baseline="0" dirty="0">
                <a:ln>
                  <a:noFill/>
                </a:ln>
                <a:effectLst/>
                <a:latin typeface="Arial" panose="020B0604020202020204" pitchFamily="34" charset="0"/>
              </a:rPr>
              <a:t>Name</a:t>
            </a:r>
            <a:r>
              <a:rPr kumimoji="0" lang="en-US" altLang="en-US" sz="1400" b="0" i="0" u="none" strike="noStrike" cap="none" normalizeH="0" baseline="0" dirty="0">
                <a:ln>
                  <a:noFill/>
                </a:ln>
                <a:effectLst/>
                <a:latin typeface="Arial" panose="020B0604020202020204" pitchFamily="34" charset="0"/>
              </a:rPr>
              <a:t>: Chicago Traffic Crashes Dataset</a:t>
            </a:r>
          </a:p>
          <a:p>
            <a:pPr eaLnBrk="0" fontAlgn="base" hangingPunct="0">
              <a:spcBef>
                <a:spcPct val="0"/>
              </a:spcBef>
              <a:spcAft>
                <a:spcPts val="600"/>
              </a:spcAft>
            </a:pPr>
            <a:r>
              <a:rPr kumimoji="0" lang="en-US" altLang="en-US" sz="1400" b="1" i="0" u="none" strike="noStrike" cap="none" normalizeH="0" baseline="0" dirty="0">
                <a:ln>
                  <a:noFill/>
                </a:ln>
                <a:effectLst/>
                <a:latin typeface="Arial" panose="020B0604020202020204" pitchFamily="34" charset="0"/>
              </a:rPr>
              <a:t>Source</a:t>
            </a:r>
            <a:r>
              <a:rPr kumimoji="0" lang="en-US" altLang="en-US" sz="1400" b="0" i="0" u="none" strike="noStrike" cap="none" normalizeH="0" baseline="0" dirty="0">
                <a:ln>
                  <a:noFill/>
                </a:ln>
                <a:effectLst/>
                <a:latin typeface="Arial" panose="020B0604020202020204" pitchFamily="34" charset="0"/>
              </a:rPr>
              <a:t>: City of Chicago Open Data</a:t>
            </a:r>
          </a:p>
          <a:p>
            <a:pPr eaLnBrk="0" fontAlgn="base" hangingPunct="0">
              <a:spcBef>
                <a:spcPct val="0"/>
              </a:spcBef>
              <a:spcAft>
                <a:spcPts val="600"/>
              </a:spcAft>
            </a:pPr>
            <a:r>
              <a:rPr kumimoji="0" lang="en-US" altLang="en-US" sz="1400" b="1" i="0" u="none" strike="noStrike" cap="none" normalizeH="0" baseline="0" dirty="0">
                <a:ln>
                  <a:noFill/>
                </a:ln>
                <a:effectLst/>
                <a:latin typeface="Arial" panose="020B0604020202020204" pitchFamily="34" charset="0"/>
              </a:rPr>
              <a:t>Shape of the dataset</a:t>
            </a:r>
            <a:r>
              <a:rPr kumimoji="0" lang="en-US" altLang="en-US" sz="1400" b="0" i="0" u="none" strike="noStrike" cap="none" normalizeH="0" baseline="0" dirty="0">
                <a:ln>
                  <a:noFill/>
                </a:ln>
                <a:effectLst/>
                <a:latin typeface="Arial" panose="020B0604020202020204" pitchFamily="34" charset="0"/>
              </a:rPr>
              <a:t>: </a:t>
            </a:r>
            <a:r>
              <a:rPr kumimoji="0" lang="en-US" altLang="en-US" sz="1400" b="1" i="0" u="none" strike="noStrike" cap="none" normalizeH="0" baseline="0" dirty="0">
                <a:ln>
                  <a:noFill/>
                </a:ln>
                <a:effectLst/>
                <a:latin typeface="Arial" panose="020B0604020202020204" pitchFamily="34" charset="0"/>
              </a:rPr>
              <a:t>(794,956 rows × 48 columns)</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Arial" panose="020B0604020202020204" pitchFamily="34" charset="0"/>
              </a:rPr>
              <a:t>Key Features Include:</a:t>
            </a:r>
            <a:endParaRPr kumimoji="0" lang="en-US" altLang="en-US" sz="1400" b="0"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1400" b="1" i="0" u="none" strike="noStrike" cap="none" normalizeH="0" baseline="0" dirty="0">
                <a:ln>
                  <a:noFill/>
                </a:ln>
                <a:effectLst/>
                <a:latin typeface="Arial" panose="020B0604020202020204" pitchFamily="34" charset="0"/>
              </a:rPr>
              <a:t>Temporal</a:t>
            </a:r>
            <a:r>
              <a:rPr kumimoji="0" lang="en-US" altLang="en-US" sz="1400" b="0" i="0" u="none" strike="noStrike" cap="none" normalizeH="0" baseline="0" dirty="0">
                <a:ln>
                  <a:noFill/>
                </a:ln>
                <a:effectLst/>
                <a:latin typeface="Arial" panose="020B0604020202020204" pitchFamily="34" charset="0"/>
              </a:rPr>
              <a:t>: </a:t>
            </a:r>
            <a:r>
              <a:rPr kumimoji="0" lang="en-US" altLang="en-US" sz="1400" b="0" i="0" u="none" strike="noStrike" cap="none" normalizeH="0" baseline="0" dirty="0">
                <a:ln>
                  <a:noFill/>
                </a:ln>
                <a:effectLst/>
                <a:latin typeface="Arial Unicode MS"/>
              </a:rPr>
              <a:t>HOUR</a:t>
            </a:r>
            <a:r>
              <a:rPr kumimoji="0" lang="en-US" altLang="en-US" sz="1400" b="0" i="0" u="none" strike="noStrike" cap="none" normalizeH="0" baseline="0" dirty="0">
                <a:ln>
                  <a:noFill/>
                </a:ln>
                <a:effectLst/>
              </a:rPr>
              <a:t>, </a:t>
            </a:r>
            <a:r>
              <a:rPr kumimoji="0" lang="en-US" altLang="en-US" sz="1400" b="0" i="0" u="none" strike="noStrike" cap="none" normalizeH="0" baseline="0" dirty="0">
                <a:ln>
                  <a:noFill/>
                </a:ln>
                <a:effectLst/>
                <a:latin typeface="Arial Unicode MS"/>
              </a:rPr>
              <a:t>DAY_OF_WEEK</a:t>
            </a:r>
            <a:r>
              <a:rPr kumimoji="0" lang="en-US" altLang="en-US" sz="1400" b="0" i="0" u="none" strike="noStrike" cap="none" normalizeH="0" baseline="0" dirty="0">
                <a:ln>
                  <a:noFill/>
                </a:ln>
                <a:effectLst/>
              </a:rPr>
              <a:t>, </a:t>
            </a:r>
            <a:r>
              <a:rPr kumimoji="0" lang="en-US" altLang="en-US" sz="1400" b="0" i="0" u="none" strike="noStrike" cap="none" normalizeH="0" baseline="0" dirty="0">
                <a:ln>
                  <a:noFill/>
                </a:ln>
                <a:effectLst/>
                <a:latin typeface="Arial Unicode MS"/>
              </a:rPr>
              <a:t>MONTH</a:t>
            </a:r>
            <a:endParaRPr kumimoji="0" lang="en-US" altLang="en-US" sz="1400" b="0" i="0" u="none" strike="noStrike" cap="none" normalizeH="0" baseline="0" dirty="0">
              <a:ln>
                <a:noFill/>
              </a:ln>
              <a:effectLst/>
            </a:endParaRPr>
          </a:p>
          <a:p>
            <a:pPr eaLnBrk="0" fontAlgn="base" hangingPunct="0">
              <a:spcBef>
                <a:spcPct val="0"/>
              </a:spcBef>
              <a:spcAft>
                <a:spcPts val="600"/>
              </a:spcAft>
            </a:pPr>
            <a:r>
              <a:rPr kumimoji="0" lang="en-US" altLang="en-US" sz="1400" b="1" i="0" u="none" strike="noStrike" cap="none" normalizeH="0" baseline="0" dirty="0">
                <a:ln>
                  <a:noFill/>
                </a:ln>
                <a:effectLst/>
                <a:latin typeface="Arial" panose="020B0604020202020204" pitchFamily="34" charset="0"/>
              </a:rPr>
              <a:t>Road and Environmental</a:t>
            </a:r>
            <a:r>
              <a:rPr kumimoji="0" lang="en-US" altLang="en-US" sz="1400" b="0" i="0" u="none" strike="noStrike" cap="none" normalizeH="0" baseline="0" dirty="0">
                <a:ln>
                  <a:noFill/>
                </a:ln>
                <a:effectLst/>
                <a:latin typeface="Arial" panose="020B0604020202020204" pitchFamily="34" charset="0"/>
              </a:rPr>
              <a:t>: </a:t>
            </a:r>
            <a:r>
              <a:rPr kumimoji="0" lang="en-US" altLang="en-US" sz="1400" b="0" i="0" u="none" strike="noStrike" cap="none" normalizeH="0" baseline="0" dirty="0">
                <a:ln>
                  <a:noFill/>
                </a:ln>
                <a:effectLst/>
                <a:latin typeface="Arial Unicode MS"/>
              </a:rPr>
              <a:t>WEATHER_CONDITION</a:t>
            </a:r>
            <a:r>
              <a:rPr kumimoji="0" lang="en-US" altLang="en-US" sz="1400" b="0" i="0" u="none" strike="noStrike" cap="none" normalizeH="0" baseline="0" dirty="0">
                <a:ln>
                  <a:noFill/>
                </a:ln>
                <a:effectLst/>
              </a:rPr>
              <a:t>, </a:t>
            </a:r>
            <a:r>
              <a:rPr kumimoji="0" lang="en-US" altLang="en-US" sz="1400" b="0" i="0" u="none" strike="noStrike" cap="none" normalizeH="0" baseline="0" dirty="0">
                <a:ln>
                  <a:noFill/>
                </a:ln>
                <a:effectLst/>
                <a:latin typeface="Arial Unicode MS"/>
              </a:rPr>
              <a:t>ROAD_SURFACE_CONDITION</a:t>
            </a:r>
            <a:r>
              <a:rPr kumimoji="0" lang="en-US" altLang="en-US" sz="1400" b="0" i="0" u="none" strike="noStrike" cap="none" normalizeH="0" baseline="0" dirty="0">
                <a:ln>
                  <a:noFill/>
                </a:ln>
                <a:effectLst/>
              </a:rPr>
              <a:t>, </a:t>
            </a:r>
            <a:r>
              <a:rPr kumimoji="0" lang="en-US" altLang="en-US" sz="1400" b="0" i="0" u="none" strike="noStrike" cap="none" normalizeH="0" baseline="0" dirty="0">
                <a:ln>
                  <a:noFill/>
                </a:ln>
                <a:effectLst/>
                <a:latin typeface="Arial Unicode MS"/>
              </a:rPr>
              <a:t>LIGHTING_CONDITION</a:t>
            </a:r>
            <a:endParaRPr kumimoji="0" lang="en-US" altLang="en-US" sz="1400" b="0" i="0" u="none" strike="noStrike" cap="none" normalizeH="0" baseline="0" dirty="0">
              <a:ln>
                <a:noFill/>
              </a:ln>
              <a:effectLst/>
            </a:endParaRPr>
          </a:p>
          <a:p>
            <a:pPr eaLnBrk="0" fontAlgn="base" hangingPunct="0">
              <a:spcBef>
                <a:spcPct val="0"/>
              </a:spcBef>
              <a:spcAft>
                <a:spcPts val="600"/>
              </a:spcAft>
            </a:pPr>
            <a:r>
              <a:rPr kumimoji="0" lang="en-US" altLang="en-US" sz="1400" b="1" i="0" u="none" strike="noStrike" cap="none" normalizeH="0" baseline="0" dirty="0">
                <a:ln>
                  <a:noFill/>
                </a:ln>
                <a:effectLst/>
                <a:latin typeface="Arial" panose="020B0604020202020204" pitchFamily="34" charset="0"/>
              </a:rPr>
              <a:t>Crash Information</a:t>
            </a:r>
            <a:r>
              <a:rPr kumimoji="0" lang="en-US" altLang="en-US" sz="1400" b="0" i="0" u="none" strike="noStrike" cap="none" normalizeH="0" baseline="0" dirty="0">
                <a:ln>
                  <a:noFill/>
                </a:ln>
                <a:effectLst/>
                <a:latin typeface="Arial" panose="020B0604020202020204" pitchFamily="34" charset="0"/>
              </a:rPr>
              <a:t>: </a:t>
            </a:r>
            <a:r>
              <a:rPr kumimoji="0" lang="en-US" altLang="en-US" sz="1400" b="0" i="0" u="none" strike="noStrike" cap="none" normalizeH="0" baseline="0" dirty="0">
                <a:ln>
                  <a:noFill/>
                </a:ln>
                <a:effectLst/>
                <a:latin typeface="Arial Unicode MS"/>
              </a:rPr>
              <a:t>NUM_UNITS</a:t>
            </a:r>
            <a:r>
              <a:rPr kumimoji="0" lang="en-US" altLang="en-US" sz="1400" b="0" i="0" u="none" strike="noStrike" cap="none" normalizeH="0" baseline="0" dirty="0">
                <a:ln>
                  <a:noFill/>
                </a:ln>
                <a:effectLst/>
              </a:rPr>
              <a:t>, </a:t>
            </a:r>
            <a:r>
              <a:rPr kumimoji="0" lang="en-US" altLang="en-US" sz="1400" b="0" i="0" u="none" strike="noStrike" cap="none" normalizeH="0" baseline="0" dirty="0">
                <a:ln>
                  <a:noFill/>
                </a:ln>
                <a:effectLst/>
                <a:latin typeface="Arial Unicode MS"/>
              </a:rPr>
              <a:t>DAMAGE</a:t>
            </a:r>
            <a:r>
              <a:rPr kumimoji="0" lang="en-US" altLang="en-US" sz="1400" b="0" i="0" u="none" strike="noStrike" cap="none" normalizeH="0" baseline="0" dirty="0">
                <a:ln>
                  <a:noFill/>
                </a:ln>
                <a:effectLst/>
              </a:rPr>
              <a:t>, </a:t>
            </a:r>
            <a:r>
              <a:rPr kumimoji="0" lang="en-US" altLang="en-US" sz="1400" b="0" i="0" u="none" strike="noStrike" cap="none" normalizeH="0" baseline="0" dirty="0">
                <a:ln>
                  <a:noFill/>
                </a:ln>
                <a:effectLst/>
                <a:latin typeface="Arial Unicode MS"/>
              </a:rPr>
              <a:t>TRAFFIC_CONTROL_DEVICE</a:t>
            </a:r>
            <a:endParaRPr kumimoji="0" lang="en-US" altLang="en-US" sz="1400" b="0" i="0" u="none" strike="noStrike" cap="none" normalizeH="0" baseline="0" dirty="0">
              <a:ln>
                <a:noFill/>
              </a:ln>
              <a:effectLst/>
            </a:endParaRPr>
          </a:p>
          <a:p>
            <a:pPr eaLnBrk="0" fontAlgn="base" hangingPunct="0">
              <a:spcBef>
                <a:spcPct val="0"/>
              </a:spcBef>
              <a:spcAft>
                <a:spcPts val="600"/>
              </a:spcAft>
            </a:pPr>
            <a:r>
              <a:rPr kumimoji="0" lang="en-US" altLang="en-US" sz="1400" b="1" i="0" u="none" strike="noStrike" cap="none" normalizeH="0" baseline="0" dirty="0">
                <a:ln>
                  <a:noFill/>
                </a:ln>
                <a:effectLst/>
                <a:latin typeface="Arial" panose="020B0604020202020204" pitchFamily="34" charset="0"/>
              </a:rPr>
              <a:t>Target Variable</a:t>
            </a:r>
            <a:r>
              <a:rPr kumimoji="0" lang="en-US" altLang="en-US" sz="1400" b="0" i="0" u="none" strike="noStrike" cap="none" normalizeH="0" baseline="0" dirty="0">
                <a:ln>
                  <a:noFill/>
                </a:ln>
                <a:effectLst/>
                <a:latin typeface="Arial" panose="020B0604020202020204" pitchFamily="34" charset="0"/>
              </a:rPr>
              <a:t>: </a:t>
            </a:r>
            <a:r>
              <a:rPr kumimoji="0" lang="en-US" altLang="en-US" sz="1400" b="0" i="0" u="none" strike="noStrike" cap="none" normalizeH="0" baseline="0" dirty="0">
                <a:ln>
                  <a:noFill/>
                </a:ln>
                <a:effectLst/>
                <a:latin typeface="Arial Unicode MS"/>
              </a:rPr>
              <a:t>CRASH_TYPE</a:t>
            </a:r>
            <a:endParaRPr kumimoji="0" lang="en-US" altLang="en-US" sz="14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Arial" panose="020B0604020202020204" pitchFamily="34" charset="0"/>
              </a:rPr>
              <a:t>Preprocessing Steps Taken:</a:t>
            </a:r>
            <a:endParaRPr kumimoji="0" lang="en-US" altLang="en-US" sz="1400" b="0" i="0" u="none" strike="noStrike" cap="none" normalizeH="0" baseline="0" dirty="0">
              <a:ln>
                <a:noFill/>
              </a:ln>
              <a:effectLst/>
              <a:latin typeface="Arial" panose="020B0604020202020204" pitchFamily="34" charset="0"/>
            </a:endParaRPr>
          </a:p>
          <a:p>
            <a:pPr eaLnBrk="0" fontAlgn="base" hangingPunct="0">
              <a:spcBef>
                <a:spcPct val="0"/>
              </a:spcBef>
              <a:spcAft>
                <a:spcPts val="600"/>
              </a:spcAft>
            </a:pPr>
            <a:r>
              <a:rPr kumimoji="0" lang="en-US" altLang="en-US" sz="1400" b="0" i="0" u="none" strike="noStrike" cap="none" normalizeH="0" baseline="0" dirty="0">
                <a:ln>
                  <a:noFill/>
                </a:ln>
                <a:effectLst/>
                <a:latin typeface="Arial" panose="020B0604020202020204" pitchFamily="34" charset="0"/>
              </a:rPr>
              <a:t>Dropped irrelevant columns (e.g., unique IDs, latitude/longitude, and text-based notes).</a:t>
            </a:r>
          </a:p>
          <a:p>
            <a:pPr eaLnBrk="0" fontAlgn="base" hangingPunct="0">
              <a:spcBef>
                <a:spcPct val="0"/>
              </a:spcBef>
              <a:spcAft>
                <a:spcPts val="600"/>
              </a:spcAft>
            </a:pPr>
            <a:r>
              <a:rPr kumimoji="0" lang="en-US" altLang="en-US" sz="1400" b="0" i="0" u="none" strike="noStrike" cap="none" normalizeH="0" baseline="0" dirty="0">
                <a:ln>
                  <a:noFill/>
                </a:ln>
                <a:effectLst/>
                <a:latin typeface="Arial" panose="020B0604020202020204" pitchFamily="34" charset="0"/>
              </a:rPr>
              <a:t>Removed rows with missing target values.</a:t>
            </a:r>
          </a:p>
          <a:p>
            <a:pPr eaLnBrk="0" fontAlgn="base" hangingPunct="0">
              <a:spcBef>
                <a:spcPct val="0"/>
              </a:spcBef>
              <a:spcAft>
                <a:spcPts val="600"/>
              </a:spcAft>
            </a:pPr>
            <a:r>
              <a:rPr kumimoji="0" lang="en-US" altLang="en-US" sz="1400" b="0" i="0" u="none" strike="noStrike" cap="none" normalizeH="0" baseline="0" dirty="0">
                <a:ln>
                  <a:noFill/>
                </a:ln>
                <a:effectLst/>
                <a:latin typeface="Arial" panose="020B0604020202020204" pitchFamily="34" charset="0"/>
              </a:rPr>
              <a:t>Encoded categorical variables using </a:t>
            </a:r>
            <a:r>
              <a:rPr kumimoji="0" lang="en-US" altLang="en-US" sz="1400" b="1" i="0" u="none" strike="noStrike" cap="none" normalizeH="0" baseline="0" dirty="0">
                <a:ln>
                  <a:noFill/>
                </a:ln>
                <a:effectLst/>
                <a:latin typeface="Arial" panose="020B0604020202020204" pitchFamily="34" charset="0"/>
              </a:rPr>
              <a:t>Label Encoding</a:t>
            </a:r>
            <a:r>
              <a:rPr kumimoji="0" lang="en-US" altLang="en-US" sz="1400" b="0" i="0" u="none" strike="noStrike" cap="none" normalizeH="0" baseline="0" dirty="0">
                <a:ln>
                  <a:noFill/>
                </a:ln>
                <a:effectLst/>
                <a:latin typeface="Arial" panose="020B0604020202020204" pitchFamily="34" charset="0"/>
              </a:rPr>
              <a:t>.</a:t>
            </a:r>
          </a:p>
          <a:p>
            <a:pPr eaLnBrk="0" fontAlgn="base" hangingPunct="0">
              <a:spcBef>
                <a:spcPct val="0"/>
              </a:spcBef>
              <a:spcAft>
                <a:spcPts val="600"/>
              </a:spcAft>
            </a:pPr>
            <a:r>
              <a:rPr kumimoji="0" lang="en-US" altLang="en-US" sz="1400" b="1" i="0" u="none" strike="noStrike" cap="none" normalizeH="0" baseline="0" dirty="0">
                <a:ln>
                  <a:noFill/>
                </a:ln>
                <a:effectLst/>
                <a:latin typeface="Arial" panose="020B0604020202020204" pitchFamily="34" charset="0"/>
              </a:rPr>
              <a:t>Balanced the dataset</a:t>
            </a:r>
            <a:r>
              <a:rPr kumimoji="0" lang="en-US" altLang="en-US" sz="1400" b="0" i="0" u="none" strike="noStrike" cap="none" normalizeH="0" baseline="0" dirty="0">
                <a:ln>
                  <a:noFill/>
                </a:ln>
                <a:effectLst/>
                <a:latin typeface="Arial" panose="020B0604020202020204" pitchFamily="34" charset="0"/>
              </a:rPr>
              <a:t> to include 20,000 examples from each crash type.</a:t>
            </a:r>
          </a:p>
          <a:p>
            <a:pPr eaLnBrk="0" fontAlgn="base" hangingPunct="0">
              <a:spcBef>
                <a:spcPct val="0"/>
              </a:spcBef>
              <a:spcAft>
                <a:spcPts val="600"/>
              </a:spcAft>
            </a:pPr>
            <a:r>
              <a:rPr kumimoji="0" lang="en-US" altLang="en-US" sz="1400" b="0" i="0" u="none" strike="noStrike" cap="none" normalizeH="0" baseline="0" dirty="0">
                <a:ln>
                  <a:noFill/>
                </a:ln>
                <a:effectLst/>
                <a:latin typeface="Arial" panose="020B0604020202020204" pitchFamily="34" charset="0"/>
              </a:rPr>
              <a:t>Applied </a:t>
            </a:r>
            <a:r>
              <a:rPr kumimoji="0" lang="en-US" altLang="en-US" sz="1400" b="1" i="0" u="none" strike="noStrike" cap="none" normalizeH="0" baseline="0" dirty="0" err="1">
                <a:ln>
                  <a:noFill/>
                </a:ln>
                <a:effectLst/>
                <a:latin typeface="Arial" panose="020B0604020202020204" pitchFamily="34" charset="0"/>
              </a:rPr>
              <a:t>StandardScaler</a:t>
            </a:r>
            <a:r>
              <a:rPr kumimoji="0" lang="en-US" altLang="en-US" sz="1400" b="0" i="0" u="none" strike="noStrike" cap="none" normalizeH="0" baseline="0" dirty="0">
                <a:ln>
                  <a:noFill/>
                </a:ln>
                <a:effectLst/>
                <a:latin typeface="Arial" panose="020B0604020202020204" pitchFamily="34" charset="0"/>
              </a:rPr>
              <a:t> to normalize numeric features before training models.</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072895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20F8-FED1-1918-7E58-D1B39E044D80}"/>
              </a:ext>
            </a:extLst>
          </p:cNvPr>
          <p:cNvSpPr>
            <a:spLocks noGrp="1"/>
          </p:cNvSpPr>
          <p:nvPr>
            <p:ph type="title"/>
          </p:nvPr>
        </p:nvSpPr>
        <p:spPr/>
        <p:txBody>
          <a:bodyPr/>
          <a:lstStyle/>
          <a:p>
            <a:r>
              <a:rPr lang="en-IN" dirty="0"/>
              <a:t>Preliminary results</a:t>
            </a:r>
            <a:endParaRPr lang="en-US" dirty="0"/>
          </a:p>
        </p:txBody>
      </p:sp>
      <p:pic>
        <p:nvPicPr>
          <p:cNvPr id="5" name="Content Placeholder 4">
            <a:extLst>
              <a:ext uri="{FF2B5EF4-FFF2-40B4-BE49-F238E27FC236}">
                <a16:creationId xmlns:a16="http://schemas.microsoft.com/office/drawing/2014/main" id="{0DE34492-FB51-B3D4-F309-B75323410937}"/>
              </a:ext>
            </a:extLst>
          </p:cNvPr>
          <p:cNvPicPr>
            <a:picLocks noGrp="1" noChangeAspect="1"/>
          </p:cNvPicPr>
          <p:nvPr>
            <p:ph idx="1"/>
          </p:nvPr>
        </p:nvPicPr>
        <p:blipFill>
          <a:blip r:embed="rId2"/>
          <a:stretch>
            <a:fillRect/>
          </a:stretch>
        </p:blipFill>
        <p:spPr>
          <a:xfrm>
            <a:off x="979714" y="1494745"/>
            <a:ext cx="10515600" cy="2874093"/>
          </a:xfrm>
        </p:spPr>
      </p:pic>
      <p:sp>
        <p:nvSpPr>
          <p:cNvPr id="13" name="TextBox 12">
            <a:extLst>
              <a:ext uri="{FF2B5EF4-FFF2-40B4-BE49-F238E27FC236}">
                <a16:creationId xmlns:a16="http://schemas.microsoft.com/office/drawing/2014/main" id="{EC196359-E67B-D48E-9DEF-E75E0F91EE37}"/>
              </a:ext>
            </a:extLst>
          </p:cNvPr>
          <p:cNvSpPr txBox="1"/>
          <p:nvPr/>
        </p:nvSpPr>
        <p:spPr>
          <a:xfrm>
            <a:off x="838200" y="4738549"/>
            <a:ext cx="10515600"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Most crashes involve </a:t>
            </a:r>
            <a:r>
              <a:rPr kumimoji="0" lang="en-US" altLang="en-US" sz="1800" b="1" i="0" u="none" strike="noStrike" cap="none" normalizeH="0" baseline="0" dirty="0">
                <a:ln>
                  <a:noFill/>
                </a:ln>
                <a:solidFill>
                  <a:schemeClr val="tx1"/>
                </a:solidFill>
                <a:effectLst/>
                <a:latin typeface="Arial" panose="020B0604020202020204" pitchFamily="34" charset="0"/>
              </a:rPr>
              <a:t>2 vehicles</a:t>
            </a:r>
            <a:r>
              <a:rPr kumimoji="0" lang="en-US" altLang="en-US" sz="1800" b="0" i="0" u="none" strike="noStrike" cap="none" normalizeH="0" baseline="0" dirty="0">
                <a:ln>
                  <a:noFill/>
                </a:ln>
                <a:solidFill>
                  <a:schemeClr val="tx1"/>
                </a:solidFill>
                <a:effectLst/>
                <a:latin typeface="Arial" panose="020B0604020202020204" pitchFamily="34" charset="0"/>
              </a:rPr>
              <a:t> at </a:t>
            </a:r>
            <a:r>
              <a:rPr kumimoji="0" lang="en-US" altLang="en-US" sz="1800" b="1" i="0" u="none" strike="noStrike" cap="none" normalizeH="0" baseline="0" dirty="0">
                <a:ln>
                  <a:noFill/>
                </a:ln>
                <a:solidFill>
                  <a:schemeClr val="tx1"/>
                </a:solidFill>
                <a:effectLst/>
                <a:latin typeface="Arial" panose="020B0604020202020204" pitchFamily="34" charset="0"/>
              </a:rPr>
              <a:t>urban speed limits (~30 mph)</a:t>
            </a:r>
            <a:r>
              <a:rPr kumimoji="0" lang="en-US" altLang="en-US" sz="1800" b="0" i="0" u="none" strike="noStrike" cap="none" normalizeH="0" baseline="0" dirty="0">
                <a:ln>
                  <a:noFill/>
                </a:ln>
                <a:solidFill>
                  <a:schemeClr val="tx1"/>
                </a:solidFill>
                <a:effectLst/>
                <a:latin typeface="Arial" panose="020B0604020202020204" pitchFamily="34" charset="0"/>
              </a:rPr>
              <a:t> and occur </a:t>
            </a:r>
            <a:r>
              <a:rPr kumimoji="0" lang="en-US" altLang="en-US" sz="1800" b="1" i="0" u="none" strike="noStrike" cap="none" normalizeH="0" baseline="0" dirty="0">
                <a:ln>
                  <a:noFill/>
                </a:ln>
                <a:solidFill>
                  <a:schemeClr val="tx1"/>
                </a:solidFill>
                <a:effectLst/>
                <a:latin typeface="Arial" panose="020B0604020202020204" pitchFamily="34" charset="0"/>
              </a:rPr>
              <a:t>throughout the day</a:t>
            </a:r>
            <a:r>
              <a:rPr kumimoji="0" lang="en-US" altLang="en-US" sz="1800" b="0" i="0" u="none" strike="noStrike" cap="none" normalizeH="0" baseline="0" dirty="0">
                <a:ln>
                  <a:noFill/>
                </a:ln>
                <a:solidFill>
                  <a:schemeClr val="tx1"/>
                </a:solidFill>
                <a:effectLst/>
                <a:latin typeface="Arial" panose="020B0604020202020204" pitchFamily="34" charset="0"/>
              </a:rPr>
              <a:t>, peaking around </a:t>
            </a:r>
            <a:r>
              <a:rPr kumimoji="0" lang="en-US" altLang="en-US" sz="1800" b="1" i="0" u="none" strike="noStrike" cap="none" normalizeH="0" baseline="0" dirty="0">
                <a:ln>
                  <a:noFill/>
                </a:ln>
                <a:solidFill>
                  <a:schemeClr val="tx1"/>
                </a:solidFill>
                <a:effectLst/>
                <a:latin typeface="Arial" panose="020B0604020202020204" pitchFamily="34" charset="0"/>
              </a:rPr>
              <a:t>1 PM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Injuries are mostly minor or absent</a:t>
            </a:r>
            <a:r>
              <a:rPr kumimoji="0" lang="en-US" altLang="en-US" sz="1800" b="0" i="0" u="none" strike="noStrike" cap="none" normalizeH="0" baseline="0" dirty="0">
                <a:ln>
                  <a:noFill/>
                </a:ln>
                <a:solidFill>
                  <a:schemeClr val="tx1"/>
                </a:solidFill>
                <a:effectLst/>
                <a:latin typeface="Arial" panose="020B0604020202020204" pitchFamily="34" charset="0"/>
              </a:rPr>
              <a:t>, with </a:t>
            </a:r>
            <a:r>
              <a:rPr kumimoji="0" lang="en-US" altLang="en-US" sz="1800" b="1" i="0" u="none" strike="noStrike" cap="none" normalizeH="0" baseline="0" dirty="0">
                <a:ln>
                  <a:noFill/>
                </a:ln>
                <a:solidFill>
                  <a:schemeClr val="tx1"/>
                </a:solidFill>
                <a:effectLst/>
                <a:latin typeface="Arial" panose="020B0604020202020204" pitchFamily="34" charset="0"/>
              </a:rPr>
              <a:t>fatal and severe injuries being rare</a:t>
            </a:r>
            <a:r>
              <a:rPr kumimoji="0" lang="en-US" altLang="en-US" sz="1800" b="0" i="0" u="none" strike="noStrike" cap="none" normalizeH="0" baseline="0" dirty="0">
                <a:ln>
                  <a:noFill/>
                </a:ln>
                <a:solidFill>
                  <a:schemeClr val="tx1"/>
                </a:solidFill>
                <a:effectLst/>
                <a:latin typeface="Arial" panose="020B0604020202020204" pitchFamily="34" charset="0"/>
              </a:rPr>
              <a:t> (average total injuries per crash ≈ 0.35).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is </a:t>
            </a:r>
            <a:r>
              <a:rPr kumimoji="0" lang="en-US" altLang="en-US" sz="1800" b="1" i="0" u="none" strike="noStrike" cap="none" normalizeH="0" baseline="0" dirty="0">
                <a:ln>
                  <a:noFill/>
                </a:ln>
                <a:solidFill>
                  <a:schemeClr val="tx1"/>
                </a:solidFill>
                <a:effectLst/>
                <a:latin typeface="Arial" panose="020B0604020202020204" pitchFamily="34" charset="0"/>
              </a:rPr>
              <a:t>balanced</a:t>
            </a:r>
            <a:r>
              <a:rPr kumimoji="0" lang="en-US" altLang="en-US" sz="1800" b="0" i="0" u="none" strike="noStrike" cap="none" normalizeH="0" baseline="0" dirty="0">
                <a:ln>
                  <a:noFill/>
                </a:ln>
                <a:solidFill>
                  <a:schemeClr val="tx1"/>
                </a:solidFill>
                <a:effectLst/>
                <a:latin typeface="Arial" panose="020B0604020202020204" pitchFamily="34" charset="0"/>
              </a:rPr>
              <a:t> between severe (injury/tow) and non-severe (drive away) crash types, suitable for classification modeling.</a:t>
            </a:r>
          </a:p>
        </p:txBody>
      </p:sp>
    </p:spTree>
    <p:extLst>
      <p:ext uri="{BB962C8B-B14F-4D97-AF65-F5344CB8AC3E}">
        <p14:creationId xmlns:p14="http://schemas.microsoft.com/office/powerpoint/2010/main" val="876061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A572-67C1-2358-7945-ADBD3D6D7998}"/>
              </a:ext>
            </a:extLst>
          </p:cNvPr>
          <p:cNvSpPr>
            <a:spLocks noGrp="1"/>
          </p:cNvSpPr>
          <p:nvPr>
            <p:ph type="title"/>
          </p:nvPr>
        </p:nvSpPr>
        <p:spPr/>
        <p:txBody>
          <a:bodyPr>
            <a:normAutofit/>
          </a:bodyPr>
          <a:lstStyle/>
          <a:p>
            <a:r>
              <a:rPr lang="en-IN" sz="3200" dirty="0"/>
              <a:t>Visual analysis</a:t>
            </a:r>
            <a:endParaRPr lang="en-US" sz="3200" dirty="0"/>
          </a:p>
        </p:txBody>
      </p:sp>
      <p:pic>
        <p:nvPicPr>
          <p:cNvPr id="2050" name="Picture 2">
            <a:extLst>
              <a:ext uri="{FF2B5EF4-FFF2-40B4-BE49-F238E27FC236}">
                <a16:creationId xmlns:a16="http://schemas.microsoft.com/office/drawing/2014/main" id="{F2063751-B48C-5CBA-11B4-42F73E3FE9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7984" y="1515071"/>
            <a:ext cx="5636245" cy="33450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F01465-3090-70A7-EBD2-3A3CB4F562CC}"/>
              </a:ext>
            </a:extLst>
          </p:cNvPr>
          <p:cNvSpPr txBox="1"/>
          <p:nvPr/>
        </p:nvSpPr>
        <p:spPr>
          <a:xfrm>
            <a:off x="6074229" y="1997838"/>
            <a:ext cx="5611919" cy="2862322"/>
          </a:xfrm>
          <a:prstGeom prst="rect">
            <a:avLst/>
          </a:prstGeom>
          <a:noFill/>
        </p:spPr>
        <p:txBody>
          <a:bodyPr wrap="square">
            <a:spAutoFit/>
          </a:bodyPr>
          <a:lstStyle/>
          <a:p>
            <a:pPr>
              <a:buNone/>
            </a:pPr>
            <a:r>
              <a:rPr lang="en-US" b="1" dirty="0"/>
              <a:t>High-Risk Hours:</a:t>
            </a:r>
            <a:endParaRPr lang="en-US" dirty="0"/>
          </a:p>
          <a:p>
            <a:pPr marL="285750" indent="-285750">
              <a:buFont typeface="Arial" panose="020B0604020202020204" pitchFamily="34" charset="0"/>
              <a:buChar char="•"/>
            </a:pPr>
            <a:r>
              <a:rPr lang="en-US" b="1" dirty="0"/>
              <a:t>2 AM</a:t>
            </a:r>
            <a:r>
              <a:rPr lang="en-US" dirty="0"/>
              <a:t> shows the </a:t>
            </a:r>
            <a:r>
              <a:rPr lang="en-US" b="1" dirty="0"/>
              <a:t>highest average injuries</a:t>
            </a:r>
            <a:r>
              <a:rPr lang="en-US" dirty="0"/>
              <a:t> per crash.</a:t>
            </a:r>
          </a:p>
          <a:p>
            <a:pPr marL="285750" indent="-285750">
              <a:buFont typeface="Arial" panose="020B0604020202020204" pitchFamily="34" charset="0"/>
              <a:buChar char="•"/>
            </a:pPr>
            <a:r>
              <a:rPr lang="en-US" dirty="0"/>
              <a:t>Evening hours like </a:t>
            </a:r>
            <a:r>
              <a:rPr lang="en-US" b="1" dirty="0"/>
              <a:t>9 PM to 11 PM (21–23)</a:t>
            </a:r>
            <a:r>
              <a:rPr lang="en-US" dirty="0"/>
              <a:t> also show elevated injury levels.</a:t>
            </a:r>
          </a:p>
          <a:p>
            <a:pPr>
              <a:buNone/>
            </a:pPr>
            <a:endParaRPr lang="en-US" b="1" dirty="0"/>
          </a:p>
          <a:p>
            <a:pPr>
              <a:buNone/>
            </a:pPr>
            <a:r>
              <a:rPr lang="en-US" b="1" dirty="0"/>
              <a:t>Low-Risk Hours:</a:t>
            </a:r>
            <a:endParaRPr lang="en-US" dirty="0"/>
          </a:p>
          <a:p>
            <a:pPr marL="285750" indent="-285750">
              <a:buFont typeface="Arial" panose="020B0604020202020204" pitchFamily="34" charset="0"/>
              <a:buChar char="•"/>
            </a:pPr>
            <a:r>
              <a:rPr lang="en-US" dirty="0"/>
              <a:t>The </a:t>
            </a:r>
            <a:r>
              <a:rPr lang="en-US" b="1" dirty="0"/>
              <a:t>lowest average injuries</a:t>
            </a:r>
            <a:r>
              <a:rPr lang="en-US" dirty="0"/>
              <a:t> occur between </a:t>
            </a:r>
            <a:r>
              <a:rPr lang="en-US" b="1" dirty="0"/>
              <a:t>8 AM and 3 PM</a:t>
            </a:r>
            <a:r>
              <a:rPr lang="en-US" dirty="0"/>
              <a:t>.</a:t>
            </a:r>
          </a:p>
          <a:p>
            <a:pPr marL="285750" indent="-285750">
              <a:buFont typeface="Arial" panose="020B0604020202020204" pitchFamily="34" charset="0"/>
              <a:buChar char="•"/>
            </a:pPr>
            <a:r>
              <a:rPr lang="en-US" dirty="0"/>
              <a:t>This period may reflect </a:t>
            </a:r>
            <a:r>
              <a:rPr lang="en-US" b="1" dirty="0"/>
              <a:t>better traffic regulation and visibility</a:t>
            </a:r>
            <a:r>
              <a:rPr lang="en-US" dirty="0"/>
              <a:t>.</a:t>
            </a:r>
          </a:p>
        </p:txBody>
      </p:sp>
    </p:spTree>
    <p:extLst>
      <p:ext uri="{BB962C8B-B14F-4D97-AF65-F5344CB8AC3E}">
        <p14:creationId xmlns:p14="http://schemas.microsoft.com/office/powerpoint/2010/main" val="36667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4743B342-59B1-B521-4986-97A53E9F18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2898" y="214537"/>
            <a:ext cx="6026203" cy="35765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A2A5F2-4DFB-80A8-F113-8D17ED9F48C9}"/>
              </a:ext>
            </a:extLst>
          </p:cNvPr>
          <p:cNvSpPr txBox="1"/>
          <p:nvPr/>
        </p:nvSpPr>
        <p:spPr>
          <a:xfrm>
            <a:off x="1834242" y="3960168"/>
            <a:ext cx="9203871" cy="2308324"/>
          </a:xfrm>
          <a:prstGeom prst="rect">
            <a:avLst/>
          </a:prstGeom>
          <a:noFill/>
        </p:spPr>
        <p:txBody>
          <a:bodyPr wrap="square">
            <a:spAutoFit/>
          </a:bodyPr>
          <a:lstStyle/>
          <a:p>
            <a:pPr>
              <a:buNone/>
            </a:pPr>
            <a:r>
              <a:rPr lang="en-US" b="1" dirty="0"/>
              <a:t>Highest Average Injuries:</a:t>
            </a:r>
            <a:endParaRPr lang="en-US" dirty="0"/>
          </a:p>
          <a:p>
            <a:pPr>
              <a:buFont typeface="Arial" panose="020B0604020202020204" pitchFamily="34" charset="0"/>
              <a:buChar char="•"/>
            </a:pPr>
            <a:r>
              <a:rPr lang="en-US" b="1" dirty="0"/>
              <a:t>Monday (Day 1)</a:t>
            </a:r>
            <a:r>
              <a:rPr lang="en-US" dirty="0"/>
              <a:t> records the highest average injuries, slightly above 0.38.</a:t>
            </a:r>
          </a:p>
          <a:p>
            <a:pPr>
              <a:buFont typeface="Arial" panose="020B0604020202020204" pitchFamily="34" charset="0"/>
              <a:buChar char="•"/>
            </a:pPr>
            <a:r>
              <a:rPr lang="en-US" dirty="0"/>
              <a:t>This might reflect higher traffic volume and stress levels at the start of the workweek.</a:t>
            </a:r>
          </a:p>
          <a:p>
            <a:pPr>
              <a:buNone/>
            </a:pPr>
            <a:r>
              <a:rPr lang="en-US" b="1" dirty="0"/>
              <a:t>Lowest Average Injuries:</a:t>
            </a:r>
            <a:endParaRPr lang="en-US" dirty="0"/>
          </a:p>
          <a:p>
            <a:pPr>
              <a:buFont typeface="Arial" panose="020B0604020202020204" pitchFamily="34" charset="0"/>
              <a:buChar char="•"/>
            </a:pPr>
            <a:r>
              <a:rPr lang="en-US" b="1" dirty="0"/>
              <a:t>Thursday (Day 4)</a:t>
            </a:r>
            <a:r>
              <a:rPr lang="en-US" dirty="0"/>
              <a:t> shows the lowest average injuries per crash.</a:t>
            </a:r>
          </a:p>
          <a:p>
            <a:pPr>
              <a:buFont typeface="Arial" panose="020B0604020202020204" pitchFamily="34" charset="0"/>
              <a:buChar char="•"/>
            </a:pPr>
            <a:r>
              <a:rPr lang="en-US" dirty="0"/>
              <a:t>Midweek may have steadier traffic flow and fewer distractions.</a:t>
            </a:r>
          </a:p>
          <a:p>
            <a:r>
              <a:rPr lang="en-US" b="1" dirty="0"/>
              <a:t>Weekends (Days 6–7)</a:t>
            </a:r>
            <a:r>
              <a:rPr lang="en-US" dirty="0"/>
              <a:t> maintain moderate injury averages, likely due to recreational travel and potential for late-night driving incidents.</a:t>
            </a:r>
          </a:p>
        </p:txBody>
      </p:sp>
    </p:spTree>
    <p:extLst>
      <p:ext uri="{BB962C8B-B14F-4D97-AF65-F5344CB8AC3E}">
        <p14:creationId xmlns:p14="http://schemas.microsoft.com/office/powerpoint/2010/main" val="844338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167</TotalTime>
  <Words>2581</Words>
  <PresentationFormat>Widescreen</PresentationFormat>
  <Paragraphs>178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Aptos Display</vt:lpstr>
      <vt:lpstr>Arial</vt:lpstr>
      <vt:lpstr>Arial Unicode MS</vt:lpstr>
      <vt:lpstr>Courier New</vt:lpstr>
      <vt:lpstr>Symbol</vt:lpstr>
      <vt:lpstr>Times New Roman</vt:lpstr>
      <vt:lpstr>Office Theme</vt:lpstr>
      <vt:lpstr>Crash Severity prediction</vt:lpstr>
      <vt:lpstr>Problem Statement and Its Importance</vt:lpstr>
      <vt:lpstr>Motivation</vt:lpstr>
      <vt:lpstr>Technical challenges</vt:lpstr>
      <vt:lpstr>Solutions Implemented / Proposed</vt:lpstr>
      <vt:lpstr>Dataset and Feature Description</vt:lpstr>
      <vt:lpstr>Preliminary results</vt:lpstr>
      <vt:lpstr>Visual analysis</vt:lpstr>
      <vt:lpstr>PowerPoint Presentation</vt:lpstr>
      <vt:lpstr>PowerPoint Presentation</vt:lpstr>
      <vt:lpstr>PowerPoint Presentation</vt:lpstr>
      <vt:lpstr>PowerPoint Presentation</vt:lpstr>
      <vt:lpstr>PowerPoint Presentation</vt:lpstr>
      <vt:lpstr>Model performance</vt:lpstr>
      <vt:lpstr>Random Forest</vt:lpstr>
      <vt:lpstr>Gradient Boosting</vt:lpstr>
      <vt:lpstr>AdaBoost</vt:lpstr>
      <vt:lpstr>MLP classifier</vt:lpstr>
      <vt:lpstr>Model tuning</vt:lpstr>
      <vt:lpstr>Tuning model: Logistic regression</vt:lpstr>
      <vt:lpstr>Random Forest</vt:lpstr>
      <vt:lpstr>Gradient Boosting</vt:lpstr>
      <vt:lpstr>AdaBoost classifier</vt:lpstr>
      <vt:lpstr>MLP classifier</vt:lpstr>
      <vt:lpstr>Best model</vt:lpstr>
      <vt:lpstr>Model deployment analysis</vt:lpstr>
      <vt:lpstr>Limitations and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erms:created xsi:type="dcterms:W3CDTF">2025-04-19T09:33:44Z</dcterms:created>
  <dcterms:modified xsi:type="dcterms:W3CDTF">2025-05-07T05:38:51Z</dcterms:modified>
</cp:coreProperties>
</file>