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Roboto" panose="020B0604020202020204" charset="0"/>
      <p:regular r:id="rId38"/>
      <p:bold r:id="rId39"/>
      <p:italic r:id="rId40"/>
      <p:boldItalic r:id="rId41"/>
    </p:embeddedFont>
    <p:embeddedFont>
      <p:font typeface="Tahoma" panose="020B0604030504040204" pitchFamily="34" charset="0"/>
      <p:regular r:id="rId42"/>
      <p:bold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TfZDuT4IwQmxQLTTa36utPI01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35A923-930D-4D59-8CA4-25EE3A485F76}">
  <a:tblStyle styleId="{AE35A923-930D-4D59-8CA4-25EE3A485F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7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50485D-7AD4-4A38-8C66-09F294A1E9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Leveraging Softmax and Deep Neural Networks For Enhanced Movie Recommendations</a:t>
            </a:r>
            <a:endParaRPr lang="en-IN"/>
          </a:p>
        </p:txBody>
      </p:sp>
      <p:sp>
        <p:nvSpPr>
          <p:cNvPr id="3" name="Date Placeholder 2">
            <a:extLst>
              <a:ext uri="{FF2B5EF4-FFF2-40B4-BE49-F238E27FC236}">
                <a16:creationId xmlns:a16="http://schemas.microsoft.com/office/drawing/2014/main" id="{A5EB9EA0-F2AB-440A-ACDF-C4DC818F8C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DCD860-C37D-4FCB-A1B3-FF727D288875}" type="datetimeFigureOut">
              <a:rPr lang="en-IN" smtClean="0"/>
              <a:t>24-04-2024</a:t>
            </a:fld>
            <a:endParaRPr lang="en-IN"/>
          </a:p>
        </p:txBody>
      </p:sp>
      <p:sp>
        <p:nvSpPr>
          <p:cNvPr id="4" name="Footer Placeholder 3">
            <a:extLst>
              <a:ext uri="{FF2B5EF4-FFF2-40B4-BE49-F238E27FC236}">
                <a16:creationId xmlns:a16="http://schemas.microsoft.com/office/drawing/2014/main" id="{1E943EBC-968B-4C29-8C82-D5665C942E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E441158-F9C2-4EDD-9735-90333FB061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BC1D98-E62A-49B4-BA90-D229E3CCCB3F}" type="slidenum">
              <a:rPr lang="en-IN" smtClean="0"/>
              <a:t>‹#›</a:t>
            </a:fld>
            <a:endParaRPr lang="en-IN"/>
          </a:p>
        </p:txBody>
      </p:sp>
    </p:spTree>
    <p:extLst>
      <p:ext uri="{BB962C8B-B14F-4D97-AF65-F5344CB8AC3E}">
        <p14:creationId xmlns:p14="http://schemas.microsoft.com/office/powerpoint/2010/main" val="18173612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Leveraging Softmax and Deep Neural Networks For Enhanced Movie Recommendations</a:t>
            </a:r>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8271CD7E-C55F-4D76-93A8-8F6E8E9DD4B2}"/>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623522BB-06A4-40FB-BE7E-3F7280E6FD6D}"/>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63EE9F6D-67D3-4D88-8DA9-718173BBC933}"/>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51467F6F-87FF-4243-98E2-E22524724204}"/>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6EABB241-D2C1-4DFC-BBF7-BE2E2D5A075A}"/>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C4DE504E-3E67-427E-AFD9-A3D80CB1A1F7}"/>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AA2BDBE1-6B11-4464-953F-37E91C35227F}"/>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98F2C1A5-C8A1-456F-A769-D6E7DFA75186}"/>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F8D81E10-C3D1-42CE-80E4-64F8EECEFEA4}"/>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24E206BD-5604-4CE0-ABA2-659BDA1D204B}"/>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E9E20C20-A425-4970-8683-88385EDAECD4}"/>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43A190E2-FA7B-483A-B127-ED713328341F}"/>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F5150A4C-EB4B-4340-8DDD-54940C96B082}"/>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3BAF15C1-8966-4951-91BB-B19D817DEC7C}"/>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6C404173-FF1A-48DB-A630-8373A1758DB2}"/>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A1BB9818-A24B-4C08-9CC2-5B1439D0E80A}"/>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E557DFC4-07F9-412F-9955-418EA4DF3030}"/>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D18988F4-91A9-403A-BA4F-F994E3F633E5}"/>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6F72112D-40C6-4683-BA22-8A858C906842}"/>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37270197-5A67-4192-96FB-5357179BF330}"/>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f69e4d5c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6f69e4d5c6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1235C8F5-9640-453E-9388-B8285EF24EEF}"/>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6f69e4d5c6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6f69e4d5c6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6f69e4d5c6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Header Placeholder 1">
            <a:extLst>
              <a:ext uri="{FF2B5EF4-FFF2-40B4-BE49-F238E27FC236}">
                <a16:creationId xmlns:a16="http://schemas.microsoft.com/office/drawing/2014/main" id="{DC564905-AB0A-479C-ABA8-5CDD9EC6BD54}"/>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1F3F3335-5138-474B-93FA-B3DB50903567}"/>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68C9E930-0F8F-429E-84DE-03FCCA3E5944}"/>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f69e4d5c6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6f69e4d5c6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6f69e4d5c6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2" name="Header Placeholder 1">
            <a:extLst>
              <a:ext uri="{FF2B5EF4-FFF2-40B4-BE49-F238E27FC236}">
                <a16:creationId xmlns:a16="http://schemas.microsoft.com/office/drawing/2014/main" id="{F804262E-FAF9-4DCE-B054-B2B960EFFD35}"/>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Header Placeholder 1">
            <a:extLst>
              <a:ext uri="{FF2B5EF4-FFF2-40B4-BE49-F238E27FC236}">
                <a16:creationId xmlns:a16="http://schemas.microsoft.com/office/drawing/2014/main" id="{E89279CB-7A0E-432C-B571-F8E91725C91D}"/>
              </a:ext>
            </a:extLst>
          </p:cNvPr>
          <p:cNvSpPr>
            <a:spLocks noGrp="1"/>
          </p:cNvSpPr>
          <p:nvPr>
            <p:ph type="hdr" idx="2"/>
          </p:nvPr>
        </p:nvSpPr>
        <p:spPr/>
        <p:txBody>
          <a:bodyPr/>
          <a:lstStyle/>
          <a:p>
            <a:r>
              <a:rPr lang="en-US"/>
              <a:t>Leveraging Softmax and Deep Neural Networks For Enhanced Movie Recommendations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19" name="Google Shape;19;p2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20" name="Google Shape;20;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a:spLocks noGrp="1"/>
          </p:cNvSpPr>
          <p:nvPr>
            <p:ph type="pic" idx="2"/>
          </p:nvPr>
        </p:nvSpPr>
        <p:spPr>
          <a:xfrm>
            <a:off x="3887391" y="987426"/>
            <a:ext cx="4629150" cy="4873625"/>
          </a:xfrm>
          <a:prstGeom prst="rect">
            <a:avLst/>
          </a:prstGeom>
          <a:noFill/>
          <a:ln>
            <a:noFill/>
          </a:ln>
        </p:spPr>
      </p:sp>
      <p:sp>
        <p:nvSpPr>
          <p:cNvPr id="74" name="Google Shape;74;p3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7"/>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88" name="Google Shape;88;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89" name="Google Shape;89;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25" name="Google Shape;2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26" name="Google Shape;2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29" name="Google Shape;29;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30" name="Google Shape;30;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el und Inhalt">
  <p:cSld name="Titel und Inhalt">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457201" y="762000"/>
            <a:ext cx="6400800" cy="438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3300"/>
              <a:buFont typeface="Calibri"/>
              <a:buNone/>
              <a:defRPr>
                <a:solidFill>
                  <a:srgbClr val="C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9"/>
          <p:cNvSpPr txBox="1">
            <a:spLocks noGrp="1"/>
          </p:cNvSpPr>
          <p:nvPr>
            <p:ph type="body" idx="1"/>
          </p:nvPr>
        </p:nvSpPr>
        <p:spPr>
          <a:xfrm>
            <a:off x="457201" y="1371601"/>
            <a:ext cx="8229600" cy="4525963"/>
          </a:xfrm>
          <a:prstGeom prst="rect">
            <a:avLst/>
          </a:prstGeom>
          <a:noFill/>
          <a:ln>
            <a:noFill/>
          </a:ln>
        </p:spPr>
        <p:txBody>
          <a:bodyPr spcFirstLastPara="1" wrap="square" lIns="91425" tIns="45700" rIns="91425" bIns="45700" anchor="t" anchorCtr="0">
            <a:normAutofit/>
          </a:bodyPr>
          <a:lstStyle>
            <a:lvl1pPr marL="457200" lvl="0" indent="-361950" algn="l">
              <a:lnSpc>
                <a:spcPct val="90000"/>
              </a:lnSpc>
              <a:spcBef>
                <a:spcPts val="1091"/>
              </a:spcBef>
              <a:spcAft>
                <a:spcPts val="0"/>
              </a:spcAft>
              <a:buClr>
                <a:srgbClr val="002060"/>
              </a:buClr>
              <a:buSzPts val="2100"/>
              <a:buFont typeface="Noto Sans Symbols"/>
              <a:buChar char="▪"/>
              <a:defRPr b="1">
                <a:solidFill>
                  <a:srgbClr val="002060"/>
                </a:solidFill>
                <a:latin typeface="Calibri"/>
                <a:ea typeface="Calibri"/>
                <a:cs typeface="Calibri"/>
                <a:sym typeface="Calibri"/>
              </a:defRPr>
            </a:lvl1pPr>
            <a:lvl2pPr marL="914400" lvl="1" indent="-342900" algn="l">
              <a:lnSpc>
                <a:spcPct val="90000"/>
              </a:lnSpc>
              <a:spcBef>
                <a:spcPts val="375"/>
              </a:spcBef>
              <a:spcAft>
                <a:spcPts val="0"/>
              </a:spcAft>
              <a:buClr>
                <a:srgbClr val="0070C0"/>
              </a:buClr>
              <a:buSzPts val="1800"/>
              <a:buChar char="•"/>
              <a:defRPr b="1">
                <a:solidFill>
                  <a:srgbClr val="0070C0"/>
                </a:solidFill>
                <a:latin typeface="Calibri"/>
                <a:ea typeface="Calibri"/>
                <a:cs typeface="Calibri"/>
                <a:sym typeface="Calibri"/>
              </a:defRPr>
            </a:lvl2pPr>
            <a:lvl3pPr marL="1371600" lvl="2" indent="-323850" algn="l">
              <a:lnSpc>
                <a:spcPct val="90000"/>
              </a:lnSpc>
              <a:spcBef>
                <a:spcPts val="375"/>
              </a:spcBef>
              <a:spcAft>
                <a:spcPts val="0"/>
              </a:spcAft>
              <a:buClr>
                <a:srgbClr val="525252"/>
              </a:buClr>
              <a:buSzPts val="1500"/>
              <a:buFont typeface="Arial"/>
              <a:buChar char="•"/>
              <a:defRPr b="1">
                <a:solidFill>
                  <a:srgbClr val="525252"/>
                </a:solidFill>
                <a:latin typeface="Calibri"/>
                <a:ea typeface="Calibri"/>
                <a:cs typeface="Calibri"/>
                <a:sym typeface="Calibri"/>
              </a:defRPr>
            </a:lvl3pPr>
            <a:lvl4pPr marL="1828800" lvl="3" indent="-314325" algn="l">
              <a:lnSpc>
                <a:spcPct val="90000"/>
              </a:lnSpc>
              <a:spcBef>
                <a:spcPts val="375"/>
              </a:spcBef>
              <a:spcAft>
                <a:spcPts val="0"/>
              </a:spcAft>
              <a:buClr>
                <a:schemeClr val="dk1"/>
              </a:buClr>
              <a:buSzPts val="1350"/>
              <a:buChar char="•"/>
              <a:defRPr>
                <a:latin typeface="Calibri"/>
                <a:ea typeface="Calibri"/>
                <a:cs typeface="Calibri"/>
                <a:sym typeface="Calibri"/>
              </a:defRPr>
            </a:lvl4pPr>
            <a:lvl5pPr marL="2286000" lvl="4" indent="-314325" algn="l">
              <a:lnSpc>
                <a:spcPct val="90000"/>
              </a:lnSpc>
              <a:spcBef>
                <a:spcPts val="375"/>
              </a:spcBef>
              <a:spcAft>
                <a:spcPts val="0"/>
              </a:spcAft>
              <a:buClr>
                <a:schemeClr val="dk1"/>
              </a:buClr>
              <a:buSzPts val="1350"/>
              <a:buChar char="•"/>
              <a:defRPr>
                <a:latin typeface="Calibri"/>
                <a:ea typeface="Calibri"/>
                <a:cs typeface="Calibri"/>
                <a:sym typeface="Calibri"/>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29"/>
          <p:cNvSpPr txBox="1">
            <a:spLocks noGrp="1"/>
          </p:cNvSpPr>
          <p:nvPr>
            <p:ph type="ftr" idx="11"/>
          </p:nvPr>
        </p:nvSpPr>
        <p:spPr>
          <a:xfrm>
            <a:off x="2590801" y="6254750"/>
            <a:ext cx="446405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55" b="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cxnSp>
        <p:nvCxnSpPr>
          <p:cNvPr id="35" name="Google Shape;35;p29"/>
          <p:cNvCxnSpPr/>
          <p:nvPr/>
        </p:nvCxnSpPr>
        <p:spPr>
          <a:xfrm>
            <a:off x="447906" y="1196752"/>
            <a:ext cx="8238895" cy="0"/>
          </a:xfrm>
          <a:prstGeom prst="straightConnector1">
            <a:avLst/>
          </a:prstGeom>
          <a:noFill/>
          <a:ln w="9525" cap="flat" cmpd="sng">
            <a:solidFill>
              <a:schemeClr val="dk1"/>
            </a:solidFill>
            <a:prstDash val="solid"/>
            <a:miter lim="800000"/>
            <a:headEnd type="none" w="sm" len="sm"/>
            <a:tailEnd type="none" w="sm" len="sm"/>
          </a:ln>
        </p:spPr>
      </p:cxnSp>
      <p:cxnSp>
        <p:nvCxnSpPr>
          <p:cNvPr id="36" name="Google Shape;36;p29"/>
          <p:cNvCxnSpPr/>
          <p:nvPr/>
        </p:nvCxnSpPr>
        <p:spPr>
          <a:xfrm>
            <a:off x="457202" y="6093296"/>
            <a:ext cx="8238895" cy="0"/>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0" name="Google Shape;40;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41" name="Google Shape;41;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42" name="Google Shape;42;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3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48" name="Google Shape;48;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49" name="Google Shape;49;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3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3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3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5" name="Google Shape;55;p3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57" name="Google Shape;57;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58" name="Google Shape;58;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62" name="Google Shape;62;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63" name="Google Shape;63;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4"/>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7" name="Google Shape;67;p34"/>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25/04/2024</a:t>
            </a:r>
            <a:endParaRPr/>
          </a:p>
        </p:txBody>
      </p:sp>
      <p:sp>
        <p:nvSpPr>
          <p:cNvPr id="69" name="Google Shape;69;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Seshadri Rao Gudlavalleru Engineering College</a:t>
            </a:r>
            <a:endParaRPr/>
          </a:p>
        </p:txBody>
      </p:sp>
      <p:sp>
        <p:nvSpPr>
          <p:cNvPr id="70" name="Google Shape;70;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25/04/2024</a:t>
            </a:r>
            <a:endParaRPr/>
          </a:p>
        </p:txBody>
      </p:sp>
      <p:sp>
        <p:nvSpPr>
          <p:cNvPr id="13" name="Google Shape;13;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Seshadri Rao Gudlavalleru Engineering College</a:t>
            </a:r>
            <a:endParaRPr/>
          </a:p>
        </p:txBody>
      </p:sp>
      <p:sp>
        <p:nvSpPr>
          <p:cNvPr id="14" name="Google Shape;14;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90768" y="264835"/>
            <a:ext cx="8962458" cy="79200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rgbClr val="111111"/>
              </a:buClr>
              <a:buSzPts val="2400"/>
              <a:buFont typeface="Times New Roman"/>
              <a:buNone/>
            </a:pPr>
            <a:r>
              <a:rPr lang="en-US" sz="2400" b="1" dirty="0">
                <a:solidFill>
                  <a:srgbClr val="FF0000"/>
                </a:solidFill>
                <a:latin typeface="Times New Roman"/>
                <a:ea typeface="Times New Roman"/>
                <a:cs typeface="Times New Roman"/>
                <a:sym typeface="Times New Roman"/>
              </a:rPr>
              <a:t>LEVERAGING SOFTMAX AND DEEP NEURAL NETWORKS FOR ENHANCED MOVIE RECOMMENDATIONS</a:t>
            </a:r>
            <a:endParaRPr sz="2400" b="0" dirty="0">
              <a:solidFill>
                <a:srgbClr val="FF0000"/>
              </a:solidFill>
              <a:latin typeface="Times New Roman"/>
              <a:ea typeface="Times New Roman"/>
              <a:cs typeface="Times New Roman"/>
              <a:sym typeface="Times New Roman"/>
            </a:endParaRPr>
          </a:p>
        </p:txBody>
      </p:sp>
      <p:sp>
        <p:nvSpPr>
          <p:cNvPr id="95" name="Google Shape;95;p1"/>
          <p:cNvSpPr txBox="1">
            <a:spLocks noGrp="1"/>
          </p:cNvSpPr>
          <p:nvPr>
            <p:ph type="subTitle" idx="1"/>
          </p:nvPr>
        </p:nvSpPr>
        <p:spPr>
          <a:xfrm>
            <a:off x="800097" y="2577024"/>
            <a:ext cx="7543800" cy="40230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2400"/>
              <a:buNone/>
            </a:pPr>
            <a:r>
              <a:rPr lang="en-US" sz="2400" dirty="0">
                <a:solidFill>
                  <a:srgbClr val="002060"/>
                </a:solidFill>
                <a:latin typeface="Times New Roman" panose="02020603050405020304" pitchFamily="18" charset="0"/>
                <a:ea typeface="Times New Roman"/>
                <a:cs typeface="Times New Roman" panose="02020603050405020304" pitchFamily="18" charset="0"/>
                <a:sym typeface="Times New Roman"/>
              </a:rPr>
              <a:t>Department of Computer Science and Engineering</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rgbClr val="002060"/>
              </a:buClr>
              <a:buSzPts val="2000"/>
              <a:buNone/>
            </a:pPr>
            <a:r>
              <a:rPr lang="en-US" sz="2000" dirty="0">
                <a:solidFill>
                  <a:srgbClr val="002060"/>
                </a:solidFill>
                <a:latin typeface="Times New Roman" panose="02020603050405020304" pitchFamily="18" charset="0"/>
                <a:ea typeface="Times New Roman"/>
                <a:cs typeface="Times New Roman" panose="02020603050405020304" pitchFamily="18" charset="0"/>
                <a:sym typeface="Times New Roman"/>
              </a:rPr>
              <a:t>Seshadri Rao </a:t>
            </a:r>
            <a:r>
              <a:rPr lang="en-US" sz="2000" dirty="0" err="1">
                <a:solidFill>
                  <a:srgbClr val="002060"/>
                </a:solidFill>
                <a:latin typeface="Times New Roman" panose="02020603050405020304" pitchFamily="18" charset="0"/>
                <a:ea typeface="Times New Roman"/>
                <a:cs typeface="Times New Roman" panose="02020603050405020304" pitchFamily="18" charset="0"/>
                <a:sym typeface="Times New Roman"/>
              </a:rPr>
              <a:t>Gudlavalleru</a:t>
            </a:r>
            <a:r>
              <a:rPr lang="en-US" sz="2000" dirty="0">
                <a:solidFill>
                  <a:srgbClr val="002060"/>
                </a:solidFill>
                <a:latin typeface="Times New Roman" panose="02020603050405020304" pitchFamily="18" charset="0"/>
                <a:ea typeface="Times New Roman"/>
                <a:cs typeface="Times New Roman" panose="02020603050405020304" pitchFamily="18" charset="0"/>
                <a:sym typeface="Times New Roman"/>
              </a:rPr>
              <a:t> Engineering College, </a:t>
            </a:r>
            <a:r>
              <a:rPr lang="en-US" sz="2000" dirty="0" err="1">
                <a:solidFill>
                  <a:srgbClr val="002060"/>
                </a:solidFill>
                <a:latin typeface="Times New Roman" panose="02020603050405020304" pitchFamily="18" charset="0"/>
                <a:ea typeface="Times New Roman"/>
                <a:cs typeface="Times New Roman" panose="02020603050405020304" pitchFamily="18" charset="0"/>
                <a:sym typeface="Times New Roman"/>
              </a:rPr>
              <a:t>Gudlavalleru</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rgbClr val="C00000"/>
              </a:buClr>
              <a:buSzPts val="2000"/>
              <a:buNone/>
            </a:pPr>
            <a:r>
              <a:rPr lang="en-US" sz="2000" b="1" dirty="0">
                <a:solidFill>
                  <a:srgbClr val="FF0000"/>
                </a:solidFill>
                <a:latin typeface="Times New Roman" panose="02020603050405020304" pitchFamily="18" charset="0"/>
                <a:ea typeface="Times New Roman"/>
                <a:cs typeface="Times New Roman" panose="02020603050405020304" pitchFamily="18" charset="0"/>
                <a:sym typeface="Times New Roman"/>
              </a:rPr>
              <a:t>Under the Guidance of</a:t>
            </a:r>
            <a:endParaRPr dirty="0">
              <a:solidFill>
                <a:srgbClr val="FF0000"/>
              </a:solidFill>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000"/>
              <a:buNone/>
            </a:pPr>
            <a:r>
              <a:rPr lang="en-US" sz="2000" b="1" dirty="0">
                <a:latin typeface="Times New Roman" panose="02020603050405020304" pitchFamily="18" charset="0"/>
                <a:ea typeface="Times New Roman"/>
                <a:cs typeface="Times New Roman" panose="02020603050405020304" pitchFamily="18" charset="0"/>
                <a:sym typeface="Times New Roman"/>
              </a:rPr>
              <a:t>Dr. N. RAJESWARI,</a:t>
            </a:r>
            <a:r>
              <a:rPr lang="en-US" sz="1800" b="1" dirty="0">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ea typeface="Times New Roman"/>
                <a:cs typeface="Times New Roman" panose="02020603050405020304" pitchFamily="18" charset="0"/>
                <a:sym typeface="Times New Roman"/>
              </a:rPr>
              <a:t>M. Tech., Ph.D.</a:t>
            </a:r>
            <a:endParaRPr sz="1800" dirty="0">
              <a:latin typeface="Times New Roman" panose="02020603050405020304" pitchFamily="18" charset="0"/>
              <a:ea typeface="Times New Roman"/>
              <a:cs typeface="Times New Roman" panose="02020603050405020304" pitchFamily="18" charset="0"/>
              <a:sym typeface="Times New Roman"/>
            </a:endParaRPr>
          </a:p>
          <a:p>
            <a:pPr marL="63500" marR="82550" lvl="0" indent="0" algn="ctr" rtl="0">
              <a:lnSpc>
                <a:spcPct val="90000"/>
              </a:lnSpc>
              <a:spcBef>
                <a:spcPts val="135"/>
              </a:spcBef>
              <a:spcAft>
                <a:spcPts val="0"/>
              </a:spcAft>
              <a:buClr>
                <a:schemeClr val="dk1"/>
              </a:buClr>
              <a:buSzPts val="1800"/>
              <a:buNone/>
            </a:pPr>
            <a:r>
              <a:rPr lang="en-US" sz="1800" dirty="0">
                <a:latin typeface="Times New Roman" panose="02020603050405020304" pitchFamily="18" charset="0"/>
                <a:ea typeface="Times New Roman"/>
                <a:cs typeface="Times New Roman" panose="02020603050405020304" pitchFamily="18" charset="0"/>
                <a:sym typeface="Times New Roman"/>
              </a:rPr>
              <a:t>Professor, Department of CSE</a:t>
            </a:r>
            <a:endParaRPr sz="16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90000"/>
              </a:lnSpc>
              <a:spcBef>
                <a:spcPts val="1000"/>
              </a:spcBef>
              <a:spcAft>
                <a:spcPts val="0"/>
              </a:spcAft>
              <a:buClr>
                <a:srgbClr val="7030A0"/>
              </a:buClr>
              <a:buSzPts val="2000"/>
              <a:buNone/>
            </a:pPr>
            <a:r>
              <a:rPr lang="en-US" sz="2000" dirty="0">
                <a:solidFill>
                  <a:srgbClr val="7030A0"/>
                </a:solidFill>
                <a:latin typeface="Times New Roman" panose="02020603050405020304" pitchFamily="18" charset="0"/>
                <a:ea typeface="Times New Roman"/>
                <a:cs typeface="Times New Roman" panose="02020603050405020304" pitchFamily="18" charset="0"/>
                <a:sym typeface="Times New Roman"/>
              </a:rPr>
              <a:t>By</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rgbClr val="000000"/>
              </a:buClr>
              <a:buSzPts val="2000"/>
              <a:buNone/>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R. L. PRASOON KUMAR                                  20481A05K0</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rgbClr val="000000"/>
              </a:buClr>
              <a:buSzPts val="2000"/>
              <a:buNone/>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Y. RUDRA PRAKASH                                       20481A05P5</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rgbClr val="000000"/>
              </a:buClr>
              <a:buSzPts val="2000"/>
              <a:buNone/>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V. DUNESH			                           20481A05O3</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rgbClr val="000000"/>
              </a:buClr>
              <a:buSzPts val="2000"/>
              <a:buNone/>
            </a:pPr>
            <a:r>
              <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rPr>
              <a:t>       Y.  NAGA SANDEESH                                      20481A05P3</a:t>
            </a:r>
            <a:endParaRPr dirty="0">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rgbClr val="FFFFFF"/>
              </a:buClr>
              <a:buSzPts val="500"/>
              <a:buNone/>
            </a:pPr>
            <a:br>
              <a:rPr lang="en-US" sz="500" dirty="0">
                <a:solidFill>
                  <a:srgbClr val="FFFFFF"/>
                </a:solidFill>
                <a:latin typeface="Century Gothic"/>
                <a:ea typeface="Century Gothic"/>
                <a:cs typeface="Century Gothic"/>
                <a:sym typeface="Century Gothic"/>
              </a:rPr>
            </a:br>
            <a:br>
              <a:rPr lang="en-US" sz="500" dirty="0">
                <a:solidFill>
                  <a:srgbClr val="FFFFFF"/>
                </a:solidFill>
                <a:latin typeface="Century Gothic"/>
                <a:ea typeface="Century Gothic"/>
                <a:cs typeface="Century Gothic"/>
                <a:sym typeface="Century Gothic"/>
              </a:rPr>
            </a:br>
            <a:endParaRPr sz="500" dirty="0">
              <a:solidFill>
                <a:srgbClr val="FFFFFF"/>
              </a:solidFill>
              <a:latin typeface="Century Gothic"/>
              <a:ea typeface="Century Gothic"/>
              <a:cs typeface="Century Gothic"/>
              <a:sym typeface="Century Gothic"/>
            </a:endParaRPr>
          </a:p>
          <a:p>
            <a:pPr marL="0" lvl="0" indent="0" algn="ctr" rtl="0">
              <a:lnSpc>
                <a:spcPct val="90000"/>
              </a:lnSpc>
              <a:spcBef>
                <a:spcPts val="0"/>
              </a:spcBef>
              <a:spcAft>
                <a:spcPts val="0"/>
              </a:spcAft>
              <a:buClr>
                <a:schemeClr val="dk1"/>
              </a:buClr>
              <a:buSzPts val="600"/>
              <a:buNone/>
            </a:pPr>
            <a:endParaRPr sz="600" dirty="0"/>
          </a:p>
          <a:p>
            <a:pPr marL="0" lvl="0" indent="0" algn="ctr" rtl="0">
              <a:lnSpc>
                <a:spcPct val="90000"/>
              </a:lnSpc>
              <a:spcBef>
                <a:spcPts val="0"/>
              </a:spcBef>
              <a:spcAft>
                <a:spcPts val="0"/>
              </a:spcAft>
              <a:buClr>
                <a:schemeClr val="dk1"/>
              </a:buClr>
              <a:buSzPts val="600"/>
              <a:buNone/>
            </a:pPr>
            <a:endParaRPr sz="600" dirty="0"/>
          </a:p>
        </p:txBody>
      </p:sp>
      <p:pic>
        <p:nvPicPr>
          <p:cNvPr id="96" name="Google Shape;96;p1"/>
          <p:cNvPicPr preferRelativeResize="0"/>
          <p:nvPr/>
        </p:nvPicPr>
        <p:blipFill rotWithShape="1">
          <a:blip r:embed="rId3">
            <a:alphaModFix/>
          </a:blip>
          <a:srcRect/>
          <a:stretch/>
        </p:blipFill>
        <p:spPr>
          <a:xfrm>
            <a:off x="3615609" y="1128579"/>
            <a:ext cx="1912777" cy="1376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323528" y="634901"/>
            <a:ext cx="64008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ct val="100000"/>
              <a:buFont typeface="Calibri"/>
              <a:buNone/>
            </a:pPr>
            <a:r>
              <a:rPr lang="en-US" sz="3600" dirty="0">
                <a:solidFill>
                  <a:srgbClr val="FF0000"/>
                </a:solidFill>
                <a:latin typeface="Times New Roman" panose="02020603050405020304" pitchFamily="18" charset="0"/>
                <a:cs typeface="Times New Roman" panose="02020603050405020304" pitchFamily="18" charset="0"/>
              </a:rPr>
              <a:t>Content-based Recommendation </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76" name="Google Shape;176;p7"/>
          <p:cNvSpPr txBox="1"/>
          <p:nvPr/>
        </p:nvSpPr>
        <p:spPr>
          <a:xfrm>
            <a:off x="457200" y="1229936"/>
            <a:ext cx="7704856" cy="52629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tx1"/>
                </a:solidFill>
                <a:latin typeface="Times New Roman" panose="02020603050405020304" pitchFamily="18" charset="0"/>
                <a:ea typeface="Calibri"/>
                <a:cs typeface="Times New Roman" panose="02020603050405020304" pitchFamily="18" charset="0"/>
                <a:sym typeface="Calibri"/>
              </a:rPr>
              <a:t>PROS</a:t>
            </a:r>
            <a:endParaRPr sz="2000" dirty="0">
              <a:solidFill>
                <a:schemeClr val="tx1"/>
              </a:solidFill>
              <a:latin typeface="Times New Roman" panose="02020603050405020304" pitchFamily="18" charset="0"/>
              <a:cs typeface="Times New Roman" panose="02020603050405020304" pitchFamily="18" charset="0"/>
            </a:endParaRPr>
          </a:p>
          <a:p>
            <a:pPr marL="0" marR="0" lvl="0" indent="-114300" algn="l" rtl="0">
              <a:spcBef>
                <a:spcPts val="0"/>
              </a:spcBef>
              <a:spcAft>
                <a:spcPts val="0"/>
              </a:spcAft>
              <a:buClr>
                <a:srgbClr val="202124"/>
              </a:buClr>
              <a:buSzPts val="1800"/>
              <a:buFont typeface="Arial"/>
              <a:buChar char="•"/>
            </a:pPr>
            <a:r>
              <a:rPr lang="en-US" sz="2000" b="0" i="0" dirty="0">
                <a:solidFill>
                  <a:schemeClr val="tx1"/>
                </a:solidFill>
                <a:latin typeface="Times New Roman" panose="02020603050405020304" pitchFamily="18" charset="0"/>
                <a:ea typeface="Roboto"/>
                <a:cs typeface="Times New Roman" panose="02020603050405020304" pitchFamily="18" charset="0"/>
                <a:sym typeface="Roboto"/>
              </a:rPr>
              <a:t>The model doesn't need any data about other users, since the recommendations are specific to this user. This makes it easier to scale to a large number of users.</a:t>
            </a:r>
            <a:endParaRPr sz="2000" dirty="0">
              <a:solidFill>
                <a:schemeClr val="tx1"/>
              </a:solidFill>
              <a:latin typeface="Times New Roman" panose="02020603050405020304" pitchFamily="18" charset="0"/>
              <a:cs typeface="Times New Roman" panose="02020603050405020304" pitchFamily="18" charset="0"/>
            </a:endParaRPr>
          </a:p>
          <a:p>
            <a:pPr marL="0" marR="0" lvl="0" indent="-114300" algn="l" rtl="0">
              <a:spcBef>
                <a:spcPts val="0"/>
              </a:spcBef>
              <a:spcAft>
                <a:spcPts val="0"/>
              </a:spcAft>
              <a:buClr>
                <a:srgbClr val="202124"/>
              </a:buClr>
              <a:buSzPts val="1800"/>
              <a:buFont typeface="Arial"/>
              <a:buChar char="•"/>
            </a:pPr>
            <a:r>
              <a:rPr lang="en-US" sz="2000" b="0" i="0" dirty="0">
                <a:solidFill>
                  <a:schemeClr val="tx1"/>
                </a:solidFill>
                <a:latin typeface="Times New Roman" panose="02020603050405020304" pitchFamily="18" charset="0"/>
                <a:ea typeface="Roboto"/>
                <a:cs typeface="Times New Roman" panose="02020603050405020304" pitchFamily="18" charset="0"/>
                <a:sym typeface="Roboto"/>
              </a:rPr>
              <a:t>The model can capture the specific interests of a user, and can recommend niche items that very few other users are interested in.</a:t>
            </a:r>
            <a:endParaRPr sz="2000"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1800"/>
              <a:buFont typeface="Arial"/>
              <a:buNone/>
            </a:pPr>
            <a:endParaRPr sz="2000" dirty="0">
              <a:solidFill>
                <a:schemeClr val="tx1"/>
              </a:solidFill>
              <a:latin typeface="Times New Roman" panose="02020603050405020304" pitchFamily="18" charset="0"/>
              <a:ea typeface="Roboto"/>
              <a:cs typeface="Times New Roman" panose="02020603050405020304" pitchFamily="18" charset="0"/>
              <a:sym typeface="Roboto"/>
            </a:endParaRPr>
          </a:p>
          <a:p>
            <a:pPr marL="0" marR="0" lvl="0" indent="0" algn="l" rtl="0">
              <a:spcBef>
                <a:spcPts val="0"/>
              </a:spcBef>
              <a:spcAft>
                <a:spcPts val="0"/>
              </a:spcAft>
              <a:buNone/>
            </a:pPr>
            <a:r>
              <a:rPr lang="en-US" sz="2000" b="1" u="sng" dirty="0">
                <a:solidFill>
                  <a:schemeClr val="tx1"/>
                </a:solidFill>
                <a:latin typeface="Times New Roman" panose="02020603050405020304" pitchFamily="18" charset="0"/>
                <a:ea typeface="Roboto"/>
                <a:cs typeface="Times New Roman" panose="02020603050405020304" pitchFamily="18" charset="0"/>
                <a:sym typeface="Roboto"/>
              </a:rPr>
              <a:t>CONS</a:t>
            </a:r>
            <a:endParaRPr sz="2000" dirty="0">
              <a:solidFill>
                <a:schemeClr val="tx1"/>
              </a:solidFill>
              <a:latin typeface="Times New Roman" panose="02020603050405020304" pitchFamily="18" charset="0"/>
              <a:cs typeface="Times New Roman" panose="02020603050405020304" pitchFamily="18" charset="0"/>
            </a:endParaRPr>
          </a:p>
          <a:p>
            <a:pPr marL="0" marR="0" lvl="0" indent="-114300" algn="l" rtl="0">
              <a:spcBef>
                <a:spcPts val="0"/>
              </a:spcBef>
              <a:spcAft>
                <a:spcPts val="0"/>
              </a:spcAft>
              <a:buClr>
                <a:srgbClr val="202124"/>
              </a:buClr>
              <a:buSzPts val="1800"/>
              <a:buFont typeface="Arial"/>
              <a:buChar char="•"/>
            </a:pPr>
            <a:r>
              <a:rPr lang="en-US" sz="2000" b="0" i="0" dirty="0">
                <a:solidFill>
                  <a:schemeClr val="tx1"/>
                </a:solidFill>
                <a:latin typeface="Times New Roman" panose="02020603050405020304" pitchFamily="18" charset="0"/>
                <a:ea typeface="Roboto"/>
                <a:cs typeface="Times New Roman" panose="02020603050405020304" pitchFamily="18" charset="0"/>
                <a:sym typeface="Roboto"/>
              </a:rPr>
              <a:t>Since the feature representation of the items are hand-engineered to some extent, this technique requires a lot of domain knowledge. Therefore, the model can only be as good as the hand-engineered features.</a:t>
            </a:r>
            <a:endParaRPr sz="2000" u="sng" dirty="0">
              <a:solidFill>
                <a:schemeClr val="tx1"/>
              </a:solidFill>
              <a:latin typeface="Times New Roman" panose="02020603050405020304" pitchFamily="18" charset="0"/>
              <a:ea typeface="Roboto"/>
              <a:cs typeface="Times New Roman" panose="02020603050405020304" pitchFamily="18" charset="0"/>
              <a:sym typeface="Roboto"/>
            </a:endParaRPr>
          </a:p>
          <a:p>
            <a:pPr marL="0" marR="0" lvl="0" indent="-114300" algn="l" rtl="0">
              <a:spcBef>
                <a:spcPts val="0"/>
              </a:spcBef>
              <a:spcAft>
                <a:spcPts val="0"/>
              </a:spcAft>
              <a:buClr>
                <a:srgbClr val="202124"/>
              </a:buClr>
              <a:buSzPts val="1800"/>
              <a:buFont typeface="Arial"/>
              <a:buChar char="•"/>
            </a:pPr>
            <a:r>
              <a:rPr lang="en-US" sz="2000" b="0" i="0" dirty="0">
                <a:solidFill>
                  <a:schemeClr val="tx1"/>
                </a:solidFill>
                <a:latin typeface="Times New Roman" panose="02020603050405020304" pitchFamily="18" charset="0"/>
                <a:ea typeface="Roboto"/>
                <a:cs typeface="Times New Roman" panose="02020603050405020304" pitchFamily="18" charset="0"/>
                <a:sym typeface="Roboto"/>
              </a:rPr>
              <a:t>The model can only make recommendations based on existing interests of the user. In other words, the model has limited ability to expand on the users' existing interests.</a:t>
            </a:r>
            <a:endParaRPr sz="2000"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1800"/>
              <a:buFont typeface="Arial"/>
              <a:buNone/>
            </a:pPr>
            <a:endParaRPr sz="1800" b="1" i="0" u="sng" dirty="0">
              <a:solidFill>
                <a:srgbClr val="202124"/>
              </a:solidFill>
              <a:latin typeface="Roboto"/>
              <a:ea typeface="Roboto"/>
              <a:cs typeface="Roboto"/>
              <a:sym typeface="Roboto"/>
            </a:endParaRPr>
          </a:p>
          <a:p>
            <a:pPr marL="285750" marR="0" lvl="0" indent="-171450" algn="l" rtl="0">
              <a:spcBef>
                <a:spcPts val="0"/>
              </a:spcBef>
              <a:spcAft>
                <a:spcPts val="0"/>
              </a:spcAft>
              <a:buClr>
                <a:schemeClr val="dk1"/>
              </a:buClr>
              <a:buSzPts val="1800"/>
              <a:buFont typeface="Arial"/>
              <a:buNone/>
            </a:pPr>
            <a:endParaRPr sz="1800" b="1" u="sng" dirty="0">
              <a:solidFill>
                <a:schemeClr val="dk1"/>
              </a:solidFill>
              <a:latin typeface="Calibri"/>
              <a:ea typeface="Calibri"/>
              <a:cs typeface="Calibri"/>
              <a:sym typeface="Calibri"/>
            </a:endParaRPr>
          </a:p>
        </p:txBody>
      </p:sp>
      <p:sp>
        <p:nvSpPr>
          <p:cNvPr id="177" name="Google Shape;177;p7"/>
          <p:cNvSpPr txBox="1">
            <a:spLocks noGrp="1"/>
          </p:cNvSpPr>
          <p:nvPr>
            <p:ph type="ftr" idx="11"/>
          </p:nvPr>
        </p:nvSpPr>
        <p:spPr>
          <a:xfrm>
            <a:off x="457200" y="6254750"/>
            <a:ext cx="8435279" cy="476250"/>
          </a:xfrm>
          <a:prstGeom prst="rect">
            <a:avLst/>
          </a:prstGeom>
          <a:noFill/>
          <a:ln>
            <a:noFill/>
          </a:ln>
        </p:spPr>
        <p:txBody>
          <a:bodyPr spcFirstLastPara="1" wrap="square" lIns="91425" tIns="45700" rIns="91425" bIns="45700" anchor="ctr" anchorCtr="0">
            <a:noAutofit/>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10</a:t>
            </a:r>
          </a:p>
        </p:txBody>
      </p:sp>
      <p:sp>
        <p:nvSpPr>
          <p:cNvPr id="178" name="Google Shape;178;p7"/>
          <p:cNvSpPr txBox="1"/>
          <p:nvPr/>
        </p:nvSpPr>
        <p:spPr>
          <a:xfrm>
            <a:off x="3004966" y="127000"/>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p:nvPr/>
        </p:nvSpPr>
        <p:spPr>
          <a:xfrm>
            <a:off x="7125011" y="3690848"/>
            <a:ext cx="190764" cy="196385"/>
          </a:xfrm>
          <a:prstGeom prst="ellipse">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83125" tIns="41550" rIns="83125" bIns="41550" anchor="t" anchorCtr="0">
            <a:noAutofit/>
          </a:bodyPr>
          <a:lstStyle/>
          <a:p>
            <a:pPr marL="0" marR="0" lvl="0" indent="0" algn="l" rtl="0">
              <a:spcBef>
                <a:spcPts val="0"/>
              </a:spcBef>
              <a:spcAft>
                <a:spcPts val="0"/>
              </a:spcAft>
              <a:buNone/>
            </a:pPr>
            <a:endParaRPr sz="1636" b="1">
              <a:solidFill>
                <a:schemeClr val="dk1"/>
              </a:solidFill>
              <a:latin typeface="Verdana"/>
              <a:ea typeface="Verdana"/>
              <a:cs typeface="Verdana"/>
              <a:sym typeface="Verdana"/>
            </a:endParaRPr>
          </a:p>
        </p:txBody>
      </p:sp>
      <p:sp>
        <p:nvSpPr>
          <p:cNvPr id="184" name="Google Shape;184;p8"/>
          <p:cNvSpPr txBox="1">
            <a:spLocks noGrp="1"/>
          </p:cNvSpPr>
          <p:nvPr>
            <p:ph type="title"/>
          </p:nvPr>
        </p:nvSpPr>
        <p:spPr>
          <a:xfrm>
            <a:off x="457200" y="705034"/>
            <a:ext cx="64008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ct val="100000"/>
              <a:buFont typeface="Calibri"/>
              <a:buNone/>
            </a:pPr>
            <a:r>
              <a:rPr lang="en-US" sz="3600" dirty="0">
                <a:solidFill>
                  <a:srgbClr val="FF0000"/>
                </a:solidFill>
                <a:latin typeface="Times New Roman" panose="02020603050405020304" pitchFamily="18" charset="0"/>
                <a:cs typeface="Times New Roman" panose="02020603050405020304" pitchFamily="18" charset="0"/>
              </a:rPr>
              <a:t>Collaborative Filtering</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85" name="Google Shape;185;p8"/>
          <p:cNvSpPr txBox="1">
            <a:spLocks noGrp="1"/>
          </p:cNvSpPr>
          <p:nvPr>
            <p:ph type="body" idx="1"/>
          </p:nvPr>
        </p:nvSpPr>
        <p:spPr>
          <a:xfrm>
            <a:off x="457201" y="1558637"/>
            <a:ext cx="5358574" cy="4114512"/>
          </a:xfrm>
          <a:prstGeom prst="rect">
            <a:avLst/>
          </a:prstGeom>
          <a:blipFill rotWithShape="1">
            <a:blip r:embed="rId3">
              <a:alphaModFix/>
            </a:blip>
            <a:stretch>
              <a:fillRect l="-1137" t="-1775" r="-1364"/>
            </a:stretch>
          </a:blip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SzPts val="2100"/>
              <a:buFont typeface="Noto Sans Symbols"/>
              <a:buChar char="▪"/>
            </a:pPr>
            <a:r>
              <a:rPr lang="en-US" dirty="0"/>
              <a:t> </a:t>
            </a:r>
            <a:endParaRPr dirty="0"/>
          </a:p>
        </p:txBody>
      </p:sp>
      <p:graphicFrame>
        <p:nvGraphicFramePr>
          <p:cNvPr id="186" name="Google Shape;186;p8"/>
          <p:cNvGraphicFramePr/>
          <p:nvPr/>
        </p:nvGraphicFramePr>
        <p:xfrm>
          <a:off x="6274008" y="1724308"/>
          <a:ext cx="2618525" cy="2228400"/>
        </p:xfrm>
        <a:graphic>
          <a:graphicData uri="http://schemas.openxmlformats.org/drawingml/2006/table">
            <a:tbl>
              <a:tblPr>
                <a:noFill/>
                <a:tableStyleId>{AE35A923-930D-4D59-8CA4-25EE3A485F76}</a:tableStyleId>
              </a:tblPr>
              <a:tblGrid>
                <a:gridCol w="374075">
                  <a:extLst>
                    <a:ext uri="{9D8B030D-6E8A-4147-A177-3AD203B41FA5}">
                      <a16:colId xmlns:a16="http://schemas.microsoft.com/office/drawing/2014/main" val="20000"/>
                    </a:ext>
                  </a:extLst>
                </a:gridCol>
                <a:gridCol w="374075">
                  <a:extLst>
                    <a:ext uri="{9D8B030D-6E8A-4147-A177-3AD203B41FA5}">
                      <a16:colId xmlns:a16="http://schemas.microsoft.com/office/drawing/2014/main" val="20001"/>
                    </a:ext>
                  </a:extLst>
                </a:gridCol>
                <a:gridCol w="374075">
                  <a:extLst>
                    <a:ext uri="{9D8B030D-6E8A-4147-A177-3AD203B41FA5}">
                      <a16:colId xmlns:a16="http://schemas.microsoft.com/office/drawing/2014/main" val="20002"/>
                    </a:ext>
                  </a:extLst>
                </a:gridCol>
                <a:gridCol w="374075">
                  <a:extLst>
                    <a:ext uri="{9D8B030D-6E8A-4147-A177-3AD203B41FA5}">
                      <a16:colId xmlns:a16="http://schemas.microsoft.com/office/drawing/2014/main" val="20003"/>
                    </a:ext>
                  </a:extLst>
                </a:gridCol>
                <a:gridCol w="374075">
                  <a:extLst>
                    <a:ext uri="{9D8B030D-6E8A-4147-A177-3AD203B41FA5}">
                      <a16:colId xmlns:a16="http://schemas.microsoft.com/office/drawing/2014/main" val="20004"/>
                    </a:ext>
                  </a:extLst>
                </a:gridCol>
                <a:gridCol w="374075">
                  <a:extLst>
                    <a:ext uri="{9D8B030D-6E8A-4147-A177-3AD203B41FA5}">
                      <a16:colId xmlns:a16="http://schemas.microsoft.com/office/drawing/2014/main" val="20005"/>
                    </a:ext>
                  </a:extLst>
                </a:gridCol>
                <a:gridCol w="374075">
                  <a:extLst>
                    <a:ext uri="{9D8B030D-6E8A-4147-A177-3AD203B41FA5}">
                      <a16:colId xmlns:a16="http://schemas.microsoft.com/office/drawing/2014/main" val="20006"/>
                    </a:ext>
                  </a:extLst>
                </a:gridCol>
              </a:tblGrid>
              <a:tr h="278550">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4</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1</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extLst>
                  <a:ext uri="{0D108BD9-81ED-4DB2-BD59-A6C34878D82A}">
                    <a16:rowId xmlns:a16="http://schemas.microsoft.com/office/drawing/2014/main" val="10000"/>
                  </a:ext>
                </a:extLst>
              </a:tr>
              <a:tr h="278550">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4</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3</a:t>
                      </a:r>
                      <a:endParaRPr/>
                    </a:p>
                  </a:txBody>
                  <a:tcPr marL="68575" marR="68575" marT="34300" marB="34300" anchor="ctr"/>
                </a:tc>
                <a:extLst>
                  <a:ext uri="{0D108BD9-81ED-4DB2-BD59-A6C34878D82A}">
                    <a16:rowId xmlns:a16="http://schemas.microsoft.com/office/drawing/2014/main" val="10001"/>
                  </a:ext>
                </a:extLst>
              </a:tr>
              <a:tr h="278550">
                <a:tc>
                  <a:txBody>
                    <a:bodyPr/>
                    <a:lstStyle/>
                    <a:p>
                      <a:pPr marL="0" marR="0" lvl="0" indent="0" algn="ctr" rtl="0">
                        <a:spcBef>
                          <a:spcPts val="0"/>
                        </a:spcBef>
                        <a:spcAft>
                          <a:spcPts val="0"/>
                        </a:spcAft>
                        <a:buNone/>
                      </a:pPr>
                      <a:r>
                        <a:rPr lang="en-US" sz="1100" u="none" strike="noStrike" cap="none"/>
                        <a:t>2</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3</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5</a:t>
                      </a:r>
                      <a:endParaRPr/>
                    </a:p>
                  </a:txBody>
                  <a:tcPr marL="68575" marR="68575" marT="34300" marB="34300" anchor="ctr"/>
                </a:tc>
                <a:extLst>
                  <a:ext uri="{0D108BD9-81ED-4DB2-BD59-A6C34878D82A}">
                    <a16:rowId xmlns:a16="http://schemas.microsoft.com/office/drawing/2014/main" val="10002"/>
                  </a:ext>
                </a:extLst>
              </a:tr>
              <a:tr h="278550">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5</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chemeClr val="dk1"/>
                          </a:solidFill>
                        </a:rPr>
                        <a:t>1</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3</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extLst>
                  <a:ext uri="{0D108BD9-81ED-4DB2-BD59-A6C34878D82A}">
                    <a16:rowId xmlns:a16="http://schemas.microsoft.com/office/drawing/2014/main" val="10003"/>
                  </a:ext>
                </a:extLst>
              </a:tr>
              <a:tr h="278550">
                <a:tc>
                  <a:txBody>
                    <a:bodyPr/>
                    <a:lstStyle/>
                    <a:p>
                      <a:pPr marL="0" marR="0" lvl="0" indent="0" algn="ctr" rtl="0">
                        <a:spcBef>
                          <a:spcPts val="0"/>
                        </a:spcBef>
                        <a:spcAft>
                          <a:spcPts val="0"/>
                        </a:spcAft>
                        <a:buNone/>
                      </a:pPr>
                      <a:r>
                        <a:rPr lang="en-US" sz="1100" u="none" strike="noStrike" cap="none"/>
                        <a:t>3</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1</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5</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extLst>
                  <a:ext uri="{0D108BD9-81ED-4DB2-BD59-A6C34878D82A}">
                    <a16:rowId xmlns:a16="http://schemas.microsoft.com/office/drawing/2014/main" val="10004"/>
                  </a:ext>
                </a:extLst>
              </a:tr>
              <a:tr h="278550">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2</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4</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1</a:t>
                      </a:r>
                      <a:endParaRPr/>
                    </a:p>
                  </a:txBody>
                  <a:tcPr marL="68575" marR="68575" marT="34300" marB="34300" anchor="ctr"/>
                </a:tc>
                <a:extLst>
                  <a:ext uri="{0D108BD9-81ED-4DB2-BD59-A6C34878D82A}">
                    <a16:rowId xmlns:a16="http://schemas.microsoft.com/office/drawing/2014/main" val="10005"/>
                  </a:ext>
                </a:extLst>
              </a:tr>
              <a:tr h="278550">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5</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2</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extLst>
                  <a:ext uri="{0D108BD9-81ED-4DB2-BD59-A6C34878D82A}">
                    <a16:rowId xmlns:a16="http://schemas.microsoft.com/office/drawing/2014/main" val="10006"/>
                  </a:ext>
                </a:extLst>
              </a:tr>
              <a:tr h="278550">
                <a:tc>
                  <a:txBody>
                    <a:bodyPr/>
                    <a:lstStyle/>
                    <a:p>
                      <a:pPr marL="0" marR="0" lvl="0" indent="0" algn="ctr" rtl="0">
                        <a:spcBef>
                          <a:spcPts val="0"/>
                        </a:spcBef>
                        <a:spcAft>
                          <a:spcPts val="0"/>
                        </a:spcAft>
                        <a:buNone/>
                      </a:pPr>
                      <a:r>
                        <a:rPr lang="en-US" sz="1100" u="none" strike="noStrike" cap="none"/>
                        <a:t>1</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3</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solidFill>
                            <a:srgbClr val="FF0000"/>
                          </a:solidFill>
                        </a:rPr>
                        <a:t>0</a:t>
                      </a:r>
                      <a:endParaRPr/>
                    </a:p>
                  </a:txBody>
                  <a:tcPr marL="68575" marR="68575" marT="34300" marB="34300" anchor="ctr"/>
                </a:tc>
                <a:tc>
                  <a:txBody>
                    <a:bodyPr/>
                    <a:lstStyle/>
                    <a:p>
                      <a:pPr marL="0" marR="0" lvl="0" indent="0" algn="ctr" rtl="0">
                        <a:spcBef>
                          <a:spcPts val="0"/>
                        </a:spcBef>
                        <a:spcAft>
                          <a:spcPts val="0"/>
                        </a:spcAft>
                        <a:buNone/>
                      </a:pPr>
                      <a:r>
                        <a:rPr lang="en-US" sz="1100" u="none" strike="noStrike" cap="none"/>
                        <a:t>4</a:t>
                      </a:r>
                      <a:endParaRPr/>
                    </a:p>
                  </a:txBody>
                  <a:tcPr marL="68575" marR="68575" marT="34300" marB="34300" anchor="ctr"/>
                </a:tc>
                <a:extLst>
                  <a:ext uri="{0D108BD9-81ED-4DB2-BD59-A6C34878D82A}">
                    <a16:rowId xmlns:a16="http://schemas.microsoft.com/office/drawing/2014/main" val="10007"/>
                  </a:ext>
                </a:extLst>
              </a:tr>
            </a:tbl>
          </a:graphicData>
        </a:graphic>
      </p:graphicFrame>
      <p:sp>
        <p:nvSpPr>
          <p:cNvPr id="187" name="Google Shape;187;p8"/>
          <p:cNvSpPr txBox="1"/>
          <p:nvPr/>
        </p:nvSpPr>
        <p:spPr>
          <a:xfrm>
            <a:off x="7315774" y="1399684"/>
            <a:ext cx="785542" cy="288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73">
                <a:solidFill>
                  <a:srgbClr val="000000"/>
                </a:solidFill>
                <a:latin typeface="Times New Roman"/>
                <a:ea typeface="Times New Roman"/>
                <a:cs typeface="Times New Roman"/>
                <a:sym typeface="Times New Roman"/>
              </a:rPr>
              <a:t>Movies</a:t>
            </a:r>
            <a:endParaRPr/>
          </a:p>
        </p:txBody>
      </p:sp>
      <p:sp>
        <p:nvSpPr>
          <p:cNvPr id="188" name="Google Shape;188;p8"/>
          <p:cNvSpPr txBox="1"/>
          <p:nvPr/>
        </p:nvSpPr>
        <p:spPr>
          <a:xfrm>
            <a:off x="5946698" y="2250688"/>
            <a:ext cx="223495" cy="113107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350">
                <a:solidFill>
                  <a:srgbClr val="000000"/>
                </a:solidFill>
                <a:latin typeface="Times New Roman"/>
                <a:ea typeface="Times New Roman"/>
                <a:cs typeface="Times New Roman"/>
                <a:sym typeface="Times New Roman"/>
              </a:rPr>
              <a:t>Users</a:t>
            </a:r>
            <a:endParaRPr/>
          </a:p>
        </p:txBody>
      </p:sp>
      <p:sp>
        <p:nvSpPr>
          <p:cNvPr id="189" name="Google Shape;189;p8"/>
          <p:cNvSpPr txBox="1"/>
          <p:nvPr/>
        </p:nvSpPr>
        <p:spPr>
          <a:xfrm>
            <a:off x="6666778" y="4345465"/>
            <a:ext cx="2154618" cy="3000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350">
                <a:solidFill>
                  <a:srgbClr val="00B050"/>
                </a:solidFill>
                <a:latin typeface="Times New Roman"/>
                <a:ea typeface="Times New Roman"/>
                <a:cs typeface="Times New Roman"/>
                <a:sym typeface="Times New Roman"/>
              </a:rPr>
              <a:t>Will user I like movie J ?</a:t>
            </a:r>
            <a:endParaRPr/>
          </a:p>
        </p:txBody>
      </p:sp>
      <p:cxnSp>
        <p:nvCxnSpPr>
          <p:cNvPr id="190" name="Google Shape;190;p8"/>
          <p:cNvCxnSpPr>
            <a:stCxn id="189" idx="0"/>
            <a:endCxn id="183" idx="4"/>
          </p:cNvCxnSpPr>
          <p:nvPr/>
        </p:nvCxnSpPr>
        <p:spPr>
          <a:xfrm rot="5400000" flipH="1">
            <a:off x="7253137" y="3854515"/>
            <a:ext cx="458100" cy="523800"/>
          </a:xfrm>
          <a:prstGeom prst="curvedConnector3">
            <a:avLst>
              <a:gd name="adj1" fmla="val 50014"/>
            </a:avLst>
          </a:prstGeom>
          <a:solidFill>
            <a:schemeClr val="accent1"/>
          </a:solidFill>
          <a:ln w="9525" cap="flat" cmpd="sng">
            <a:solidFill>
              <a:schemeClr val="dk1"/>
            </a:solidFill>
            <a:prstDash val="solid"/>
            <a:round/>
            <a:headEnd type="none" w="sm" len="sm"/>
            <a:tailEnd type="triangle" w="med" len="med"/>
          </a:ln>
        </p:spPr>
      </p:cxnSp>
      <p:sp>
        <p:nvSpPr>
          <p:cNvPr id="191" name="Google Shape;191;p8"/>
          <p:cNvSpPr txBox="1">
            <a:spLocks noGrp="1"/>
          </p:cNvSpPr>
          <p:nvPr>
            <p:ph type="ftr" idx="11"/>
          </p:nvPr>
        </p:nvSpPr>
        <p:spPr>
          <a:xfrm>
            <a:off x="457200" y="6254750"/>
            <a:ext cx="8435279" cy="476250"/>
          </a:xfrm>
          <a:prstGeom prst="rect">
            <a:avLst/>
          </a:prstGeom>
          <a:noFill/>
          <a:ln>
            <a:noFill/>
          </a:ln>
        </p:spPr>
        <p:txBody>
          <a:bodyPr spcFirstLastPara="1" wrap="square" lIns="91425" tIns="45700" rIns="91425" bIns="45700" anchor="ctr" anchorCtr="0">
            <a:noAutofit/>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11</a:t>
            </a:r>
          </a:p>
        </p:txBody>
      </p:sp>
      <p:sp>
        <p:nvSpPr>
          <p:cNvPr id="192" name="Google Shape;192;p8"/>
          <p:cNvSpPr txBox="1"/>
          <p:nvPr/>
        </p:nvSpPr>
        <p:spPr>
          <a:xfrm>
            <a:off x="3052368" y="76896"/>
            <a:ext cx="8335838" cy="292347"/>
          </a:xfrm>
          <a:prstGeom prst="rect">
            <a:avLst/>
          </a:prstGeom>
          <a:noFill/>
          <a:ln>
            <a:noFill/>
          </a:ln>
        </p:spPr>
        <p:txBody>
          <a:bodyPr spcFirstLastPara="1" wrap="square" lIns="91425" tIns="45700" rIns="91425" bIns="45700" anchor="t" anchorCtr="0">
            <a:spAutoFit/>
          </a:bodyPr>
          <a:lstStyle/>
          <a:p>
            <a:pPr lvl="0"/>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9"/>
          <p:cNvSpPr txBox="1">
            <a:spLocks noGrp="1"/>
          </p:cNvSpPr>
          <p:nvPr>
            <p:ph type="title"/>
          </p:nvPr>
        </p:nvSpPr>
        <p:spPr>
          <a:xfrm>
            <a:off x="376518" y="624820"/>
            <a:ext cx="64008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ct val="100000"/>
              <a:buFont typeface="Calibri"/>
              <a:buNone/>
            </a:pPr>
            <a:r>
              <a:rPr lang="en-US" sz="3600" dirty="0">
                <a:solidFill>
                  <a:srgbClr val="FF0000"/>
                </a:solidFill>
                <a:latin typeface="Times New Roman" panose="02020603050405020304" pitchFamily="18" charset="0"/>
                <a:cs typeface="Times New Roman" panose="02020603050405020304" pitchFamily="18" charset="0"/>
              </a:rPr>
              <a:t>Collaborative Filtering</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98" name="Google Shape;198;p9"/>
          <p:cNvSpPr txBox="1">
            <a:spLocks noGrp="1"/>
          </p:cNvSpPr>
          <p:nvPr>
            <p:ph type="body" idx="1"/>
          </p:nvPr>
        </p:nvSpPr>
        <p:spPr>
          <a:xfrm>
            <a:off x="457200" y="148814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2060"/>
              </a:buClr>
              <a:buSzPts val="2100"/>
              <a:buNone/>
            </a:pPr>
            <a:r>
              <a:rPr lang="en-US" sz="2200" u="sng" dirty="0">
                <a:latin typeface="Times New Roman" panose="02020603050405020304" pitchFamily="18" charset="0"/>
                <a:cs typeface="Times New Roman" panose="02020603050405020304" pitchFamily="18" charset="0"/>
              </a:rPr>
              <a:t>PROS</a:t>
            </a:r>
            <a:endParaRPr sz="2200" u="sng" dirty="0">
              <a:latin typeface="Times New Roman" panose="02020603050405020304" pitchFamily="18" charset="0"/>
              <a:cs typeface="Times New Roman" panose="02020603050405020304" pitchFamily="18" charset="0"/>
            </a:endParaRPr>
          </a:p>
          <a:p>
            <a:pPr marL="342900" lvl="0" indent="-342900" algn="l" rtl="0">
              <a:lnSpc>
                <a:spcPct val="90000"/>
              </a:lnSpc>
              <a:spcBef>
                <a:spcPts val="1091"/>
              </a:spcBef>
              <a:spcAft>
                <a:spcPts val="0"/>
              </a:spcAft>
              <a:buClr>
                <a:srgbClr val="202124"/>
              </a:buClr>
              <a:buSzPts val="2100"/>
              <a:buFont typeface="Wingdings" panose="05000000000000000000" pitchFamily="2" charset="2"/>
              <a:buChar char="§"/>
            </a:pPr>
            <a:r>
              <a:rPr lang="en-US" b="1" i="0" dirty="0">
                <a:solidFill>
                  <a:srgbClr val="202124"/>
                </a:solidFill>
                <a:latin typeface="Times New Roman" panose="02020603050405020304" pitchFamily="18" charset="0"/>
                <a:ea typeface="Roboto"/>
                <a:cs typeface="Times New Roman" panose="02020603050405020304" pitchFamily="18" charset="0"/>
                <a:sym typeface="Roboto"/>
              </a:rPr>
              <a:t>No domain knowledge necessary</a:t>
            </a:r>
            <a:endParaRPr b="0" i="0" dirty="0">
              <a:solidFill>
                <a:srgbClr val="202124"/>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90000"/>
              </a:lnSpc>
              <a:spcBef>
                <a:spcPts val="1091"/>
              </a:spcBef>
              <a:spcAft>
                <a:spcPts val="0"/>
              </a:spcAft>
              <a:buClr>
                <a:srgbClr val="202124"/>
              </a:buClr>
              <a:buSzPts val="2100"/>
              <a:buNone/>
            </a:pPr>
            <a:r>
              <a:rPr lang="en-US" sz="2000" b="0" i="0" dirty="0">
                <a:solidFill>
                  <a:srgbClr val="202124"/>
                </a:solidFill>
                <a:latin typeface="Times New Roman" panose="02020603050405020304" pitchFamily="18" charset="0"/>
                <a:ea typeface="Roboto"/>
                <a:cs typeface="Times New Roman" panose="02020603050405020304" pitchFamily="18" charset="0"/>
                <a:sym typeface="Roboto"/>
              </a:rPr>
              <a:t>We don't need domain knowledge because the embeddings are automatically learned.</a:t>
            </a:r>
            <a:endParaRPr sz="2000"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1091"/>
              </a:spcBef>
              <a:spcAft>
                <a:spcPts val="0"/>
              </a:spcAft>
              <a:buClr>
                <a:srgbClr val="202124"/>
              </a:buClr>
              <a:buSzPts val="2100"/>
              <a:buChar char="▪"/>
            </a:pPr>
            <a:r>
              <a:rPr lang="en-US" b="1" i="0" dirty="0">
                <a:solidFill>
                  <a:srgbClr val="202124"/>
                </a:solidFill>
                <a:latin typeface="Times New Roman" panose="02020603050405020304" pitchFamily="18" charset="0"/>
                <a:ea typeface="Roboto"/>
                <a:cs typeface="Times New Roman" panose="02020603050405020304" pitchFamily="18" charset="0"/>
                <a:sym typeface="Roboto"/>
              </a:rPr>
              <a:t>  Great starting point</a:t>
            </a:r>
            <a:endParaRPr b="0" i="0" dirty="0">
              <a:solidFill>
                <a:srgbClr val="202124"/>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90000"/>
              </a:lnSpc>
              <a:spcBef>
                <a:spcPts val="1091"/>
              </a:spcBef>
              <a:spcAft>
                <a:spcPts val="0"/>
              </a:spcAft>
              <a:buClr>
                <a:srgbClr val="202124"/>
              </a:buClr>
              <a:buSzPts val="2100"/>
              <a:buNone/>
            </a:pPr>
            <a:r>
              <a:rPr lang="en-US" sz="2000" b="0" i="0" dirty="0">
                <a:solidFill>
                  <a:srgbClr val="202124"/>
                </a:solidFill>
                <a:latin typeface="Times New Roman" panose="02020603050405020304" pitchFamily="18" charset="0"/>
                <a:ea typeface="Roboto"/>
                <a:cs typeface="Times New Roman" panose="02020603050405020304" pitchFamily="18" charset="0"/>
                <a:sym typeface="Roboto"/>
              </a:rPr>
              <a:t>To some extent, the system needs only the feedback matrix to train a matrix factorization model. In particular, the system doesn't need contextual features. In practice, this can be used as one of multiple candidate generators.</a:t>
            </a:r>
            <a:endParaRPr sz="2000" b="0" i="0" dirty="0">
              <a:latin typeface="Times New Roman" panose="02020603050405020304" pitchFamily="18" charset="0"/>
              <a:ea typeface="Roboto"/>
              <a:cs typeface="Times New Roman" panose="02020603050405020304" pitchFamily="18" charset="0"/>
              <a:sym typeface="Roboto"/>
            </a:endParaRPr>
          </a:p>
          <a:p>
            <a:pPr marL="0" lvl="0" indent="0" algn="l" rtl="0">
              <a:lnSpc>
                <a:spcPct val="90000"/>
              </a:lnSpc>
              <a:spcBef>
                <a:spcPts val="1091"/>
              </a:spcBef>
              <a:spcAft>
                <a:spcPts val="0"/>
              </a:spcAft>
              <a:buClr>
                <a:srgbClr val="002060"/>
              </a:buClr>
              <a:buSzPts val="2100"/>
              <a:buNone/>
            </a:pPr>
            <a:r>
              <a:rPr lang="en-US" sz="2200" u="sng" dirty="0">
                <a:latin typeface="Times New Roman" panose="02020603050405020304" pitchFamily="18" charset="0"/>
                <a:cs typeface="Times New Roman" panose="02020603050405020304" pitchFamily="18" charset="0"/>
              </a:rPr>
              <a:t>CONS</a:t>
            </a:r>
            <a:endParaRPr sz="2200" u="sng"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1091"/>
              </a:spcBef>
              <a:spcAft>
                <a:spcPts val="0"/>
              </a:spcAft>
              <a:buClr>
                <a:srgbClr val="202124"/>
              </a:buClr>
              <a:buSzPts val="2100"/>
              <a:buFont typeface="Noto Sans Symbols"/>
              <a:buChar char="▪"/>
            </a:pPr>
            <a:r>
              <a:rPr lang="en-US" sz="2000" b="0" i="0" dirty="0">
                <a:solidFill>
                  <a:srgbClr val="202124"/>
                </a:solidFill>
                <a:latin typeface="Times New Roman" panose="02020603050405020304" pitchFamily="18" charset="0"/>
                <a:ea typeface="Roboto"/>
                <a:cs typeface="Times New Roman" panose="02020603050405020304" pitchFamily="18" charset="0"/>
                <a:sym typeface="Roboto"/>
              </a:rPr>
              <a:t> </a:t>
            </a:r>
            <a:r>
              <a:rPr lang="en-US" sz="2000" i="0" dirty="0">
                <a:solidFill>
                  <a:srgbClr val="202124"/>
                </a:solidFill>
                <a:latin typeface="Times New Roman" panose="02020603050405020304" pitchFamily="18" charset="0"/>
                <a:ea typeface="Roboto"/>
                <a:cs typeface="Times New Roman" panose="02020603050405020304" pitchFamily="18" charset="0"/>
                <a:sym typeface="Roboto"/>
              </a:rPr>
              <a:t>Cannot handle fresh items (Cold Start Problem)</a:t>
            </a:r>
            <a:endParaRPr sz="2000" dirty="0">
              <a:solidFill>
                <a:schemeClr val="dk1"/>
              </a:solidFill>
              <a:latin typeface="Times New Roman" panose="02020603050405020304" pitchFamily="18" charset="0"/>
              <a:cs typeface="Times New Roman" panose="02020603050405020304" pitchFamily="18" charset="0"/>
            </a:endParaRPr>
          </a:p>
        </p:txBody>
      </p:sp>
      <p:sp>
        <p:nvSpPr>
          <p:cNvPr id="199" name="Google Shape;199;p9"/>
          <p:cNvSpPr txBox="1">
            <a:spLocks noGrp="1"/>
          </p:cNvSpPr>
          <p:nvPr>
            <p:ph type="ftr" idx="11"/>
          </p:nvPr>
        </p:nvSpPr>
        <p:spPr>
          <a:xfrm>
            <a:off x="457200" y="6254750"/>
            <a:ext cx="8435279" cy="476250"/>
          </a:xfrm>
          <a:prstGeom prst="rect">
            <a:avLst/>
          </a:prstGeom>
          <a:noFill/>
          <a:ln>
            <a:noFill/>
          </a:ln>
        </p:spPr>
        <p:txBody>
          <a:bodyPr spcFirstLastPara="1" wrap="square" lIns="91425" tIns="45700" rIns="91425" bIns="45700" anchor="ctr" anchorCtr="0">
            <a:noAutofit/>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12</a:t>
            </a:r>
          </a:p>
        </p:txBody>
      </p:sp>
      <p:sp>
        <p:nvSpPr>
          <p:cNvPr id="200" name="Google Shape;200;p9"/>
          <p:cNvSpPr txBox="1"/>
          <p:nvPr/>
        </p:nvSpPr>
        <p:spPr>
          <a:xfrm>
            <a:off x="3049790" y="111121"/>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p:nvPr/>
        </p:nvSpPr>
        <p:spPr>
          <a:xfrm>
            <a:off x="585791" y="631770"/>
            <a:ext cx="590465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FF0000"/>
                </a:solidFill>
                <a:latin typeface="Times New Roman" panose="02020603050405020304" pitchFamily="18" charset="0"/>
                <a:ea typeface="Calibri"/>
                <a:cs typeface="Times New Roman" panose="02020603050405020304" pitchFamily="18" charset="0"/>
                <a:sym typeface="Calibri"/>
              </a:rPr>
              <a:t>RELATED WORK</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206" name="Google Shape;206;p11"/>
          <p:cNvPicPr preferRelativeResize="0"/>
          <p:nvPr/>
        </p:nvPicPr>
        <p:blipFill rotWithShape="1">
          <a:blip r:embed="rId3">
            <a:alphaModFix/>
          </a:blip>
          <a:srcRect/>
          <a:stretch/>
        </p:blipFill>
        <p:spPr>
          <a:xfrm>
            <a:off x="356444" y="1420870"/>
            <a:ext cx="8571627" cy="4392488"/>
          </a:xfrm>
          <a:prstGeom prst="rect">
            <a:avLst/>
          </a:prstGeom>
          <a:noFill/>
          <a:ln>
            <a:noFill/>
          </a:ln>
        </p:spPr>
      </p:pic>
      <p:sp>
        <p:nvSpPr>
          <p:cNvPr id="207" name="Google Shape;207;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208" name="Google Shape;208;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209" name="Google Shape;209;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0" name="Google Shape;210;p11"/>
          <p:cNvSpPr txBox="1"/>
          <p:nvPr/>
        </p:nvSpPr>
        <p:spPr>
          <a:xfrm>
            <a:off x="3028950" y="119575"/>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2"/>
          <p:cNvSpPr txBox="1"/>
          <p:nvPr/>
        </p:nvSpPr>
        <p:spPr>
          <a:xfrm>
            <a:off x="323528" y="788038"/>
            <a:ext cx="655272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FF0000"/>
                </a:solidFill>
                <a:latin typeface="Times New Roman" panose="02020603050405020304" pitchFamily="18" charset="0"/>
                <a:ea typeface="Calibri"/>
                <a:cs typeface="Times New Roman" panose="02020603050405020304" pitchFamily="18" charset="0"/>
                <a:sym typeface="Calibri"/>
              </a:rPr>
              <a:t>RELATED WORK</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16" name="Google Shape;216;p12"/>
          <p:cNvSpPr txBox="1"/>
          <p:nvPr/>
        </p:nvSpPr>
        <p:spPr>
          <a:xfrm>
            <a:off x="323528" y="1494723"/>
            <a:ext cx="8496944" cy="41549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In the context of recommender systems, embeddings are used to represent users and items in a lower-dimensional space, capturing the latent factors that describe user preferences and item characteristics. </a:t>
            </a:r>
            <a:endParaRPr sz="22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In Maximum Margin Matrix Factorization (MMMF), three types of embeddings are often used: user embeddings, item embeddings, and theta embeddings. </a:t>
            </a:r>
            <a:endParaRPr sz="22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User embeddings </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represent the latent factors of the users. </a:t>
            </a:r>
            <a:endParaRPr sz="22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Item embeddings</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represent the latent factors of the items. </a:t>
            </a:r>
            <a:endParaRPr sz="22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Theta embeddings</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are used to capture the interaction between users and items.</a:t>
            </a:r>
            <a:endParaRPr sz="22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400"/>
              <a:buFont typeface="Noto Sans Symbols"/>
              <a:buChar char="❑"/>
            </a:pP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As for updating the embeddings, yes, it is common practice in deep learning-based methods to update the embeddings after each iteration. </a:t>
            </a: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17" name="Google Shape;21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218" name="Google Shape;21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219" name="Google Shape;21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0" name="Google Shape;220;p12"/>
          <p:cNvSpPr txBox="1"/>
          <p:nvPr/>
        </p:nvSpPr>
        <p:spPr>
          <a:xfrm>
            <a:off x="2933248" y="147175"/>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3"/>
          <p:cNvSpPr txBox="1"/>
          <p:nvPr/>
        </p:nvSpPr>
        <p:spPr>
          <a:xfrm>
            <a:off x="395536" y="1268760"/>
            <a:ext cx="8352928" cy="5016718"/>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chemeClr val="dk1"/>
              </a:buClr>
              <a:buSzPts val="2000"/>
              <a:buFont typeface="Calibri"/>
              <a:buAutoNum type="arabicPeriod"/>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dirty="0">
                <a:solidFill>
                  <a:schemeClr val="dk1"/>
                </a:solidFill>
                <a:latin typeface="Times New Roman" panose="02020603050405020304" pitchFamily="18" charset="0"/>
                <a:ea typeface="Times New Roman"/>
                <a:cs typeface="Times New Roman" panose="02020603050405020304" pitchFamily="18" charset="0"/>
                <a:sym typeface="Times New Roman"/>
              </a:rPr>
              <a:t>Initialization</a:t>
            </a: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 The values in the two smaller matrices (U and V) are usually initialized randomly. These matrices represent the latent (hidden) features of the users and items. For example, in a movie recommendation system, the latent features could be genres like action, comedy, drama, etc.</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2000"/>
              <a:buFont typeface="Calibri"/>
              <a:buNone/>
            </a:pPr>
            <a:endParaRPr sz="20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spcBef>
                <a:spcPts val="0"/>
              </a:spcBef>
              <a:spcAft>
                <a:spcPts val="0"/>
              </a:spcAft>
              <a:buClr>
                <a:schemeClr val="dk1"/>
              </a:buClr>
              <a:buSzPts val="2000"/>
            </a:pPr>
            <a:r>
              <a:rPr lang="en-US" sz="2000" b="1" i="0" dirty="0">
                <a:solidFill>
                  <a:schemeClr val="dk1"/>
                </a:solidFill>
                <a:latin typeface="Times New Roman" panose="02020603050405020304" pitchFamily="18" charset="0"/>
                <a:ea typeface="Times New Roman"/>
                <a:cs typeface="Times New Roman" panose="02020603050405020304" pitchFamily="18" charset="0"/>
                <a:sym typeface="Times New Roman"/>
              </a:rPr>
              <a:t>2.  Multiplication</a:t>
            </a: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 The dot product of the two matrices U and V approximates the original matrix A.</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2000"/>
              <a:buFont typeface="Calibri"/>
              <a:buNone/>
            </a:pPr>
            <a:endParaRPr sz="20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spcBef>
                <a:spcPts val="0"/>
              </a:spcBef>
              <a:spcAft>
                <a:spcPts val="0"/>
              </a:spcAft>
              <a:buClr>
                <a:schemeClr val="dk1"/>
              </a:buClr>
              <a:buSzPts val="2000"/>
            </a:pPr>
            <a:r>
              <a:rPr lang="en-US" sz="2000" b="1" i="0" dirty="0">
                <a:solidFill>
                  <a:schemeClr val="dk1"/>
                </a:solidFill>
                <a:latin typeface="Times New Roman" panose="02020603050405020304" pitchFamily="18" charset="0"/>
                <a:ea typeface="Times New Roman"/>
                <a:cs typeface="Times New Roman" panose="02020603050405020304" pitchFamily="18" charset="0"/>
                <a:sym typeface="Times New Roman"/>
              </a:rPr>
              <a:t>3.  Optimization</a:t>
            </a: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 The goal is to adjust the values in matrices U and V such that the difference (error) between the original matrix (A) and the product of U and V is minimized. </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2000"/>
              <a:buFont typeface="Calibri"/>
              <a:buNone/>
            </a:pPr>
            <a:endParaRPr sz="2000" b="0" i="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spcBef>
                <a:spcPts val="0"/>
              </a:spcBef>
              <a:spcAft>
                <a:spcPts val="0"/>
              </a:spcAft>
              <a:buClr>
                <a:schemeClr val="dk1"/>
              </a:buClr>
              <a:buSzPts val="2000"/>
            </a:pPr>
            <a:r>
              <a:rPr lang="en-US" sz="2000" b="1" i="0" dirty="0">
                <a:solidFill>
                  <a:schemeClr val="dk1"/>
                </a:solidFill>
                <a:latin typeface="Times New Roman" panose="02020603050405020304" pitchFamily="18" charset="0"/>
                <a:ea typeface="Times New Roman"/>
                <a:cs typeface="Times New Roman" panose="02020603050405020304" pitchFamily="18" charset="0"/>
                <a:sym typeface="Times New Roman"/>
              </a:rPr>
              <a:t>4.  Prediction</a:t>
            </a: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 Once the matrices U and V have been learned, you can predict the rating of a movie by a user by taking the dot product of the user’s row in U with the movie’s column in V.</a:t>
            </a:r>
            <a:endParaRPr sz="20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226" name="Google Shape;226;p13"/>
          <p:cNvSpPr txBox="1"/>
          <p:nvPr/>
        </p:nvSpPr>
        <p:spPr>
          <a:xfrm>
            <a:off x="395536" y="572522"/>
            <a:ext cx="5904656"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FF0000"/>
                </a:solidFill>
                <a:latin typeface="Times New Roman" panose="02020603050405020304" pitchFamily="18" charset="0"/>
                <a:ea typeface="Calibri"/>
                <a:cs typeface="Times New Roman" panose="02020603050405020304" pitchFamily="18" charset="0"/>
                <a:sym typeface="Calibri"/>
              </a:rPr>
              <a:t>METHODOLOGY</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27" name="Google Shape;22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228" name="Google Shape;22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229" name="Google Shape;22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30" name="Google Shape;230;p13"/>
          <p:cNvSpPr txBox="1"/>
          <p:nvPr/>
        </p:nvSpPr>
        <p:spPr>
          <a:xfrm>
            <a:off x="2942213" y="136524"/>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p:nvPr/>
        </p:nvSpPr>
        <p:spPr>
          <a:xfrm>
            <a:off x="686770" y="683092"/>
            <a:ext cx="7704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Geometrical Interpretation of Matrix Factorization</a:t>
            </a:r>
            <a:endParaRPr sz="2400" dirty="0">
              <a:solidFill>
                <a:schemeClr val="dk1"/>
              </a:solidFill>
              <a:latin typeface="Calibri"/>
              <a:ea typeface="Calibri"/>
              <a:cs typeface="Calibri"/>
              <a:sym typeface="Calibri"/>
            </a:endParaRPr>
          </a:p>
        </p:txBody>
      </p:sp>
      <p:sp>
        <p:nvSpPr>
          <p:cNvPr id="236" name="Google Shape;236;p14"/>
          <p:cNvSpPr txBox="1"/>
          <p:nvPr/>
        </p:nvSpPr>
        <p:spPr>
          <a:xfrm>
            <a:off x="688348" y="1340768"/>
            <a:ext cx="7556059"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When V is fixed, and only the matrix U needs to be learned, then fitting each row of the target matrix Y is a separate linear prediction problem.</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nvGrpSpPr>
          <p:cNvPr id="237" name="Google Shape;237;p14"/>
          <p:cNvGrpSpPr/>
          <p:nvPr/>
        </p:nvGrpSpPr>
        <p:grpSpPr>
          <a:xfrm>
            <a:off x="1500227" y="2410744"/>
            <a:ext cx="6470697" cy="3441510"/>
            <a:chOff x="2278569" y="3073325"/>
            <a:chExt cx="5854778" cy="3441510"/>
          </a:xfrm>
        </p:grpSpPr>
        <p:sp>
          <p:nvSpPr>
            <p:cNvPr id="238" name="Google Shape;238;p14"/>
            <p:cNvSpPr/>
            <p:nvPr/>
          </p:nvSpPr>
          <p:spPr>
            <a:xfrm>
              <a:off x="2971240" y="3248801"/>
              <a:ext cx="83499"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39" name="Google Shape;239;p14"/>
            <p:cNvSpPr/>
            <p:nvPr/>
          </p:nvSpPr>
          <p:spPr>
            <a:xfrm>
              <a:off x="3201269" y="3436377"/>
              <a:ext cx="83499"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0" name="Google Shape;240;p14"/>
            <p:cNvSpPr/>
            <p:nvPr/>
          </p:nvSpPr>
          <p:spPr>
            <a:xfrm>
              <a:off x="3592320" y="3189565"/>
              <a:ext cx="83499" cy="61899"/>
            </a:xfrm>
            <a:prstGeom prst="ellipse">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241" name="Google Shape;241;p14"/>
            <p:cNvSpPr/>
            <p:nvPr/>
          </p:nvSpPr>
          <p:spPr>
            <a:xfrm>
              <a:off x="5530646" y="4570804"/>
              <a:ext cx="101035" cy="118974"/>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2" name="Google Shape;242;p14"/>
            <p:cNvSpPr/>
            <p:nvPr/>
          </p:nvSpPr>
          <p:spPr>
            <a:xfrm>
              <a:off x="3687976" y="3365159"/>
              <a:ext cx="83499"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3" name="Google Shape;243;p14"/>
            <p:cNvSpPr/>
            <p:nvPr/>
          </p:nvSpPr>
          <p:spPr>
            <a:xfrm>
              <a:off x="2332901" y="4324553"/>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4" name="Google Shape;244;p14"/>
            <p:cNvSpPr/>
            <p:nvPr/>
          </p:nvSpPr>
          <p:spPr>
            <a:xfrm>
              <a:off x="2832302" y="4693726"/>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5" name="Google Shape;245;p14"/>
            <p:cNvSpPr/>
            <p:nvPr/>
          </p:nvSpPr>
          <p:spPr>
            <a:xfrm>
              <a:off x="2415831" y="4650264"/>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6" name="Google Shape;246;p14"/>
            <p:cNvSpPr/>
            <p:nvPr/>
          </p:nvSpPr>
          <p:spPr>
            <a:xfrm>
              <a:off x="5574363" y="3623211"/>
              <a:ext cx="75908"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7" name="Google Shape;247;p14"/>
            <p:cNvSpPr/>
            <p:nvPr/>
          </p:nvSpPr>
          <p:spPr>
            <a:xfrm>
              <a:off x="2778426" y="4380824"/>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8" name="Google Shape;248;p14"/>
            <p:cNvSpPr/>
            <p:nvPr/>
          </p:nvSpPr>
          <p:spPr>
            <a:xfrm>
              <a:off x="4630807" y="5626580"/>
              <a:ext cx="69007" cy="56272"/>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49" name="Google Shape;249;p14"/>
            <p:cNvSpPr/>
            <p:nvPr/>
          </p:nvSpPr>
          <p:spPr>
            <a:xfrm>
              <a:off x="5666845" y="4908453"/>
              <a:ext cx="101035" cy="118974"/>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0" name="Google Shape;250;p14"/>
            <p:cNvSpPr/>
            <p:nvPr/>
          </p:nvSpPr>
          <p:spPr>
            <a:xfrm>
              <a:off x="5158055" y="5654715"/>
              <a:ext cx="69007" cy="56272"/>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1" name="Google Shape;251;p14"/>
            <p:cNvSpPr/>
            <p:nvPr/>
          </p:nvSpPr>
          <p:spPr>
            <a:xfrm>
              <a:off x="4848120" y="5365042"/>
              <a:ext cx="69007" cy="56272"/>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2" name="Google Shape;252;p14"/>
            <p:cNvSpPr/>
            <p:nvPr/>
          </p:nvSpPr>
          <p:spPr>
            <a:xfrm flipH="1">
              <a:off x="3040517" y="3623954"/>
              <a:ext cx="153483"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3" name="Google Shape;253;p14"/>
            <p:cNvSpPr/>
            <p:nvPr/>
          </p:nvSpPr>
          <p:spPr>
            <a:xfrm>
              <a:off x="3604477" y="3572574"/>
              <a:ext cx="83499"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4" name="Google Shape;254;p14"/>
            <p:cNvSpPr/>
            <p:nvPr/>
          </p:nvSpPr>
          <p:spPr>
            <a:xfrm>
              <a:off x="5218426" y="3353691"/>
              <a:ext cx="75908"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5" name="Google Shape;255;p14"/>
            <p:cNvSpPr/>
            <p:nvPr/>
          </p:nvSpPr>
          <p:spPr>
            <a:xfrm>
              <a:off x="5287433" y="3811531"/>
              <a:ext cx="75908"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6" name="Google Shape;256;p14"/>
            <p:cNvSpPr/>
            <p:nvPr/>
          </p:nvSpPr>
          <p:spPr>
            <a:xfrm>
              <a:off x="4991418" y="3802234"/>
              <a:ext cx="75908"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7" name="Google Shape;257;p14"/>
            <p:cNvSpPr/>
            <p:nvPr/>
          </p:nvSpPr>
          <p:spPr>
            <a:xfrm>
              <a:off x="4922411" y="3572575"/>
              <a:ext cx="75908" cy="61899"/>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8" name="Google Shape;258;p14"/>
            <p:cNvSpPr/>
            <p:nvPr/>
          </p:nvSpPr>
          <p:spPr>
            <a:xfrm>
              <a:off x="5964677" y="4602155"/>
              <a:ext cx="101035" cy="118974"/>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59" name="Google Shape;259;p14"/>
            <p:cNvSpPr/>
            <p:nvPr/>
          </p:nvSpPr>
          <p:spPr>
            <a:xfrm>
              <a:off x="2741973" y="5455517"/>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60" name="Google Shape;260;p14"/>
            <p:cNvSpPr/>
            <p:nvPr/>
          </p:nvSpPr>
          <p:spPr>
            <a:xfrm>
              <a:off x="3241374" y="5824690"/>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61" name="Google Shape;261;p14"/>
            <p:cNvSpPr/>
            <p:nvPr/>
          </p:nvSpPr>
          <p:spPr>
            <a:xfrm>
              <a:off x="2824903" y="5781228"/>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sp>
          <p:nvSpPr>
            <p:cNvPr id="262" name="Google Shape;262;p14"/>
            <p:cNvSpPr/>
            <p:nvPr/>
          </p:nvSpPr>
          <p:spPr>
            <a:xfrm>
              <a:off x="3187498" y="5511788"/>
              <a:ext cx="83499" cy="34940"/>
            </a:xfrm>
            <a:prstGeom prst="ellipse">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a:solidFill>
                  <a:srgbClr val="FF0000"/>
                </a:solidFill>
                <a:latin typeface="Times New Roman"/>
                <a:ea typeface="Times New Roman"/>
                <a:cs typeface="Times New Roman"/>
                <a:sym typeface="Times New Roman"/>
              </a:endParaRPr>
            </a:p>
          </p:txBody>
        </p:sp>
        <p:cxnSp>
          <p:nvCxnSpPr>
            <p:cNvPr id="263" name="Google Shape;263;p14"/>
            <p:cNvCxnSpPr/>
            <p:nvPr/>
          </p:nvCxnSpPr>
          <p:spPr>
            <a:xfrm>
              <a:off x="2332901" y="3467326"/>
              <a:ext cx="3577444" cy="2079402"/>
            </a:xfrm>
            <a:prstGeom prst="straightConnector1">
              <a:avLst/>
            </a:prstGeom>
            <a:noFill/>
            <a:ln w="9525" cap="flat" cmpd="sng">
              <a:solidFill>
                <a:schemeClr val="dk1"/>
              </a:solidFill>
              <a:prstDash val="solid"/>
              <a:miter lim="800000"/>
              <a:headEnd type="none" w="sm" len="sm"/>
              <a:tailEnd type="none" w="sm" len="sm"/>
            </a:ln>
          </p:spPr>
        </p:cxnSp>
        <p:cxnSp>
          <p:nvCxnSpPr>
            <p:cNvPr id="264" name="Google Shape;264;p14"/>
            <p:cNvCxnSpPr/>
            <p:nvPr/>
          </p:nvCxnSpPr>
          <p:spPr>
            <a:xfrm flipH="1">
              <a:off x="3835300" y="3073325"/>
              <a:ext cx="656146" cy="3178693"/>
            </a:xfrm>
            <a:prstGeom prst="straightConnector1">
              <a:avLst/>
            </a:prstGeom>
            <a:noFill/>
            <a:ln w="9525" cap="flat" cmpd="sng">
              <a:solidFill>
                <a:schemeClr val="dk1"/>
              </a:solidFill>
              <a:prstDash val="solid"/>
              <a:miter lim="800000"/>
              <a:headEnd type="none" w="sm" len="sm"/>
              <a:tailEnd type="none" w="sm" len="sm"/>
            </a:ln>
          </p:spPr>
        </p:cxnSp>
        <p:cxnSp>
          <p:nvCxnSpPr>
            <p:cNvPr id="265" name="Google Shape;265;p14"/>
            <p:cNvCxnSpPr/>
            <p:nvPr/>
          </p:nvCxnSpPr>
          <p:spPr>
            <a:xfrm rot="10800000" flipH="1">
              <a:off x="2278569" y="3873430"/>
              <a:ext cx="4000836" cy="1304125"/>
            </a:xfrm>
            <a:prstGeom prst="straightConnector1">
              <a:avLst/>
            </a:prstGeom>
            <a:noFill/>
            <a:ln w="9525" cap="flat" cmpd="sng">
              <a:solidFill>
                <a:schemeClr val="dk1"/>
              </a:solidFill>
              <a:prstDash val="solid"/>
              <a:miter lim="800000"/>
              <a:headEnd type="none" w="sm" len="sm"/>
              <a:tailEnd type="none" w="sm" len="sm"/>
            </a:ln>
          </p:spPr>
        </p:cxnSp>
        <p:cxnSp>
          <p:nvCxnSpPr>
            <p:cNvPr id="266" name="Google Shape;266;p14"/>
            <p:cNvCxnSpPr/>
            <p:nvPr/>
          </p:nvCxnSpPr>
          <p:spPr>
            <a:xfrm rot="10800000">
              <a:off x="6221003" y="3905516"/>
              <a:ext cx="682868" cy="419037"/>
            </a:xfrm>
            <a:prstGeom prst="straightConnector1">
              <a:avLst/>
            </a:prstGeom>
            <a:noFill/>
            <a:ln w="9525" cap="flat" cmpd="sng">
              <a:solidFill>
                <a:schemeClr val="accent1"/>
              </a:solidFill>
              <a:prstDash val="solid"/>
              <a:miter lim="800000"/>
              <a:headEnd type="none" w="sm" len="sm"/>
              <a:tailEnd type="triangle" w="med" len="med"/>
            </a:ln>
          </p:spPr>
        </p:cxnSp>
        <p:sp>
          <p:nvSpPr>
            <p:cNvPr id="267" name="Google Shape;267;p14"/>
            <p:cNvSpPr/>
            <p:nvPr/>
          </p:nvSpPr>
          <p:spPr>
            <a:xfrm>
              <a:off x="6903871" y="4203033"/>
              <a:ext cx="1229476" cy="525634"/>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Times New Roman"/>
                  <a:ea typeface="Times New Roman"/>
                  <a:cs typeface="Times New Roman"/>
                  <a:sym typeface="Times New Roman"/>
                </a:rPr>
                <a:t>Rows of U</a:t>
              </a:r>
              <a:br>
                <a:rPr lang="en-US" sz="1800" dirty="0">
                  <a:solidFill>
                    <a:schemeClr val="dk1"/>
                  </a:solidFill>
                  <a:latin typeface="Times New Roman"/>
                  <a:ea typeface="Times New Roman"/>
                  <a:cs typeface="Times New Roman"/>
                  <a:sym typeface="Times New Roman"/>
                </a:rPr>
              </a:br>
              <a:r>
                <a:rPr lang="en-US" sz="1800" dirty="0">
                  <a:solidFill>
                    <a:schemeClr val="dk1"/>
                  </a:solidFill>
                  <a:latin typeface="Times New Roman"/>
                  <a:ea typeface="Times New Roman"/>
                  <a:cs typeface="Times New Roman"/>
                  <a:sym typeface="Times New Roman"/>
                </a:rPr>
                <a:t>(Users)</a:t>
              </a:r>
              <a:endParaRPr dirty="0"/>
            </a:p>
          </p:txBody>
        </p:sp>
        <p:cxnSp>
          <p:nvCxnSpPr>
            <p:cNvPr id="268" name="Google Shape;268;p14"/>
            <p:cNvCxnSpPr>
              <a:endCxn id="250" idx="5"/>
            </p:cNvCxnSpPr>
            <p:nvPr/>
          </p:nvCxnSpPr>
          <p:spPr>
            <a:xfrm rot="10800000">
              <a:off x="5216956" y="5702746"/>
              <a:ext cx="550800" cy="393300"/>
            </a:xfrm>
            <a:prstGeom prst="straightConnector1">
              <a:avLst/>
            </a:prstGeom>
            <a:noFill/>
            <a:ln w="9525" cap="flat" cmpd="sng">
              <a:solidFill>
                <a:schemeClr val="accent1"/>
              </a:solidFill>
              <a:prstDash val="solid"/>
              <a:miter lim="800000"/>
              <a:headEnd type="none" w="sm" len="sm"/>
              <a:tailEnd type="triangle" w="med" len="med"/>
            </a:ln>
          </p:spPr>
        </p:cxnSp>
        <p:sp>
          <p:nvSpPr>
            <p:cNvPr id="269" name="Google Shape;269;p14"/>
            <p:cNvSpPr/>
            <p:nvPr/>
          </p:nvSpPr>
          <p:spPr>
            <a:xfrm>
              <a:off x="5785427" y="5989201"/>
              <a:ext cx="1674151" cy="525634"/>
            </a:xfrm>
            <a:prstGeom prst="roundRect">
              <a:avLst>
                <a:gd name="adj" fmla="val 16667"/>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Columns of V</a:t>
              </a:r>
              <a:r>
                <a:rPr lang="en-US" sz="1800" baseline="30000">
                  <a:solidFill>
                    <a:schemeClr val="dk1"/>
                  </a:solidFill>
                  <a:latin typeface="Times New Roman"/>
                  <a:ea typeface="Times New Roman"/>
                  <a:cs typeface="Times New Roman"/>
                  <a:sym typeface="Times New Roman"/>
                </a:rPr>
                <a:t>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(Movies)</a:t>
              </a:r>
              <a:endParaRPr/>
            </a:p>
          </p:txBody>
        </p:sp>
      </p:grpSp>
      <p:sp>
        <p:nvSpPr>
          <p:cNvPr id="270" name="Google Shape;2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271" name="Google Shape;2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272" name="Google Shape;2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73" name="Google Shape;273;p14"/>
          <p:cNvSpPr txBox="1"/>
          <p:nvPr/>
        </p:nvSpPr>
        <p:spPr>
          <a:xfrm>
            <a:off x="3028950" y="94445"/>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2400" b="1" dirty="0">
                <a:latin typeface="Times New Roman" panose="02020603050405020304" pitchFamily="18" charset="0"/>
                <a:cs typeface="Times New Roman" panose="02020603050405020304" pitchFamily="18" charset="0"/>
              </a:rPr>
              <a:t>EXISTING NEURAL NETWORK ARCHITECTURE</a:t>
            </a:r>
            <a:endParaRPr sz="2400" b="1" dirty="0">
              <a:latin typeface="Times New Roman" panose="02020603050405020304" pitchFamily="18" charset="0"/>
              <a:cs typeface="Times New Roman" panose="02020603050405020304" pitchFamily="18" charset="0"/>
            </a:endParaRPr>
          </a:p>
        </p:txBody>
      </p:sp>
      <p:pic>
        <p:nvPicPr>
          <p:cNvPr id="279" name="Google Shape;279;p15"/>
          <p:cNvPicPr preferRelativeResize="0">
            <a:picLocks noGrp="1"/>
          </p:cNvPicPr>
          <p:nvPr>
            <p:ph type="body" idx="1"/>
          </p:nvPr>
        </p:nvPicPr>
        <p:blipFill rotWithShape="1">
          <a:blip r:embed="rId3">
            <a:alphaModFix/>
          </a:blip>
          <a:srcRect/>
          <a:stretch/>
        </p:blipFill>
        <p:spPr>
          <a:xfrm>
            <a:off x="197856" y="1378914"/>
            <a:ext cx="8479979" cy="4528827"/>
          </a:xfrm>
          <a:prstGeom prst="rect">
            <a:avLst/>
          </a:prstGeom>
          <a:noFill/>
          <a:ln>
            <a:noFill/>
          </a:ln>
        </p:spPr>
      </p:pic>
      <p:sp>
        <p:nvSpPr>
          <p:cNvPr id="280" name="Google Shape;280;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281" name="Google Shape;281;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282" name="Google Shape;282;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83" name="Google Shape;283;p15"/>
          <p:cNvSpPr txBox="1"/>
          <p:nvPr/>
        </p:nvSpPr>
        <p:spPr>
          <a:xfrm>
            <a:off x="3028950" y="136524"/>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6"/>
          <p:cNvSpPr txBox="1">
            <a:spLocks noGrp="1"/>
          </p:cNvSpPr>
          <p:nvPr>
            <p:ph type="title"/>
          </p:nvPr>
        </p:nvSpPr>
        <p:spPr>
          <a:xfrm>
            <a:off x="1229286" y="485193"/>
            <a:ext cx="8775326" cy="12958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2200" b="1" dirty="0">
                <a:latin typeface="Times New Roman" panose="02020603050405020304" pitchFamily="18" charset="0"/>
                <a:cs typeface="Times New Roman" panose="02020603050405020304" pitchFamily="18" charset="0"/>
              </a:rPr>
              <a:t>PROPOSED NEURAL NETWORK ARCHITECTURE</a:t>
            </a:r>
            <a:endParaRPr sz="2200" b="1" dirty="0">
              <a:latin typeface="Times New Roman" panose="02020603050405020304" pitchFamily="18" charset="0"/>
              <a:cs typeface="Times New Roman" panose="02020603050405020304" pitchFamily="18" charset="0"/>
            </a:endParaRPr>
          </a:p>
        </p:txBody>
      </p:sp>
      <p:pic>
        <p:nvPicPr>
          <p:cNvPr id="289" name="Google Shape;289;p16"/>
          <p:cNvPicPr preferRelativeResize="0">
            <a:picLocks noGrp="1"/>
          </p:cNvPicPr>
          <p:nvPr>
            <p:ph type="body" idx="1"/>
          </p:nvPr>
        </p:nvPicPr>
        <p:blipFill rotWithShape="1">
          <a:blip r:embed="rId3">
            <a:alphaModFix/>
          </a:blip>
          <a:srcRect/>
          <a:stretch/>
        </p:blipFill>
        <p:spPr>
          <a:xfrm>
            <a:off x="1099918" y="1701969"/>
            <a:ext cx="6944164" cy="4039634"/>
          </a:xfrm>
          <a:prstGeom prst="rect">
            <a:avLst/>
          </a:prstGeom>
          <a:noFill/>
          <a:ln>
            <a:noFill/>
          </a:ln>
        </p:spPr>
      </p:pic>
      <p:sp>
        <p:nvSpPr>
          <p:cNvPr id="290" name="Google Shape;290;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291" name="Google Shape;291;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292" name="Google Shape;292;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93" name="Google Shape;293;p16"/>
          <p:cNvSpPr txBox="1"/>
          <p:nvPr/>
        </p:nvSpPr>
        <p:spPr>
          <a:xfrm>
            <a:off x="3028950" y="136524"/>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7"/>
          <p:cNvSpPr txBox="1">
            <a:spLocks noGrp="1"/>
          </p:cNvSpPr>
          <p:nvPr>
            <p:ph type="title"/>
          </p:nvPr>
        </p:nvSpPr>
        <p:spPr>
          <a:xfrm>
            <a:off x="628650" y="365127"/>
            <a:ext cx="7886700" cy="75961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300"/>
              <a:buFont typeface="Calibri"/>
              <a:buNone/>
            </a:pPr>
            <a:r>
              <a:rPr lang="en-US" sz="3600" dirty="0">
                <a:solidFill>
                  <a:srgbClr val="FF0000"/>
                </a:solidFill>
                <a:latin typeface="Times New Roman" panose="02020603050405020304" pitchFamily="18" charset="0"/>
                <a:cs typeface="Times New Roman" panose="02020603050405020304" pitchFamily="18" charset="0"/>
              </a:rPr>
              <a:t>IMPLEMENTATION</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299" name="Google Shape;299;p17"/>
          <p:cNvSpPr txBox="1">
            <a:spLocks noGrp="1"/>
          </p:cNvSpPr>
          <p:nvPr>
            <p:ph type="body" idx="1"/>
          </p:nvPr>
        </p:nvSpPr>
        <p:spPr>
          <a:xfrm>
            <a:off x="628650" y="1008539"/>
            <a:ext cx="8335838" cy="5239542"/>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dirty="0">
                <a:latin typeface="Times New Roman" panose="02020603050405020304" pitchFamily="18" charset="0"/>
                <a:ea typeface="Times New Roman"/>
                <a:cs typeface="Times New Roman" panose="02020603050405020304" pitchFamily="18" charset="0"/>
                <a:sym typeface="Times New Roman"/>
              </a:rPr>
              <a:t>RATINGS  FILE==========================================</a:t>
            </a:r>
            <a:endParaRPr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dirty="0">
                <a:latin typeface="Times New Roman" panose="02020603050405020304" pitchFamily="18" charset="0"/>
                <a:ea typeface="Times New Roman"/>
                <a:cs typeface="Times New Roman" panose="02020603050405020304" pitchFamily="18" charset="0"/>
                <a:sym typeface="Times New Roman"/>
              </a:rPr>
              <a:t>All ratings are contained in the file "</a:t>
            </a:r>
            <a:r>
              <a:rPr lang="en-US" b="1" dirty="0">
                <a:latin typeface="Times New Roman" panose="02020603050405020304" pitchFamily="18" charset="0"/>
                <a:ea typeface="Times New Roman"/>
                <a:cs typeface="Times New Roman" panose="02020603050405020304" pitchFamily="18" charset="0"/>
                <a:sym typeface="Times New Roman"/>
              </a:rPr>
              <a:t>ratings.dat</a:t>
            </a:r>
            <a:r>
              <a:rPr lang="en-US" dirty="0">
                <a:latin typeface="Times New Roman" panose="02020603050405020304" pitchFamily="18" charset="0"/>
                <a:ea typeface="Times New Roman"/>
                <a:cs typeface="Times New Roman" panose="02020603050405020304" pitchFamily="18" charset="0"/>
                <a:sym typeface="Times New Roman"/>
              </a:rPr>
              <a:t>" and are in the following format</a:t>
            </a:r>
            <a:endParaRPr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300"/>
              <a:buChar char="•"/>
            </a:pPr>
            <a:r>
              <a:rPr lang="en-US" b="1" dirty="0" err="1">
                <a:latin typeface="Times New Roman" panose="02020603050405020304" pitchFamily="18" charset="0"/>
                <a:ea typeface="Times New Roman"/>
                <a:cs typeface="Times New Roman" panose="02020603050405020304" pitchFamily="18" charset="0"/>
                <a:sym typeface="Times New Roman"/>
              </a:rPr>
              <a:t>UserID</a:t>
            </a:r>
            <a:r>
              <a:rPr lang="en-US" b="1" dirty="0">
                <a:latin typeface="Times New Roman" panose="02020603050405020304" pitchFamily="18" charset="0"/>
                <a:ea typeface="Times New Roman"/>
                <a:cs typeface="Times New Roman" panose="02020603050405020304" pitchFamily="18" charset="0"/>
                <a:sym typeface="Times New Roman"/>
              </a:rPr>
              <a:t>::</a:t>
            </a:r>
            <a:r>
              <a:rPr lang="en-US" b="1" dirty="0" err="1">
                <a:latin typeface="Times New Roman" panose="02020603050405020304" pitchFamily="18" charset="0"/>
                <a:ea typeface="Times New Roman"/>
                <a:cs typeface="Times New Roman" panose="02020603050405020304" pitchFamily="18" charset="0"/>
                <a:sym typeface="Times New Roman"/>
              </a:rPr>
              <a:t>MovieID</a:t>
            </a:r>
            <a:r>
              <a:rPr lang="en-US" b="1" dirty="0">
                <a:latin typeface="Times New Roman" panose="02020603050405020304" pitchFamily="18" charset="0"/>
                <a:ea typeface="Times New Roman"/>
                <a:cs typeface="Times New Roman" panose="02020603050405020304" pitchFamily="18" charset="0"/>
                <a:sym typeface="Times New Roman"/>
              </a:rPr>
              <a:t>::Rating::Timestamp</a:t>
            </a:r>
            <a:endParaRPr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UserIDs</a:t>
            </a:r>
            <a:r>
              <a:rPr lang="en-US" dirty="0">
                <a:latin typeface="Times New Roman" panose="02020603050405020304" pitchFamily="18" charset="0"/>
                <a:ea typeface="Times New Roman"/>
                <a:cs typeface="Times New Roman" panose="02020603050405020304" pitchFamily="18" charset="0"/>
                <a:sym typeface="Times New Roman"/>
              </a:rPr>
              <a:t> range between 1 and 6040 - </a:t>
            </a:r>
            <a:r>
              <a:rPr lang="en-US" dirty="0" err="1">
                <a:latin typeface="Times New Roman" panose="02020603050405020304" pitchFamily="18" charset="0"/>
                <a:ea typeface="Times New Roman"/>
                <a:cs typeface="Times New Roman" panose="02020603050405020304" pitchFamily="18" charset="0"/>
                <a:sym typeface="Times New Roman"/>
              </a:rPr>
              <a:t>MovieIDs</a:t>
            </a:r>
            <a:r>
              <a:rPr lang="en-US" dirty="0">
                <a:latin typeface="Times New Roman" panose="02020603050405020304" pitchFamily="18" charset="0"/>
                <a:ea typeface="Times New Roman"/>
                <a:cs typeface="Times New Roman" panose="02020603050405020304" pitchFamily="18" charset="0"/>
                <a:sym typeface="Times New Roman"/>
              </a:rPr>
              <a:t> range between 1 and 3952- Ratings are made on a 5-star scale (whole-star ratings only)- Timestamp is represented in seconds since the epoch as returned by time(2)- Each user has at least 20 ratings</a:t>
            </a:r>
            <a:endParaRPr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dirty="0">
                <a:latin typeface="Times New Roman" panose="02020603050405020304" pitchFamily="18" charset="0"/>
                <a:ea typeface="Times New Roman"/>
                <a:cs typeface="Times New Roman" panose="02020603050405020304" pitchFamily="18" charset="0"/>
                <a:sym typeface="Times New Roman"/>
              </a:rPr>
              <a:t>USERS FILE ===========================================================User information is in the file "</a:t>
            </a:r>
            <a:r>
              <a:rPr lang="en-US" b="1" dirty="0">
                <a:latin typeface="Times New Roman" panose="02020603050405020304" pitchFamily="18" charset="0"/>
                <a:ea typeface="Times New Roman"/>
                <a:cs typeface="Times New Roman" panose="02020603050405020304" pitchFamily="18" charset="0"/>
                <a:sym typeface="Times New Roman"/>
              </a:rPr>
              <a:t>users.dat</a:t>
            </a:r>
            <a:r>
              <a:rPr lang="en-US" dirty="0">
                <a:latin typeface="Times New Roman" panose="02020603050405020304" pitchFamily="18" charset="0"/>
                <a:ea typeface="Times New Roman"/>
                <a:cs typeface="Times New Roman" panose="02020603050405020304" pitchFamily="18" charset="0"/>
                <a:sym typeface="Times New Roman"/>
              </a:rPr>
              <a:t>" and is in the </a:t>
            </a:r>
            <a:r>
              <a:rPr lang="en-US" dirty="0" err="1">
                <a:latin typeface="Times New Roman" panose="02020603050405020304" pitchFamily="18" charset="0"/>
                <a:ea typeface="Times New Roman"/>
                <a:cs typeface="Times New Roman" panose="02020603050405020304" pitchFamily="18" charset="0"/>
                <a:sym typeface="Times New Roman"/>
              </a:rPr>
              <a:t>followingformat</a:t>
            </a:r>
            <a:r>
              <a:rPr lang="en-US" dirty="0">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b="1" dirty="0" err="1">
                <a:latin typeface="Times New Roman" panose="02020603050405020304" pitchFamily="18" charset="0"/>
                <a:ea typeface="Times New Roman"/>
                <a:cs typeface="Times New Roman" panose="02020603050405020304" pitchFamily="18" charset="0"/>
                <a:sym typeface="Times New Roman"/>
              </a:rPr>
              <a:t>UserID</a:t>
            </a:r>
            <a:r>
              <a:rPr lang="en-US" b="1" dirty="0">
                <a:latin typeface="Times New Roman" panose="02020603050405020304" pitchFamily="18" charset="0"/>
                <a:ea typeface="Times New Roman"/>
                <a:cs typeface="Times New Roman" panose="02020603050405020304" pitchFamily="18" charset="0"/>
                <a:sym typeface="Times New Roman"/>
              </a:rPr>
              <a:t>::Gender::Age::Occupation::Zip-code</a:t>
            </a:r>
            <a:endParaRPr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dirty="0">
                <a:latin typeface="Times New Roman" panose="02020603050405020304" pitchFamily="18" charset="0"/>
                <a:ea typeface="Times New Roman"/>
                <a:cs typeface="Times New Roman" panose="02020603050405020304" pitchFamily="18" charset="0"/>
                <a:sym typeface="Times New Roman"/>
              </a:rPr>
              <a:t>Gender is denoted by a "M" for male and "F" for female- Age is chosen from the following ranges:</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300" name="Google Shape;300;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01" name="Google Shape;301;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02" name="Google Shape;302;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03" name="Google Shape;303;p17"/>
          <p:cNvSpPr txBox="1"/>
          <p:nvPr/>
        </p:nvSpPr>
        <p:spPr>
          <a:xfrm>
            <a:off x="3028950" y="89275"/>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00050" y="136524"/>
            <a:ext cx="7886700" cy="1263674"/>
          </a:xfrm>
          <a:prstGeom prst="rect">
            <a:avLst/>
          </a:prstGeom>
          <a:noFill/>
          <a:ln>
            <a:noFill/>
          </a:ln>
        </p:spPr>
        <p:txBody>
          <a:bodyPr spcFirstLastPara="1" wrap="square" lIns="91425" tIns="45700" rIns="91425" bIns="45700" anchor="ctr" anchorCtr="0">
            <a:normAutofit/>
          </a:bodyPr>
          <a:lstStyle/>
          <a:p>
            <a:pPr marL="724535" marR="725170" lvl="0" indent="0" algn="l" rtl="0">
              <a:lnSpc>
                <a:spcPct val="90000"/>
              </a:lnSpc>
              <a:spcBef>
                <a:spcPts val="0"/>
              </a:spcBef>
              <a:spcAft>
                <a:spcPts val="0"/>
              </a:spcAft>
              <a:buClr>
                <a:srgbClr val="FF0000"/>
              </a:buClr>
              <a:buSzPts val="4000"/>
              <a:buFont typeface="Calibri"/>
              <a:buNone/>
            </a:pPr>
            <a:br>
              <a:rPr lang="en-US" sz="4000" dirty="0">
                <a:solidFill>
                  <a:srgbClr val="FF0000"/>
                </a:solidFill>
              </a:rPr>
            </a:br>
            <a:r>
              <a:rPr lang="en-US" sz="3600" dirty="0">
                <a:solidFill>
                  <a:srgbClr val="FF0000"/>
                </a:solidFill>
                <a:latin typeface="Times New Roman" panose="02020603050405020304" pitchFamily="18" charset="0"/>
                <a:cs typeface="Times New Roman" panose="02020603050405020304" pitchFamily="18" charset="0"/>
              </a:rPr>
              <a:t>TABLE OF CONTENTS</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02" name="Google Shape;102;p2"/>
          <p:cNvSpPr txBox="1">
            <a:spLocks noGrp="1"/>
          </p:cNvSpPr>
          <p:nvPr>
            <p:ph type="body" idx="1"/>
          </p:nvPr>
        </p:nvSpPr>
        <p:spPr>
          <a:xfrm>
            <a:off x="467544" y="1513979"/>
            <a:ext cx="7886700" cy="5344021"/>
          </a:xfrm>
          <a:prstGeom prst="rect">
            <a:avLst/>
          </a:prstGeom>
          <a:noFill/>
          <a:ln>
            <a:noFill/>
          </a:ln>
        </p:spPr>
        <p:txBody>
          <a:bodyPr spcFirstLastPara="1" wrap="square" lIns="91425" tIns="45700" rIns="91425" bIns="45700" anchor="t" anchorCtr="0">
            <a:noAutofit/>
          </a:bodyPr>
          <a:lstStyle/>
          <a:p>
            <a:pPr marL="171450" lvl="0" indent="-177800" algn="just" rtl="0">
              <a:lnSpc>
                <a:spcPct val="90000"/>
              </a:lnSpc>
              <a:spcBef>
                <a:spcPts val="0"/>
              </a:spcBef>
              <a:spcAft>
                <a:spcPts val="0"/>
              </a:spcAft>
              <a:buClr>
                <a:schemeClr val="dk1"/>
              </a:buClr>
              <a:buSzPts val="2800"/>
              <a:buChar char="•"/>
            </a:pPr>
            <a:r>
              <a:rPr lang="en-US" sz="2800" dirty="0">
                <a:latin typeface="Times New Roman" panose="02020603050405020304" pitchFamily="18" charset="0"/>
                <a:ea typeface="Times New Roman"/>
                <a:cs typeface="Times New Roman" panose="02020603050405020304" pitchFamily="18" charset="0"/>
                <a:sym typeface="Times New Roman"/>
              </a:rPr>
              <a:t> </a:t>
            </a:r>
            <a:r>
              <a:rPr lang="en-US" sz="2200" dirty="0">
                <a:latin typeface="Times New Roman" panose="02020603050405020304" pitchFamily="18" charset="0"/>
                <a:ea typeface="Times New Roman"/>
                <a:cs typeface="Times New Roman" panose="02020603050405020304" pitchFamily="18" charset="0"/>
                <a:sym typeface="Times New Roman"/>
              </a:rPr>
              <a:t>Abstract</a:t>
            </a:r>
            <a:endParaRPr sz="2200" dirty="0">
              <a:latin typeface="Times New Roman" panose="02020603050405020304" pitchFamily="18" charset="0"/>
              <a:ea typeface="Times New Roman"/>
              <a:cs typeface="Times New Roman" panose="02020603050405020304" pitchFamily="18" charset="0"/>
              <a:sym typeface="Times New Roman"/>
            </a:endParaRPr>
          </a:p>
          <a:p>
            <a:pPr marL="171450" lvl="0" indent="-177800" algn="just" rtl="0">
              <a:lnSpc>
                <a:spcPct val="90000"/>
              </a:lnSpc>
              <a:spcBef>
                <a:spcPts val="750"/>
              </a:spcBef>
              <a:spcAft>
                <a:spcPts val="0"/>
              </a:spcAft>
              <a:buClr>
                <a:schemeClr val="dk1"/>
              </a:buClr>
              <a:buSzPts val="2800"/>
              <a:buChar char="•"/>
            </a:pPr>
            <a:r>
              <a:rPr lang="en-US" sz="2200" dirty="0">
                <a:latin typeface="Times New Roman" panose="02020603050405020304" pitchFamily="18" charset="0"/>
                <a:ea typeface="Times New Roman"/>
                <a:cs typeface="Times New Roman" panose="02020603050405020304" pitchFamily="18" charset="0"/>
                <a:sym typeface="Times New Roman"/>
              </a:rPr>
              <a:t> Objectives</a:t>
            </a:r>
            <a:endParaRPr sz="2200" dirty="0">
              <a:latin typeface="Times New Roman" panose="02020603050405020304" pitchFamily="18" charset="0"/>
              <a:ea typeface="Times New Roman"/>
              <a:cs typeface="Times New Roman" panose="02020603050405020304" pitchFamily="18" charset="0"/>
              <a:sym typeface="Times New Roman"/>
            </a:endParaRPr>
          </a:p>
          <a:p>
            <a:pPr marL="171450" lvl="0" indent="-177800" algn="just" rtl="0">
              <a:lnSpc>
                <a:spcPct val="90000"/>
              </a:lnSpc>
              <a:spcBef>
                <a:spcPts val="750"/>
              </a:spcBef>
              <a:spcAft>
                <a:spcPts val="0"/>
              </a:spcAft>
              <a:buSzPts val="28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 Terminology</a:t>
            </a:r>
            <a:endParaRPr sz="2200" dirty="0">
              <a:latin typeface="Times New Roman" panose="02020603050405020304" pitchFamily="18" charset="0"/>
              <a:ea typeface="Times New Roman"/>
              <a:cs typeface="Times New Roman" panose="02020603050405020304" pitchFamily="18" charset="0"/>
              <a:sym typeface="Times New Roman"/>
            </a:endParaRPr>
          </a:p>
          <a:p>
            <a:pPr marL="171450" lvl="0" indent="-177800" algn="just" rtl="0">
              <a:lnSpc>
                <a:spcPct val="90000"/>
              </a:lnSpc>
              <a:spcBef>
                <a:spcPts val="750"/>
              </a:spcBef>
              <a:spcAft>
                <a:spcPts val="0"/>
              </a:spcAft>
              <a:buSzPts val="28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 Recommendation Systems Overview</a:t>
            </a:r>
            <a:endParaRPr sz="2200" dirty="0">
              <a:latin typeface="Times New Roman" panose="02020603050405020304" pitchFamily="18" charset="0"/>
              <a:ea typeface="Times New Roman"/>
              <a:cs typeface="Times New Roman" panose="02020603050405020304" pitchFamily="18" charset="0"/>
              <a:sym typeface="Times New Roman"/>
            </a:endParaRPr>
          </a:p>
          <a:p>
            <a:pPr marL="171450" lvl="0" indent="-177800" algn="just" rtl="0">
              <a:lnSpc>
                <a:spcPct val="90000"/>
              </a:lnSpc>
              <a:spcBef>
                <a:spcPts val="750"/>
              </a:spcBef>
              <a:spcAft>
                <a:spcPts val="0"/>
              </a:spcAft>
              <a:buClr>
                <a:schemeClr val="dk1"/>
              </a:buClr>
              <a:buSzPts val="2800"/>
              <a:buChar char="•"/>
            </a:pPr>
            <a:r>
              <a:rPr lang="en-US" sz="2200" dirty="0">
                <a:latin typeface="Times New Roman" panose="02020603050405020304" pitchFamily="18" charset="0"/>
                <a:ea typeface="Times New Roman"/>
                <a:cs typeface="Times New Roman" panose="02020603050405020304" pitchFamily="18" charset="0"/>
                <a:sym typeface="Times New Roman"/>
              </a:rPr>
              <a:t> Related Work</a:t>
            </a:r>
            <a:endParaRPr sz="2200" dirty="0">
              <a:latin typeface="Times New Roman" panose="02020603050405020304" pitchFamily="18" charset="0"/>
              <a:cs typeface="Times New Roman" panose="02020603050405020304" pitchFamily="18" charset="0"/>
            </a:endParaRPr>
          </a:p>
          <a:p>
            <a:pPr marL="171450" lvl="0" indent="-177800" algn="just" rtl="0">
              <a:lnSpc>
                <a:spcPct val="90000"/>
              </a:lnSpc>
              <a:spcBef>
                <a:spcPts val="750"/>
              </a:spcBef>
              <a:spcAft>
                <a:spcPts val="0"/>
              </a:spcAft>
              <a:buClr>
                <a:schemeClr val="dk1"/>
              </a:buClr>
              <a:buSzPts val="2800"/>
              <a:buChar char="•"/>
            </a:pPr>
            <a:r>
              <a:rPr lang="en-US" sz="2200" dirty="0">
                <a:latin typeface="Times New Roman" panose="02020603050405020304" pitchFamily="18" charset="0"/>
                <a:ea typeface="Times New Roman"/>
                <a:cs typeface="Times New Roman" panose="02020603050405020304" pitchFamily="18" charset="0"/>
                <a:sym typeface="Times New Roman"/>
              </a:rPr>
              <a:t> Methodology</a:t>
            </a:r>
            <a:endParaRPr sz="2200" dirty="0">
              <a:latin typeface="Times New Roman" panose="02020603050405020304" pitchFamily="18" charset="0"/>
              <a:cs typeface="Times New Roman" panose="02020603050405020304" pitchFamily="18" charset="0"/>
            </a:endParaRPr>
          </a:p>
          <a:p>
            <a:pPr marL="171450" lvl="0" indent="-177800" algn="just" rtl="0">
              <a:lnSpc>
                <a:spcPct val="90000"/>
              </a:lnSpc>
              <a:spcBef>
                <a:spcPts val="750"/>
              </a:spcBef>
              <a:spcAft>
                <a:spcPts val="0"/>
              </a:spcAft>
              <a:buClr>
                <a:schemeClr val="dk1"/>
              </a:buClr>
              <a:buSzPts val="2800"/>
              <a:buChar char="•"/>
            </a:pPr>
            <a:r>
              <a:rPr lang="en-US" sz="2200" dirty="0">
                <a:latin typeface="Times New Roman" panose="02020603050405020304" pitchFamily="18" charset="0"/>
                <a:ea typeface="Times New Roman"/>
                <a:cs typeface="Times New Roman" panose="02020603050405020304" pitchFamily="18" charset="0"/>
                <a:sym typeface="Times New Roman"/>
              </a:rPr>
              <a:t> Implementation of the Project</a:t>
            </a:r>
            <a:endParaRPr sz="2200" dirty="0">
              <a:latin typeface="Times New Roman" panose="02020603050405020304" pitchFamily="18" charset="0"/>
              <a:cs typeface="Times New Roman" panose="02020603050405020304" pitchFamily="18" charset="0"/>
            </a:endParaRPr>
          </a:p>
          <a:p>
            <a:pPr marL="171450" lvl="0" indent="-177800" algn="just" rtl="0">
              <a:lnSpc>
                <a:spcPct val="90000"/>
              </a:lnSpc>
              <a:spcBef>
                <a:spcPts val="750"/>
              </a:spcBef>
              <a:spcAft>
                <a:spcPts val="0"/>
              </a:spcAft>
              <a:buClr>
                <a:schemeClr val="dk1"/>
              </a:buClr>
              <a:buSzPts val="2800"/>
              <a:buChar char="•"/>
            </a:pPr>
            <a:r>
              <a:rPr lang="en-US" sz="2200" dirty="0">
                <a:latin typeface="Times New Roman" panose="02020603050405020304" pitchFamily="18" charset="0"/>
                <a:ea typeface="Times New Roman"/>
                <a:cs typeface="Times New Roman" panose="02020603050405020304" pitchFamily="18" charset="0"/>
                <a:sym typeface="Times New Roman"/>
              </a:rPr>
              <a:t> Conclusion</a:t>
            </a:r>
            <a:endParaRPr sz="2200" dirty="0">
              <a:latin typeface="Times New Roman" panose="02020603050405020304" pitchFamily="18" charset="0"/>
              <a:cs typeface="Times New Roman" panose="02020603050405020304" pitchFamily="18" charset="0"/>
            </a:endParaRPr>
          </a:p>
          <a:p>
            <a:pPr marL="0" lvl="0" indent="0" algn="just" rtl="0">
              <a:lnSpc>
                <a:spcPct val="90000"/>
              </a:lnSpc>
              <a:spcBef>
                <a:spcPts val="750"/>
              </a:spcBef>
              <a:spcAft>
                <a:spcPts val="0"/>
              </a:spcAft>
              <a:buClr>
                <a:schemeClr val="dk1"/>
              </a:buClr>
              <a:buSzPts val="2800"/>
              <a:buNone/>
            </a:pPr>
            <a:endParaRPr sz="2800" dirty="0">
              <a:latin typeface="Times New Roman"/>
              <a:ea typeface="Times New Roman"/>
              <a:cs typeface="Times New Roman"/>
              <a:sym typeface="Times New Roman"/>
            </a:endParaRPr>
          </a:p>
        </p:txBody>
      </p:sp>
      <p:sp>
        <p:nvSpPr>
          <p:cNvPr id="103" name="Google Shape;103;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104" name="Google Shape;104;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105" name="Google Shape;105;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TextBox 1">
            <a:extLst>
              <a:ext uri="{FF2B5EF4-FFF2-40B4-BE49-F238E27FC236}">
                <a16:creationId xmlns:a16="http://schemas.microsoft.com/office/drawing/2014/main" id="{2374C4DE-ED02-4BD9-8746-17695D57725F}"/>
              </a:ext>
            </a:extLst>
          </p:cNvPr>
          <p:cNvSpPr txBox="1"/>
          <p:nvPr/>
        </p:nvSpPr>
        <p:spPr>
          <a:xfrm>
            <a:off x="2921373" y="136524"/>
            <a:ext cx="7073153" cy="523220"/>
          </a:xfrm>
          <a:prstGeom prst="rect">
            <a:avLst/>
          </a:prstGeom>
          <a:noFill/>
        </p:spPr>
        <p:txBody>
          <a:bodyPr wrap="square" rtlCol="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204" y="674925"/>
            <a:ext cx="7886700" cy="5040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ct val="100000"/>
              <a:buFont typeface="Calibri"/>
              <a:buNone/>
            </a:pPr>
            <a:r>
              <a:rPr lang="en-US" sz="3600" dirty="0">
                <a:solidFill>
                  <a:srgbClr val="FF0000"/>
                </a:solidFill>
                <a:latin typeface="Times New Roman" panose="02020603050405020304" pitchFamily="18" charset="0"/>
                <a:cs typeface="Times New Roman" panose="02020603050405020304" pitchFamily="18" charset="0"/>
              </a:rPr>
              <a:t>IMPLEMENTATION</a:t>
            </a:r>
            <a:endParaRPr sz="3600" dirty="0">
              <a:solidFill>
                <a:srgbClr val="FF0000"/>
              </a:solidFill>
              <a:latin typeface="Times New Roman" panose="02020603050405020304" pitchFamily="18" charset="0"/>
              <a:cs typeface="Times New Roman" panose="02020603050405020304" pitchFamily="18" charset="0"/>
            </a:endParaRPr>
          </a:p>
        </p:txBody>
      </p:sp>
      <p:pic>
        <p:nvPicPr>
          <p:cNvPr id="309" name="Google Shape;309;p18"/>
          <p:cNvPicPr preferRelativeResize="0">
            <a:picLocks noGrp="1"/>
          </p:cNvPicPr>
          <p:nvPr>
            <p:ph type="body" idx="1"/>
          </p:nvPr>
        </p:nvPicPr>
        <p:blipFill rotWithShape="1">
          <a:blip r:embed="rId3">
            <a:alphaModFix/>
          </a:blip>
          <a:srcRect/>
          <a:stretch/>
        </p:blipFill>
        <p:spPr>
          <a:xfrm>
            <a:off x="4626868" y="576357"/>
            <a:ext cx="4386928" cy="5779994"/>
          </a:xfrm>
          <a:prstGeom prst="rect">
            <a:avLst/>
          </a:prstGeom>
          <a:noFill/>
          <a:ln>
            <a:noFill/>
          </a:ln>
        </p:spPr>
      </p:pic>
      <p:sp>
        <p:nvSpPr>
          <p:cNvPr id="310" name="Google Shape;310;p18"/>
          <p:cNvSpPr txBox="1"/>
          <p:nvPr/>
        </p:nvSpPr>
        <p:spPr>
          <a:xfrm>
            <a:off x="179512" y="1268760"/>
            <a:ext cx="4104456"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MOVIES FILE DESCRIPTION=======================Movie information is in the file "movies.dat" and is in the following format:</a:t>
            </a:r>
            <a:endParaRPr sz="1800" dirty="0"/>
          </a:p>
          <a:p>
            <a:pPr marL="0" marR="0" lvl="0" indent="0" algn="l" rtl="0">
              <a:spcBef>
                <a:spcPts val="0"/>
              </a:spcBef>
              <a:spcAft>
                <a:spcPts val="0"/>
              </a:spcAft>
              <a:buNone/>
            </a:pPr>
            <a:r>
              <a:rPr lang="en-US" sz="1800" b="1" dirty="0" err="1">
                <a:solidFill>
                  <a:schemeClr val="dk1"/>
                </a:solidFill>
                <a:latin typeface="Times New Roman"/>
                <a:ea typeface="Times New Roman"/>
                <a:cs typeface="Times New Roman"/>
                <a:sym typeface="Times New Roman"/>
              </a:rPr>
              <a:t>MovieID</a:t>
            </a:r>
            <a:r>
              <a:rPr lang="en-US" sz="1800" b="1" dirty="0">
                <a:solidFill>
                  <a:schemeClr val="dk1"/>
                </a:solidFill>
                <a:latin typeface="Times New Roman"/>
                <a:ea typeface="Times New Roman"/>
                <a:cs typeface="Times New Roman"/>
                <a:sym typeface="Times New Roman"/>
              </a:rPr>
              <a:t>::Title::Genres</a:t>
            </a:r>
            <a:endParaRPr sz="1800"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Titles are identical to titles provided by the IMDB (including year of release)</a:t>
            </a:r>
            <a:endParaRPr sz="1800"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Movie genres include </a:t>
            </a:r>
            <a:endParaRPr sz="1800"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*Action	* Adventure	 *Animation	* Children's	 *Comedy	* Crime	 *Documentary	* Drama	* Fantasy	 *Film-Noir	* Horror	* Musical	 *Mystery	* Romance	 *Sci-Fi	* Thriller	</a:t>
            </a:r>
            <a:endParaRPr sz="1800"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 War	 	*Western</a:t>
            </a:r>
            <a:endParaRPr sz="1800" dirty="0"/>
          </a:p>
        </p:txBody>
      </p:sp>
      <p:sp>
        <p:nvSpPr>
          <p:cNvPr id="311" name="Google Shape;311;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12" name="Google Shape;312;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13" name="Google Shape;313;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14" name="Google Shape;314;p18"/>
          <p:cNvSpPr txBox="1"/>
          <p:nvPr/>
        </p:nvSpPr>
        <p:spPr>
          <a:xfrm>
            <a:off x="3028950" y="104411"/>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p:nvPr/>
        </p:nvSpPr>
        <p:spPr>
          <a:xfrm>
            <a:off x="565897" y="702625"/>
            <a:ext cx="8434668" cy="4000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Total there are 3952 movies are rated by 6040 users stored in “DAT” format</a:t>
            </a:r>
            <a:endParaRPr sz="2000" dirty="0">
              <a:solidFill>
                <a:schemeClr val="dk1"/>
              </a:solidFill>
              <a:latin typeface="Times New Roman"/>
              <a:ea typeface="Times New Roman"/>
              <a:cs typeface="Times New Roman"/>
              <a:sym typeface="Times New Roman"/>
            </a:endParaRPr>
          </a:p>
        </p:txBody>
      </p:sp>
      <p:sp>
        <p:nvSpPr>
          <p:cNvPr id="320" name="Google Shape;320;p19"/>
          <p:cNvSpPr txBox="1"/>
          <p:nvPr/>
        </p:nvSpPr>
        <p:spPr>
          <a:xfrm>
            <a:off x="827584" y="1955135"/>
            <a:ext cx="7488832" cy="4247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1::Toy Story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Animation|Children's|Comedy</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2::Jumanji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Adventure|Children's|Fantasy</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3::Grumpier Old Men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Comedy|Romance</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4::Waiting to Exhale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Comedy|Drama</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5::Father of the Bride Part II (1995)::Comedy</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6::Heat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Action|Crime|Thriller</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7::Sabrina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Comedy|Romance</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8::Tom and Huck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Adventure|Children’s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9::Sudden Death (1995)::Action</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10::</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GoldenEye</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Action|Adventure|Thriller</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11::American President, The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Comedy|Drama|Romance</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12::Dracula: Dead and Loving It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Comedy|Horror</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13::</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Balto</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Animation|Children’s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14::Nixon (1995)::Drama</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15::Cutthroat Island (1995)::</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Action|Adventure|Romance</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21" name="Google Shape;321;p19"/>
          <p:cNvSpPr txBox="1"/>
          <p:nvPr/>
        </p:nvSpPr>
        <p:spPr>
          <a:xfrm>
            <a:off x="2254460" y="1154905"/>
            <a:ext cx="463508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rgbClr val="FF0000"/>
                </a:solidFill>
                <a:latin typeface="Times New Roman" panose="02020603050405020304" pitchFamily="18" charset="0"/>
                <a:ea typeface="Times New Roman"/>
                <a:cs typeface="Times New Roman" panose="02020603050405020304" pitchFamily="18" charset="0"/>
                <a:sym typeface="Times New Roman"/>
              </a:rPr>
              <a:t>DATASET SAMPLE</a:t>
            </a:r>
            <a:endParaRPr sz="3600"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322" name="Google Shape;322;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23" name="Google Shape;323;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24" name="Google Shape;324;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25" name="Google Shape;325;p19"/>
          <p:cNvSpPr txBox="1"/>
          <p:nvPr/>
        </p:nvSpPr>
        <p:spPr>
          <a:xfrm>
            <a:off x="3028950" y="133723"/>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363710" y="335974"/>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3600" dirty="0">
                <a:solidFill>
                  <a:srgbClr val="FF0000"/>
                </a:solidFill>
                <a:latin typeface="Times New Roman" panose="02020603050405020304" pitchFamily="18" charset="0"/>
                <a:cs typeface="Times New Roman" panose="02020603050405020304" pitchFamily="18" charset="0"/>
              </a:rPr>
              <a:t>OUTPUT</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31" name="Google Shape;331;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                                                                         </a:t>
            </a:r>
            <a:endParaRPr dirty="0"/>
          </a:p>
        </p:txBody>
      </p:sp>
      <p:pic>
        <p:nvPicPr>
          <p:cNvPr id="332" name="Google Shape;332;p20"/>
          <p:cNvPicPr preferRelativeResize="0"/>
          <p:nvPr/>
        </p:nvPicPr>
        <p:blipFill rotWithShape="1">
          <a:blip r:embed="rId3">
            <a:alphaModFix/>
          </a:blip>
          <a:srcRect/>
          <a:stretch/>
        </p:blipFill>
        <p:spPr>
          <a:xfrm>
            <a:off x="449137" y="1366104"/>
            <a:ext cx="8515350" cy="3818740"/>
          </a:xfrm>
          <a:prstGeom prst="rect">
            <a:avLst/>
          </a:prstGeom>
          <a:noFill/>
          <a:ln>
            <a:noFill/>
          </a:ln>
        </p:spPr>
      </p:pic>
      <p:sp>
        <p:nvSpPr>
          <p:cNvPr id="333" name="Google Shape;333;p20"/>
          <p:cNvSpPr txBox="1"/>
          <p:nvPr/>
        </p:nvSpPr>
        <p:spPr>
          <a:xfrm>
            <a:off x="2510568" y="5444310"/>
            <a:ext cx="439248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Content based recommendation system</a:t>
            </a:r>
            <a:endParaRPr dirty="0">
              <a:latin typeface="Times New Roman" panose="02020603050405020304" pitchFamily="18" charset="0"/>
              <a:cs typeface="Times New Roman" panose="02020603050405020304" pitchFamily="18" charset="0"/>
            </a:endParaRPr>
          </a:p>
        </p:txBody>
      </p:sp>
      <p:sp>
        <p:nvSpPr>
          <p:cNvPr id="334" name="Google Shape;334;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35" name="Google Shape;335;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36" name="Google Shape;336;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37" name="Google Shape;337;p20"/>
          <p:cNvSpPr txBox="1"/>
          <p:nvPr/>
        </p:nvSpPr>
        <p:spPr>
          <a:xfrm>
            <a:off x="3028950" y="122378"/>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3600" dirty="0">
                <a:solidFill>
                  <a:srgbClr val="FF0000"/>
                </a:solidFill>
                <a:latin typeface="Times New Roman" panose="02020603050405020304" pitchFamily="18" charset="0"/>
                <a:cs typeface="Times New Roman" panose="02020603050405020304" pitchFamily="18" charset="0"/>
              </a:rPr>
              <a:t>OUTPUT</a:t>
            </a:r>
            <a:endParaRPr sz="3600" dirty="0">
              <a:solidFill>
                <a:srgbClr val="FF0000"/>
              </a:solidFill>
              <a:latin typeface="Times New Roman" panose="02020603050405020304" pitchFamily="18" charset="0"/>
              <a:cs typeface="Times New Roman" panose="02020603050405020304" pitchFamily="18" charset="0"/>
            </a:endParaRPr>
          </a:p>
        </p:txBody>
      </p:sp>
      <p:pic>
        <p:nvPicPr>
          <p:cNvPr id="343" name="Google Shape;343;p21"/>
          <p:cNvPicPr preferRelativeResize="0">
            <a:picLocks noGrp="1"/>
          </p:cNvPicPr>
          <p:nvPr>
            <p:ph type="body" idx="1"/>
          </p:nvPr>
        </p:nvPicPr>
        <p:blipFill rotWithShape="1">
          <a:blip r:embed="rId3">
            <a:alphaModFix/>
          </a:blip>
          <a:srcRect/>
          <a:stretch/>
        </p:blipFill>
        <p:spPr>
          <a:xfrm>
            <a:off x="754156" y="1507668"/>
            <a:ext cx="7886700" cy="3542035"/>
          </a:xfrm>
          <a:prstGeom prst="rect">
            <a:avLst/>
          </a:prstGeom>
          <a:noFill/>
          <a:ln>
            <a:noFill/>
          </a:ln>
        </p:spPr>
      </p:pic>
      <p:sp>
        <p:nvSpPr>
          <p:cNvPr id="344" name="Google Shape;344;p21"/>
          <p:cNvSpPr txBox="1"/>
          <p:nvPr/>
        </p:nvSpPr>
        <p:spPr>
          <a:xfrm>
            <a:off x="2084929" y="5351896"/>
            <a:ext cx="54006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Collaborative Filtering based recommender system</a:t>
            </a:r>
            <a:endParaRPr lang="en-US" sz="2000" dirty="0">
              <a:latin typeface="Times New Roman" panose="02020603050405020304" pitchFamily="18" charset="0"/>
              <a:cs typeface="Times New Roman" panose="02020603050405020304" pitchFamily="18" charset="0"/>
            </a:endParaRPr>
          </a:p>
        </p:txBody>
      </p:sp>
      <p:sp>
        <p:nvSpPr>
          <p:cNvPr id="345" name="Google Shape;345;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46" name="Google Shape;346;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47" name="Google Shape;34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48" name="Google Shape;348;p21"/>
          <p:cNvSpPr txBox="1"/>
          <p:nvPr/>
        </p:nvSpPr>
        <p:spPr>
          <a:xfrm>
            <a:off x="3028950" y="128055"/>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3600" dirty="0">
                <a:solidFill>
                  <a:srgbClr val="FF0000"/>
                </a:solidFill>
                <a:latin typeface="Times New Roman" panose="02020603050405020304" pitchFamily="18" charset="0"/>
                <a:cs typeface="Times New Roman" panose="02020603050405020304" pitchFamily="18" charset="0"/>
              </a:rPr>
              <a:t>OUTPUT</a:t>
            </a:r>
            <a:endParaRPr sz="3600" dirty="0">
              <a:solidFill>
                <a:srgbClr val="FF0000"/>
              </a:solidFill>
              <a:latin typeface="Times New Roman" panose="02020603050405020304" pitchFamily="18" charset="0"/>
              <a:cs typeface="Times New Roman" panose="02020603050405020304" pitchFamily="18" charset="0"/>
            </a:endParaRPr>
          </a:p>
        </p:txBody>
      </p:sp>
      <p:pic>
        <p:nvPicPr>
          <p:cNvPr id="354" name="Google Shape;354;p22"/>
          <p:cNvPicPr preferRelativeResize="0">
            <a:picLocks noGrp="1"/>
          </p:cNvPicPr>
          <p:nvPr>
            <p:ph type="body" idx="1"/>
          </p:nvPr>
        </p:nvPicPr>
        <p:blipFill rotWithShape="1">
          <a:blip r:embed="rId3">
            <a:alphaModFix/>
          </a:blip>
          <a:srcRect/>
          <a:stretch/>
        </p:blipFill>
        <p:spPr>
          <a:xfrm>
            <a:off x="628650" y="1444754"/>
            <a:ext cx="7886700" cy="3312514"/>
          </a:xfrm>
          <a:prstGeom prst="rect">
            <a:avLst/>
          </a:prstGeom>
          <a:noFill/>
          <a:ln>
            <a:noFill/>
          </a:ln>
        </p:spPr>
      </p:pic>
      <p:sp>
        <p:nvSpPr>
          <p:cNvPr id="355" name="Google Shape;355;p22"/>
          <p:cNvSpPr txBox="1"/>
          <p:nvPr/>
        </p:nvSpPr>
        <p:spPr>
          <a:xfrm>
            <a:off x="2686050" y="5269502"/>
            <a:ext cx="410445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Train and Test Error in Deep Neural Network based recommender system</a:t>
            </a:r>
            <a:endParaRPr sz="2000" dirty="0">
              <a:latin typeface="Times New Roman" panose="02020603050405020304" pitchFamily="18" charset="0"/>
              <a:cs typeface="Times New Roman" panose="02020603050405020304" pitchFamily="18" charset="0"/>
            </a:endParaRPr>
          </a:p>
        </p:txBody>
      </p:sp>
      <p:sp>
        <p:nvSpPr>
          <p:cNvPr id="356" name="Google Shape;356;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57" name="Google Shape;357;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58" name="Google Shape;358;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59" name="Google Shape;359;p22"/>
          <p:cNvSpPr txBox="1"/>
          <p:nvPr/>
        </p:nvSpPr>
        <p:spPr>
          <a:xfrm>
            <a:off x="3028950" y="136524"/>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sz="3600" dirty="0">
                <a:solidFill>
                  <a:srgbClr val="FF0000"/>
                </a:solidFill>
                <a:latin typeface="Times New Roman" panose="02020603050405020304" pitchFamily="18" charset="0"/>
                <a:cs typeface="Times New Roman" panose="02020603050405020304" pitchFamily="18" charset="0"/>
              </a:rPr>
              <a:t>REFERENCES</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365" name="Google Shape;365;p23"/>
          <p:cNvSpPr txBox="1">
            <a:spLocks noGrp="1"/>
          </p:cNvSpPr>
          <p:nvPr>
            <p:ph type="body" idx="1"/>
          </p:nvPr>
        </p:nvSpPr>
        <p:spPr>
          <a:xfrm>
            <a:off x="628650" y="1476002"/>
            <a:ext cx="7886700" cy="4351338"/>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sz="2200" dirty="0">
                <a:latin typeface="Times New Roman" panose="02020603050405020304" pitchFamily="18" charset="0"/>
                <a:cs typeface="Times New Roman" panose="02020603050405020304" pitchFamily="18" charset="0"/>
              </a:rPr>
              <a:t>Bi, X., Qu, A., Wang, J., &amp; Shen, X. (2017). A group-specific recommender system. Journal of the American Statistical Association, 112(520), 1344–1353.</a:t>
            </a:r>
            <a:endParaRPr sz="2200"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sz="2200" dirty="0">
                <a:latin typeface="Times New Roman" panose="02020603050405020304" pitchFamily="18" charset="0"/>
                <a:cs typeface="Times New Roman" panose="02020603050405020304" pitchFamily="18" charset="0"/>
              </a:rPr>
              <a:t>Fu, M., Qu, H., Yi, Z., Lu, L., &amp; Liu, Y. (2018). A novel deep learning-based collaborative filtering model for recommendation system. IEEE Transactions on Cybernetics, 49(3), 1084–1096.</a:t>
            </a:r>
            <a:endParaRPr sz="2200"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sz="2200" dirty="0">
                <a:latin typeface="Times New Roman" panose="02020603050405020304" pitchFamily="18" charset="0"/>
                <a:cs typeface="Times New Roman" panose="02020603050405020304" pitchFamily="18" charset="0"/>
              </a:rPr>
              <a:t>He, X., Liao, L., Zhang, H., </a:t>
            </a:r>
            <a:r>
              <a:rPr lang="en-US" sz="2200" dirty="0" err="1">
                <a:latin typeface="Times New Roman" panose="02020603050405020304" pitchFamily="18" charset="0"/>
                <a:cs typeface="Times New Roman" panose="02020603050405020304" pitchFamily="18" charset="0"/>
              </a:rPr>
              <a:t>Nie</a:t>
            </a:r>
            <a:r>
              <a:rPr lang="en-US" sz="2200" dirty="0">
                <a:latin typeface="Times New Roman" panose="02020603050405020304" pitchFamily="18" charset="0"/>
                <a:cs typeface="Times New Roman" panose="02020603050405020304" pitchFamily="18" charset="0"/>
              </a:rPr>
              <a:t>, L., Hu, X., &amp; Chua, T.-S. (2017). Neural collaborative filtering. In Proceedings of the 26th international conference on World Wide Web (pp. 173–182).</a:t>
            </a:r>
            <a:endParaRPr sz="2200" dirty="0">
              <a:latin typeface="Times New Roman" panose="02020603050405020304" pitchFamily="18" charset="0"/>
              <a:cs typeface="Times New Roman" panose="02020603050405020304" pitchFamily="18" charset="0"/>
            </a:endParaRPr>
          </a:p>
          <a:p>
            <a:pPr marL="171450" lvl="0" indent="-171450" algn="l" rtl="0">
              <a:lnSpc>
                <a:spcPct val="90000"/>
              </a:lnSpc>
              <a:spcBef>
                <a:spcPts val="750"/>
              </a:spcBef>
              <a:spcAft>
                <a:spcPts val="0"/>
              </a:spcAft>
              <a:buClr>
                <a:schemeClr val="dk1"/>
              </a:buClr>
              <a:buSzPts val="2100"/>
              <a:buChar char="•"/>
            </a:pPr>
            <a:r>
              <a:rPr lang="en-US" sz="2200" dirty="0">
                <a:latin typeface="Times New Roman" panose="02020603050405020304" pitchFamily="18" charset="0"/>
                <a:cs typeface="Times New Roman" panose="02020603050405020304" pitchFamily="18" charset="0"/>
              </a:rPr>
              <a:t>Liu, H., Zheng, C., Li, D., Shen, X., Lin, K., Wang, J., Zhang, Z., Zhang, Z., &amp; </a:t>
            </a:r>
            <a:r>
              <a:rPr lang="en-US" sz="2200" dirty="0" err="1">
                <a:latin typeface="Times New Roman" panose="02020603050405020304" pitchFamily="18" charset="0"/>
                <a:cs typeface="Times New Roman" panose="02020603050405020304" pitchFamily="18" charset="0"/>
              </a:rPr>
              <a:t>Xiong</a:t>
            </a:r>
            <a:r>
              <a:rPr lang="en-US" sz="2200" dirty="0">
                <a:latin typeface="Times New Roman" panose="02020603050405020304" pitchFamily="18" charset="0"/>
                <a:cs typeface="Times New Roman" panose="02020603050405020304" pitchFamily="18" charset="0"/>
              </a:rPr>
              <a:t>, N. N. (2022). </a:t>
            </a:r>
            <a:r>
              <a:rPr lang="en-US" sz="2200" dirty="0" err="1">
                <a:latin typeface="Times New Roman" panose="02020603050405020304" pitchFamily="18" charset="0"/>
                <a:cs typeface="Times New Roman" panose="02020603050405020304" pitchFamily="18" charset="0"/>
              </a:rPr>
              <a:t>Edmf</a:t>
            </a:r>
            <a:r>
              <a:rPr lang="en-US" sz="2200" dirty="0">
                <a:latin typeface="Times New Roman" panose="02020603050405020304" pitchFamily="18" charset="0"/>
                <a:cs typeface="Times New Roman" panose="02020603050405020304" pitchFamily="18" charset="0"/>
              </a:rPr>
              <a:t>: Efficient deep matrix factorization with review feature learning for industrial recommender system. IEEE Transactions on Industrial Informatics, 18(6), 4361–4371</a:t>
            </a:r>
            <a:endParaRPr sz="2200" dirty="0">
              <a:latin typeface="Times New Roman" panose="02020603050405020304" pitchFamily="18" charset="0"/>
              <a:cs typeface="Times New Roman" panose="02020603050405020304" pitchFamily="18" charset="0"/>
            </a:endParaRPr>
          </a:p>
        </p:txBody>
      </p:sp>
      <p:sp>
        <p:nvSpPr>
          <p:cNvPr id="366" name="Google Shape;366;p2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67" name="Google Shape;367;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68" name="Google Shape;368;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69" name="Google Shape;369;p23"/>
          <p:cNvSpPr txBox="1"/>
          <p:nvPr/>
        </p:nvSpPr>
        <p:spPr>
          <a:xfrm>
            <a:off x="2951178" y="151464"/>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4"/>
          <p:cNvSpPr txBox="1"/>
          <p:nvPr/>
        </p:nvSpPr>
        <p:spPr>
          <a:xfrm>
            <a:off x="395536" y="576901"/>
            <a:ext cx="403244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rgbClr val="FF0000"/>
                </a:solidFill>
                <a:latin typeface="Times New Roman"/>
                <a:ea typeface="Times New Roman"/>
                <a:cs typeface="Times New Roman"/>
                <a:sym typeface="Times New Roman"/>
              </a:rPr>
              <a:t>CONCLUSION</a:t>
            </a:r>
            <a:endParaRPr dirty="0">
              <a:solidFill>
                <a:srgbClr val="FF0000"/>
              </a:solidFill>
            </a:endParaRPr>
          </a:p>
        </p:txBody>
      </p:sp>
      <p:sp>
        <p:nvSpPr>
          <p:cNvPr id="375" name="Google Shape;375;p24"/>
          <p:cNvSpPr txBox="1"/>
          <p:nvPr/>
        </p:nvSpPr>
        <p:spPr>
          <a:xfrm>
            <a:off x="683568" y="1268760"/>
            <a:ext cx="7492244" cy="144650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200" dirty="0">
                <a:solidFill>
                  <a:schemeClr val="dk1"/>
                </a:solidFill>
                <a:latin typeface="Times New Roman"/>
                <a:ea typeface="Times New Roman"/>
                <a:cs typeface="Times New Roman"/>
                <a:sym typeface="Times New Roman"/>
              </a:rPr>
              <a:t>We have identified different scenarios where our solution will sustain to predict the accurate recommendations of movies given by not only implicit rating but also explicit information including demographics, age, ethnicity etc.,</a:t>
            </a:r>
            <a:endParaRPr sz="2200" dirty="0">
              <a:solidFill>
                <a:schemeClr val="dk1"/>
              </a:solidFill>
              <a:latin typeface="Times New Roman"/>
              <a:ea typeface="Times New Roman"/>
              <a:cs typeface="Times New Roman"/>
              <a:sym typeface="Times New Roman"/>
            </a:endParaRPr>
          </a:p>
        </p:txBody>
      </p:sp>
      <p:pic>
        <p:nvPicPr>
          <p:cNvPr id="376" name="Google Shape;376;p24" descr="Thank You Page Slide"/>
          <p:cNvPicPr preferRelativeResize="0"/>
          <p:nvPr/>
        </p:nvPicPr>
        <p:blipFill rotWithShape="1">
          <a:blip r:embed="rId3">
            <a:alphaModFix/>
          </a:blip>
          <a:srcRect/>
          <a:stretch/>
        </p:blipFill>
        <p:spPr>
          <a:xfrm>
            <a:off x="1509992" y="2989729"/>
            <a:ext cx="6124015" cy="2989730"/>
          </a:xfrm>
          <a:prstGeom prst="rect">
            <a:avLst/>
          </a:prstGeom>
          <a:noFill/>
          <a:ln>
            <a:noFill/>
          </a:ln>
        </p:spPr>
      </p:pic>
      <p:sp>
        <p:nvSpPr>
          <p:cNvPr id="377" name="Google Shape;377;p2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378" name="Google Shape;378;p2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379" name="Google Shape;379;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80" name="Google Shape;380;p24"/>
          <p:cNvSpPr txBox="1"/>
          <p:nvPr/>
        </p:nvSpPr>
        <p:spPr>
          <a:xfrm>
            <a:off x="3028950" y="136524"/>
            <a:ext cx="8335838" cy="292388"/>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305551" y="1075404"/>
            <a:ext cx="8532900" cy="5171700"/>
          </a:xfrm>
          <a:prstGeom prst="rect">
            <a:avLst/>
          </a:prstGeom>
          <a:noFill/>
          <a:ln>
            <a:noFill/>
          </a:ln>
        </p:spPr>
        <p:txBody>
          <a:bodyPr spcFirstLastPara="1" wrap="square" lIns="91425" tIns="45700" rIns="91425" bIns="45700" anchor="t" anchorCtr="0">
            <a:spAutoFit/>
          </a:bodyPr>
          <a:lstStyle/>
          <a:p>
            <a:pPr marL="0" lvl="0" indent="457200" algn="just" rtl="0">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Collaborative filtering research has found success with the learning technique known as Maximum Margin Matrix Factorization (MMMF). In order to simultaneously approximate the observed entries under a partially observed ordinal rating matrix, low-norm latent component matrices U (of users) and V (of items) must be determined. Unobserved entries are measured and predicted by some loss. Since there are 5 levels (1,2,3,4,5) in the rating matrix, rows of V can be thought of as points in k-dimensional space and rows of U as decision hyperplanes. This will employ a neural network architecture to perform the matrix</a:t>
            </a:r>
            <a:endParaRPr sz="2200" dirty="0">
              <a:latin typeface="Times New Roman"/>
              <a:ea typeface="Times New Roman"/>
              <a:cs typeface="Times New Roman"/>
              <a:sym typeface="Times New Roman"/>
            </a:endParaRPr>
          </a:p>
          <a:p>
            <a:pPr marL="0" lvl="0" indent="0" algn="just" rtl="0">
              <a:spcBef>
                <a:spcPts val="0"/>
              </a:spcBef>
              <a:spcAft>
                <a:spcPts val="0"/>
              </a:spcAft>
              <a:buSzPts val="1100"/>
              <a:buNone/>
            </a:pPr>
            <a:r>
              <a:rPr lang="en-US" sz="2200" dirty="0">
                <a:latin typeface="Times New Roman"/>
                <a:ea typeface="Times New Roman"/>
                <a:cs typeface="Times New Roman"/>
                <a:sym typeface="Times New Roman"/>
              </a:rPr>
              <a:t>factorization task and the hinge loss function is specifically extended to accommodate several levels in order to handle rating matrices with multiple discrete values. Along with learning user and item latent vectors, And additionally learn another vector θ, unique for each user, that separates the user-item interaction hyperplanes. We employ only item embeddings depending on number of possible ratings.</a:t>
            </a:r>
            <a:endParaRPr sz="2200" dirty="0">
              <a:latin typeface="Times New Roman"/>
              <a:ea typeface="Times New Roman"/>
              <a:cs typeface="Times New Roman"/>
              <a:sym typeface="Times New Roman"/>
            </a:endParaRPr>
          </a:p>
        </p:txBody>
      </p:sp>
      <p:sp>
        <p:nvSpPr>
          <p:cNvPr id="112" name="Google Shape;112;p3"/>
          <p:cNvSpPr txBox="1"/>
          <p:nvPr/>
        </p:nvSpPr>
        <p:spPr>
          <a:xfrm>
            <a:off x="305526" y="428901"/>
            <a:ext cx="5418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FF0000"/>
                </a:solidFill>
                <a:latin typeface="Times New Roman" panose="02020603050405020304" pitchFamily="18" charset="0"/>
                <a:ea typeface="Calibri"/>
                <a:cs typeface="Times New Roman" panose="02020603050405020304" pitchFamily="18" charset="0"/>
                <a:sym typeface="Calibri"/>
              </a:rPr>
              <a:t>ABSTRACT</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13" name="Google Shape;113;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114" name="Google Shape;114;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Seshadri Rao Gudlavalleru Engineering College</a:t>
            </a:r>
            <a:endParaRPr/>
          </a:p>
        </p:txBody>
      </p:sp>
      <p:sp>
        <p:nvSpPr>
          <p:cNvPr id="115" name="Google Shape;115;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6" name="Google Shape;116;p3"/>
          <p:cNvSpPr txBox="1"/>
          <p:nvPr/>
        </p:nvSpPr>
        <p:spPr>
          <a:xfrm>
            <a:off x="2854541" y="146785"/>
            <a:ext cx="8335800" cy="492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rgbClr val="11111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6f69e4d5c6_0_0"/>
          <p:cNvSpPr txBox="1"/>
          <p:nvPr/>
        </p:nvSpPr>
        <p:spPr>
          <a:xfrm>
            <a:off x="525956" y="823058"/>
            <a:ext cx="368745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rgbClr val="FF0000"/>
                </a:solidFill>
                <a:latin typeface="Times New Roman" panose="02020603050405020304" pitchFamily="18" charset="0"/>
                <a:ea typeface="Calibri"/>
                <a:cs typeface="Times New Roman" panose="02020603050405020304" pitchFamily="18" charset="0"/>
                <a:sym typeface="Calibri"/>
              </a:rPr>
              <a:t>OBJECTIVES</a:t>
            </a:r>
            <a:endParaRPr sz="3600"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22" name="Google Shape;122;g26f69e4d5c6_0_0"/>
          <p:cNvSpPr txBox="1"/>
          <p:nvPr/>
        </p:nvSpPr>
        <p:spPr>
          <a:xfrm>
            <a:off x="755576" y="1556792"/>
            <a:ext cx="7893000" cy="381638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rgbClr val="000000"/>
              </a:buClr>
              <a:buSzPts val="2400"/>
            </a:pPr>
            <a:r>
              <a:rPr lang="en-US" sz="220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1.   Enhanced Efficiency</a:t>
            </a:r>
            <a:endParaRPr sz="2200" dirty="0">
              <a:latin typeface="Times New Roman" panose="02020603050405020304" pitchFamily="18" charset="0"/>
              <a:ea typeface="Tahoma" panose="020B0604030504040204" pitchFamily="34" charset="0"/>
              <a:cs typeface="Times New Roman" panose="02020603050405020304" pitchFamily="18" charset="0"/>
            </a:endParaRPr>
          </a:p>
          <a:p>
            <a:pPr marL="457200" marR="0" lvl="0" indent="-304800" algn="just" rtl="0">
              <a:spcBef>
                <a:spcPts val="0"/>
              </a:spcBef>
              <a:spcAft>
                <a:spcPts val="0"/>
              </a:spcAft>
              <a:buClr>
                <a:schemeClr val="dk1"/>
              </a:buClr>
              <a:buSzPts val="2400"/>
              <a:buFont typeface="Calibri"/>
              <a:buNone/>
            </a:pPr>
            <a:endParaRPr sz="220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R="0" lvl="0" algn="just" rtl="0">
              <a:spcBef>
                <a:spcPts val="0"/>
              </a:spcBef>
              <a:spcAft>
                <a:spcPts val="0"/>
              </a:spcAft>
              <a:buClr>
                <a:srgbClr val="000000"/>
              </a:buClr>
              <a:buSzPts val="2400"/>
            </a:pPr>
            <a:r>
              <a:rPr lang="en-US" sz="2200" b="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2.   Streamlined Model Architecture</a:t>
            </a:r>
            <a:endParaRPr sz="2200" dirty="0">
              <a:latin typeface="Times New Roman" panose="02020603050405020304" pitchFamily="18" charset="0"/>
              <a:ea typeface="Tahoma" panose="020B0604030504040204" pitchFamily="34" charset="0"/>
              <a:cs typeface="Times New Roman" panose="02020603050405020304" pitchFamily="18" charset="0"/>
            </a:endParaRPr>
          </a:p>
          <a:p>
            <a:pPr marL="457200" marR="0" lvl="0" indent="-304800" algn="just" rtl="0">
              <a:spcBef>
                <a:spcPts val="0"/>
              </a:spcBef>
              <a:spcAft>
                <a:spcPts val="0"/>
              </a:spcAft>
              <a:buClr>
                <a:schemeClr val="dk1"/>
              </a:buClr>
              <a:buSzPts val="2400"/>
              <a:buFont typeface="Calibri"/>
              <a:buNone/>
            </a:pPr>
            <a:endParaRPr sz="2200" b="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R="0" lvl="0" algn="just" rtl="0">
              <a:spcBef>
                <a:spcPts val="0"/>
              </a:spcBef>
              <a:spcAft>
                <a:spcPts val="0"/>
              </a:spcAft>
              <a:buClr>
                <a:srgbClr val="000000"/>
              </a:buClr>
              <a:buSzPts val="2400"/>
            </a:pPr>
            <a:r>
              <a:rPr lang="en-US" sz="2200" b="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3.   Handling Multiple Discrete Values</a:t>
            </a:r>
            <a:endParaRPr sz="2200" dirty="0">
              <a:latin typeface="Times New Roman" panose="02020603050405020304" pitchFamily="18" charset="0"/>
              <a:ea typeface="Tahoma" panose="020B0604030504040204" pitchFamily="34" charset="0"/>
              <a:cs typeface="Times New Roman" panose="02020603050405020304" pitchFamily="18" charset="0"/>
            </a:endParaRPr>
          </a:p>
          <a:p>
            <a:pPr marL="457200" marR="0" lvl="0" indent="-304800" algn="just" rtl="0">
              <a:spcBef>
                <a:spcPts val="0"/>
              </a:spcBef>
              <a:spcAft>
                <a:spcPts val="0"/>
              </a:spcAft>
              <a:buClr>
                <a:schemeClr val="dk1"/>
              </a:buClr>
              <a:buSzPts val="2400"/>
              <a:buFont typeface="Calibri"/>
              <a:buNone/>
            </a:pPr>
            <a:endParaRPr lang="en-IN" sz="220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R="0" lvl="0" algn="just" rtl="0">
              <a:spcBef>
                <a:spcPts val="0"/>
              </a:spcBef>
              <a:spcAft>
                <a:spcPts val="0"/>
              </a:spcAft>
              <a:buClr>
                <a:srgbClr val="000000"/>
              </a:buClr>
              <a:buSzPts val="2400"/>
            </a:pPr>
            <a:r>
              <a:rPr lang="en-US" sz="2200" b="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4.   Comparative Evaluation</a:t>
            </a:r>
            <a:endParaRPr sz="2200" dirty="0">
              <a:latin typeface="Times New Roman" panose="02020603050405020304" pitchFamily="18" charset="0"/>
              <a:ea typeface="Tahoma" panose="020B0604030504040204" pitchFamily="34" charset="0"/>
              <a:cs typeface="Times New Roman" panose="02020603050405020304" pitchFamily="18" charset="0"/>
            </a:endParaRPr>
          </a:p>
          <a:p>
            <a:pPr marL="457200" marR="0" lvl="0" indent="-304800" algn="just" rtl="0">
              <a:spcBef>
                <a:spcPts val="0"/>
              </a:spcBef>
              <a:spcAft>
                <a:spcPts val="0"/>
              </a:spcAft>
              <a:buClr>
                <a:schemeClr val="dk1"/>
              </a:buClr>
              <a:buSzPts val="2400"/>
              <a:buFont typeface="Calibri"/>
              <a:buNone/>
            </a:pPr>
            <a:endParaRPr sz="2200" b="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R="0" lvl="0" algn="just" rtl="0">
              <a:spcBef>
                <a:spcPts val="0"/>
              </a:spcBef>
              <a:spcAft>
                <a:spcPts val="0"/>
              </a:spcAft>
              <a:buClr>
                <a:srgbClr val="000000"/>
              </a:buClr>
              <a:buSzPts val="2400"/>
            </a:pPr>
            <a:r>
              <a:rPr lang="en-US" sz="2200" b="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5.   Robustness to Sparse Data</a:t>
            </a:r>
            <a:endParaRPr sz="2200" dirty="0">
              <a:latin typeface="Times New Roman" panose="02020603050405020304" pitchFamily="18" charset="0"/>
              <a:ea typeface="Tahoma" panose="020B0604030504040204" pitchFamily="34" charset="0"/>
              <a:cs typeface="Times New Roman" panose="02020603050405020304" pitchFamily="18" charset="0"/>
            </a:endParaRPr>
          </a:p>
          <a:p>
            <a:pPr marL="457200" marR="0" lvl="0" indent="-304800" algn="just" rtl="0">
              <a:spcBef>
                <a:spcPts val="0"/>
              </a:spcBef>
              <a:spcAft>
                <a:spcPts val="0"/>
              </a:spcAft>
              <a:buClr>
                <a:schemeClr val="dk1"/>
              </a:buClr>
              <a:buSzPts val="2400"/>
              <a:buFont typeface="Calibri"/>
              <a:buNone/>
            </a:pPr>
            <a:endParaRPr sz="220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a:p>
            <a:pPr marR="0" lvl="0" algn="just" rtl="0">
              <a:spcBef>
                <a:spcPts val="0"/>
              </a:spcBef>
              <a:spcAft>
                <a:spcPts val="0"/>
              </a:spcAft>
              <a:buClr>
                <a:srgbClr val="000000"/>
              </a:buClr>
              <a:buSzPts val="2400"/>
            </a:pPr>
            <a:r>
              <a:rPr lang="en-US" sz="2200" b="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rPr>
              <a:t>6.   Scalability and Generalization</a:t>
            </a:r>
            <a:endParaRPr sz="2200" i="0" dirty="0">
              <a:solidFill>
                <a:srgbClr val="000000"/>
              </a:solidFill>
              <a:latin typeface="Times New Roman" panose="02020603050405020304" pitchFamily="18" charset="0"/>
              <a:ea typeface="Tahoma" panose="020B0604030504040204" pitchFamily="34" charset="0"/>
              <a:cs typeface="Times New Roman" panose="02020603050405020304" pitchFamily="18" charset="0"/>
              <a:sym typeface="Times New Roman"/>
            </a:endParaRPr>
          </a:p>
        </p:txBody>
      </p:sp>
      <p:sp>
        <p:nvSpPr>
          <p:cNvPr id="123" name="Google Shape;123;g26f69e4d5c6_0_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25/04/2024</a:t>
            </a:r>
            <a:endParaRPr/>
          </a:p>
        </p:txBody>
      </p:sp>
      <p:sp>
        <p:nvSpPr>
          <p:cNvPr id="124" name="Google Shape;124;g26f69e4d5c6_0_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Seshadri Rao </a:t>
            </a:r>
            <a:r>
              <a:rPr lang="en-US" dirty="0" err="1"/>
              <a:t>Gudlavalleru</a:t>
            </a:r>
            <a:r>
              <a:rPr lang="en-US" dirty="0"/>
              <a:t> Engineering College</a:t>
            </a:r>
            <a:endParaRPr dirty="0"/>
          </a:p>
        </p:txBody>
      </p:sp>
      <p:sp>
        <p:nvSpPr>
          <p:cNvPr id="125" name="Google Shape;125;g26f69e4d5c6_0_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26" name="Google Shape;126;g26f69e4d5c6_0_0"/>
          <p:cNvSpPr txBox="1"/>
          <p:nvPr/>
        </p:nvSpPr>
        <p:spPr>
          <a:xfrm>
            <a:off x="2946032" y="136549"/>
            <a:ext cx="8335800" cy="29234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sz="13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6f69e4d5c6_0_21"/>
          <p:cNvSpPr txBox="1">
            <a:spLocks noGrp="1"/>
          </p:cNvSpPr>
          <p:nvPr>
            <p:ph type="title"/>
          </p:nvPr>
        </p:nvSpPr>
        <p:spPr>
          <a:xfrm>
            <a:off x="457201" y="639005"/>
            <a:ext cx="6400800" cy="4383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4000" dirty="0">
                <a:solidFill>
                  <a:srgbClr val="FF0000"/>
                </a:solidFill>
                <a:latin typeface="Times New Roman" panose="02020603050405020304" pitchFamily="18" charset="0"/>
                <a:cs typeface="Times New Roman" panose="02020603050405020304" pitchFamily="18" charset="0"/>
              </a:rPr>
              <a:t>TERMINOLOGY</a:t>
            </a:r>
            <a:r>
              <a:rPr lang="en-US" dirty="0"/>
              <a:t>	</a:t>
            </a:r>
            <a:endParaRPr dirty="0"/>
          </a:p>
        </p:txBody>
      </p:sp>
      <p:sp>
        <p:nvSpPr>
          <p:cNvPr id="133" name="Google Shape;133;g26f69e4d5c6_0_21"/>
          <p:cNvSpPr txBox="1">
            <a:spLocks noGrp="1"/>
          </p:cNvSpPr>
          <p:nvPr>
            <p:ph type="body" idx="1"/>
          </p:nvPr>
        </p:nvSpPr>
        <p:spPr>
          <a:xfrm>
            <a:off x="457199" y="1077305"/>
            <a:ext cx="8229600" cy="4526100"/>
          </a:xfrm>
          <a:prstGeom prst="rect">
            <a:avLst/>
          </a:prstGeom>
        </p:spPr>
        <p:txBody>
          <a:bodyPr spcFirstLastPara="1" wrap="square" lIns="91425" tIns="45700" rIns="91425" bIns="45700" anchor="t" anchorCtr="0">
            <a:normAutofit fontScale="25000" lnSpcReduction="20000"/>
          </a:bodyPr>
          <a:lstStyle/>
          <a:p>
            <a:pPr marL="0" lvl="0" indent="0" algn="l" rtl="0">
              <a:lnSpc>
                <a:spcPct val="115000"/>
              </a:lnSpc>
              <a:spcBef>
                <a:spcPts val="1400"/>
              </a:spcBef>
              <a:spcAft>
                <a:spcPts val="0"/>
              </a:spcAft>
              <a:buClr>
                <a:schemeClr val="dk1"/>
              </a:buClr>
              <a:buSzPts val="1100"/>
              <a:buFont typeface="Arial"/>
              <a:buNone/>
            </a:pPr>
            <a:r>
              <a:rPr lang="en-US" sz="56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rPr>
              <a:t>Items (also known as documents)</a:t>
            </a:r>
          </a:p>
          <a:p>
            <a:pPr marL="0" lvl="0" indent="0" algn="l" rtl="0">
              <a:lnSpc>
                <a:spcPct val="115000"/>
              </a:lnSpc>
              <a:spcBef>
                <a:spcPts val="1200"/>
              </a:spcBef>
              <a:spcAft>
                <a:spcPts val="0"/>
              </a:spcAft>
              <a:buClr>
                <a:schemeClr val="dk1"/>
              </a:buClr>
              <a:buSzPts val="1100"/>
              <a:buFont typeface="Arial"/>
              <a:buNone/>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The entities a system recommends. For the Google Play store, the items are apps to install. For YouTube, the items are videos.</a:t>
            </a:r>
          </a:p>
          <a:p>
            <a:pPr marL="0" lvl="0" indent="0" algn="l" rtl="0">
              <a:lnSpc>
                <a:spcPct val="115000"/>
              </a:lnSpc>
              <a:spcBef>
                <a:spcPts val="1400"/>
              </a:spcBef>
              <a:spcAft>
                <a:spcPts val="0"/>
              </a:spcAft>
              <a:buClr>
                <a:schemeClr val="dk1"/>
              </a:buClr>
              <a:buSzPts val="1100"/>
              <a:buFont typeface="Arial"/>
              <a:buNone/>
            </a:pPr>
            <a:r>
              <a:rPr lang="en-US" sz="56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rPr>
              <a:t>Query (also known as context)</a:t>
            </a:r>
          </a:p>
          <a:p>
            <a:pPr marL="0" lvl="0" indent="0" algn="l" rtl="0">
              <a:lnSpc>
                <a:spcPct val="115000"/>
              </a:lnSpc>
              <a:spcBef>
                <a:spcPts val="1200"/>
              </a:spcBef>
              <a:spcAft>
                <a:spcPts val="0"/>
              </a:spcAft>
              <a:buClr>
                <a:schemeClr val="dk1"/>
              </a:buClr>
              <a:buSzPts val="1100"/>
              <a:buFont typeface="Arial"/>
              <a:buNone/>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The information a system uses to make recommendations. Queries can be a combination of the following:</a:t>
            </a:r>
          </a:p>
          <a:p>
            <a:pPr marL="457200" lvl="0" indent="-304800" algn="l" rtl="0">
              <a:lnSpc>
                <a:spcPct val="115000"/>
              </a:lnSpc>
              <a:spcBef>
                <a:spcPts val="1200"/>
              </a:spcBef>
              <a:spcAft>
                <a:spcPts val="0"/>
              </a:spcAft>
              <a:buClr>
                <a:srgbClr val="202124"/>
              </a:buClr>
              <a:buSzPts val="1200"/>
              <a:buFont typeface="Roboto"/>
              <a:buChar char="●"/>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user information</a:t>
            </a:r>
          </a:p>
          <a:p>
            <a:pPr marL="914400" lvl="1" indent="-304800" algn="l" rtl="0">
              <a:lnSpc>
                <a:spcPct val="115000"/>
              </a:lnSpc>
              <a:spcBef>
                <a:spcPts val="0"/>
              </a:spcBef>
              <a:spcAft>
                <a:spcPts val="0"/>
              </a:spcAft>
              <a:buClr>
                <a:srgbClr val="202124"/>
              </a:buClr>
              <a:buSzPts val="1200"/>
              <a:buFont typeface="Roboto"/>
              <a:buChar char="●"/>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the id of the user</a:t>
            </a:r>
          </a:p>
          <a:p>
            <a:pPr marL="914400" lvl="1" indent="-304800" algn="l" rtl="0">
              <a:lnSpc>
                <a:spcPct val="115000"/>
              </a:lnSpc>
              <a:spcBef>
                <a:spcPts val="0"/>
              </a:spcBef>
              <a:spcAft>
                <a:spcPts val="0"/>
              </a:spcAft>
              <a:buClr>
                <a:srgbClr val="202124"/>
              </a:buClr>
              <a:buSzPts val="1200"/>
              <a:buFont typeface="Roboto"/>
              <a:buChar char="●"/>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items that users previously interacted with</a:t>
            </a:r>
          </a:p>
          <a:p>
            <a:pPr marL="609600" lvl="1" indent="0" algn="l" rtl="0">
              <a:lnSpc>
                <a:spcPct val="115000"/>
              </a:lnSpc>
              <a:spcBef>
                <a:spcPts val="0"/>
              </a:spcBef>
              <a:spcAft>
                <a:spcPts val="0"/>
              </a:spcAft>
              <a:buClr>
                <a:srgbClr val="202124"/>
              </a:buClr>
              <a:buSzPts val="1200"/>
              <a:buNone/>
            </a:pPr>
            <a:endPar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202124"/>
              </a:buClr>
              <a:buSzPts val="1200"/>
              <a:buFont typeface="Roboto"/>
              <a:buChar char="●"/>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additional context</a:t>
            </a:r>
          </a:p>
          <a:p>
            <a:pPr marL="914400" lvl="1" indent="-304800" algn="l" rtl="0">
              <a:lnSpc>
                <a:spcPct val="115000"/>
              </a:lnSpc>
              <a:spcBef>
                <a:spcPts val="0"/>
              </a:spcBef>
              <a:spcAft>
                <a:spcPts val="0"/>
              </a:spcAft>
              <a:buClr>
                <a:srgbClr val="202124"/>
              </a:buClr>
              <a:buSzPts val="1200"/>
              <a:buFont typeface="Roboto"/>
              <a:buChar char="●"/>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time of day</a:t>
            </a:r>
          </a:p>
          <a:p>
            <a:pPr marL="914400" lvl="1" indent="-304800" algn="l" rtl="0">
              <a:lnSpc>
                <a:spcPct val="115000"/>
              </a:lnSpc>
              <a:spcBef>
                <a:spcPts val="0"/>
              </a:spcBef>
              <a:spcAft>
                <a:spcPts val="0"/>
              </a:spcAft>
              <a:buClr>
                <a:srgbClr val="202124"/>
              </a:buClr>
              <a:buSzPts val="1200"/>
              <a:buFont typeface="Roboto"/>
              <a:buChar char="●"/>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the user's device</a:t>
            </a:r>
          </a:p>
          <a:p>
            <a:pPr marL="0" lvl="0" indent="0" algn="l" rtl="0">
              <a:lnSpc>
                <a:spcPct val="115000"/>
              </a:lnSpc>
              <a:spcBef>
                <a:spcPts val="1800"/>
              </a:spcBef>
              <a:spcAft>
                <a:spcPts val="0"/>
              </a:spcAft>
              <a:buNone/>
            </a:pPr>
            <a:r>
              <a:rPr lang="en-US" sz="56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rPr>
              <a:t>Embedding</a:t>
            </a:r>
          </a:p>
          <a:p>
            <a:pPr marL="0" lvl="0" indent="0" algn="l" rtl="0">
              <a:lnSpc>
                <a:spcPct val="115000"/>
              </a:lnSpc>
              <a:spcBef>
                <a:spcPts val="1200"/>
              </a:spcBef>
              <a:spcAft>
                <a:spcPts val="0"/>
              </a:spcAft>
              <a:buNone/>
            </a:pP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A mapping from a discrete set (in this case, the set of queries, or the set of items to recommend) to a vector space called the embedding space. Many recommendation systems rely on learning an appropriate </a:t>
            </a:r>
            <a:r>
              <a:rPr lang="en-US" sz="5600" b="0" dirty="0">
                <a:solidFill>
                  <a:schemeClr val="tx1"/>
                </a:solidFill>
                <a:highlight>
                  <a:srgbClr val="FFFFFF"/>
                </a:highlight>
                <a:latin typeface="Times New Roman" panose="02020603050405020304" pitchFamily="18" charset="0"/>
                <a:ea typeface="Roboto"/>
                <a:cs typeface="Times New Roman" panose="02020603050405020304" pitchFamily="18" charset="0"/>
                <a:sym typeface="Roboto"/>
              </a:rPr>
              <a:t>embedding</a:t>
            </a:r>
            <a:r>
              <a:rPr lang="en-US" sz="56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 representation of the queries and items.</a:t>
            </a:r>
          </a:p>
          <a:p>
            <a:pPr marL="0" lvl="0" indent="0" algn="l" rtl="0">
              <a:spcBef>
                <a:spcPts val="1200"/>
              </a:spcBef>
              <a:spcAft>
                <a:spcPts val="0"/>
              </a:spcAft>
              <a:buNone/>
            </a:pPr>
            <a:endParaRPr dirty="0"/>
          </a:p>
        </p:txBody>
      </p:sp>
      <p:sp>
        <p:nvSpPr>
          <p:cNvPr id="2" name="Footer Placeholder 1">
            <a:extLst>
              <a:ext uri="{FF2B5EF4-FFF2-40B4-BE49-F238E27FC236}">
                <a16:creationId xmlns:a16="http://schemas.microsoft.com/office/drawing/2014/main" id="{7CC07EB8-73D9-426E-9153-E9CDD80E3E16}"/>
              </a:ext>
            </a:extLst>
          </p:cNvPr>
          <p:cNvSpPr>
            <a:spLocks noGrp="1"/>
          </p:cNvSpPr>
          <p:nvPr>
            <p:ph type="ftr" idx="11"/>
          </p:nvPr>
        </p:nvSpPr>
        <p:spPr>
          <a:xfrm>
            <a:off x="457201" y="6254750"/>
            <a:ext cx="8229600" cy="476250"/>
          </a:xfrm>
        </p:spPr>
        <p:txBody>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5</a:t>
            </a:r>
          </a:p>
        </p:txBody>
      </p:sp>
      <p:sp>
        <p:nvSpPr>
          <p:cNvPr id="3" name="TextBox 2">
            <a:extLst>
              <a:ext uri="{FF2B5EF4-FFF2-40B4-BE49-F238E27FC236}">
                <a16:creationId xmlns:a16="http://schemas.microsoft.com/office/drawing/2014/main" id="{977CF4D7-4CF4-49B3-8078-DE020E35B6D9}"/>
              </a:ext>
            </a:extLst>
          </p:cNvPr>
          <p:cNvSpPr txBox="1"/>
          <p:nvPr/>
        </p:nvSpPr>
        <p:spPr>
          <a:xfrm>
            <a:off x="2850776" y="127000"/>
            <a:ext cx="6293224" cy="292388"/>
          </a:xfrm>
          <a:prstGeom prst="rect">
            <a:avLst/>
          </a:prstGeom>
          <a:noFill/>
        </p:spPr>
        <p:txBody>
          <a:bodyPr wrap="square" rtlCol="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xfrm>
            <a:off x="457201" y="762000"/>
            <a:ext cx="64008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2182"/>
              <a:buFont typeface="Calibri"/>
              <a:buNone/>
            </a:pPr>
            <a:r>
              <a:rPr lang="en-US" sz="3600" dirty="0">
                <a:solidFill>
                  <a:srgbClr val="FF0000"/>
                </a:solidFill>
                <a:latin typeface="Times New Roman" panose="02020603050405020304" pitchFamily="18" charset="0"/>
                <a:cs typeface="Times New Roman" panose="02020603050405020304" pitchFamily="18" charset="0"/>
              </a:rPr>
              <a:t>Recommender  Systems</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39" name="Google Shape;139;p4"/>
          <p:cNvSpPr txBox="1">
            <a:spLocks noGrp="1"/>
          </p:cNvSpPr>
          <p:nvPr>
            <p:ph type="body" idx="1"/>
          </p:nvPr>
        </p:nvSpPr>
        <p:spPr>
          <a:xfrm>
            <a:off x="457201" y="1558637"/>
            <a:ext cx="4507570" cy="4161527"/>
          </a:xfrm>
          <a:prstGeom prst="rect">
            <a:avLst/>
          </a:prstGeom>
          <a:noFill/>
          <a:ln>
            <a:noFill/>
          </a:ln>
        </p:spPr>
        <p:txBody>
          <a:bodyPr spcFirstLastPara="1" wrap="square" lIns="91425" tIns="45700" rIns="91425" bIns="45700" anchor="t" anchorCtr="0">
            <a:normAutofit fontScale="92500"/>
          </a:bodyPr>
          <a:lstStyle/>
          <a:p>
            <a:pPr marL="171450" lvl="0" indent="-171450" algn="just" rtl="0">
              <a:lnSpc>
                <a:spcPct val="90000"/>
              </a:lnSpc>
              <a:spcBef>
                <a:spcPts val="0"/>
              </a:spcBef>
              <a:spcAft>
                <a:spcPts val="0"/>
              </a:spcAft>
              <a:buClr>
                <a:srgbClr val="002060"/>
              </a:buClr>
              <a:buSzPts val="2100"/>
              <a:buChar char="▪"/>
            </a:pPr>
            <a:r>
              <a:rPr lang="en-US" sz="2200" b="0" dirty="0">
                <a:solidFill>
                  <a:schemeClr val="tx1"/>
                </a:solidFill>
                <a:latin typeface="Times New Roman" panose="02020603050405020304" pitchFamily="18" charset="0"/>
                <a:cs typeface="Times New Roman" panose="02020603050405020304" pitchFamily="18" charset="0"/>
              </a:rPr>
              <a:t>Data here, data there, data everywhere. </a:t>
            </a:r>
            <a:endParaRPr sz="2200" b="0" dirty="0">
              <a:solidFill>
                <a:schemeClr val="tx1"/>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1091"/>
              </a:spcBef>
              <a:spcAft>
                <a:spcPts val="0"/>
              </a:spcAft>
              <a:buClr>
                <a:srgbClr val="002060"/>
              </a:buClr>
              <a:buSzPts val="2100"/>
              <a:buChar char="▪"/>
            </a:pPr>
            <a:r>
              <a:rPr lang="en-US" sz="2200" b="0" dirty="0">
                <a:solidFill>
                  <a:schemeClr val="tx1"/>
                </a:solidFill>
                <a:latin typeface="Times New Roman" panose="02020603050405020304" pitchFamily="18" charset="0"/>
                <a:cs typeface="Times New Roman" panose="02020603050405020304" pitchFamily="18" charset="0"/>
              </a:rPr>
              <a:t>There is a need to derive meaningful insights that can help </a:t>
            </a:r>
            <a:endParaRPr sz="2200" b="0" dirty="0">
              <a:solidFill>
                <a:schemeClr val="tx1"/>
              </a:solidFill>
              <a:latin typeface="Times New Roman" panose="02020603050405020304" pitchFamily="18" charset="0"/>
              <a:cs typeface="Times New Roman" panose="02020603050405020304" pitchFamily="18" charset="0"/>
            </a:endParaRPr>
          </a:p>
          <a:p>
            <a:pPr marL="514350" lvl="1" indent="-171450" algn="just" rtl="0">
              <a:lnSpc>
                <a:spcPct val="90000"/>
              </a:lnSpc>
              <a:spcBef>
                <a:spcPts val="375"/>
              </a:spcBef>
              <a:spcAft>
                <a:spcPts val="0"/>
              </a:spcAft>
              <a:buClr>
                <a:srgbClr val="FF0000"/>
              </a:buClr>
              <a:buSzPts val="1800"/>
              <a:buChar char="•"/>
            </a:pPr>
            <a:r>
              <a:rPr lang="en-US" sz="2200" b="0" dirty="0">
                <a:solidFill>
                  <a:srgbClr val="FF0000"/>
                </a:solidFill>
                <a:latin typeface="Times New Roman" panose="02020603050405020304" pitchFamily="18" charset="0"/>
                <a:cs typeface="Times New Roman" panose="02020603050405020304" pitchFamily="18" charset="0"/>
              </a:rPr>
              <a:t>organizations for better functioning,</a:t>
            </a:r>
            <a:endParaRPr sz="2200" b="0" dirty="0">
              <a:latin typeface="Times New Roman" panose="02020603050405020304" pitchFamily="18" charset="0"/>
              <a:cs typeface="Times New Roman" panose="02020603050405020304" pitchFamily="18" charset="0"/>
            </a:endParaRPr>
          </a:p>
          <a:p>
            <a:pPr marL="514350" lvl="1" indent="-171450" algn="just" rtl="0">
              <a:lnSpc>
                <a:spcPct val="90000"/>
              </a:lnSpc>
              <a:spcBef>
                <a:spcPts val="375"/>
              </a:spcBef>
              <a:spcAft>
                <a:spcPts val="0"/>
              </a:spcAft>
              <a:buClr>
                <a:srgbClr val="FF0000"/>
              </a:buClr>
              <a:buSzPts val="1800"/>
              <a:buChar char="•"/>
            </a:pPr>
            <a:r>
              <a:rPr lang="en-US" sz="2200" b="0" dirty="0">
                <a:solidFill>
                  <a:srgbClr val="FF0000"/>
                </a:solidFill>
                <a:latin typeface="Times New Roman" panose="02020603050405020304" pitchFamily="18" charset="0"/>
                <a:cs typeface="Times New Roman" panose="02020603050405020304" pitchFamily="18" charset="0"/>
              </a:rPr>
              <a:t>assist user in his/her decision making process</a:t>
            </a:r>
            <a:r>
              <a:rPr lang="en-US" sz="2200" b="0" dirty="0">
                <a:latin typeface="Times New Roman" panose="02020603050405020304" pitchFamily="18" charset="0"/>
                <a:cs typeface="Times New Roman" panose="02020603050405020304" pitchFamily="18" charset="0"/>
              </a:rPr>
              <a:t>.</a:t>
            </a:r>
            <a:endParaRPr sz="2200" b="0" dirty="0">
              <a:latin typeface="Times New Roman" panose="02020603050405020304" pitchFamily="18" charset="0"/>
              <a:cs typeface="Times New Roman" panose="02020603050405020304" pitchFamily="18" charset="0"/>
            </a:endParaRPr>
          </a:p>
          <a:p>
            <a:pPr marL="171450" lvl="0" indent="-171450" algn="just" rtl="0">
              <a:lnSpc>
                <a:spcPct val="90000"/>
              </a:lnSpc>
              <a:spcBef>
                <a:spcPts val="1091"/>
              </a:spcBef>
              <a:spcAft>
                <a:spcPts val="0"/>
              </a:spcAft>
              <a:buClr>
                <a:srgbClr val="002060"/>
              </a:buClr>
              <a:buSzPts val="2100"/>
              <a:buChar char="▪"/>
            </a:pPr>
            <a:r>
              <a:rPr lang="en-US" sz="2200" b="0" dirty="0">
                <a:solidFill>
                  <a:schemeClr val="tx1"/>
                </a:solidFill>
                <a:latin typeface="Times New Roman" panose="02020603050405020304" pitchFamily="18" charset="0"/>
                <a:cs typeface="Times New Roman" panose="02020603050405020304" pitchFamily="18" charset="0"/>
              </a:rPr>
              <a:t>The amount of data is enormous and therefore requires a large amount of time to explore all of them.</a:t>
            </a:r>
            <a:endParaRPr sz="2200" b="0" dirty="0">
              <a:solidFill>
                <a:schemeClr val="tx1"/>
              </a:solidFill>
              <a:latin typeface="Times New Roman" panose="02020603050405020304" pitchFamily="18" charset="0"/>
              <a:cs typeface="Times New Roman" panose="02020603050405020304" pitchFamily="18" charset="0"/>
            </a:endParaRPr>
          </a:p>
          <a:p>
            <a:pPr marL="171450" lvl="0" indent="-171450" algn="just" rtl="0">
              <a:lnSpc>
                <a:spcPct val="90000"/>
              </a:lnSpc>
              <a:spcBef>
                <a:spcPts val="1091"/>
              </a:spcBef>
              <a:spcAft>
                <a:spcPts val="0"/>
              </a:spcAft>
              <a:buClr>
                <a:srgbClr val="002060"/>
              </a:buClr>
              <a:buSzPts val="2100"/>
              <a:buChar char="▪"/>
            </a:pPr>
            <a:r>
              <a:rPr lang="en-US" sz="2200" b="0" dirty="0">
                <a:solidFill>
                  <a:schemeClr val="tx1"/>
                </a:solidFill>
                <a:latin typeface="Times New Roman" panose="02020603050405020304" pitchFamily="18" charset="0"/>
                <a:cs typeface="Times New Roman" panose="02020603050405020304" pitchFamily="18" charset="0"/>
              </a:rPr>
              <a:t>To avoid the information overload, we need some assistance in the form of </a:t>
            </a:r>
            <a:r>
              <a:rPr lang="en-US" sz="2200" b="0" dirty="0">
                <a:solidFill>
                  <a:srgbClr val="FF0000"/>
                </a:solidFill>
                <a:latin typeface="Times New Roman" panose="02020603050405020304" pitchFamily="18" charset="0"/>
                <a:cs typeface="Times New Roman" panose="02020603050405020304" pitchFamily="18" charset="0"/>
              </a:rPr>
              <a:t>recommendation</a:t>
            </a:r>
            <a:r>
              <a:rPr lang="en-US" sz="2200" b="0" dirty="0">
                <a:latin typeface="Times New Roman" panose="02020603050405020304" pitchFamily="18" charset="0"/>
                <a:cs typeface="Times New Roman" panose="02020603050405020304" pitchFamily="18" charset="0"/>
              </a:rPr>
              <a:t> </a:t>
            </a:r>
            <a:r>
              <a:rPr lang="en-US" sz="2200" b="0" dirty="0">
                <a:solidFill>
                  <a:schemeClr val="tx1"/>
                </a:solidFill>
                <a:latin typeface="Times New Roman" panose="02020603050405020304" pitchFamily="18" charset="0"/>
                <a:cs typeface="Times New Roman" panose="02020603050405020304" pitchFamily="18" charset="0"/>
              </a:rPr>
              <a:t>in our day to day life.</a:t>
            </a:r>
            <a:endParaRPr sz="2200" b="0" dirty="0">
              <a:solidFill>
                <a:schemeClr val="tx1"/>
              </a:solidFill>
              <a:latin typeface="Times New Roman" panose="02020603050405020304" pitchFamily="18" charset="0"/>
              <a:cs typeface="Times New Roman" panose="02020603050405020304" pitchFamily="18" charset="0"/>
            </a:endParaRPr>
          </a:p>
          <a:p>
            <a:pPr marL="171450" lvl="0" indent="-38100" algn="just" rtl="0">
              <a:lnSpc>
                <a:spcPct val="90000"/>
              </a:lnSpc>
              <a:spcBef>
                <a:spcPts val="1091"/>
              </a:spcBef>
              <a:spcAft>
                <a:spcPts val="0"/>
              </a:spcAft>
              <a:buClr>
                <a:srgbClr val="002060"/>
              </a:buClr>
              <a:buSzPts val="2100"/>
              <a:buNone/>
            </a:pPr>
            <a:endParaRPr dirty="0"/>
          </a:p>
        </p:txBody>
      </p:sp>
      <p:pic>
        <p:nvPicPr>
          <p:cNvPr id="140" name="Google Shape;140;p4"/>
          <p:cNvPicPr preferRelativeResize="0"/>
          <p:nvPr/>
        </p:nvPicPr>
        <p:blipFill rotWithShape="1">
          <a:blip r:embed="rId3">
            <a:alphaModFix/>
          </a:blip>
          <a:srcRect/>
          <a:stretch/>
        </p:blipFill>
        <p:spPr>
          <a:xfrm>
            <a:off x="5226618" y="2185226"/>
            <a:ext cx="3832987" cy="2028301"/>
          </a:xfrm>
          <a:prstGeom prst="rect">
            <a:avLst/>
          </a:prstGeom>
          <a:noFill/>
          <a:ln>
            <a:noFill/>
          </a:ln>
        </p:spPr>
      </p:pic>
      <p:sp>
        <p:nvSpPr>
          <p:cNvPr id="141" name="Google Shape;141;p4"/>
          <p:cNvSpPr txBox="1">
            <a:spLocks noGrp="1"/>
          </p:cNvSpPr>
          <p:nvPr>
            <p:ph type="ftr" idx="11"/>
          </p:nvPr>
        </p:nvSpPr>
        <p:spPr>
          <a:xfrm>
            <a:off x="457200" y="6254750"/>
            <a:ext cx="8291263" cy="476250"/>
          </a:xfrm>
          <a:prstGeom prst="rect">
            <a:avLst/>
          </a:prstGeom>
          <a:noFill/>
          <a:ln>
            <a:noFill/>
          </a:ln>
        </p:spPr>
        <p:txBody>
          <a:bodyPr spcFirstLastPara="1" wrap="square" lIns="91425" tIns="45700" rIns="91425" bIns="45700" anchor="ctr" anchorCtr="0">
            <a:noAutofit/>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6</a:t>
            </a:r>
          </a:p>
        </p:txBody>
      </p:sp>
      <p:sp>
        <p:nvSpPr>
          <p:cNvPr id="142" name="Google Shape;142;p4"/>
          <p:cNvSpPr txBox="1"/>
          <p:nvPr/>
        </p:nvSpPr>
        <p:spPr>
          <a:xfrm>
            <a:off x="2975211" y="127000"/>
            <a:ext cx="8335800" cy="492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rgbClr val="11111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457201" y="762000"/>
            <a:ext cx="64008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ts val="2182"/>
              <a:buFont typeface="Calibri"/>
              <a:buNone/>
            </a:pPr>
            <a:r>
              <a:rPr lang="en-US" sz="3600" dirty="0">
                <a:solidFill>
                  <a:srgbClr val="FF0000"/>
                </a:solidFill>
                <a:latin typeface="Times New Roman" panose="02020603050405020304" pitchFamily="18" charset="0"/>
                <a:cs typeface="Times New Roman" panose="02020603050405020304" pitchFamily="18" charset="0"/>
              </a:rPr>
              <a:t>Recommender  Systems</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48" name="Google Shape;148;p5"/>
          <p:cNvSpPr txBox="1">
            <a:spLocks noGrp="1"/>
          </p:cNvSpPr>
          <p:nvPr>
            <p:ph type="body" idx="1"/>
          </p:nvPr>
        </p:nvSpPr>
        <p:spPr>
          <a:xfrm>
            <a:off x="457202" y="1558636"/>
            <a:ext cx="6400800" cy="4294909"/>
          </a:xfrm>
          <a:prstGeom prst="rect">
            <a:avLst/>
          </a:prstGeom>
          <a:noFill/>
          <a:ln>
            <a:noFill/>
          </a:ln>
        </p:spPr>
        <p:txBody>
          <a:bodyPr spcFirstLastPara="1" wrap="square" lIns="91425" tIns="45700" rIns="91425" bIns="45700" anchor="t" anchorCtr="0">
            <a:normAutofit lnSpcReduction="10000"/>
          </a:bodyPr>
          <a:lstStyle/>
          <a:p>
            <a:pPr marL="171450" lvl="0" indent="-171450" algn="just" rtl="0">
              <a:lnSpc>
                <a:spcPct val="90000"/>
              </a:lnSpc>
              <a:spcBef>
                <a:spcPts val="0"/>
              </a:spcBef>
              <a:spcAft>
                <a:spcPts val="0"/>
              </a:spcAft>
              <a:buClr>
                <a:srgbClr val="002060"/>
              </a:buClr>
              <a:buSzPts val="2100"/>
              <a:buChar char="▪"/>
            </a:pPr>
            <a:r>
              <a:rPr lang="en-US" sz="2200" b="0" dirty="0">
                <a:solidFill>
                  <a:schemeClr val="tx1"/>
                </a:solidFill>
                <a:latin typeface="Times New Roman" panose="02020603050405020304" pitchFamily="18" charset="0"/>
                <a:cs typeface="Times New Roman" panose="02020603050405020304" pitchFamily="18" charset="0"/>
              </a:rPr>
              <a:t>Recommendation systems (RS) help to match users with items</a:t>
            </a:r>
            <a:endParaRPr sz="2200" b="0" dirty="0">
              <a:solidFill>
                <a:schemeClr val="tx1"/>
              </a:solidFill>
              <a:latin typeface="Times New Roman" panose="02020603050405020304" pitchFamily="18" charset="0"/>
              <a:cs typeface="Times New Roman" panose="02020603050405020304" pitchFamily="18" charset="0"/>
            </a:endParaRPr>
          </a:p>
          <a:p>
            <a:pPr marL="514350" lvl="1" indent="-171450" algn="just" rtl="0">
              <a:lnSpc>
                <a:spcPct val="90000"/>
              </a:lnSpc>
              <a:spcBef>
                <a:spcPts val="375"/>
              </a:spcBef>
              <a:spcAft>
                <a:spcPts val="0"/>
              </a:spcAft>
              <a:buClr>
                <a:srgbClr val="0070C0"/>
              </a:buClr>
              <a:buSzPts val="1800"/>
              <a:buChar char="•"/>
            </a:pPr>
            <a:r>
              <a:rPr lang="en-US" sz="2200" b="0" dirty="0">
                <a:latin typeface="Times New Roman" panose="02020603050405020304" pitchFamily="18" charset="0"/>
                <a:cs typeface="Times New Roman" panose="02020603050405020304" pitchFamily="18" charset="0"/>
              </a:rPr>
              <a:t>Ease information overload</a:t>
            </a:r>
            <a:endParaRPr sz="2200" b="0" dirty="0">
              <a:latin typeface="Times New Roman" panose="02020603050405020304" pitchFamily="18" charset="0"/>
              <a:cs typeface="Times New Roman" panose="02020603050405020304" pitchFamily="18" charset="0"/>
            </a:endParaRPr>
          </a:p>
          <a:p>
            <a:pPr marL="514350" lvl="1" indent="-171450" algn="just" rtl="0">
              <a:lnSpc>
                <a:spcPct val="90000"/>
              </a:lnSpc>
              <a:spcBef>
                <a:spcPts val="375"/>
              </a:spcBef>
              <a:spcAft>
                <a:spcPts val="0"/>
              </a:spcAft>
              <a:buClr>
                <a:srgbClr val="0070C0"/>
              </a:buClr>
              <a:buSzPts val="1800"/>
              <a:buChar char="•"/>
            </a:pPr>
            <a:r>
              <a:rPr lang="en-US" sz="2200" b="0" dirty="0">
                <a:latin typeface="Times New Roman" panose="02020603050405020304" pitchFamily="18" charset="0"/>
                <a:cs typeface="Times New Roman" panose="02020603050405020304" pitchFamily="18" charset="0"/>
              </a:rPr>
              <a:t>Sales assistance (guidance, advisory, persuasion,…)</a:t>
            </a:r>
            <a:endParaRPr sz="2200" b="0" dirty="0">
              <a:latin typeface="Times New Roman" panose="02020603050405020304" pitchFamily="18" charset="0"/>
              <a:cs typeface="Times New Roman" panose="02020603050405020304" pitchFamily="18" charset="0"/>
            </a:endParaRPr>
          </a:p>
          <a:p>
            <a:pPr marL="171450" lvl="0" indent="-171450" algn="just" rtl="0">
              <a:lnSpc>
                <a:spcPct val="90000"/>
              </a:lnSpc>
              <a:spcBef>
                <a:spcPts val="1091"/>
              </a:spcBef>
              <a:spcAft>
                <a:spcPts val="0"/>
              </a:spcAft>
              <a:buClr>
                <a:srgbClr val="002060"/>
              </a:buClr>
              <a:buSzPts val="2100"/>
              <a:buChar char="▪"/>
            </a:pPr>
            <a:r>
              <a:rPr lang="en-US" sz="2200" b="0" dirty="0">
                <a:solidFill>
                  <a:schemeClr val="tx1"/>
                </a:solidFill>
                <a:latin typeface="Times New Roman" panose="02020603050405020304" pitchFamily="18" charset="0"/>
                <a:cs typeface="Times New Roman" panose="02020603050405020304" pitchFamily="18" charset="0"/>
              </a:rPr>
              <a:t>RS seen as a function</a:t>
            </a:r>
            <a:endParaRPr sz="2200" b="0" dirty="0">
              <a:solidFill>
                <a:schemeClr val="tx1"/>
              </a:solidFill>
              <a:latin typeface="Times New Roman" panose="02020603050405020304" pitchFamily="18" charset="0"/>
              <a:cs typeface="Times New Roman" panose="02020603050405020304" pitchFamily="18" charset="0"/>
            </a:endParaRPr>
          </a:p>
          <a:p>
            <a:pPr marL="514350" lvl="1" indent="-171450" algn="just" rtl="0">
              <a:lnSpc>
                <a:spcPct val="90000"/>
              </a:lnSpc>
              <a:spcBef>
                <a:spcPts val="375"/>
              </a:spcBef>
              <a:spcAft>
                <a:spcPts val="0"/>
              </a:spcAft>
              <a:buClr>
                <a:srgbClr val="0070C0"/>
              </a:buClr>
              <a:buSzPts val="1800"/>
              <a:buChar char="•"/>
            </a:pPr>
            <a:r>
              <a:rPr lang="en-US" sz="2200" b="0" dirty="0">
                <a:latin typeface="Times New Roman" panose="02020603050405020304" pitchFamily="18" charset="0"/>
                <a:cs typeface="Times New Roman" panose="02020603050405020304" pitchFamily="18" charset="0"/>
              </a:rPr>
              <a:t>Given:</a:t>
            </a:r>
            <a:endParaRPr sz="2200" b="0" dirty="0">
              <a:latin typeface="Times New Roman" panose="02020603050405020304" pitchFamily="18" charset="0"/>
              <a:cs typeface="Times New Roman" panose="02020603050405020304" pitchFamily="18" charset="0"/>
            </a:endParaRPr>
          </a:p>
          <a:p>
            <a:pPr marL="1039101" lvl="2" indent="-207819" algn="just" rtl="0">
              <a:lnSpc>
                <a:spcPct val="90000"/>
              </a:lnSpc>
              <a:spcBef>
                <a:spcPts val="375"/>
              </a:spcBef>
              <a:spcAft>
                <a:spcPts val="0"/>
              </a:spcAft>
              <a:buClr>
                <a:srgbClr val="525252"/>
              </a:buClr>
              <a:buSzPts val="1500"/>
              <a:buChar char="•"/>
            </a:pPr>
            <a:r>
              <a:rPr lang="en-US" sz="2200" b="0" dirty="0">
                <a:solidFill>
                  <a:schemeClr val="tx1"/>
                </a:solidFill>
                <a:latin typeface="Times New Roman" panose="02020603050405020304" pitchFamily="18" charset="0"/>
                <a:cs typeface="Times New Roman" panose="02020603050405020304" pitchFamily="18" charset="0"/>
              </a:rPr>
              <a:t>User model (e.g. ratings, preferences, demographics, situational context)</a:t>
            </a:r>
            <a:endParaRPr sz="2200" b="0" dirty="0">
              <a:solidFill>
                <a:schemeClr val="tx1"/>
              </a:solidFill>
              <a:latin typeface="Times New Roman" panose="02020603050405020304" pitchFamily="18" charset="0"/>
              <a:cs typeface="Times New Roman" panose="02020603050405020304" pitchFamily="18" charset="0"/>
            </a:endParaRPr>
          </a:p>
          <a:p>
            <a:pPr marL="1039101" lvl="2" indent="-207819" algn="just" rtl="0">
              <a:lnSpc>
                <a:spcPct val="90000"/>
              </a:lnSpc>
              <a:spcBef>
                <a:spcPts val="375"/>
              </a:spcBef>
              <a:spcAft>
                <a:spcPts val="0"/>
              </a:spcAft>
              <a:buClr>
                <a:srgbClr val="525252"/>
              </a:buClr>
              <a:buSzPts val="1500"/>
              <a:buChar char="•"/>
            </a:pPr>
            <a:r>
              <a:rPr lang="en-US" sz="2200" b="0" dirty="0">
                <a:solidFill>
                  <a:schemeClr val="tx1"/>
                </a:solidFill>
                <a:latin typeface="Times New Roman" panose="02020603050405020304" pitchFamily="18" charset="0"/>
                <a:cs typeface="Times New Roman" panose="02020603050405020304" pitchFamily="18" charset="0"/>
              </a:rPr>
              <a:t>Items (with or without description of item characteristics)</a:t>
            </a:r>
            <a:endParaRPr sz="2200" b="0" dirty="0">
              <a:solidFill>
                <a:schemeClr val="tx1"/>
              </a:solidFill>
              <a:latin typeface="Times New Roman" panose="02020603050405020304" pitchFamily="18" charset="0"/>
              <a:cs typeface="Times New Roman" panose="02020603050405020304" pitchFamily="18" charset="0"/>
            </a:endParaRPr>
          </a:p>
          <a:p>
            <a:pPr marL="514350" lvl="1" indent="-171450" algn="just" rtl="0">
              <a:lnSpc>
                <a:spcPct val="90000"/>
              </a:lnSpc>
              <a:spcBef>
                <a:spcPts val="375"/>
              </a:spcBef>
              <a:spcAft>
                <a:spcPts val="0"/>
              </a:spcAft>
              <a:buClr>
                <a:srgbClr val="0070C0"/>
              </a:buClr>
              <a:buSzPts val="1800"/>
              <a:buChar char="•"/>
            </a:pPr>
            <a:r>
              <a:rPr lang="en-US" sz="2200" b="0" dirty="0">
                <a:latin typeface="Times New Roman" panose="02020603050405020304" pitchFamily="18" charset="0"/>
                <a:cs typeface="Times New Roman" panose="02020603050405020304" pitchFamily="18" charset="0"/>
              </a:rPr>
              <a:t>Find:</a:t>
            </a:r>
            <a:endParaRPr sz="2200" b="0" dirty="0">
              <a:latin typeface="Times New Roman" panose="02020603050405020304" pitchFamily="18" charset="0"/>
              <a:cs typeface="Times New Roman" panose="02020603050405020304" pitchFamily="18" charset="0"/>
            </a:endParaRPr>
          </a:p>
          <a:p>
            <a:pPr marL="1039101" lvl="2" indent="-207819" algn="just" rtl="0">
              <a:lnSpc>
                <a:spcPct val="90000"/>
              </a:lnSpc>
              <a:spcBef>
                <a:spcPts val="375"/>
              </a:spcBef>
              <a:spcAft>
                <a:spcPts val="0"/>
              </a:spcAft>
              <a:buClr>
                <a:srgbClr val="525252"/>
              </a:buClr>
              <a:buSzPts val="1500"/>
              <a:buChar char="•"/>
            </a:pPr>
            <a:r>
              <a:rPr lang="en-US" sz="2200" b="0" dirty="0">
                <a:solidFill>
                  <a:schemeClr val="tx1"/>
                </a:solidFill>
                <a:latin typeface="Times New Roman" panose="02020603050405020304" pitchFamily="18" charset="0"/>
                <a:cs typeface="Times New Roman" panose="02020603050405020304" pitchFamily="18" charset="0"/>
              </a:rPr>
              <a:t>Relevance score. Used for ranking.</a:t>
            </a:r>
            <a:endParaRPr sz="2200" b="0" dirty="0">
              <a:solidFill>
                <a:schemeClr val="tx1"/>
              </a:solidFill>
              <a:latin typeface="Times New Roman" panose="02020603050405020304" pitchFamily="18" charset="0"/>
              <a:cs typeface="Times New Roman" panose="02020603050405020304" pitchFamily="18" charset="0"/>
            </a:endParaRPr>
          </a:p>
          <a:p>
            <a:pPr marL="171450" lvl="0" indent="-38100" algn="l" rtl="0">
              <a:lnSpc>
                <a:spcPct val="90000"/>
              </a:lnSpc>
              <a:spcBef>
                <a:spcPts val="1091"/>
              </a:spcBef>
              <a:spcAft>
                <a:spcPts val="0"/>
              </a:spcAft>
              <a:buClr>
                <a:srgbClr val="002060"/>
              </a:buClr>
              <a:buSzPts val="2100"/>
              <a:buFont typeface="Noto Sans Symbols"/>
              <a:buNone/>
            </a:pPr>
            <a:endParaRPr b="0" dirty="0"/>
          </a:p>
          <a:p>
            <a:pPr marL="0" lvl="0" indent="0" algn="l" rtl="0">
              <a:lnSpc>
                <a:spcPct val="90000"/>
              </a:lnSpc>
              <a:spcBef>
                <a:spcPts val="1091"/>
              </a:spcBef>
              <a:spcAft>
                <a:spcPts val="0"/>
              </a:spcAft>
              <a:buClr>
                <a:srgbClr val="002060"/>
              </a:buClr>
              <a:buSzPts val="2100"/>
              <a:buNone/>
            </a:pPr>
            <a:endParaRPr dirty="0"/>
          </a:p>
        </p:txBody>
      </p:sp>
      <p:pic>
        <p:nvPicPr>
          <p:cNvPr id="149" name="Google Shape;149;p5"/>
          <p:cNvPicPr preferRelativeResize="0"/>
          <p:nvPr/>
        </p:nvPicPr>
        <p:blipFill rotWithShape="1">
          <a:blip r:embed="rId3">
            <a:alphaModFix/>
          </a:blip>
          <a:srcRect/>
          <a:stretch/>
        </p:blipFill>
        <p:spPr>
          <a:xfrm>
            <a:off x="7517782" y="1726993"/>
            <a:ext cx="998240" cy="907491"/>
          </a:xfrm>
          <a:prstGeom prst="rect">
            <a:avLst/>
          </a:prstGeom>
          <a:noFill/>
          <a:ln>
            <a:noFill/>
          </a:ln>
        </p:spPr>
      </p:pic>
      <p:grpSp>
        <p:nvGrpSpPr>
          <p:cNvPr id="150" name="Google Shape;150;p5"/>
          <p:cNvGrpSpPr/>
          <p:nvPr/>
        </p:nvGrpSpPr>
        <p:grpSpPr>
          <a:xfrm>
            <a:off x="7670598" y="2660359"/>
            <a:ext cx="692608" cy="1242106"/>
            <a:chOff x="7164288" y="3169940"/>
            <a:chExt cx="1225451" cy="2417465"/>
          </a:xfrm>
        </p:grpSpPr>
        <p:pic>
          <p:nvPicPr>
            <p:cNvPr id="151" name="Google Shape;151;p5"/>
            <p:cNvPicPr preferRelativeResize="0"/>
            <p:nvPr/>
          </p:nvPicPr>
          <p:blipFill rotWithShape="1">
            <a:blip r:embed="rId4">
              <a:alphaModFix/>
            </a:blip>
            <a:srcRect/>
            <a:stretch/>
          </p:blipFill>
          <p:spPr>
            <a:xfrm rot="5400000">
              <a:off x="7164288" y="3169940"/>
              <a:ext cx="1219200" cy="1219200"/>
            </a:xfrm>
            <a:prstGeom prst="rect">
              <a:avLst/>
            </a:prstGeom>
            <a:noFill/>
            <a:ln>
              <a:noFill/>
            </a:ln>
          </p:spPr>
        </p:pic>
        <p:pic>
          <p:nvPicPr>
            <p:cNvPr id="152" name="Google Shape;152;p5"/>
            <p:cNvPicPr preferRelativeResize="0"/>
            <p:nvPr/>
          </p:nvPicPr>
          <p:blipFill rotWithShape="1">
            <a:blip r:embed="rId4">
              <a:alphaModFix/>
            </a:blip>
            <a:srcRect/>
            <a:stretch/>
          </p:blipFill>
          <p:spPr>
            <a:xfrm rot="5400000" flipH="1">
              <a:off x="7170539" y="4368205"/>
              <a:ext cx="1219200" cy="1219200"/>
            </a:xfrm>
            <a:prstGeom prst="rect">
              <a:avLst/>
            </a:prstGeom>
            <a:noFill/>
            <a:ln>
              <a:noFill/>
            </a:ln>
          </p:spPr>
        </p:pic>
      </p:grpSp>
      <p:pic>
        <p:nvPicPr>
          <p:cNvPr id="153" name="Google Shape;153;p5"/>
          <p:cNvPicPr preferRelativeResize="0"/>
          <p:nvPr/>
        </p:nvPicPr>
        <p:blipFill rotWithShape="1">
          <a:blip r:embed="rId5">
            <a:alphaModFix/>
          </a:blip>
          <a:srcRect/>
          <a:stretch/>
        </p:blipFill>
        <p:spPr>
          <a:xfrm>
            <a:off x="7517782" y="4013669"/>
            <a:ext cx="998240" cy="907491"/>
          </a:xfrm>
          <a:prstGeom prst="rect">
            <a:avLst/>
          </a:prstGeom>
          <a:noFill/>
          <a:ln>
            <a:noFill/>
          </a:ln>
        </p:spPr>
      </p:pic>
      <p:sp>
        <p:nvSpPr>
          <p:cNvPr id="154" name="Google Shape;154;p5"/>
          <p:cNvSpPr txBox="1">
            <a:spLocks noGrp="1"/>
          </p:cNvSpPr>
          <p:nvPr>
            <p:ph type="ftr" idx="11"/>
          </p:nvPr>
        </p:nvSpPr>
        <p:spPr>
          <a:xfrm>
            <a:off x="457200" y="6254750"/>
            <a:ext cx="8435279" cy="476250"/>
          </a:xfrm>
          <a:prstGeom prst="rect">
            <a:avLst/>
          </a:prstGeom>
          <a:noFill/>
          <a:ln>
            <a:noFill/>
          </a:ln>
        </p:spPr>
        <p:txBody>
          <a:bodyPr spcFirstLastPara="1" wrap="square" lIns="91425" tIns="45700" rIns="91425" bIns="45700" anchor="ctr" anchorCtr="0">
            <a:noAutofit/>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7</a:t>
            </a:r>
          </a:p>
        </p:txBody>
      </p:sp>
      <p:sp>
        <p:nvSpPr>
          <p:cNvPr id="155" name="Google Shape;155;p5"/>
          <p:cNvSpPr txBox="1"/>
          <p:nvPr/>
        </p:nvSpPr>
        <p:spPr>
          <a:xfrm>
            <a:off x="3067719" y="111167"/>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6f69e4d5c6_0_30"/>
          <p:cNvSpPr txBox="1">
            <a:spLocks noGrp="1"/>
          </p:cNvSpPr>
          <p:nvPr>
            <p:ph type="title"/>
          </p:nvPr>
        </p:nvSpPr>
        <p:spPr>
          <a:xfrm>
            <a:off x="457201" y="762000"/>
            <a:ext cx="6400800" cy="438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600" dirty="0">
                <a:solidFill>
                  <a:srgbClr val="FF0000"/>
                </a:solidFill>
                <a:latin typeface="Times New Roman" panose="02020603050405020304" pitchFamily="18" charset="0"/>
                <a:cs typeface="Times New Roman" panose="02020603050405020304" pitchFamily="18" charset="0"/>
              </a:rPr>
              <a:t>ARCHITECTURE</a:t>
            </a:r>
            <a:endParaRPr sz="3600" dirty="0">
              <a:solidFill>
                <a:srgbClr val="FF0000"/>
              </a:solidFill>
              <a:latin typeface="Times New Roman" panose="02020603050405020304" pitchFamily="18" charset="0"/>
              <a:cs typeface="Times New Roman" panose="02020603050405020304" pitchFamily="18" charset="0"/>
            </a:endParaRPr>
          </a:p>
        </p:txBody>
      </p:sp>
      <p:sp>
        <p:nvSpPr>
          <p:cNvPr id="162" name="Google Shape;162;g26f69e4d5c6_0_30"/>
          <p:cNvSpPr txBox="1">
            <a:spLocks noGrp="1"/>
          </p:cNvSpPr>
          <p:nvPr>
            <p:ph type="body" idx="1"/>
          </p:nvPr>
        </p:nvSpPr>
        <p:spPr>
          <a:xfrm>
            <a:off x="457201" y="1371601"/>
            <a:ext cx="8229600" cy="4526100"/>
          </a:xfrm>
          <a:prstGeom prst="rect">
            <a:avLst/>
          </a:prstGeom>
        </p:spPr>
        <p:txBody>
          <a:bodyPr spcFirstLastPara="1" wrap="square" lIns="91425" tIns="45700" rIns="91425" bIns="45700" anchor="t" anchorCtr="0">
            <a:normAutofit lnSpcReduction="10000"/>
          </a:bodyPr>
          <a:lstStyle/>
          <a:p>
            <a:pPr marL="0" lvl="0" indent="0" algn="l" rtl="0">
              <a:lnSpc>
                <a:spcPct val="115000"/>
              </a:lnSpc>
              <a:spcBef>
                <a:spcPts val="1200"/>
              </a:spcBef>
              <a:spcAft>
                <a:spcPts val="0"/>
              </a:spcAft>
              <a:buClr>
                <a:schemeClr val="dk1"/>
              </a:buClr>
              <a:buSzPts val="1100"/>
              <a:buFont typeface="Arial"/>
              <a:buNone/>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One common architecture for recommendation systems consists of the following components:</a:t>
            </a:r>
            <a:endParaRPr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1200"/>
              </a:spcBef>
              <a:spcAft>
                <a:spcPts val="0"/>
              </a:spcAft>
              <a:buClr>
                <a:srgbClr val="202124"/>
              </a:buClr>
              <a:buSzPts val="1200"/>
              <a:buFont typeface="Roboto"/>
              <a:buChar char="●"/>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candidate generation</a:t>
            </a:r>
            <a:endParaRPr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202124"/>
              </a:buClr>
              <a:buSzPts val="1200"/>
              <a:buFont typeface="Roboto"/>
              <a:buChar char="●"/>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scoring</a:t>
            </a:r>
            <a:endParaRPr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457200" lvl="0" indent="-304800" algn="l" rtl="0">
              <a:lnSpc>
                <a:spcPct val="115000"/>
              </a:lnSpc>
              <a:spcBef>
                <a:spcPts val="0"/>
              </a:spcBef>
              <a:spcAft>
                <a:spcPts val="0"/>
              </a:spcAft>
              <a:buClr>
                <a:srgbClr val="202124"/>
              </a:buClr>
              <a:buSzPts val="1200"/>
              <a:buFont typeface="Roboto"/>
              <a:buChar char="●"/>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re-ranking</a:t>
            </a:r>
            <a:endParaRPr sz="1500" dirty="0">
              <a:latin typeface="Times New Roman" panose="02020603050405020304" pitchFamily="18" charset="0"/>
              <a:cs typeface="Times New Roman" panose="02020603050405020304" pitchFamily="18" charset="0"/>
            </a:endParaRPr>
          </a:p>
          <a:p>
            <a:pPr marL="0" lvl="0" indent="0" algn="l" rtl="0">
              <a:lnSpc>
                <a:spcPct val="115000"/>
              </a:lnSpc>
              <a:spcBef>
                <a:spcPts val="1400"/>
              </a:spcBef>
              <a:spcAft>
                <a:spcPts val="0"/>
              </a:spcAft>
              <a:buClr>
                <a:schemeClr val="dk1"/>
              </a:buClr>
              <a:buSzPts val="1100"/>
              <a:buFont typeface="Arial"/>
              <a:buNone/>
            </a:pPr>
            <a:r>
              <a:rPr lang="en-US" sz="15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rPr>
              <a:t>Candidate Generation</a:t>
            </a:r>
            <a:endParaRPr sz="15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In this first stage, the system starts from a potentially huge corpus and generates a much smaller subset of candidates. </a:t>
            </a:r>
            <a:endParaRPr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1400"/>
              </a:spcBef>
              <a:spcAft>
                <a:spcPts val="0"/>
              </a:spcAft>
              <a:buClr>
                <a:schemeClr val="dk1"/>
              </a:buClr>
              <a:buSzPts val="1100"/>
              <a:buFont typeface="Arial"/>
              <a:buNone/>
            </a:pPr>
            <a:r>
              <a:rPr lang="en-US" sz="15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rPr>
              <a:t>Scoring</a:t>
            </a:r>
            <a:endParaRPr sz="15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Next, another model scores and ranks the candidates in order to select the set of items (on the order of 10) to display to the user.</a:t>
            </a:r>
            <a:endParaRPr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lnSpc>
                <a:spcPct val="115000"/>
              </a:lnSpc>
              <a:spcBef>
                <a:spcPts val="1400"/>
              </a:spcBef>
              <a:spcAft>
                <a:spcPts val="0"/>
              </a:spcAft>
              <a:buClr>
                <a:schemeClr val="dk1"/>
              </a:buClr>
              <a:buSzPts val="1100"/>
              <a:buFont typeface="Arial"/>
              <a:buNone/>
            </a:pPr>
            <a:r>
              <a:rPr lang="en-US" sz="15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rPr>
              <a:t>Re-ranking</a:t>
            </a:r>
            <a:endParaRPr sz="1500" dirty="0">
              <a:solidFill>
                <a:srgbClr val="202124"/>
              </a:solidFill>
              <a:highlight>
                <a:srgbClr val="FFFFFF"/>
              </a:highlight>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1200"/>
              </a:spcBef>
              <a:spcAft>
                <a:spcPts val="0"/>
              </a:spcAft>
              <a:buClr>
                <a:schemeClr val="dk1"/>
              </a:buClr>
              <a:buSzPts val="1100"/>
              <a:buFont typeface="Arial"/>
              <a:buNone/>
            </a:pPr>
            <a:r>
              <a:rPr lang="en-US"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rPr>
              <a:t>Finally, the system must take into account additional constraints for the final ranking. For example, the system removes items that the user explicitly disliked or boosts the score of fresher content</a:t>
            </a:r>
            <a:endParaRPr sz="1500" b="0" dirty="0">
              <a:solidFill>
                <a:srgbClr val="202124"/>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1200"/>
              </a:spcBef>
              <a:spcAft>
                <a:spcPts val="0"/>
              </a:spcAft>
              <a:buNone/>
            </a:pPr>
            <a:endParaRPr dirty="0"/>
          </a:p>
        </p:txBody>
      </p:sp>
      <p:sp>
        <p:nvSpPr>
          <p:cNvPr id="2" name="Footer Placeholder 1">
            <a:extLst>
              <a:ext uri="{FF2B5EF4-FFF2-40B4-BE49-F238E27FC236}">
                <a16:creationId xmlns:a16="http://schemas.microsoft.com/office/drawing/2014/main" id="{E6324F8D-8932-474C-A6FC-8FC2348FF640}"/>
              </a:ext>
            </a:extLst>
          </p:cNvPr>
          <p:cNvSpPr>
            <a:spLocks noGrp="1"/>
          </p:cNvSpPr>
          <p:nvPr>
            <p:ph type="ftr" idx="11"/>
          </p:nvPr>
        </p:nvSpPr>
        <p:spPr>
          <a:xfrm>
            <a:off x="394447" y="6254750"/>
            <a:ext cx="8292354" cy="476250"/>
          </a:xfrm>
        </p:spPr>
        <p:txBody>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8</a:t>
            </a:r>
          </a:p>
        </p:txBody>
      </p:sp>
      <p:sp>
        <p:nvSpPr>
          <p:cNvPr id="3" name="TextBox 2">
            <a:extLst>
              <a:ext uri="{FF2B5EF4-FFF2-40B4-BE49-F238E27FC236}">
                <a16:creationId xmlns:a16="http://schemas.microsoft.com/office/drawing/2014/main" id="{0B3388D5-D35D-4889-A07A-431289BAAB9B}"/>
              </a:ext>
            </a:extLst>
          </p:cNvPr>
          <p:cNvSpPr txBox="1"/>
          <p:nvPr/>
        </p:nvSpPr>
        <p:spPr>
          <a:xfrm>
            <a:off x="2420470" y="97174"/>
            <a:ext cx="7449671" cy="307777"/>
          </a:xfrm>
          <a:prstGeom prst="rect">
            <a:avLst/>
          </a:prstGeom>
          <a:noFill/>
        </p:spPr>
        <p:txBody>
          <a:bodyPr wrap="square" rtlCol="0">
            <a:spAutoFit/>
          </a:bodyPr>
          <a:lstStyle/>
          <a:p>
            <a:r>
              <a:rPr lang="en-US" dirty="0">
                <a:solidFill>
                  <a:srgbClr val="111111"/>
                </a:solidFill>
                <a:latin typeface="Times New Roman"/>
                <a:ea typeface="Times New Roman"/>
                <a:cs typeface="Times New Roman"/>
                <a:sym typeface="Times New Roman"/>
              </a:rPr>
              <a:t>Leveraging </a:t>
            </a:r>
            <a:r>
              <a:rPr lang="en-US" dirty="0" err="1">
                <a:solidFill>
                  <a:srgbClr val="111111"/>
                </a:solidFill>
                <a:latin typeface="Times New Roman"/>
                <a:ea typeface="Times New Roman"/>
                <a:cs typeface="Times New Roman"/>
                <a:sym typeface="Times New Roman"/>
              </a:rPr>
              <a:t>Softmax</a:t>
            </a:r>
            <a:r>
              <a:rPr lang="en-US" dirty="0">
                <a:solidFill>
                  <a:srgbClr val="111111"/>
                </a:solidFill>
                <a:latin typeface="Times New Roman"/>
                <a:ea typeface="Times New Roman"/>
                <a:cs typeface="Times New Roman"/>
                <a:sym typeface="Times New Roman"/>
              </a:rPr>
              <a:t> and Deep Neural Networks For Enhanced Movie Recommendations</a:t>
            </a:r>
            <a:endParaRPr lang="en-US"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457201" y="762000"/>
            <a:ext cx="64008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00000"/>
              </a:buClr>
              <a:buSzPct val="100000"/>
              <a:buFont typeface="Calibri"/>
              <a:buNone/>
            </a:pPr>
            <a:r>
              <a:rPr lang="en-US" sz="3600" dirty="0">
                <a:solidFill>
                  <a:srgbClr val="FF0000"/>
                </a:solidFill>
                <a:latin typeface="Times New Roman" panose="02020603050405020304" pitchFamily="18" charset="0"/>
                <a:cs typeface="Times New Roman" panose="02020603050405020304" pitchFamily="18" charset="0"/>
              </a:rPr>
              <a:t>Content-based Recommendation </a:t>
            </a:r>
            <a:endParaRPr sz="3600" dirty="0">
              <a:solidFill>
                <a:srgbClr val="FF0000"/>
              </a:solidFill>
              <a:latin typeface="Times New Roman" panose="02020603050405020304" pitchFamily="18" charset="0"/>
              <a:cs typeface="Times New Roman" panose="02020603050405020304" pitchFamily="18" charset="0"/>
            </a:endParaRPr>
          </a:p>
        </p:txBody>
      </p:sp>
      <p:pic>
        <p:nvPicPr>
          <p:cNvPr id="168" name="Google Shape;168;p6"/>
          <p:cNvPicPr preferRelativeResize="0"/>
          <p:nvPr/>
        </p:nvPicPr>
        <p:blipFill rotWithShape="1">
          <a:blip r:embed="rId3">
            <a:alphaModFix/>
          </a:blip>
          <a:srcRect/>
          <a:stretch/>
        </p:blipFill>
        <p:spPr>
          <a:xfrm>
            <a:off x="179512" y="1651599"/>
            <a:ext cx="8784975" cy="4147203"/>
          </a:xfrm>
          <a:prstGeom prst="rect">
            <a:avLst/>
          </a:prstGeom>
          <a:noFill/>
          <a:ln>
            <a:noFill/>
          </a:ln>
        </p:spPr>
      </p:pic>
      <p:sp>
        <p:nvSpPr>
          <p:cNvPr id="169" name="Google Shape;169;p6"/>
          <p:cNvSpPr txBox="1">
            <a:spLocks noGrp="1"/>
          </p:cNvSpPr>
          <p:nvPr>
            <p:ph type="ftr" idx="11"/>
          </p:nvPr>
        </p:nvSpPr>
        <p:spPr>
          <a:xfrm>
            <a:off x="457200" y="6254750"/>
            <a:ext cx="8435279" cy="476250"/>
          </a:xfrm>
          <a:prstGeom prst="rect">
            <a:avLst/>
          </a:prstGeom>
          <a:noFill/>
          <a:ln>
            <a:noFill/>
          </a:ln>
        </p:spPr>
        <p:txBody>
          <a:bodyPr spcFirstLastPara="1" wrap="square" lIns="91425" tIns="45700" rIns="91425" bIns="45700" anchor="ctr" anchorCtr="0">
            <a:noAutofit/>
          </a:bodyPr>
          <a:lstStyle/>
          <a:p>
            <a:pPr algn="l"/>
            <a:r>
              <a:rPr lang="en-IN" sz="900" dirty="0">
                <a:latin typeface="Times New Roman" panose="02020603050405020304" pitchFamily="18" charset="0"/>
                <a:cs typeface="Times New Roman" panose="02020603050405020304" pitchFamily="18" charset="0"/>
              </a:rPr>
              <a:t>25/04/2024			Seshadri Rao </a:t>
            </a:r>
            <a:r>
              <a:rPr lang="en-IN" sz="900" dirty="0" err="1">
                <a:latin typeface="Times New Roman" panose="02020603050405020304" pitchFamily="18" charset="0"/>
                <a:cs typeface="Times New Roman" panose="02020603050405020304" pitchFamily="18" charset="0"/>
              </a:rPr>
              <a:t>Gudlavalleru</a:t>
            </a:r>
            <a:r>
              <a:rPr lang="en-IN" sz="900" dirty="0">
                <a:latin typeface="Times New Roman" panose="02020603050405020304" pitchFamily="18" charset="0"/>
                <a:cs typeface="Times New Roman" panose="02020603050405020304" pitchFamily="18" charset="0"/>
              </a:rPr>
              <a:t> Engineering College			                       9</a:t>
            </a:r>
          </a:p>
        </p:txBody>
      </p:sp>
      <p:sp>
        <p:nvSpPr>
          <p:cNvPr id="170" name="Google Shape;170;p6"/>
          <p:cNvSpPr txBox="1"/>
          <p:nvPr/>
        </p:nvSpPr>
        <p:spPr>
          <a:xfrm>
            <a:off x="3049790" y="159878"/>
            <a:ext cx="8335838" cy="292347"/>
          </a:xfrm>
          <a:prstGeom prst="rect">
            <a:avLst/>
          </a:prstGeom>
          <a:noFill/>
          <a:ln>
            <a:noFill/>
          </a:ln>
        </p:spPr>
        <p:txBody>
          <a:bodyPr spcFirstLastPara="1" wrap="square" lIns="91425" tIns="45700" rIns="91425" bIns="45700" anchor="t" anchorCtr="0">
            <a:spAutoFit/>
          </a:bodyPr>
          <a:lstStyle/>
          <a:p>
            <a:r>
              <a:rPr lang="en-US" sz="1300" dirty="0">
                <a:solidFill>
                  <a:srgbClr val="111111"/>
                </a:solidFill>
                <a:latin typeface="Times New Roman"/>
                <a:ea typeface="Times New Roman"/>
                <a:cs typeface="Times New Roman"/>
                <a:sym typeface="Times New Roman"/>
              </a:rPr>
              <a:t>Leveraging </a:t>
            </a:r>
            <a:r>
              <a:rPr lang="en-US" sz="1300" dirty="0" err="1">
                <a:solidFill>
                  <a:srgbClr val="111111"/>
                </a:solidFill>
                <a:latin typeface="Times New Roman"/>
                <a:ea typeface="Times New Roman"/>
                <a:cs typeface="Times New Roman"/>
                <a:sym typeface="Times New Roman"/>
              </a:rPr>
              <a:t>Softmax</a:t>
            </a:r>
            <a:r>
              <a:rPr lang="en-US" sz="1300" dirty="0">
                <a:solidFill>
                  <a:srgbClr val="111111"/>
                </a:solidFill>
                <a:latin typeface="Times New Roman"/>
                <a:ea typeface="Times New Roman"/>
                <a:cs typeface="Times New Roman"/>
                <a:sym typeface="Times New Roman"/>
              </a:rPr>
              <a:t> and Deep Neural Networks For Enhanced Movie Recommendations</a:t>
            </a:r>
            <a:endParaRPr lang="en-US" sz="13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2739</Words>
  <Application>Microsoft Office PowerPoint</Application>
  <PresentationFormat>On-screen Show (4:3)</PresentationFormat>
  <Paragraphs>336</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Noto Sans Symbols</vt:lpstr>
      <vt:lpstr>Times New Roman</vt:lpstr>
      <vt:lpstr>Century Gothic</vt:lpstr>
      <vt:lpstr>Tahoma</vt:lpstr>
      <vt:lpstr>Wingdings</vt:lpstr>
      <vt:lpstr>Roboto</vt:lpstr>
      <vt:lpstr>Calibri</vt:lpstr>
      <vt:lpstr>Verdana</vt:lpstr>
      <vt:lpstr>Arial</vt:lpstr>
      <vt:lpstr>Office Theme</vt:lpstr>
      <vt:lpstr>LEVERAGING SOFTMAX AND DEEP NEURAL NETWORKS FOR ENHANCED MOVIE RECOMMENDATIONS</vt:lpstr>
      <vt:lpstr> TABLE OF CONTENTS</vt:lpstr>
      <vt:lpstr>PowerPoint Presentation</vt:lpstr>
      <vt:lpstr>PowerPoint Presentation</vt:lpstr>
      <vt:lpstr>TERMINOLOGY </vt:lpstr>
      <vt:lpstr>Recommender  Systems</vt:lpstr>
      <vt:lpstr>Recommender  Systems</vt:lpstr>
      <vt:lpstr>ARCHITECTURE</vt:lpstr>
      <vt:lpstr>Content-based Recommendation </vt:lpstr>
      <vt:lpstr>Content-based Recommendation </vt:lpstr>
      <vt:lpstr>Collaborative Filtering</vt:lpstr>
      <vt:lpstr>Collaborative Filtering</vt:lpstr>
      <vt:lpstr>PowerPoint Presentation</vt:lpstr>
      <vt:lpstr>PowerPoint Presentation</vt:lpstr>
      <vt:lpstr>PowerPoint Presentation</vt:lpstr>
      <vt:lpstr>PowerPoint Presentation</vt:lpstr>
      <vt:lpstr>EXISTING NEURAL NETWORK ARCHITECTURE</vt:lpstr>
      <vt:lpstr>PROPOSED NEURAL NETWORK ARCHITECTURE</vt:lpstr>
      <vt:lpstr>IMPLEMENTATION</vt:lpstr>
      <vt:lpstr>IMPLEMENTATION</vt:lpstr>
      <vt:lpstr>PowerPoint Presentation</vt:lpstr>
      <vt:lpstr>OUTPUT</vt:lpstr>
      <vt:lpstr>OUTPUT</vt:lpstr>
      <vt:lpstr>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SOFTMAX AND DEEP NEURAL NETWORKS FOR ENHANCED MOVIE RECOMMENDATIONS</dc:title>
  <dc:creator>Hema</dc:creator>
  <cp:lastModifiedBy>Rudra Prakash</cp:lastModifiedBy>
  <cp:revision>8</cp:revision>
  <dcterms:created xsi:type="dcterms:W3CDTF">2021-05-14T03:30:44Z</dcterms:created>
  <dcterms:modified xsi:type="dcterms:W3CDTF">2024-04-24T17:46:17Z</dcterms:modified>
</cp:coreProperties>
</file>