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04" d="100"/>
          <a:sy n="104" d="100"/>
        </p:scale>
        <p:origin x="8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3" name="Title Text"/>
          <p:cNvSpPr txBox="1">
            <a:spLocks noGrp="1"/>
          </p:cNvSpPr>
          <p:nvPr>
            <p:ph type="title"/>
          </p:nvPr>
        </p:nvSpPr>
        <p:spPr>
          <a:xfrm>
            <a:off x="-3" y="232759"/>
            <a:ext cx="12192001" cy="714893"/>
          </a:xfrm>
          <a:prstGeom prst="rect">
            <a:avLst/>
          </a:prstGeom>
          <a:solidFill>
            <a:srgbClr val="FF6600"/>
          </a:solidFill>
          <a:effectLst>
            <a:outerShdw blurRad="50800" dist="27940" dir="5400000" rotWithShape="0">
              <a:srgbClr val="000000">
                <a:alpha val="32000"/>
              </a:srgbClr>
            </a:outerShdw>
          </a:effectLst>
        </p:spPr>
        <p:txBody>
          <a:bodyPr anchor="t">
            <a:normAutofit/>
          </a:bodyPr>
          <a:lstStyle>
            <a:lvl1pPr>
              <a:defRPr>
                <a:solidFill>
                  <a:srgbClr val="FFFFFF"/>
                </a:solidFill>
                <a:effectLst>
                  <a:outerShdw blurRad="38100" dist="25400" dir="5400000" rotWithShape="0">
                    <a:srgbClr val="6E747A">
                      <a:alpha val="43000"/>
                    </a:srgbClr>
                  </a:outerShdw>
                </a:effectLst>
              </a:defRPr>
            </a:lvl1pPr>
          </a:lstStyle>
          <a:p>
            <a:r>
              <a:t>Title Text</a:t>
            </a:r>
          </a:p>
        </p:txBody>
      </p:sp>
      <p:sp>
        <p:nvSpPr>
          <p:cNvPr id="24" name="Body Level One…"/>
          <p:cNvSpPr txBox="1">
            <a:spLocks noGrp="1"/>
          </p:cNvSpPr>
          <p:nvPr>
            <p:ph type="body" idx="1"/>
          </p:nvPr>
        </p:nvSpPr>
        <p:spPr>
          <a:xfrm>
            <a:off x="199504" y="1097277"/>
            <a:ext cx="11779137" cy="5394962"/>
          </a:xfrm>
          <a:prstGeom prst="rect">
            <a:avLst/>
          </a:prstGeom>
        </p:spPr>
        <p:txBody>
          <a:bodyPr/>
          <a:lstStyle>
            <a:lvl1pPr>
              <a:buChar char="➢"/>
            </a:lvl1pPr>
            <a:lvl2pPr>
              <a:buChar char="❑"/>
            </a:lvl2pPr>
          </a:lstStyle>
          <a:p>
            <a:r>
              <a:t>Body Level One</a:t>
            </a:r>
          </a:p>
          <a:p>
            <a:pPr lvl="1"/>
            <a:r>
              <a:t>Body Level Two</a:t>
            </a:r>
          </a:p>
          <a:p>
            <a:pPr lvl="2"/>
            <a:r>
              <a:t>Body Level Three</a:t>
            </a:r>
          </a:p>
          <a:p>
            <a:pPr lvl="3"/>
            <a:r>
              <a:t>Body Level Four</a:t>
            </a:r>
          </a:p>
          <a:p>
            <a:pPr lvl="4"/>
            <a:r>
              <a:t>Body Level Five</a:t>
            </a:r>
          </a:p>
        </p:txBody>
      </p:sp>
      <p:grpSp>
        <p:nvGrpSpPr>
          <p:cNvPr id="27" name="Date Placeholder 3"/>
          <p:cNvGrpSpPr/>
          <p:nvPr/>
        </p:nvGrpSpPr>
        <p:grpSpPr>
          <a:xfrm>
            <a:off x="777238" y="6594709"/>
            <a:ext cx="5654041" cy="311407"/>
            <a:chOff x="0" y="0"/>
            <a:chExt cx="5654040" cy="311405"/>
          </a:xfrm>
        </p:grpSpPr>
        <p:sp>
          <p:nvSpPr>
            <p:cNvPr id="25" name="Rectangle"/>
            <p:cNvSpPr/>
            <p:nvPr/>
          </p:nvSpPr>
          <p:spPr>
            <a:xfrm>
              <a:off x="0" y="48118"/>
              <a:ext cx="5654041" cy="215174"/>
            </a:xfrm>
            <a:prstGeom prst="rect">
              <a:avLst/>
            </a:prstGeom>
            <a:solidFill>
              <a:srgbClr val="002060"/>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26" name="Dept. of Computer Science and Engineering (Data Science)"/>
            <p:cNvSpPr txBox="1"/>
            <p:nvPr/>
          </p:nvSpPr>
          <p:spPr>
            <a:xfrm>
              <a:off x="45718" y="0"/>
              <a:ext cx="5562603" cy="3114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Dept. of Computer Science and Engineering (Data Science)</a:t>
              </a:r>
            </a:p>
          </p:txBody>
        </p:sp>
      </p:grpSp>
      <p:grpSp>
        <p:nvGrpSpPr>
          <p:cNvPr id="30" name="Date Placeholder 3"/>
          <p:cNvGrpSpPr/>
          <p:nvPr/>
        </p:nvGrpSpPr>
        <p:grpSpPr>
          <a:xfrm>
            <a:off x="6431276" y="6594227"/>
            <a:ext cx="5322920" cy="311407"/>
            <a:chOff x="0" y="0"/>
            <a:chExt cx="5322918" cy="311405"/>
          </a:xfrm>
        </p:grpSpPr>
        <p:sp>
          <p:nvSpPr>
            <p:cNvPr id="28" name="Rectangle"/>
            <p:cNvSpPr/>
            <p:nvPr/>
          </p:nvSpPr>
          <p:spPr>
            <a:xfrm>
              <a:off x="0" y="47637"/>
              <a:ext cx="5322920" cy="216136"/>
            </a:xfrm>
            <a:prstGeom prst="rect">
              <a:avLst/>
            </a:prstGeom>
            <a:solidFill>
              <a:srgbClr val="008080"/>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29" name="Srinivasa Ramanujan Institute of Technology"/>
            <p:cNvSpPr txBox="1"/>
            <p:nvPr/>
          </p:nvSpPr>
          <p:spPr>
            <a:xfrm>
              <a:off x="45719" y="0"/>
              <a:ext cx="5231481" cy="3114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Srinivasa Ramanujan Institute of Technology</a:t>
              </a:r>
            </a:p>
          </p:txBody>
        </p:sp>
      </p:grpSp>
      <p:grpSp>
        <p:nvGrpSpPr>
          <p:cNvPr id="33" name="Date Placeholder 3"/>
          <p:cNvGrpSpPr/>
          <p:nvPr/>
        </p:nvGrpSpPr>
        <p:grpSpPr>
          <a:xfrm>
            <a:off x="-2" y="-33245"/>
            <a:ext cx="12192002" cy="299246"/>
            <a:chOff x="0" y="0"/>
            <a:chExt cx="12192000" cy="299245"/>
          </a:xfrm>
        </p:grpSpPr>
        <p:sp>
          <p:nvSpPr>
            <p:cNvPr id="31" name="Rectangle"/>
            <p:cNvSpPr/>
            <p:nvPr/>
          </p:nvSpPr>
          <p:spPr>
            <a:xfrm>
              <a:off x="0" y="33244"/>
              <a:ext cx="12192002" cy="232762"/>
            </a:xfrm>
            <a:prstGeom prst="rect">
              <a:avLst/>
            </a:prstGeom>
            <a:solidFill>
              <a:srgbClr val="006666"/>
            </a:solidFill>
            <a:ln w="12700" cap="flat">
              <a:noFill/>
              <a:miter lim="400000"/>
            </a:ln>
            <a:effectLst/>
          </p:spPr>
          <p:txBody>
            <a:bodyPr wrap="square" lIns="45718" tIns="45718" rIns="45718" bIns="45718" numCol="1" anchor="ctr">
              <a:noAutofit/>
            </a:bodyPr>
            <a:lstStyle/>
            <a:p>
              <a:pPr algn="ctr">
                <a:defRPr sz="1500" b="1" i="1">
                  <a:solidFill>
                    <a:srgbClr val="FFFFFF"/>
                  </a:solidFill>
                  <a:latin typeface="Times New Roman"/>
                  <a:ea typeface="Times New Roman"/>
                  <a:cs typeface="Times New Roman"/>
                  <a:sym typeface="Times New Roman"/>
                </a:defRPr>
              </a:pPr>
              <a:endParaRPr/>
            </a:p>
          </p:txBody>
        </p:sp>
        <p:sp>
          <p:nvSpPr>
            <p:cNvPr id="32" name="Intelligent Placement and Career Development Platform"/>
            <p:cNvSpPr txBox="1"/>
            <p:nvPr/>
          </p:nvSpPr>
          <p:spPr>
            <a:xfrm>
              <a:off x="45719" y="0"/>
              <a:ext cx="12100563" cy="2992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500" b="1" i="1">
                  <a:solidFill>
                    <a:srgbClr val="FFFFFF"/>
                  </a:solidFill>
                  <a:latin typeface="Times New Roman"/>
                  <a:ea typeface="Times New Roman"/>
                  <a:cs typeface="Times New Roman"/>
                  <a:sym typeface="Times New Roman"/>
                </a:defRPr>
              </a:lvl1pPr>
            </a:lstStyle>
            <a:p>
              <a:r>
                <a:t>Intelligent Placement and Career Development Platform</a:t>
              </a:r>
            </a:p>
          </p:txBody>
        </p:sp>
      </p:grpSp>
      <p:pic>
        <p:nvPicPr>
          <p:cNvPr id="34" name="Picture 5" descr="Picture 5"/>
          <p:cNvPicPr>
            <a:picLocks noChangeAspect="1"/>
          </p:cNvPicPr>
          <p:nvPr/>
        </p:nvPicPr>
        <p:blipFill>
          <a:blip r:embed="rId2"/>
          <a:stretch>
            <a:fillRect/>
          </a:stretch>
        </p:blipFill>
        <p:spPr>
          <a:xfrm>
            <a:off x="11506200" y="5956065"/>
            <a:ext cx="685800" cy="685802"/>
          </a:xfrm>
          <a:prstGeom prst="rect">
            <a:avLst/>
          </a:prstGeom>
          <a:ln w="12700">
            <a:miter lim="400000"/>
          </a:ln>
        </p:spPr>
      </p:pic>
      <p:grpSp>
        <p:nvGrpSpPr>
          <p:cNvPr id="37" name="Date Placeholder 3"/>
          <p:cNvGrpSpPr/>
          <p:nvPr/>
        </p:nvGrpSpPr>
        <p:grpSpPr>
          <a:xfrm>
            <a:off x="-1" y="6594709"/>
            <a:ext cx="777241" cy="311407"/>
            <a:chOff x="0" y="0"/>
            <a:chExt cx="777240" cy="311405"/>
          </a:xfrm>
        </p:grpSpPr>
        <p:sp>
          <p:nvSpPr>
            <p:cNvPr id="35" name="Rectangle"/>
            <p:cNvSpPr/>
            <p:nvPr/>
          </p:nvSpPr>
          <p:spPr>
            <a:xfrm>
              <a:off x="-1" y="48118"/>
              <a:ext cx="777241" cy="215174"/>
            </a:xfrm>
            <a:prstGeom prst="rect">
              <a:avLst/>
            </a:prstGeom>
            <a:solidFill>
              <a:srgbClr val="C55A11"/>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36" name="B - 17"/>
            <p:cNvSpPr txBox="1"/>
            <p:nvPr/>
          </p:nvSpPr>
          <p:spPr>
            <a:xfrm>
              <a:off x="45719" y="0"/>
              <a:ext cx="685801" cy="3114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 B - 17</a:t>
              </a:r>
            </a:p>
          </p:txBody>
        </p:sp>
      </p:grpSp>
      <p:sp>
        <p:nvSpPr>
          <p:cNvPr id="38" name="Slide Number"/>
          <p:cNvSpPr txBox="1">
            <a:spLocks noGrp="1"/>
          </p:cNvSpPr>
          <p:nvPr>
            <p:ph type="sldNum" sz="quarter" idx="2"/>
          </p:nvPr>
        </p:nvSpPr>
        <p:spPr>
          <a:xfrm>
            <a:off x="11754194" y="6594228"/>
            <a:ext cx="437805" cy="311407"/>
          </a:xfrm>
          <a:prstGeom prst="rect">
            <a:avLst/>
          </a:prstGeom>
          <a:solidFill>
            <a:schemeClr val="accent4"/>
          </a:solidFill>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3"/>
          <p:cNvSpPr/>
          <p:nvPr/>
        </p:nvSpPr>
        <p:spPr>
          <a:xfrm>
            <a:off x="777237" y="6634573"/>
            <a:ext cx="5781826" cy="220981"/>
          </a:xfrm>
          <a:prstGeom prst="rect">
            <a:avLst/>
          </a:prstGeom>
          <a:solidFill>
            <a:srgbClr val="002060"/>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3" name="Date Placeholder 3"/>
          <p:cNvSpPr/>
          <p:nvPr/>
        </p:nvSpPr>
        <p:spPr>
          <a:xfrm>
            <a:off x="6559060" y="6634573"/>
            <a:ext cx="5195135" cy="220981"/>
          </a:xfrm>
          <a:prstGeom prst="rect">
            <a:avLst/>
          </a:prstGeom>
          <a:solidFill>
            <a:srgbClr val="008080"/>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4" name="Date Placeholder 3"/>
          <p:cNvSpPr/>
          <p:nvPr/>
        </p:nvSpPr>
        <p:spPr>
          <a:xfrm>
            <a:off x="11754194" y="6637018"/>
            <a:ext cx="437803" cy="220981"/>
          </a:xfrm>
          <a:prstGeom prst="rect">
            <a:avLst/>
          </a:prstGeom>
          <a:solidFill>
            <a:schemeClr val="accent4"/>
          </a:solidFill>
          <a:ln w="12700">
            <a:miter lim="400000"/>
          </a:ln>
        </p:spPr>
        <p:txBody>
          <a:bodyPr lIns="45718" tIns="45718" rIns="45718" bIns="45718" anchor="ctr"/>
          <a:lstStyle/>
          <a:p>
            <a: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pPr>
            <a:endParaRPr/>
          </a:p>
        </p:txBody>
      </p:sp>
      <p:sp>
        <p:nvSpPr>
          <p:cNvPr id="5" name="Date Placeholder 3"/>
          <p:cNvSpPr/>
          <p:nvPr/>
        </p:nvSpPr>
        <p:spPr>
          <a:xfrm>
            <a:off x="-3" y="-3"/>
            <a:ext cx="12192003" cy="232763"/>
          </a:xfrm>
          <a:prstGeom prst="rect">
            <a:avLst/>
          </a:prstGeom>
          <a:solidFill>
            <a:srgbClr val="006666"/>
          </a:solidFill>
          <a:ln w="12700">
            <a:miter lim="400000"/>
          </a:ln>
        </p:spPr>
        <p:txBody>
          <a:bodyPr lIns="45718" tIns="45718" rIns="45718" bIns="45718" anchor="ctr"/>
          <a:lstStyle/>
          <a:p>
            <a:pPr algn="ctr">
              <a:defRPr sz="1500" b="1" i="1">
                <a:solidFill>
                  <a:srgbClr val="FFFFFF"/>
                </a:solidFill>
                <a:latin typeface="Times New Roman"/>
                <a:ea typeface="Times New Roman"/>
                <a:cs typeface="Times New Roman"/>
                <a:sym typeface="Times New Roman"/>
              </a:defRPr>
            </a:pPr>
            <a:endParaRPr/>
          </a:p>
        </p:txBody>
      </p:sp>
      <p:sp>
        <p:nvSpPr>
          <p:cNvPr id="6" name="Date Placeholder 3"/>
          <p:cNvSpPr/>
          <p:nvPr/>
        </p:nvSpPr>
        <p:spPr>
          <a:xfrm>
            <a:off x="0" y="6634573"/>
            <a:ext cx="777239" cy="221522"/>
          </a:xfrm>
          <a:prstGeom prst="rect">
            <a:avLst/>
          </a:prstGeom>
          <a:solidFill>
            <a:srgbClr val="C55A11"/>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7"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lstStyle/>
          <a:p>
            <a:r>
              <a:t>Title Text</a:t>
            </a:r>
          </a:p>
        </p:txBody>
      </p:sp>
      <p:sp>
        <p:nvSpPr>
          <p:cNvPr id="8"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8478978" y="6232199"/>
            <a:ext cx="258623" cy="248303"/>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9pPr>
    </p:titleStyle>
    <p:bodyStyle>
      <a:lvl1pPr marL="228600" marR="0" indent="-228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1pPr>
      <a:lvl2pPr marL="723900" marR="0" indent="-2667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2pPr>
      <a:lvl3pPr marL="1234438" marR="0" indent="-320038" algn="just" defTabSz="914400" rtl="0" latinLnBrk="0">
        <a:lnSpc>
          <a:spcPct val="90000"/>
        </a:lnSpc>
        <a:spcBef>
          <a:spcPts val="1000"/>
        </a:spcBef>
        <a:spcAft>
          <a:spcPts val="0"/>
        </a:spcAft>
        <a:buClrTx/>
        <a:buSzPct val="100000"/>
        <a:buFont typeface="Times New Roman"/>
        <a:buChar char="o"/>
        <a:tabLst/>
        <a:defRPr sz="2800" b="0" i="0" u="none" strike="noStrike" cap="none" spc="0" baseline="0">
          <a:solidFill>
            <a:srgbClr val="000000"/>
          </a:solidFill>
          <a:uFillTx/>
          <a:latin typeface="Times New Roman"/>
          <a:ea typeface="Times New Roman"/>
          <a:cs typeface="Times New Roman"/>
          <a:sym typeface="Times New Roman"/>
        </a:defRPr>
      </a:lvl3pPr>
      <a:lvl4pPr marL="17272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4pPr>
      <a:lvl5pPr marL="21844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5pPr>
      <a:lvl6pPr marL="26416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6pPr>
      <a:lvl7pPr marL="30988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7pPr>
      <a:lvl8pPr marL="35560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8pPr>
      <a:lvl9pPr marL="40132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ubtitle 11"/>
          <p:cNvSpPr txBox="1"/>
          <p:nvPr/>
        </p:nvSpPr>
        <p:spPr>
          <a:xfrm>
            <a:off x="6141711" y="1783001"/>
            <a:ext cx="2291486" cy="58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defTabSz="813816">
              <a:lnSpc>
                <a:spcPct val="81000"/>
              </a:lnSpc>
              <a:spcBef>
                <a:spcPts val="200"/>
              </a:spcBef>
              <a:defRPr sz="2100">
                <a:effectLst>
                  <a:outerShdw blurRad="38100" dist="33909" dir="2700000" rotWithShape="0">
                    <a:srgbClr val="000000">
                      <a:alpha val="43137"/>
                    </a:srgbClr>
                  </a:outerShdw>
                </a:effectLst>
                <a:latin typeface="Times New Roman"/>
                <a:ea typeface="Times New Roman"/>
                <a:cs typeface="Times New Roman"/>
                <a:sym typeface="Times New Roman"/>
              </a:defRPr>
            </a:pPr>
            <a:r>
              <a:rPr sz="2000" dirty="0"/>
              <a:t>VIJAYA DURGA C</a:t>
            </a:r>
            <a:endParaRPr sz="2000" b="1" dirty="0"/>
          </a:p>
          <a:p>
            <a:pPr algn="ctr" defTabSz="813816">
              <a:lnSpc>
                <a:spcPct val="81000"/>
              </a:lnSpc>
              <a:spcBef>
                <a:spcPts val="200"/>
              </a:spcBef>
              <a:defRPr sz="900">
                <a:latin typeface="Times New Roman"/>
                <a:ea typeface="Times New Roman"/>
                <a:cs typeface="Times New Roman"/>
                <a:sym typeface="Times New Roman"/>
              </a:defRPr>
            </a:pPr>
            <a:r>
              <a:rPr dirty="0"/>
              <a:t>Roll No. 214G1A32C1</a:t>
            </a:r>
          </a:p>
        </p:txBody>
      </p:sp>
      <p:sp>
        <p:nvSpPr>
          <p:cNvPr id="48" name="Subtitle 11"/>
          <p:cNvSpPr txBox="1"/>
          <p:nvPr/>
        </p:nvSpPr>
        <p:spPr>
          <a:xfrm>
            <a:off x="3973322" y="2646952"/>
            <a:ext cx="4581237" cy="8835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a:lnSpc>
                <a:spcPct val="90000"/>
              </a:lnSpc>
              <a:spcBef>
                <a:spcPts val="300"/>
              </a:spcBef>
              <a:defRPr sz="1400" i="1">
                <a:latin typeface="Times New Roman"/>
                <a:ea typeface="Times New Roman"/>
                <a:cs typeface="Times New Roman"/>
                <a:sym typeface="Times New Roman"/>
              </a:defRPr>
            </a:pPr>
            <a:r>
              <a:rPr dirty="0"/>
              <a:t>Under the guidance of</a:t>
            </a:r>
            <a:endParaRPr sz="2800" b="1" dirty="0"/>
          </a:p>
          <a:p>
            <a:pPr algn="ctr">
              <a:lnSpc>
                <a:spcPct val="90000"/>
              </a:lnSpc>
              <a:spcBef>
                <a:spcPts val="200"/>
              </a:spcBef>
              <a:defRPr sz="2400">
                <a:effectLst>
                  <a:outerShdw blurRad="38100" dist="38100" dir="2700000" rotWithShape="0">
                    <a:srgbClr val="000000">
                      <a:alpha val="43137"/>
                    </a:srgbClr>
                  </a:outerShdw>
                </a:effectLst>
                <a:latin typeface="Times New Roman"/>
                <a:ea typeface="Times New Roman"/>
                <a:cs typeface="Times New Roman"/>
                <a:sym typeface="Times New Roman"/>
              </a:defRPr>
            </a:pPr>
            <a:r>
              <a:rPr dirty="0"/>
              <a:t>Mr. K. Venkatesh </a:t>
            </a:r>
            <a:r>
              <a:rPr baseline="-25000" dirty="0"/>
              <a:t>M. Tech., (</a:t>
            </a:r>
            <a:r>
              <a:rPr baseline="-25000" dirty="0" err="1"/>
              <a:t>Ph.D</a:t>
            </a:r>
            <a:r>
              <a:rPr baseline="-25000" dirty="0"/>
              <a:t>)</a:t>
            </a:r>
          </a:p>
          <a:p>
            <a:pPr algn="ctr">
              <a:lnSpc>
                <a:spcPct val="90000"/>
              </a:lnSpc>
              <a:spcBef>
                <a:spcPts val="200"/>
              </a:spcBef>
              <a:defRPr sz="1400">
                <a:latin typeface="Times New Roman"/>
                <a:ea typeface="Times New Roman"/>
                <a:cs typeface="Times New Roman"/>
                <a:sym typeface="Times New Roman"/>
              </a:defRPr>
            </a:pPr>
            <a:r>
              <a:rPr dirty="0"/>
              <a:t>Assistant Professor</a:t>
            </a:r>
          </a:p>
        </p:txBody>
      </p:sp>
      <p:sp>
        <p:nvSpPr>
          <p:cNvPr id="49" name="Subtitle 11"/>
          <p:cNvSpPr txBox="1"/>
          <p:nvPr/>
        </p:nvSpPr>
        <p:spPr>
          <a:xfrm>
            <a:off x="1453514" y="5162533"/>
            <a:ext cx="9376393" cy="14271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defTabSz="694944">
              <a:lnSpc>
                <a:spcPct val="72000"/>
              </a:lnSpc>
              <a:spcBef>
                <a:spcPts val="300"/>
              </a:spcBef>
              <a:defRPr sz="1700">
                <a:effectLst>
                  <a:outerShdw blurRad="25400" dist="28956" dir="2700000" rotWithShape="0">
                    <a:srgbClr val="000000">
                      <a:alpha val="43137"/>
                    </a:srgbClr>
                  </a:outerShdw>
                </a:effectLst>
                <a:latin typeface="Times New Roman"/>
                <a:ea typeface="Times New Roman"/>
                <a:cs typeface="Times New Roman"/>
                <a:sym typeface="Times New Roman"/>
              </a:defRPr>
            </a:pPr>
            <a:r>
              <a:t>Department of Computer Science and Engineering (Data Science)      </a:t>
            </a:r>
            <a:endParaRPr sz="1100" b="1"/>
          </a:p>
          <a:p>
            <a:pPr algn="ctr" defTabSz="694944">
              <a:lnSpc>
                <a:spcPct val="72000"/>
              </a:lnSpc>
              <a:spcBef>
                <a:spcPts val="300"/>
              </a:spcBef>
              <a:defRPr sz="2600">
                <a:solidFill>
                  <a:srgbClr val="FF0000"/>
                </a:solidFill>
                <a:effectLst>
                  <a:outerShdw blurRad="25400" dist="28956" dir="2700000" rotWithShape="0">
                    <a:srgbClr val="000000">
                      <a:alpha val="43137"/>
                    </a:srgbClr>
                  </a:outerShdw>
                </a:effectLst>
                <a:latin typeface="Times New Roman"/>
                <a:ea typeface="Times New Roman"/>
                <a:cs typeface="Times New Roman"/>
                <a:sym typeface="Times New Roman"/>
              </a:defRPr>
            </a:pPr>
            <a:r>
              <a:t>Srinivasa Ramanujan Institute of Technology (Autonomous)</a:t>
            </a:r>
            <a:endParaRPr sz="1100" b="1"/>
          </a:p>
          <a:p>
            <a:pPr algn="ctr" defTabSz="694944">
              <a:lnSpc>
                <a:spcPct val="72000"/>
              </a:lnSpc>
              <a:spcBef>
                <a:spcPts val="200"/>
              </a:spcBef>
              <a:defRPr sz="1200" b="1">
                <a:latin typeface="Times New Roman"/>
                <a:ea typeface="Times New Roman"/>
                <a:cs typeface="Times New Roman"/>
                <a:sym typeface="Times New Roman"/>
              </a:defRPr>
            </a:pPr>
            <a:r>
              <a:t>(Affiliated to JNTUA &amp; Approved by AICTE) (Accredited by NAAC with ‘A’ Grade &amp; Accredited by NBA (EEE, ECE &amp; CSE)</a:t>
            </a:r>
            <a:endParaRPr sz="1000"/>
          </a:p>
          <a:p>
            <a:pPr algn="ctr" defTabSz="694944">
              <a:lnSpc>
                <a:spcPct val="72000"/>
              </a:lnSpc>
              <a:spcBef>
                <a:spcPts val="200"/>
              </a:spcBef>
              <a:defRPr sz="1400" b="1">
                <a:latin typeface="Times New Roman"/>
                <a:ea typeface="Times New Roman"/>
                <a:cs typeface="Times New Roman"/>
                <a:sym typeface="Times New Roman"/>
              </a:defRPr>
            </a:pPr>
            <a:r>
              <a:t>Rotarypuram Village, B K Samudram Mandal, Ananthapuramu – 515701.</a:t>
            </a:r>
            <a:endParaRPr sz="1000"/>
          </a:p>
          <a:p>
            <a:pPr algn="ctr" defTabSz="694944">
              <a:lnSpc>
                <a:spcPct val="72000"/>
              </a:lnSpc>
              <a:spcBef>
                <a:spcPts val="700"/>
              </a:spcBef>
              <a:defRPr sz="1400" b="1">
                <a:solidFill>
                  <a:srgbClr val="1F4E79"/>
                </a:solidFill>
                <a:latin typeface="Times New Roman"/>
                <a:ea typeface="Times New Roman"/>
                <a:cs typeface="Times New Roman"/>
                <a:sym typeface="Times New Roman"/>
              </a:defRPr>
            </a:pPr>
            <a:r>
              <a:t>2024 - 2025</a:t>
            </a:r>
          </a:p>
        </p:txBody>
      </p:sp>
      <p:sp>
        <p:nvSpPr>
          <p:cNvPr id="50" name="Subtitle 11"/>
          <p:cNvSpPr txBox="1"/>
          <p:nvPr/>
        </p:nvSpPr>
        <p:spPr>
          <a:xfrm>
            <a:off x="3620103" y="1783001"/>
            <a:ext cx="2291486" cy="58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a:lnSpc>
                <a:spcPct val="81000"/>
              </a:lnSpc>
              <a:spcBef>
                <a:spcPts val="300"/>
              </a:spcBef>
              <a:defRPr sz="2400">
                <a:effectLst>
                  <a:outerShdw blurRad="38100" dist="38100" dir="2700000" rotWithShape="0">
                    <a:srgbClr val="000000">
                      <a:alpha val="43137"/>
                    </a:srgbClr>
                  </a:outerShdw>
                </a:effectLst>
                <a:latin typeface="Times New Roman"/>
                <a:ea typeface="Times New Roman"/>
                <a:cs typeface="Times New Roman"/>
                <a:sym typeface="Times New Roman"/>
              </a:defRPr>
            </a:pPr>
            <a:r>
              <a:rPr sz="2000" dirty="0"/>
              <a:t>NEERAJA V</a:t>
            </a:r>
            <a:r>
              <a:rPr dirty="0"/>
              <a:t> </a:t>
            </a:r>
            <a:endParaRPr sz="2500" b="1" dirty="0"/>
          </a:p>
          <a:p>
            <a:pPr algn="ctr">
              <a:lnSpc>
                <a:spcPct val="81000"/>
              </a:lnSpc>
              <a:spcBef>
                <a:spcPts val="300"/>
              </a:spcBef>
              <a:defRPr sz="1100">
                <a:latin typeface="Times New Roman"/>
                <a:ea typeface="Times New Roman"/>
                <a:cs typeface="Times New Roman"/>
                <a:sym typeface="Times New Roman"/>
              </a:defRPr>
            </a:pPr>
            <a:r>
              <a:rPr dirty="0"/>
              <a:t>Roll No. 214G1A3267</a:t>
            </a:r>
          </a:p>
        </p:txBody>
      </p:sp>
      <p:sp>
        <p:nvSpPr>
          <p:cNvPr id="51" name="Subtitle 11"/>
          <p:cNvSpPr txBox="1"/>
          <p:nvPr/>
        </p:nvSpPr>
        <p:spPr>
          <a:xfrm>
            <a:off x="8689485" y="1783001"/>
            <a:ext cx="2407455" cy="58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fontScale="92500"/>
          </a:bodyPr>
          <a:lstStyle/>
          <a:p>
            <a:pPr algn="ctr" defTabSz="704087">
              <a:lnSpc>
                <a:spcPct val="81000"/>
              </a:lnSpc>
              <a:spcBef>
                <a:spcPts val="200"/>
              </a:spcBef>
              <a:defRPr>
                <a:effectLst>
                  <a:outerShdw blurRad="25400" dist="29337" dir="2700000" rotWithShape="0">
                    <a:srgbClr val="000000">
                      <a:alpha val="43137"/>
                    </a:srgbClr>
                  </a:outerShdw>
                </a:effectLst>
                <a:latin typeface="Times New Roman"/>
                <a:ea typeface="Times New Roman"/>
                <a:cs typeface="Times New Roman"/>
                <a:sym typeface="Times New Roman"/>
              </a:defRPr>
            </a:pPr>
            <a:r>
              <a:rPr sz="2000" dirty="0"/>
              <a:t>VASIM SUBAHANI S</a:t>
            </a:r>
            <a:endParaRPr sz="2000" b="1" dirty="0"/>
          </a:p>
          <a:p>
            <a:pPr algn="ctr" defTabSz="704087">
              <a:lnSpc>
                <a:spcPct val="81000"/>
              </a:lnSpc>
              <a:spcBef>
                <a:spcPts val="200"/>
              </a:spcBef>
              <a:defRPr sz="800">
                <a:latin typeface="Times New Roman"/>
                <a:ea typeface="Times New Roman"/>
                <a:cs typeface="Times New Roman"/>
                <a:sym typeface="Times New Roman"/>
              </a:defRPr>
            </a:pPr>
            <a:r>
              <a:rPr dirty="0"/>
              <a:t>Roll No. 214G1A32B7</a:t>
            </a:r>
          </a:p>
        </p:txBody>
      </p:sp>
      <p:sp>
        <p:nvSpPr>
          <p:cNvPr id="52" name="Subtitle 11"/>
          <p:cNvSpPr txBox="1"/>
          <p:nvPr/>
        </p:nvSpPr>
        <p:spPr>
          <a:xfrm>
            <a:off x="1213555" y="1817760"/>
            <a:ext cx="2291487" cy="584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pPr algn="ctr" defTabSz="822958">
              <a:lnSpc>
                <a:spcPct val="81000"/>
              </a:lnSpc>
              <a:spcBef>
                <a:spcPts val="200"/>
              </a:spcBef>
              <a:defRPr sz="2100">
                <a:effectLst>
                  <a:outerShdw blurRad="38100" dist="34289" dir="2700000" rotWithShape="0">
                    <a:srgbClr val="000000">
                      <a:alpha val="43137"/>
                    </a:srgbClr>
                  </a:outerShdw>
                </a:effectLst>
                <a:latin typeface="Times New Roman"/>
                <a:ea typeface="Times New Roman"/>
                <a:cs typeface="Times New Roman"/>
                <a:sym typeface="Times New Roman"/>
              </a:defRPr>
            </a:pPr>
            <a:r>
              <a:rPr sz="2000" dirty="0"/>
              <a:t>PAVAN KUMAR A</a:t>
            </a:r>
            <a:endParaRPr sz="2000" b="1" dirty="0"/>
          </a:p>
          <a:p>
            <a:pPr algn="ctr" defTabSz="822958">
              <a:lnSpc>
                <a:spcPct val="81000"/>
              </a:lnSpc>
              <a:spcBef>
                <a:spcPts val="200"/>
              </a:spcBef>
              <a:defRPr sz="900">
                <a:latin typeface="Times New Roman"/>
                <a:ea typeface="Times New Roman"/>
                <a:cs typeface="Times New Roman"/>
                <a:sym typeface="Times New Roman"/>
              </a:defRPr>
            </a:pPr>
            <a:r>
              <a:rPr dirty="0"/>
              <a:t>Roll No. 214G1A3272</a:t>
            </a:r>
          </a:p>
        </p:txBody>
      </p:sp>
      <p:grpSp>
        <p:nvGrpSpPr>
          <p:cNvPr id="55" name="Rectangle: Rounded Corners 16"/>
          <p:cNvGrpSpPr/>
          <p:nvPr/>
        </p:nvGrpSpPr>
        <p:grpSpPr>
          <a:xfrm>
            <a:off x="755008" y="335271"/>
            <a:ext cx="10528186" cy="857866"/>
            <a:chOff x="0" y="0"/>
            <a:chExt cx="10528184" cy="857865"/>
          </a:xfrm>
        </p:grpSpPr>
        <p:sp>
          <p:nvSpPr>
            <p:cNvPr id="53" name="Rounded Rectangle"/>
            <p:cNvSpPr/>
            <p:nvPr/>
          </p:nvSpPr>
          <p:spPr>
            <a:xfrm>
              <a:off x="-1" y="0"/>
              <a:ext cx="10528186" cy="857866"/>
            </a:xfrm>
            <a:prstGeom prst="roundRect">
              <a:avLst>
                <a:gd name="adj" fmla="val 16667"/>
              </a:avLst>
            </a:prstGeom>
            <a:solidFill>
              <a:srgbClr val="FF6600"/>
            </a:solidFill>
            <a:ln w="12700" cap="flat">
              <a:noFill/>
              <a:miter lim="400000"/>
            </a:ln>
            <a:effectLst>
              <a:outerShdw blurRad="63500" dist="19050" dir="5400000" rotWithShape="0">
                <a:srgbClr val="000000">
                  <a:alpha val="63000"/>
                </a:srgbClr>
              </a:outerShdw>
            </a:effectLst>
          </p:spPr>
          <p:txBody>
            <a:bodyPr wrap="square" lIns="45718" tIns="45718" rIns="45718" bIns="45718" numCol="1" anchor="ctr">
              <a:noAutofit/>
            </a:bodyPr>
            <a:lstStyle/>
            <a:p>
              <a:pPr algn="ctr">
                <a:defRPr sz="2000" b="1">
                  <a:solidFill>
                    <a:srgbClr val="FFFFFF"/>
                  </a:solidFill>
                  <a:effectLst>
                    <a:outerShdw blurRad="38100" dist="38100" dir="2700000" rotWithShape="0">
                      <a:srgbClr val="000000">
                        <a:alpha val="43137"/>
                      </a:srgbClr>
                    </a:outerShdw>
                  </a:effectLst>
                  <a:latin typeface="Times New Roman"/>
                  <a:ea typeface="Times New Roman"/>
                  <a:cs typeface="Times New Roman"/>
                  <a:sym typeface="Times New Roman"/>
                </a:defRPr>
              </a:pPr>
              <a:endParaRPr/>
            </a:p>
          </p:txBody>
        </p:sp>
        <p:sp>
          <p:nvSpPr>
            <p:cNvPr id="54" name="Intelligent Placement and Career Development Platform"/>
            <p:cNvSpPr txBox="1"/>
            <p:nvPr/>
          </p:nvSpPr>
          <p:spPr>
            <a:xfrm>
              <a:off x="87595" y="242557"/>
              <a:ext cx="10352992" cy="37274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2000" b="1">
                  <a:solidFill>
                    <a:srgbClr val="FFFFFF"/>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r>
                <a:t>Intelligent Placement and Career Development Platform</a:t>
              </a:r>
            </a:p>
          </p:txBody>
        </p:sp>
      </p:grpSp>
      <p:sp>
        <p:nvSpPr>
          <p:cNvPr id="56" name="Rectangle 17"/>
          <p:cNvSpPr txBox="1"/>
          <p:nvPr/>
        </p:nvSpPr>
        <p:spPr>
          <a:xfrm>
            <a:off x="2760558" y="1261695"/>
            <a:ext cx="6670865" cy="3114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lnSpc>
                <a:spcPct val="107000"/>
              </a:lnSpc>
              <a:spcBef>
                <a:spcPts val="500"/>
              </a:spcBef>
              <a:defRPr sz="1600" i="1">
                <a:latin typeface="Times New Roman"/>
                <a:ea typeface="Times New Roman"/>
                <a:cs typeface="Times New Roman"/>
                <a:sym typeface="Times New Roman"/>
              </a:defRPr>
            </a:lvl1pPr>
          </a:lstStyle>
          <a:p>
            <a:r>
              <a:t>by</a:t>
            </a:r>
          </a:p>
        </p:txBody>
      </p:sp>
      <p:pic>
        <p:nvPicPr>
          <p:cNvPr id="57" name="Picture 4" descr="Picture 4"/>
          <p:cNvPicPr>
            <a:picLocks noChangeAspect="1"/>
          </p:cNvPicPr>
          <p:nvPr/>
        </p:nvPicPr>
        <p:blipFill>
          <a:blip r:embed="rId2"/>
          <a:stretch>
            <a:fillRect/>
          </a:stretch>
        </p:blipFill>
        <p:spPr>
          <a:xfrm>
            <a:off x="5342104" y="3477045"/>
            <a:ext cx="1843675" cy="168548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10</a:t>
            </a:fld>
            <a:endParaRPr/>
          </a:p>
        </p:txBody>
      </p:sp>
      <p:sp>
        <p:nvSpPr>
          <p:cNvPr id="92" name="Title 1"/>
          <p:cNvSpPr txBox="1">
            <a:spLocks noGrp="1"/>
          </p:cNvSpPr>
          <p:nvPr>
            <p:ph type="title"/>
          </p:nvPr>
        </p:nvSpPr>
        <p:spPr>
          <a:xfrm>
            <a:off x="-4" y="232759"/>
            <a:ext cx="12192003" cy="714893"/>
          </a:xfrm>
          <a:prstGeom prst="rect">
            <a:avLst/>
          </a:prstGeom>
        </p:spPr>
        <p:txBody>
          <a:bodyPr/>
          <a:lstStyle/>
          <a:p>
            <a:r>
              <a:t>Proposed System</a:t>
            </a:r>
          </a:p>
        </p:txBody>
      </p:sp>
      <p:sp>
        <p:nvSpPr>
          <p:cNvPr id="93" name="Content Placeholder 2"/>
          <p:cNvSpPr txBox="1">
            <a:spLocks noGrp="1"/>
          </p:cNvSpPr>
          <p:nvPr>
            <p:ph type="body" idx="1"/>
          </p:nvPr>
        </p:nvSpPr>
        <p:spPr>
          <a:xfrm>
            <a:off x="348343" y="1121229"/>
            <a:ext cx="11517086" cy="5371012"/>
          </a:xfrm>
          <a:prstGeom prst="rect">
            <a:avLst/>
          </a:prstGeom>
        </p:spPr>
        <p:txBody>
          <a:bodyPr>
            <a:normAutofit/>
          </a:bodyPr>
          <a:lstStyle/>
          <a:p>
            <a:pPr marL="457200" indent="-457200">
              <a:lnSpc>
                <a:spcPct val="81000"/>
              </a:lnSpc>
              <a:defRPr sz="2500" b="1"/>
            </a:pPr>
            <a:r>
              <a:rPr sz="2400" dirty="0"/>
              <a:t>Placement Statistics Management</a:t>
            </a:r>
            <a:r>
              <a:rPr sz="2400" b="0" dirty="0"/>
              <a:t>: The system provides real-time insights into placement statistics, including the number of students placed, job roles and company-wise data.</a:t>
            </a:r>
          </a:p>
          <a:p>
            <a:pPr marL="457200" indent="-457200">
              <a:lnSpc>
                <a:spcPct val="81000"/>
              </a:lnSpc>
              <a:defRPr sz="2500" b="1"/>
            </a:pPr>
            <a:r>
              <a:rPr sz="2400" dirty="0"/>
              <a:t>Student Performance Tracking: </a:t>
            </a:r>
            <a:r>
              <a:rPr sz="2400" b="0" dirty="0"/>
              <a:t>A performance tracking module monitors students' progress in training programs, offering detailed feedback and analytics to help students identify areas for improvement.</a:t>
            </a:r>
          </a:p>
          <a:p>
            <a:pPr marL="457200" indent="-457200">
              <a:lnSpc>
                <a:spcPct val="81000"/>
              </a:lnSpc>
              <a:defRPr sz="2500" b="1"/>
            </a:pPr>
            <a:r>
              <a:rPr sz="2400" dirty="0"/>
              <a:t>AI-Driven Resume Scanning: </a:t>
            </a:r>
            <a:r>
              <a:rPr sz="2400" b="0" dirty="0"/>
              <a:t>Utilizing NLP and AI techniques, the system evaluates resumes, assigns scores based on relevance and quality, and suggests improvements to align with industry requirements.</a:t>
            </a:r>
          </a:p>
          <a:p>
            <a:pPr marL="457200" indent="-457200">
              <a:lnSpc>
                <a:spcPct val="81000"/>
              </a:lnSpc>
              <a:defRPr sz="2500" b="1"/>
            </a:pPr>
            <a:r>
              <a:rPr sz="2400" dirty="0"/>
              <a:t>Recruitment Process Information: </a:t>
            </a:r>
            <a:r>
              <a:rPr sz="2400" b="0" dirty="0"/>
              <a:t>The platform provides a comprehensive database of company profiles and recruitment processes, helping students understand the expectations of recruiters.</a:t>
            </a:r>
          </a:p>
          <a:p>
            <a:pPr marL="457200" indent="-457200">
              <a:lnSpc>
                <a:spcPct val="81000"/>
              </a:lnSpc>
              <a:defRPr sz="2500" b="1"/>
            </a:pPr>
            <a:r>
              <a:rPr sz="2400" dirty="0"/>
              <a:t>Personalized Learning Recommendations: </a:t>
            </a:r>
            <a:r>
              <a:rPr sz="2400" b="0" dirty="0"/>
              <a:t>A recommendation engine powered by sentiment analysis and machine learning suggests training videos and resources tailored to individual students' learning styles.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11</a:t>
            </a:fld>
            <a:endParaRPr/>
          </a:p>
        </p:txBody>
      </p:sp>
      <p:sp>
        <p:nvSpPr>
          <p:cNvPr id="96" name="Title 1"/>
          <p:cNvSpPr txBox="1">
            <a:spLocks noGrp="1"/>
          </p:cNvSpPr>
          <p:nvPr>
            <p:ph type="title"/>
          </p:nvPr>
        </p:nvSpPr>
        <p:spPr>
          <a:xfrm>
            <a:off x="-4" y="232759"/>
            <a:ext cx="12192003" cy="714893"/>
          </a:xfrm>
          <a:prstGeom prst="rect">
            <a:avLst/>
          </a:prstGeom>
        </p:spPr>
        <p:txBody>
          <a:bodyPr/>
          <a:lstStyle/>
          <a:p>
            <a:r>
              <a:t>Reference</a:t>
            </a:r>
          </a:p>
        </p:txBody>
      </p:sp>
      <p:sp>
        <p:nvSpPr>
          <p:cNvPr id="97" name="Content Placeholder 2"/>
          <p:cNvSpPr txBox="1">
            <a:spLocks noGrp="1"/>
          </p:cNvSpPr>
          <p:nvPr>
            <p:ph type="body" idx="1"/>
          </p:nvPr>
        </p:nvSpPr>
        <p:spPr>
          <a:xfrm>
            <a:off x="391886" y="1097276"/>
            <a:ext cx="11495314" cy="5967553"/>
          </a:xfrm>
          <a:prstGeom prst="rect">
            <a:avLst/>
          </a:prstGeom>
        </p:spPr>
        <p:txBody>
          <a:bodyPr>
            <a:normAutofit/>
          </a:bodyPr>
          <a:lstStyle/>
          <a:p>
            <a:pPr marL="546100" indent="-546100">
              <a:lnSpc>
                <a:spcPct val="81000"/>
              </a:lnSpc>
              <a:buFontTx/>
              <a:buChar char="[1]."/>
              <a:defRPr sz="2300"/>
            </a:pPr>
            <a:r>
              <a:rPr sz="2400" dirty="0"/>
              <a:t>Prasanna </a:t>
            </a:r>
            <a:r>
              <a:rPr sz="2400" dirty="0" err="1"/>
              <a:t>Kandekar</a:t>
            </a:r>
            <a:r>
              <a:rPr sz="2400" dirty="0"/>
              <a:t>, </a:t>
            </a:r>
            <a:r>
              <a:rPr sz="2400" dirty="0" err="1"/>
              <a:t>Manjiri</a:t>
            </a:r>
            <a:r>
              <a:rPr sz="2400" dirty="0"/>
              <a:t> Raut, "Smart Preparation Web Application for Placements Using Machine Learning" International Research Journal of Engineering and Technology (IRJET), Volume: 11, Issue: 03, Mar 2024 </a:t>
            </a:r>
          </a:p>
          <a:p>
            <a:pPr marL="546100" indent="-546100">
              <a:lnSpc>
                <a:spcPct val="81000"/>
              </a:lnSpc>
              <a:buFontTx/>
              <a:buChar char="[2]."/>
              <a:defRPr sz="2300"/>
            </a:pPr>
            <a:r>
              <a:rPr sz="2400" dirty="0"/>
              <a:t>Kale, Anand, et al. "Enhancing Student Placement with Cross-Platform Application.“</a:t>
            </a:r>
          </a:p>
          <a:p>
            <a:pPr marL="546100" indent="-546100">
              <a:lnSpc>
                <a:spcPct val="81000"/>
              </a:lnSpc>
              <a:buFontTx/>
              <a:buChar char="[3]."/>
              <a:defRPr sz="2300"/>
            </a:pPr>
            <a:r>
              <a:rPr sz="2400" dirty="0"/>
              <a:t>José-García, </a:t>
            </a:r>
            <a:r>
              <a:rPr sz="2400" dirty="0" err="1"/>
              <a:t>Adán</a:t>
            </a:r>
            <a:r>
              <a:rPr sz="2400" dirty="0"/>
              <a:t>, et al. "C3-IoC: A career guidance system for assessing student skills using machine learning and network </a:t>
            </a:r>
            <a:r>
              <a:rPr sz="2400" dirty="0" err="1"/>
              <a:t>visualisation</a:t>
            </a:r>
            <a:r>
              <a:rPr sz="2400" dirty="0"/>
              <a:t>." International Journal of Artificial Intelligence in Education 33.4 (2023): 1092-1119.</a:t>
            </a:r>
          </a:p>
          <a:p>
            <a:pPr marL="546100" indent="-546100">
              <a:lnSpc>
                <a:spcPct val="81000"/>
              </a:lnSpc>
              <a:buFontTx/>
              <a:buChar char="[4]."/>
              <a:defRPr sz="2300"/>
            </a:pPr>
            <a:r>
              <a:rPr sz="2400" dirty="0"/>
              <a:t>Shanmugam, P., </a:t>
            </a:r>
            <a:r>
              <a:rPr sz="2400" dirty="0" err="1"/>
              <a:t>Janhavi</a:t>
            </a:r>
            <a:r>
              <a:rPr sz="2400" dirty="0"/>
              <a:t> </a:t>
            </a:r>
            <a:r>
              <a:rPr sz="2400" dirty="0" err="1"/>
              <a:t>Lenka</a:t>
            </a:r>
            <a:r>
              <a:rPr sz="2400" dirty="0"/>
              <a:t>, and M. Yousuf Suhail. "Enhancing Student Placement Preparation Through Web Application." Available at SSRN 4834698 (2024).</a:t>
            </a:r>
          </a:p>
          <a:p>
            <a:pPr marL="546100" indent="-546100">
              <a:lnSpc>
                <a:spcPct val="81000"/>
              </a:lnSpc>
              <a:buFontTx/>
              <a:buChar char="[5]."/>
              <a:defRPr sz="2300"/>
            </a:pPr>
            <a:r>
              <a:rPr sz="2400" dirty="0"/>
              <a:t>Dr. Gauri </a:t>
            </a:r>
            <a:r>
              <a:rPr sz="2400" dirty="0" err="1"/>
              <a:t>Dhopavkar</a:t>
            </a:r>
            <a:r>
              <a:rPr sz="2400" dirty="0"/>
              <a:t>, </a:t>
            </a:r>
            <a:r>
              <a:rPr sz="2400" dirty="0" err="1"/>
              <a:t>Toshit</a:t>
            </a:r>
            <a:r>
              <a:rPr sz="2400" dirty="0"/>
              <a:t> </a:t>
            </a:r>
            <a:r>
              <a:rPr sz="2400" dirty="0" err="1"/>
              <a:t>Kale,"An</a:t>
            </a:r>
            <a:r>
              <a:rPr sz="2400" dirty="0"/>
              <a:t> Integrated Web Application for Training and Placement" Mathematical Statistician and Engineering Applications &amp; 2022, Vol. 71 No. 4 (2022).</a:t>
            </a:r>
          </a:p>
          <a:p>
            <a:pPr marL="546100" indent="-546100">
              <a:lnSpc>
                <a:spcPct val="81000"/>
              </a:lnSpc>
              <a:buFontTx/>
              <a:buChar char="[6]."/>
              <a:defRPr sz="2300"/>
            </a:pPr>
            <a:r>
              <a:rPr sz="2400" dirty="0" err="1"/>
              <a:t>Fiza</a:t>
            </a:r>
            <a:r>
              <a:rPr sz="2400" dirty="0"/>
              <a:t> Kousar1, </a:t>
            </a:r>
            <a:r>
              <a:rPr sz="2400" dirty="0" err="1"/>
              <a:t>Gandharva</a:t>
            </a:r>
            <a:r>
              <a:rPr sz="2400" dirty="0"/>
              <a:t> V Hegde, "Design and Development of Department Placement Portal using MERN Technology.” International Advanced Research Journal in Science, Engineering and Technology &amp; 2022, Vol. 9, Issue 1, January 2022.</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12</a:t>
            </a:fld>
            <a:endParaRPr/>
          </a:p>
        </p:txBody>
      </p:sp>
      <p:sp>
        <p:nvSpPr>
          <p:cNvPr id="100" name="Title 1"/>
          <p:cNvSpPr txBox="1">
            <a:spLocks noGrp="1"/>
          </p:cNvSpPr>
          <p:nvPr>
            <p:ph type="title"/>
          </p:nvPr>
        </p:nvSpPr>
        <p:spPr>
          <a:xfrm>
            <a:off x="-4" y="232759"/>
            <a:ext cx="12192003" cy="714893"/>
          </a:xfrm>
          <a:prstGeom prst="rect">
            <a:avLst/>
          </a:prstGeom>
        </p:spPr>
        <p:txBody>
          <a:bodyPr/>
          <a:lstStyle>
            <a:lvl1pPr>
              <a:defRPr spc="-100"/>
            </a:lvl1pPr>
          </a:lstStyle>
          <a:p>
            <a:r>
              <a:t>Git Hub Dashboard</a:t>
            </a:r>
          </a:p>
        </p:txBody>
      </p:sp>
      <p:pic>
        <p:nvPicPr>
          <p:cNvPr id="101" name="WhatsApp Image 2024-12-14 at 1.04.14 PM.jpeg" descr="WhatsApp Image 2024-12-14 at 1.04.14 PM.jpeg"/>
          <p:cNvPicPr>
            <a:picLocks noChangeAspect="1"/>
          </p:cNvPicPr>
          <p:nvPr/>
        </p:nvPicPr>
        <p:blipFill>
          <a:blip r:embed="rId2"/>
          <a:srcRect t="11747" b="11747"/>
          <a:stretch>
            <a:fillRect/>
          </a:stretch>
        </p:blipFill>
        <p:spPr>
          <a:xfrm>
            <a:off x="607783" y="1107038"/>
            <a:ext cx="10897364" cy="4689622"/>
          </a:xfrm>
          <a:prstGeom prst="rect">
            <a:avLst/>
          </a:prstGeom>
          <a:ln w="12700">
            <a:miter lim="400000"/>
          </a:ln>
        </p:spPr>
      </p:pic>
      <p:pic>
        <p:nvPicPr>
          <p:cNvPr id="102" name="Picture 12" descr="Picture 12"/>
          <p:cNvPicPr>
            <a:picLocks noChangeAspect="1"/>
          </p:cNvPicPr>
          <p:nvPr/>
        </p:nvPicPr>
        <p:blipFill>
          <a:blip r:embed="rId3"/>
          <a:srcRect l="1625" t="24604" r="78751" b="18256"/>
          <a:stretch>
            <a:fillRect/>
          </a:stretch>
        </p:blipFill>
        <p:spPr>
          <a:xfrm>
            <a:off x="602917" y="1145660"/>
            <a:ext cx="614454" cy="25721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13</a:t>
            </a:fld>
            <a:endParaRPr/>
          </a:p>
        </p:txBody>
      </p:sp>
      <p:sp>
        <p:nvSpPr>
          <p:cNvPr id="105" name="Rectangle 1"/>
          <p:cNvSpPr txBox="1"/>
          <p:nvPr/>
        </p:nvSpPr>
        <p:spPr>
          <a:xfrm>
            <a:off x="2799332" y="2375669"/>
            <a:ext cx="6774021" cy="14493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ct val="107000"/>
              </a:lnSpc>
              <a:spcBef>
                <a:spcPts val="800"/>
              </a:spcBef>
              <a:defRPr sz="9600" i="1">
                <a:solidFill>
                  <a:srgbClr val="FF6600"/>
                </a:solidFill>
                <a:effectLst>
                  <a:outerShdw blurRad="38100" dist="25400" dir="5400000" rotWithShape="0">
                    <a:srgbClr val="6E747A">
                      <a:alpha val="43000"/>
                    </a:srgbClr>
                  </a:outerShdw>
                </a:effectLst>
                <a:latin typeface="Times New Roman"/>
                <a:ea typeface="Times New Roman"/>
                <a:cs typeface="Times New Roman"/>
                <a:sym typeface="Times New Roman"/>
              </a:defRPr>
            </a:lvl1pPr>
          </a:lstStyle>
          <a:p>
            <a:r>
              <a:t>Any Queries?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14</a:t>
            </a:fld>
            <a:endParaRPr/>
          </a:p>
        </p:txBody>
      </p:sp>
      <p:sp>
        <p:nvSpPr>
          <p:cNvPr id="108" name="Rectangle 1"/>
          <p:cNvSpPr txBox="1"/>
          <p:nvPr/>
        </p:nvSpPr>
        <p:spPr>
          <a:xfrm>
            <a:off x="2799332" y="2375669"/>
            <a:ext cx="6460291" cy="14493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8" tIns="45718" rIns="45718" bIns="45718">
            <a:spAutoFit/>
          </a:bodyPr>
          <a:lstStyle>
            <a:lvl1pPr>
              <a:lnSpc>
                <a:spcPct val="107000"/>
              </a:lnSpc>
              <a:spcBef>
                <a:spcPts val="800"/>
              </a:spcBef>
              <a:defRPr sz="9600" i="1">
                <a:solidFill>
                  <a:srgbClr val="FF6600"/>
                </a:solidFill>
                <a:effectLst>
                  <a:outerShdw blurRad="38100" dist="25400" dir="5400000" rotWithShape="0">
                    <a:srgbClr val="6E747A">
                      <a:alpha val="43000"/>
                    </a:srgbClr>
                  </a:outerShdw>
                </a:effectLst>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2</a:t>
            </a:fld>
            <a:endParaRPr/>
          </a:p>
        </p:txBody>
      </p:sp>
      <p:sp>
        <p:nvSpPr>
          <p:cNvPr id="60" name="Title 1"/>
          <p:cNvSpPr txBox="1">
            <a:spLocks noGrp="1"/>
          </p:cNvSpPr>
          <p:nvPr>
            <p:ph type="title"/>
          </p:nvPr>
        </p:nvSpPr>
        <p:spPr>
          <a:xfrm>
            <a:off x="-4" y="232759"/>
            <a:ext cx="12192003" cy="714893"/>
          </a:xfrm>
          <a:prstGeom prst="rect">
            <a:avLst/>
          </a:prstGeom>
        </p:spPr>
        <p:txBody>
          <a:bodyPr/>
          <a:lstStyle/>
          <a:p>
            <a:r>
              <a:t>Contents</a:t>
            </a:r>
          </a:p>
        </p:txBody>
      </p:sp>
      <p:sp>
        <p:nvSpPr>
          <p:cNvPr id="61" name="Content Placeholder 2"/>
          <p:cNvSpPr txBox="1">
            <a:spLocks noGrp="1"/>
          </p:cNvSpPr>
          <p:nvPr>
            <p:ph type="body" idx="1"/>
          </p:nvPr>
        </p:nvSpPr>
        <p:spPr>
          <a:xfrm>
            <a:off x="206428" y="1025686"/>
            <a:ext cx="11779137" cy="5394964"/>
          </a:xfrm>
          <a:prstGeom prst="rect">
            <a:avLst/>
          </a:prstGeom>
        </p:spPr>
        <p:txBody>
          <a:bodyPr/>
          <a:lstStyle/>
          <a:p>
            <a:pPr marL="415765" indent="-415765" defTabSz="822958">
              <a:lnSpc>
                <a:spcPct val="135000"/>
              </a:lnSpc>
              <a:spcBef>
                <a:spcPts val="400"/>
              </a:spcBef>
              <a:buBlip>
                <a:blip r:embed="rId2"/>
              </a:buBlip>
              <a:defRPr sz="2500"/>
            </a:pPr>
            <a:r>
              <a:t>Abstract</a:t>
            </a:r>
          </a:p>
          <a:p>
            <a:pPr marL="415765" indent="-415765" defTabSz="822958">
              <a:lnSpc>
                <a:spcPct val="135000"/>
              </a:lnSpc>
              <a:spcBef>
                <a:spcPts val="400"/>
              </a:spcBef>
              <a:buBlip>
                <a:blip r:embed="rId2"/>
              </a:buBlip>
              <a:defRPr sz="2500"/>
            </a:pPr>
            <a:r>
              <a:t>Introduction</a:t>
            </a:r>
          </a:p>
          <a:p>
            <a:pPr marL="415765" indent="-415765" defTabSz="822958">
              <a:lnSpc>
                <a:spcPct val="135000"/>
              </a:lnSpc>
              <a:spcBef>
                <a:spcPts val="400"/>
              </a:spcBef>
              <a:buBlip>
                <a:blip r:embed="rId2"/>
              </a:buBlip>
              <a:defRPr sz="2500"/>
            </a:pPr>
            <a:r>
              <a:t>Literature survey</a:t>
            </a:r>
          </a:p>
          <a:p>
            <a:pPr marL="415765" indent="-415765" defTabSz="822958">
              <a:lnSpc>
                <a:spcPct val="135000"/>
              </a:lnSpc>
              <a:spcBef>
                <a:spcPts val="400"/>
              </a:spcBef>
              <a:buBlip>
                <a:blip r:embed="rId2"/>
              </a:buBlip>
              <a:defRPr sz="2500"/>
            </a:pPr>
            <a:r>
              <a:t>Existing</a:t>
            </a:r>
            <a:r>
              <a:rPr sz="1000"/>
              <a:t>  </a:t>
            </a:r>
            <a:r>
              <a:t>System</a:t>
            </a:r>
          </a:p>
          <a:p>
            <a:pPr marL="415765" indent="-415765" defTabSz="822958">
              <a:lnSpc>
                <a:spcPct val="135000"/>
              </a:lnSpc>
              <a:spcBef>
                <a:spcPts val="400"/>
              </a:spcBef>
              <a:buBlip>
                <a:blip r:embed="rId2"/>
              </a:buBlip>
              <a:defRPr sz="2500"/>
            </a:pPr>
            <a:r>
              <a:t>Drawbacks</a:t>
            </a:r>
          </a:p>
          <a:p>
            <a:pPr marL="415765" indent="-415765" defTabSz="822958">
              <a:lnSpc>
                <a:spcPct val="135000"/>
              </a:lnSpc>
              <a:spcBef>
                <a:spcPts val="400"/>
              </a:spcBef>
              <a:buBlip>
                <a:blip r:embed="rId2"/>
              </a:buBlip>
              <a:defRPr sz="2500"/>
            </a:pPr>
            <a:r>
              <a:t>Proposed Work </a:t>
            </a:r>
          </a:p>
          <a:p>
            <a:pPr marL="415765" indent="-415765" defTabSz="822958">
              <a:lnSpc>
                <a:spcPct val="135000"/>
              </a:lnSpc>
              <a:spcBef>
                <a:spcPts val="400"/>
              </a:spcBef>
              <a:buBlip>
                <a:blip r:embed="rId2"/>
              </a:buBlip>
              <a:defRPr sz="2500"/>
            </a:pPr>
            <a:r>
              <a:t>References</a:t>
            </a:r>
          </a:p>
          <a:p>
            <a:pPr marL="415765" indent="-415765" defTabSz="822958">
              <a:lnSpc>
                <a:spcPct val="135000"/>
              </a:lnSpc>
              <a:spcBef>
                <a:spcPts val="400"/>
              </a:spcBef>
              <a:buBlip>
                <a:blip r:embed="rId2"/>
              </a:buBlip>
              <a:defRPr sz="2500"/>
            </a:pPr>
            <a:r>
              <a:t>GitHub Link</a:t>
            </a:r>
          </a:p>
          <a:p>
            <a:pPr marL="415765" indent="-415765" defTabSz="822958">
              <a:lnSpc>
                <a:spcPct val="135000"/>
              </a:lnSpc>
              <a:spcBef>
                <a:spcPts val="400"/>
              </a:spcBef>
              <a:buBlip>
                <a:blip r:embed="rId2"/>
              </a:buBlip>
              <a:defRPr sz="2500"/>
            </a:pPr>
            <a:r>
              <a:t>Queries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3</a:t>
            </a:fld>
            <a:endParaRPr/>
          </a:p>
        </p:txBody>
      </p:sp>
      <p:sp>
        <p:nvSpPr>
          <p:cNvPr id="64" name="Title 1"/>
          <p:cNvSpPr txBox="1">
            <a:spLocks noGrp="1"/>
          </p:cNvSpPr>
          <p:nvPr>
            <p:ph type="title"/>
          </p:nvPr>
        </p:nvSpPr>
        <p:spPr>
          <a:xfrm>
            <a:off x="-4" y="232759"/>
            <a:ext cx="12192003" cy="714893"/>
          </a:xfrm>
          <a:prstGeom prst="rect">
            <a:avLst/>
          </a:prstGeom>
        </p:spPr>
        <p:txBody>
          <a:bodyPr/>
          <a:lstStyle/>
          <a:p>
            <a:r>
              <a:t>Abstract</a:t>
            </a:r>
          </a:p>
        </p:txBody>
      </p:sp>
      <p:sp>
        <p:nvSpPr>
          <p:cNvPr id="65" name="Content Placeholder 2"/>
          <p:cNvSpPr txBox="1">
            <a:spLocks noGrp="1"/>
          </p:cNvSpPr>
          <p:nvPr>
            <p:ph type="body" idx="1"/>
          </p:nvPr>
        </p:nvSpPr>
        <p:spPr>
          <a:xfrm>
            <a:off x="469271" y="1110344"/>
            <a:ext cx="11253451" cy="5290456"/>
          </a:xfrm>
          <a:prstGeom prst="rect">
            <a:avLst/>
          </a:prstGeom>
        </p:spPr>
        <p:txBody>
          <a:bodyPr>
            <a:normAutofit fontScale="92500"/>
          </a:bodyPr>
          <a:lstStyle/>
          <a:p>
            <a:pPr marL="0" indent="393191" defTabSz="786383">
              <a:spcBef>
                <a:spcPts val="800"/>
              </a:spcBef>
              <a:buSzTx/>
              <a:buNone/>
              <a:defRPr sz="2200"/>
            </a:pPr>
            <a:r>
              <a:rPr lang="en-IN" sz="2400" dirty="0">
                <a:latin typeface="Times New Roman" panose="02020603050405020304" pitchFamily="18" charset="0"/>
                <a:cs typeface="Times New Roman" panose="02020603050405020304" pitchFamily="18" charset="0"/>
              </a:rPr>
              <a:t>Colleges have to simplify their training and placement procedures due to the growth of institutions of higher learning and increased competition in the job market. Inefficient practices including manual student filtering, challenging data maintenance and lack of immediate interaction between students, professors and the Training and Placement Officer (TPO). Monitoring training progress, coordinating firm recruitment drives, tracking student eligibility and offering customized interview preparation materials are significant issues for educational institutions. Institutions suffer from unstructured resume screening, ineffective preparation for interviews and the inability to produce insights regarding student development. To overcome these challenges, we suggest a thorough, AI-powered Training and Placement Management System (TPMS) that is constructed with Django. It incorporates dashboards for teachers, students and TPOs to automate and quicken the placement process. By incorporating AI-based analytics and automation into training and recruitment processes this entire platform dramatically lowers manual load, increases placement efficiency and improves student employability.</a:t>
            </a:r>
          </a:p>
          <a:p>
            <a:pPr marL="0" indent="393191" defTabSz="786383">
              <a:spcBef>
                <a:spcPts val="800"/>
              </a:spcBef>
              <a:buSzTx/>
              <a:buNone/>
              <a:defRPr sz="2200"/>
            </a:pPr>
            <a:endParaRPr lang="en-US" sz="2400" dirty="0"/>
          </a:p>
          <a:p>
            <a:pPr marL="0" indent="0">
              <a:buNone/>
            </a:pPr>
            <a:r>
              <a:rPr lang="en-IN" sz="2400" b="1" i="1" dirty="0">
                <a:solidFill>
                  <a:srgbClr val="000000"/>
                </a:solidFill>
                <a:effectLst/>
                <a:latin typeface="Times New Roman" panose="02020603050405020304" pitchFamily="18" charset="0"/>
              </a:rPr>
              <a:t>Keywords: </a:t>
            </a:r>
            <a:r>
              <a:rPr lang="en-IN" sz="2400" i="1" dirty="0">
                <a:solidFill>
                  <a:srgbClr val="000000"/>
                </a:solidFill>
                <a:effectLst/>
                <a:latin typeface="Times New Roman" panose="02020603050405020304" pitchFamily="18" charset="0"/>
              </a:rPr>
              <a:t>Academic Year, Eligibility, Faculty, Placement, Student, Training and User Management.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4</a:t>
            </a:fld>
            <a:endParaRPr/>
          </a:p>
        </p:txBody>
      </p:sp>
      <p:sp>
        <p:nvSpPr>
          <p:cNvPr id="68" name="Title 1"/>
          <p:cNvSpPr txBox="1">
            <a:spLocks noGrp="1"/>
          </p:cNvSpPr>
          <p:nvPr>
            <p:ph type="title"/>
          </p:nvPr>
        </p:nvSpPr>
        <p:spPr>
          <a:xfrm>
            <a:off x="-4" y="232759"/>
            <a:ext cx="12192003" cy="714893"/>
          </a:xfrm>
          <a:prstGeom prst="rect">
            <a:avLst/>
          </a:prstGeom>
        </p:spPr>
        <p:txBody>
          <a:bodyPr/>
          <a:lstStyle/>
          <a:p>
            <a:r>
              <a:t>Introduction</a:t>
            </a:r>
          </a:p>
        </p:txBody>
      </p:sp>
      <p:sp>
        <p:nvSpPr>
          <p:cNvPr id="69" name="Content Placeholder 2"/>
          <p:cNvSpPr txBox="1">
            <a:spLocks noGrp="1"/>
          </p:cNvSpPr>
          <p:nvPr>
            <p:ph type="body" idx="1"/>
          </p:nvPr>
        </p:nvSpPr>
        <p:spPr>
          <a:xfrm>
            <a:off x="402771" y="1097277"/>
            <a:ext cx="11351424" cy="5394964"/>
          </a:xfrm>
          <a:prstGeom prst="rect">
            <a:avLst/>
          </a:prstGeom>
        </p:spPr>
        <p:txBody>
          <a:bodyPr>
            <a:normAutofit/>
          </a:bodyPr>
          <a:lstStyle/>
          <a:p>
            <a:pPr marL="457200" indent="-457200"/>
            <a:r>
              <a:rPr sz="2400" dirty="0"/>
              <a:t>The increasing competition in the job market has highlighted the importance of equipping students with the skills and knowledge required to meet the expectations of recruiters and excel in placement processes.</a:t>
            </a:r>
          </a:p>
          <a:p>
            <a:pPr marL="457200" indent="-457200"/>
            <a:r>
              <a:rPr sz="2400" dirty="0"/>
              <a:t>Educational institutions often face challenges in effectively managing placement statistics, monitoring student progress and providing tailored resources to enhance career readiness.</a:t>
            </a:r>
          </a:p>
          <a:p>
            <a:pPr marL="457200" indent="-457200"/>
            <a:r>
              <a:rPr sz="2400" dirty="0"/>
              <a:t>Traditional approaches to career development and placement management are limited in their ability to provide actionable insights, personalized recommendations and efficient support for both students and recruiters.</a:t>
            </a:r>
          </a:p>
          <a:p>
            <a:pPr marL="457200" indent="-457200"/>
            <a:r>
              <a:rPr sz="2400" dirty="0"/>
              <a:t>Students frequently encounter difficulties in aligning their resumes and skillsets with the requirements of hiring companies, while recruiters struggle to identify suitable candidates efficiently.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5</a:t>
            </a:fld>
            <a:endParaRPr/>
          </a:p>
        </p:txBody>
      </p:sp>
      <p:sp>
        <p:nvSpPr>
          <p:cNvPr id="72" name="Title 1"/>
          <p:cNvSpPr txBox="1">
            <a:spLocks noGrp="1"/>
          </p:cNvSpPr>
          <p:nvPr>
            <p:ph type="title"/>
          </p:nvPr>
        </p:nvSpPr>
        <p:spPr>
          <a:xfrm>
            <a:off x="-4" y="232759"/>
            <a:ext cx="12192003" cy="714893"/>
          </a:xfrm>
          <a:prstGeom prst="rect">
            <a:avLst/>
          </a:prstGeom>
        </p:spPr>
        <p:txBody>
          <a:bodyPr/>
          <a:lstStyle>
            <a:lvl1pPr algn="just"/>
          </a:lstStyle>
          <a:p>
            <a:r>
              <a:t>Literature Survey</a:t>
            </a:r>
          </a:p>
        </p:txBody>
      </p:sp>
      <p:graphicFrame>
        <p:nvGraphicFramePr>
          <p:cNvPr id="73" name="Table 3"/>
          <p:cNvGraphicFramePr/>
          <p:nvPr/>
        </p:nvGraphicFramePr>
        <p:xfrm>
          <a:off x="165169" y="1009481"/>
          <a:ext cx="11628020" cy="5434527"/>
        </p:xfrm>
        <a:graphic>
          <a:graphicData uri="http://schemas.openxmlformats.org/drawingml/2006/table">
            <a:tbl>
              <a:tblPr firstRow="1" bandRow="1">
                <a:tableStyleId>{4C3C2611-4C71-4FC5-86AE-919BDF0F9419}</a:tableStyleId>
              </a:tblPr>
              <a:tblGrid>
                <a:gridCol w="361042">
                  <a:extLst>
                    <a:ext uri="{9D8B030D-6E8A-4147-A177-3AD203B41FA5}">
                      <a16:colId xmlns:a16="http://schemas.microsoft.com/office/drawing/2014/main" val="20000"/>
                    </a:ext>
                  </a:extLst>
                </a:gridCol>
                <a:gridCol w="2053087">
                  <a:extLst>
                    <a:ext uri="{9D8B030D-6E8A-4147-A177-3AD203B41FA5}">
                      <a16:colId xmlns:a16="http://schemas.microsoft.com/office/drawing/2014/main" val="20001"/>
                    </a:ext>
                  </a:extLst>
                </a:gridCol>
                <a:gridCol w="1164566">
                  <a:extLst>
                    <a:ext uri="{9D8B030D-6E8A-4147-A177-3AD203B41FA5}">
                      <a16:colId xmlns:a16="http://schemas.microsoft.com/office/drawing/2014/main" val="20002"/>
                    </a:ext>
                  </a:extLst>
                </a:gridCol>
                <a:gridCol w="2113471">
                  <a:extLst>
                    <a:ext uri="{9D8B030D-6E8A-4147-A177-3AD203B41FA5}">
                      <a16:colId xmlns:a16="http://schemas.microsoft.com/office/drawing/2014/main" val="20003"/>
                    </a:ext>
                  </a:extLst>
                </a:gridCol>
                <a:gridCol w="1449238">
                  <a:extLst>
                    <a:ext uri="{9D8B030D-6E8A-4147-A177-3AD203B41FA5}">
                      <a16:colId xmlns:a16="http://schemas.microsoft.com/office/drawing/2014/main" val="20004"/>
                    </a:ext>
                  </a:extLst>
                </a:gridCol>
                <a:gridCol w="2691442">
                  <a:extLst>
                    <a:ext uri="{9D8B030D-6E8A-4147-A177-3AD203B41FA5}">
                      <a16:colId xmlns:a16="http://schemas.microsoft.com/office/drawing/2014/main" val="20005"/>
                    </a:ext>
                  </a:extLst>
                </a:gridCol>
                <a:gridCol w="1795174">
                  <a:extLst>
                    <a:ext uri="{9D8B030D-6E8A-4147-A177-3AD203B41FA5}">
                      <a16:colId xmlns:a16="http://schemas.microsoft.com/office/drawing/2014/main" val="20006"/>
                    </a:ext>
                  </a:extLst>
                </a:gridCol>
              </a:tblGrid>
              <a:tr h="573493">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No</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Title</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Author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Journal Name &amp; Year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Methodology Adapted</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Key Findings</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Gaps</a:t>
                      </a:r>
                    </a:p>
                  </a:txBody>
                  <a:tcPr marL="45720" marR="45720" horzOverflow="overflow"/>
                </a:tc>
                <a:extLst>
                  <a:ext uri="{0D108BD9-81ED-4DB2-BD59-A6C34878D82A}">
                    <a16:rowId xmlns:a16="http://schemas.microsoft.com/office/drawing/2014/main" val="10000"/>
                  </a:ext>
                </a:extLst>
              </a:tr>
              <a:tr h="1548432">
                <a:tc>
                  <a:txBody>
                    <a:bodyPr/>
                    <a:lstStyle/>
                    <a:p>
                      <a:pPr algn="l">
                        <a:defRPr sz="1800"/>
                      </a:pPr>
                      <a:r>
                        <a:rPr sz="1700">
                          <a:latin typeface="Times New Roman"/>
                          <a:ea typeface="Times New Roman"/>
                          <a:cs typeface="Times New Roman"/>
                          <a:sym typeface="Times New Roman"/>
                        </a:rPr>
                        <a:t>1</a:t>
                      </a:r>
                    </a:p>
                  </a:txBody>
                  <a:tcPr marL="45720" marR="4572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Times New Roman"/>
                          <a:ea typeface="Times New Roman"/>
                          <a:cs typeface="Times New Roman"/>
                          <a:sym typeface="Times New Roman"/>
                        </a:rPr>
                        <a:t>Smart Preparation Web Application for Placements
Using Machine Learning</a:t>
                      </a:r>
                    </a:p>
                  </a:txBody>
                  <a:tcPr marL="45720" marR="4572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a:latin typeface="Times New Roman"/>
                          <a:ea typeface="Times New Roman"/>
                          <a:cs typeface="Times New Roman"/>
                          <a:sym typeface="Times New Roman"/>
                        </a:rPr>
                        <a:t>Prasanna Kandekar, Manjiri Raut</a:t>
                      </a:r>
                    </a:p>
                  </a:txBody>
                  <a:tcPr marL="45720" marR="45720" horzOverflow="overflow"/>
                </a:tc>
                <a:tc>
                  <a:txBody>
                    <a:bodyPr/>
                    <a:lstStyle/>
                    <a:p>
                      <a:pPr algn="l">
                        <a:defRPr sz="1600">
                          <a:latin typeface="Times New Roman"/>
                          <a:ea typeface="Times New Roman"/>
                          <a:cs typeface="Times New Roman"/>
                          <a:sym typeface="Times New Roman"/>
                        </a:defRPr>
                      </a:pPr>
                      <a:r>
                        <a:t>International Research Journal of Engineering and Technology (IRJET) &amp; 2024</a:t>
                      </a:r>
                      <a:r>
                        <a:rPr sz="996"/>
                        <a:t> </a:t>
                      </a:r>
                    </a:p>
                  </a:txBody>
                  <a:tcPr marL="45720" marR="45720" horzOverflow="overflow"/>
                </a:tc>
                <a:tc>
                  <a:txBody>
                    <a:bodyPr/>
                    <a:lstStyle/>
                    <a:p>
                      <a:pPr algn="l">
                        <a:defRPr sz="1800"/>
                      </a:pPr>
                      <a:r>
                        <a:rPr sz="1700">
                          <a:latin typeface="Times New Roman"/>
                          <a:ea typeface="Times New Roman"/>
                          <a:cs typeface="Times New Roman"/>
                          <a:sym typeface="Times New Roman"/>
                        </a:rPr>
                        <a:t>Uses AI/ML models, and Node.js with MongoDB for data and feedback.</a:t>
                      </a:r>
                    </a:p>
                  </a:txBody>
                  <a:tcPr marL="45720" marR="45720" horzOverflow="overflow"/>
                </a:tc>
                <a:tc>
                  <a:txBody>
                    <a:bodyPr/>
                    <a:lstStyle/>
                    <a:p>
                      <a:pPr algn="l">
                        <a:defRPr sz="1800"/>
                      </a:pPr>
                      <a:r>
                        <a:rPr sz="1700">
                          <a:latin typeface="Times New Roman"/>
                          <a:ea typeface="Times New Roman"/>
                          <a:cs typeface="Times New Roman"/>
                          <a:sym typeface="Times New Roman"/>
                        </a:rPr>
                        <a:t>Helps students prepare better with accurate predictions and tailored learning.</a:t>
                      </a:r>
                    </a:p>
                  </a:txBody>
                  <a:tcPr marL="45720" marR="45720" horzOverflow="overflow"/>
                </a:tc>
                <a:tc>
                  <a:txBody>
                    <a:bodyPr/>
                    <a:lstStyle/>
                    <a:p>
                      <a:pPr algn="l">
                        <a:defRPr sz="1800"/>
                      </a:pPr>
                      <a:r>
                        <a:rPr sz="1700">
                          <a:latin typeface="Times New Roman"/>
                          <a:ea typeface="Times New Roman"/>
                          <a:cs typeface="Times New Roman"/>
                          <a:sym typeface="Times New Roman"/>
                        </a:rPr>
                        <a:t>Needs improved privacy, personalization, and testing.</a:t>
                      </a:r>
                    </a:p>
                  </a:txBody>
                  <a:tcPr marL="45720" marR="45720" horzOverflow="overflow"/>
                </a:tc>
                <a:extLst>
                  <a:ext uri="{0D108BD9-81ED-4DB2-BD59-A6C34878D82A}">
                    <a16:rowId xmlns:a16="http://schemas.microsoft.com/office/drawing/2014/main" val="10001"/>
                  </a:ext>
                </a:extLst>
              </a:tr>
              <a:tr h="1304697">
                <a:tc>
                  <a:txBody>
                    <a:bodyPr/>
                    <a:lstStyle/>
                    <a:p>
                      <a:pPr algn="l">
                        <a:defRPr sz="1800"/>
                      </a:pPr>
                      <a:r>
                        <a:rPr sz="1700">
                          <a:latin typeface="Times New Roman"/>
                          <a:ea typeface="Times New Roman"/>
                          <a:cs typeface="Times New Roman"/>
                          <a:sym typeface="Times New Roman"/>
                        </a:rPr>
                        <a:t>2</a:t>
                      </a:r>
                    </a:p>
                  </a:txBody>
                  <a:tcPr marL="45720" marR="45720" horzOverflow="overflow"/>
                </a:tc>
                <a:tc>
                  <a:txBody>
                    <a:bodyPr/>
                    <a:lstStyle/>
                    <a:p>
                      <a:pPr algn="l">
                        <a:defRPr sz="1800"/>
                      </a:pPr>
                      <a:r>
                        <a:rPr sz="1600">
                          <a:latin typeface="Times New Roman"/>
                          <a:ea typeface="Times New Roman"/>
                          <a:cs typeface="Times New Roman"/>
                          <a:sym typeface="Times New Roman"/>
                        </a:rPr>
                        <a:t>Enhancing Student Placement with Cross-Platform Application</a:t>
                      </a:r>
                    </a:p>
                  </a:txBody>
                  <a:tcPr marL="45720" marR="45720" horzOverflow="overflow"/>
                </a:tc>
                <a:tc>
                  <a:txBody>
                    <a:bodyPr/>
                    <a:lstStyle/>
                    <a:p>
                      <a:pPr algn="l">
                        <a:defRPr sz="1800"/>
                      </a:pPr>
                      <a:r>
                        <a:rPr sz="1600">
                          <a:latin typeface="Times New Roman"/>
                          <a:ea typeface="Times New Roman"/>
                          <a:cs typeface="Times New Roman"/>
                          <a:sym typeface="Times New Roman"/>
                        </a:rPr>
                        <a:t>Anand Kale, Shreyas Joshi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Journal for Research in Applied Science &amp; Engineering Technology &amp; 2024</a:t>
                      </a:r>
                    </a:p>
                  </a:txBody>
                  <a:tcPr marL="45720" marR="45720" horzOverflow="overflow"/>
                </a:tc>
                <a:tc>
                  <a:txBody>
                    <a:bodyPr/>
                    <a:lstStyle/>
                    <a:p>
                      <a:pPr algn="l">
                        <a:defRPr sz="1800"/>
                      </a:pPr>
                      <a:r>
                        <a:rPr sz="1700">
                          <a:latin typeface="Times New Roman"/>
                          <a:ea typeface="Times New Roman"/>
                          <a:cs typeface="Times New Roman"/>
                          <a:sym typeface="Times New Roman"/>
                        </a:rPr>
                        <a:t>React Native and Spring Boot for backend</a:t>
                      </a:r>
                    </a:p>
                  </a:txBody>
                  <a:tcPr marL="45720" marR="45720" horzOverflow="overflow"/>
                </a:tc>
                <a:tc>
                  <a:txBody>
                    <a:bodyPr/>
                    <a:lstStyle/>
                    <a:p>
                      <a:pPr algn="l">
                        <a:defRPr sz="1800"/>
                      </a:pPr>
                      <a:r>
                        <a:rPr sz="1700">
                          <a:latin typeface="Times New Roman"/>
                          <a:ea typeface="Times New Roman"/>
                          <a:cs typeface="Times New Roman"/>
                          <a:sym typeface="Times New Roman"/>
                        </a:rPr>
                        <a:t>Efficient data management, document verification, and modular user roles</a:t>
                      </a:r>
                    </a:p>
                  </a:txBody>
                  <a:tcPr marL="45720" marR="45720" horzOverflow="overflow"/>
                </a:tc>
                <a:tc>
                  <a:txBody>
                    <a:bodyPr/>
                    <a:lstStyle/>
                    <a:p>
                      <a:pPr algn="l">
                        <a:defRPr sz="1800"/>
                      </a:pPr>
                      <a:r>
                        <a:rPr sz="1700">
                          <a:latin typeface="Times New Roman"/>
                          <a:ea typeface="Times New Roman"/>
                          <a:cs typeface="Times New Roman"/>
                          <a:sym typeface="Times New Roman"/>
                        </a:rPr>
                        <a:t>Limited focus on AI-enhanced analytics and scalability for large datasets</a:t>
                      </a:r>
                    </a:p>
                  </a:txBody>
                  <a:tcPr marL="45720" marR="45720" horzOverflow="overflow"/>
                </a:tc>
                <a:extLst>
                  <a:ext uri="{0D108BD9-81ED-4DB2-BD59-A6C34878D82A}">
                    <a16:rowId xmlns:a16="http://schemas.microsoft.com/office/drawing/2014/main" val="10002"/>
                  </a:ext>
                </a:extLst>
              </a:tr>
              <a:tr h="1792167">
                <a:tc>
                  <a:txBody>
                    <a:bodyPr/>
                    <a:lstStyle/>
                    <a:p>
                      <a:pPr algn="l">
                        <a:defRPr sz="1800"/>
                      </a:pPr>
                      <a:r>
                        <a:rPr sz="1700">
                          <a:latin typeface="Times New Roman"/>
                          <a:ea typeface="Times New Roman"/>
                          <a:cs typeface="Times New Roman"/>
                          <a:sym typeface="Times New Roman"/>
                        </a:rPr>
                        <a:t>3</a:t>
                      </a:r>
                    </a:p>
                  </a:txBody>
                  <a:tcPr marL="45720" marR="45720" horzOverflow="overflow"/>
                </a:tc>
                <a:tc>
                  <a:txBody>
                    <a:bodyPr/>
                    <a:lstStyle/>
                    <a:p>
                      <a:pPr algn="l">
                        <a:defRPr sz="1800"/>
                      </a:pPr>
                      <a:r>
                        <a:rPr sz="1700">
                          <a:latin typeface="Times New Roman"/>
                          <a:ea typeface="Times New Roman"/>
                          <a:cs typeface="Times New Roman"/>
                          <a:sym typeface="Times New Roman"/>
                        </a:rPr>
                        <a:t>C3-IoC: A Career Guidance System for Assessing Student Skills using Machine Learning and Network Visualisation</a:t>
                      </a:r>
                    </a:p>
                  </a:txBody>
                  <a:tcPr marL="45720" marR="45720" horzOverflow="overflow"/>
                </a:tc>
                <a:tc>
                  <a:txBody>
                    <a:bodyPr/>
                    <a:lstStyle/>
                    <a:p>
                      <a:pPr algn="l">
                        <a:defRPr sz="1800"/>
                      </a:pPr>
                      <a:r>
                        <a:rPr sz="1700">
                          <a:latin typeface="Times New Roman"/>
                          <a:ea typeface="Times New Roman"/>
                          <a:cs typeface="Times New Roman"/>
                          <a:sym typeface="Times New Roman"/>
                        </a:rPr>
                        <a:t>Adán José-García, Alison Sneyd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Journal of Artificial Intelligence in Education &amp; 2024</a:t>
                      </a:r>
                    </a:p>
                  </a:txBody>
                  <a:tcPr marL="45720" marR="45720" horzOverflow="overflow"/>
                </a:tc>
                <a:tc>
                  <a:txBody>
                    <a:bodyPr/>
                    <a:lstStyle/>
                    <a:p>
                      <a:pPr algn="l">
                        <a:defRPr sz="1800"/>
                      </a:pPr>
                      <a:r>
                        <a:rPr sz="1700">
                          <a:latin typeface="Times New Roman"/>
                          <a:ea typeface="Times New Roman"/>
                          <a:cs typeface="Times New Roman"/>
                          <a:sym typeface="Times New Roman"/>
                        </a:rPr>
                        <a:t>AI-based solution with similarity metrics and skill profiling</a:t>
                      </a:r>
                    </a:p>
                  </a:txBody>
                  <a:tcPr marL="45720" marR="45720" horzOverflow="overflow"/>
                </a:tc>
                <a:tc>
                  <a:txBody>
                    <a:bodyPr/>
                    <a:lstStyle/>
                    <a:p>
                      <a:pPr algn="l">
                        <a:defRPr sz="1800"/>
                      </a:pPr>
                      <a:r>
                        <a:rPr sz="1700">
                          <a:latin typeface="Times New Roman"/>
                          <a:ea typeface="Times New Roman"/>
                          <a:cs typeface="Times New Roman"/>
                          <a:sym typeface="Times New Roman"/>
                        </a:rPr>
                        <a:t>Career guidance through job role matching and visual networks</a:t>
                      </a:r>
                    </a:p>
                  </a:txBody>
                  <a:tcPr marL="45720" marR="45720" horzOverflow="overflow"/>
                </a:tc>
                <a:tc>
                  <a:txBody>
                    <a:bodyPr/>
                    <a:lstStyle/>
                    <a:p>
                      <a:pPr algn="l">
                        <a:defRPr sz="1800"/>
                      </a:pPr>
                      <a:r>
                        <a:rPr sz="1700">
                          <a:latin typeface="Times New Roman"/>
                          <a:ea typeface="Times New Roman"/>
                          <a:cs typeface="Times New Roman"/>
                          <a:sym typeface="Times New Roman"/>
                        </a:rPr>
                        <a:t>Limited adaptation to non-IT sectors and dynamic market trends</a:t>
                      </a:r>
                    </a:p>
                  </a:txBody>
                  <a:tcPr marL="45720" marR="4572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6</a:t>
            </a:fld>
            <a:endParaRPr/>
          </a:p>
        </p:txBody>
      </p:sp>
      <p:sp>
        <p:nvSpPr>
          <p:cNvPr id="76" name="Title 1"/>
          <p:cNvSpPr txBox="1">
            <a:spLocks noGrp="1"/>
          </p:cNvSpPr>
          <p:nvPr>
            <p:ph type="title"/>
          </p:nvPr>
        </p:nvSpPr>
        <p:spPr>
          <a:xfrm>
            <a:off x="-4" y="232759"/>
            <a:ext cx="12192003" cy="714893"/>
          </a:xfrm>
          <a:prstGeom prst="rect">
            <a:avLst/>
          </a:prstGeom>
        </p:spPr>
        <p:txBody>
          <a:bodyPr/>
          <a:lstStyle>
            <a:lvl1pPr algn="just"/>
          </a:lstStyle>
          <a:p>
            <a:r>
              <a:t>Literature Survey</a:t>
            </a:r>
          </a:p>
        </p:txBody>
      </p:sp>
      <p:graphicFrame>
        <p:nvGraphicFramePr>
          <p:cNvPr id="77" name="Table 3"/>
          <p:cNvGraphicFramePr/>
          <p:nvPr/>
        </p:nvGraphicFramePr>
        <p:xfrm>
          <a:off x="156543" y="1087119"/>
          <a:ext cx="11628020" cy="5288280"/>
        </p:xfrm>
        <a:graphic>
          <a:graphicData uri="http://schemas.openxmlformats.org/drawingml/2006/table">
            <a:tbl>
              <a:tblPr firstRow="1" bandRow="1">
                <a:tableStyleId>{4C3C2611-4C71-4FC5-86AE-919BDF0F9419}</a:tableStyleId>
              </a:tblPr>
              <a:tblGrid>
                <a:gridCol w="361042">
                  <a:extLst>
                    <a:ext uri="{9D8B030D-6E8A-4147-A177-3AD203B41FA5}">
                      <a16:colId xmlns:a16="http://schemas.microsoft.com/office/drawing/2014/main" val="20000"/>
                    </a:ext>
                  </a:extLst>
                </a:gridCol>
                <a:gridCol w="2053087">
                  <a:extLst>
                    <a:ext uri="{9D8B030D-6E8A-4147-A177-3AD203B41FA5}">
                      <a16:colId xmlns:a16="http://schemas.microsoft.com/office/drawing/2014/main" val="20001"/>
                    </a:ext>
                  </a:extLst>
                </a:gridCol>
                <a:gridCol w="1164566">
                  <a:extLst>
                    <a:ext uri="{9D8B030D-6E8A-4147-A177-3AD203B41FA5}">
                      <a16:colId xmlns:a16="http://schemas.microsoft.com/office/drawing/2014/main" val="20002"/>
                    </a:ext>
                  </a:extLst>
                </a:gridCol>
                <a:gridCol w="2113471">
                  <a:extLst>
                    <a:ext uri="{9D8B030D-6E8A-4147-A177-3AD203B41FA5}">
                      <a16:colId xmlns:a16="http://schemas.microsoft.com/office/drawing/2014/main" val="20003"/>
                    </a:ext>
                  </a:extLst>
                </a:gridCol>
                <a:gridCol w="1449238">
                  <a:extLst>
                    <a:ext uri="{9D8B030D-6E8A-4147-A177-3AD203B41FA5}">
                      <a16:colId xmlns:a16="http://schemas.microsoft.com/office/drawing/2014/main" val="20004"/>
                    </a:ext>
                  </a:extLst>
                </a:gridCol>
                <a:gridCol w="2691442">
                  <a:extLst>
                    <a:ext uri="{9D8B030D-6E8A-4147-A177-3AD203B41FA5}">
                      <a16:colId xmlns:a16="http://schemas.microsoft.com/office/drawing/2014/main" val="20005"/>
                    </a:ext>
                  </a:extLst>
                </a:gridCol>
                <a:gridCol w="1795174">
                  <a:extLst>
                    <a:ext uri="{9D8B030D-6E8A-4147-A177-3AD203B41FA5}">
                      <a16:colId xmlns:a16="http://schemas.microsoft.com/office/drawing/2014/main" val="20006"/>
                    </a:ext>
                  </a:extLst>
                </a:gridCol>
              </a:tblGrid>
              <a:tr h="370840">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No</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Title</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Author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Journal Name &amp; Year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Methodology Adapted</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Key Findings</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Gaps</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rPr sz="1700">
                          <a:latin typeface="Times New Roman"/>
                          <a:ea typeface="Times New Roman"/>
                          <a:cs typeface="Times New Roman"/>
                          <a:sym typeface="Times New Roman"/>
                        </a:rPr>
                        <a:t>4</a:t>
                      </a:r>
                    </a:p>
                  </a:txBody>
                  <a:tcPr marL="45720" marR="45720" horzOverflow="overflow"/>
                </a:tc>
                <a:tc>
                  <a:txBody>
                    <a:bodyPr/>
                    <a:lstStyle/>
                    <a:p>
                      <a:pPr algn="l">
                        <a:defRPr sz="1800"/>
                      </a:pPr>
                      <a:r>
                        <a:rPr sz="1700">
                          <a:latin typeface="Times New Roman"/>
                          <a:ea typeface="Times New Roman"/>
                          <a:cs typeface="Times New Roman"/>
                          <a:sym typeface="Times New Roman"/>
                        </a:rPr>
                        <a:t>Enhancing Student Placement Preparation Through Web Application</a:t>
                      </a:r>
                    </a:p>
                  </a:txBody>
                  <a:tcPr marL="45720" marR="45720" horzOverflow="overflow"/>
                </a:tc>
                <a:tc>
                  <a:txBody>
                    <a:bodyPr/>
                    <a:lstStyle/>
                    <a:p>
                      <a:pPr algn="l">
                        <a:defRPr sz="1800"/>
                      </a:pPr>
                      <a:r>
                        <a:rPr sz="1700">
                          <a:latin typeface="Times New Roman"/>
                          <a:ea typeface="Times New Roman"/>
                          <a:cs typeface="Times New Roman"/>
                          <a:sym typeface="Times New Roman"/>
                        </a:rPr>
                        <a:t>P Shanmugam, Janhavi Lenka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Conference on Innovative Computing &amp; Communication &amp; 2024</a:t>
                      </a:r>
                    </a:p>
                  </a:txBody>
                  <a:tcPr marL="45720" marR="45720" horzOverflow="overflow"/>
                </a:tc>
                <a:tc>
                  <a:txBody>
                    <a:bodyPr/>
                    <a:lstStyle/>
                    <a:p>
                      <a:pPr algn="l">
                        <a:defRPr sz="1800"/>
                      </a:pPr>
                      <a:r>
                        <a:rPr sz="1700">
                          <a:latin typeface="Times New Roman"/>
                          <a:ea typeface="Times New Roman"/>
                          <a:cs typeface="Times New Roman"/>
                          <a:sym typeface="Times New Roman"/>
                        </a:rPr>
                        <a:t>Comprehensive platform with personalized learning and mentorship.</a:t>
                      </a:r>
                    </a:p>
                  </a:txBody>
                  <a:tcPr marL="45720" marR="45720" horzOverflow="overflow"/>
                </a:tc>
                <a:tc>
                  <a:txBody>
                    <a:bodyPr/>
                    <a:lstStyle/>
                    <a:p>
                      <a:pPr algn="l">
                        <a:defRPr sz="1800"/>
                      </a:pPr>
                      <a:r>
                        <a:rPr sz="1700">
                          <a:latin typeface="Times New Roman"/>
                          <a:ea typeface="Times New Roman"/>
                          <a:cs typeface="Times New Roman"/>
                          <a:sym typeface="Times New Roman"/>
                        </a:rPr>
                        <a:t>Tailored resources, student progress tracking, and collaboration among stakeholders.</a:t>
                      </a:r>
                    </a:p>
                  </a:txBody>
                  <a:tcPr marL="45720" marR="45720" horzOverflow="overflow"/>
                </a:tc>
                <a:tc>
                  <a:txBody>
                    <a:bodyPr/>
                    <a:lstStyle/>
                    <a:p>
                      <a:pPr algn="l">
                        <a:defRPr sz="1800"/>
                      </a:pPr>
                      <a:r>
                        <a:rPr sz="1700">
                          <a:latin typeface="Times New Roman"/>
                          <a:ea typeface="Times New Roman"/>
                          <a:cs typeface="Times New Roman"/>
                          <a:sym typeface="Times New Roman"/>
                        </a:rPr>
                        <a:t>Lack of AI-driven analytics and industry-specific real-time recommendations.</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rPr sz="1700">
                          <a:latin typeface="Times New Roman"/>
                          <a:ea typeface="Times New Roman"/>
                          <a:cs typeface="Times New Roman"/>
                          <a:sym typeface="Times New Roman"/>
                        </a:rPr>
                        <a:t>5</a:t>
                      </a:r>
                    </a:p>
                  </a:txBody>
                  <a:tcPr marL="45720" marR="45720" horzOverflow="overflow"/>
                </a:tc>
                <a:tc>
                  <a:txBody>
                    <a:bodyPr/>
                    <a:lstStyle/>
                    <a:p>
                      <a:pPr algn="l">
                        <a:defRPr sz="1800"/>
                      </a:pPr>
                      <a:r>
                        <a:rPr sz="1700">
                          <a:latin typeface="Times New Roman"/>
                          <a:ea typeface="Times New Roman"/>
                          <a:cs typeface="Times New Roman"/>
                          <a:sym typeface="Times New Roman"/>
                        </a:rPr>
                        <a:t>An Integrated Web Application for Training and Placement</a:t>
                      </a:r>
                    </a:p>
                  </a:txBody>
                  <a:tcPr marL="45720" marR="45720" horzOverflow="overflow"/>
                </a:tc>
                <a:tc>
                  <a:txBody>
                    <a:bodyPr/>
                    <a:lstStyle/>
                    <a:p>
                      <a:pPr algn="l">
                        <a:defRPr sz="1800"/>
                      </a:pPr>
                      <a:r>
                        <a:rPr sz="1700">
                          <a:latin typeface="Times New Roman"/>
                          <a:ea typeface="Times New Roman"/>
                          <a:cs typeface="Times New Roman"/>
                          <a:sym typeface="Times New Roman"/>
                        </a:rPr>
                        <a:t>Dr. Gauri Dhopavkar et al.</a:t>
                      </a:r>
                    </a:p>
                  </a:txBody>
                  <a:tcPr marL="45720" marR="45720" horzOverflow="overflow"/>
                </a:tc>
                <a:tc>
                  <a:txBody>
                    <a:bodyPr/>
                    <a:lstStyle/>
                    <a:p>
                      <a:pPr algn="l">
                        <a:defRPr sz="1800"/>
                      </a:pPr>
                      <a:r>
                        <a:rPr sz="1700">
                          <a:latin typeface="Times New Roman"/>
                          <a:ea typeface="Times New Roman"/>
                          <a:cs typeface="Times New Roman"/>
                          <a:sym typeface="Times New Roman"/>
                        </a:rPr>
                        <a:t>Mathematical Statistician and Engineering Applications &amp; 2022</a:t>
                      </a:r>
                    </a:p>
                  </a:txBody>
                  <a:tcPr marL="45720" marR="45720" horzOverflow="overflow"/>
                </a:tc>
                <a:tc>
                  <a:txBody>
                    <a:bodyPr/>
                    <a:lstStyle/>
                    <a:p>
                      <a:pPr algn="l">
                        <a:defRPr sz="1800"/>
                      </a:pPr>
                      <a:r>
                        <a:rPr sz="1700">
                          <a:latin typeface="Times New Roman"/>
                          <a:ea typeface="Times New Roman"/>
                          <a:cs typeface="Times New Roman"/>
                          <a:sym typeface="Times New Roman"/>
                        </a:rPr>
                        <a:t>Development of a Training &amp; Placement Portal System using automation.</a:t>
                      </a:r>
                    </a:p>
                  </a:txBody>
                  <a:tcPr marL="45720" marR="45720" horzOverflow="overflow"/>
                </a:tc>
                <a:tc>
                  <a:txBody>
                    <a:bodyPr/>
                    <a:lstStyle/>
                    <a:p>
                      <a:pPr algn="l">
                        <a:defRPr sz="1800"/>
                      </a:pPr>
                      <a:r>
                        <a:rPr sz="1700">
                          <a:latin typeface="Times New Roman"/>
                          <a:ea typeface="Times New Roman"/>
                          <a:cs typeface="Times New Roman"/>
                          <a:sym typeface="Times New Roman"/>
                        </a:rPr>
                        <a:t>Automated tasks improve precision, save time, and provide students with notifications, question banks, and company details.</a:t>
                      </a:r>
                    </a:p>
                  </a:txBody>
                  <a:tcPr marL="45720" marR="45720" horzOverflow="overflow"/>
                </a:tc>
                <a:tc>
                  <a:txBody>
                    <a:bodyPr/>
                    <a:lstStyle/>
                    <a:p>
                      <a:pPr algn="l">
                        <a:defRPr sz="1800"/>
                      </a:pPr>
                      <a:r>
                        <a:rPr sz="1700">
                          <a:latin typeface="Times New Roman"/>
                          <a:ea typeface="Times New Roman"/>
                          <a:cs typeface="Times New Roman"/>
                          <a:sym typeface="Times New Roman"/>
                        </a:rPr>
                        <a:t>Lack of advanced analytics for personalized student-company matching and integration of AI.</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rPr sz="1700">
                          <a:latin typeface="Times New Roman"/>
                          <a:ea typeface="Times New Roman"/>
                          <a:cs typeface="Times New Roman"/>
                          <a:sym typeface="Times New Roman"/>
                        </a:rPr>
                        <a:t>6</a:t>
                      </a:r>
                    </a:p>
                  </a:txBody>
                  <a:tcPr marL="45720" marR="45720" horzOverflow="overflow"/>
                </a:tc>
                <a:tc>
                  <a:txBody>
                    <a:bodyPr/>
                    <a:lstStyle/>
                    <a:p>
                      <a:pPr algn="l">
                        <a:defRPr sz="1800"/>
                      </a:pPr>
                      <a:r>
                        <a:rPr sz="1700">
                          <a:latin typeface="Times New Roman"/>
                          <a:ea typeface="Times New Roman"/>
                          <a:cs typeface="Times New Roman"/>
                          <a:sym typeface="Times New Roman"/>
                        </a:rPr>
                        <a:t>Design and Development of Department Placement Portal using MERN Technology</a:t>
                      </a:r>
                    </a:p>
                  </a:txBody>
                  <a:tcPr marL="45720" marR="45720" horzOverflow="overflow"/>
                </a:tc>
                <a:tc>
                  <a:txBody>
                    <a:bodyPr/>
                    <a:lstStyle/>
                    <a:p>
                      <a:pPr algn="l">
                        <a:defRPr sz="1800"/>
                      </a:pPr>
                      <a:r>
                        <a:rPr sz="1700">
                          <a:latin typeface="Times New Roman"/>
                          <a:ea typeface="Times New Roman"/>
                          <a:cs typeface="Times New Roman"/>
                          <a:sym typeface="Times New Roman"/>
                        </a:rPr>
                        <a:t>Fiza Kousar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Advanced Research Journal in Science, Engineering and Technology &amp; 2022</a:t>
                      </a:r>
                    </a:p>
                  </a:txBody>
                  <a:tcPr marL="45720" marR="45720" horzOverflow="overflow"/>
                </a:tc>
                <a:tc>
                  <a:txBody>
                    <a:bodyPr/>
                    <a:lstStyle/>
                    <a:p>
                      <a:pPr algn="l">
                        <a:defRPr sz="1800"/>
                      </a:pPr>
                      <a:r>
                        <a:rPr sz="1700">
                          <a:latin typeface="Times New Roman"/>
                          <a:ea typeface="Times New Roman"/>
                          <a:cs typeface="Times New Roman"/>
                          <a:sym typeface="Times New Roman"/>
                        </a:rPr>
                        <a:t>MVC architecture using MERN stack for web portal development.</a:t>
                      </a:r>
                    </a:p>
                  </a:txBody>
                  <a:tcPr marL="45720" marR="45720" horzOverflow="overflow"/>
                </a:tc>
                <a:tc>
                  <a:txBody>
                    <a:bodyPr/>
                    <a:lstStyle/>
                    <a:p>
                      <a:pPr algn="l">
                        <a:defRPr sz="1800"/>
                      </a:pPr>
                      <a:r>
                        <a:rPr sz="1700">
                          <a:latin typeface="Times New Roman"/>
                          <a:ea typeface="Times New Roman"/>
                          <a:cs typeface="Times New Roman"/>
                          <a:sym typeface="Times New Roman"/>
                        </a:rPr>
                        <a:t>Simplifies placement tasks with modules for student credentials, job postings, and placement statistics.</a:t>
                      </a:r>
                    </a:p>
                  </a:txBody>
                  <a:tcPr marL="45720" marR="45720" horzOverflow="overflow"/>
                </a:tc>
                <a:tc>
                  <a:txBody>
                    <a:bodyPr/>
                    <a:lstStyle/>
                    <a:p>
                      <a:pPr algn="l">
                        <a:defRPr sz="1800"/>
                      </a:pPr>
                      <a:r>
                        <a:rPr sz="1700">
                          <a:latin typeface="Times New Roman"/>
                          <a:ea typeface="Times New Roman"/>
                          <a:cs typeface="Times New Roman"/>
                          <a:sym typeface="Times New Roman"/>
                        </a:rPr>
                        <a:t>Limited focus on advanced analytics or AI for enhancing student-company matching efficiency.</a:t>
                      </a:r>
                    </a:p>
                  </a:txBody>
                  <a:tcPr marL="45720" marR="4572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7</a:t>
            </a:fld>
            <a:endParaRPr/>
          </a:p>
        </p:txBody>
      </p:sp>
      <p:sp>
        <p:nvSpPr>
          <p:cNvPr id="80" name="Title 1"/>
          <p:cNvSpPr txBox="1">
            <a:spLocks noGrp="1"/>
          </p:cNvSpPr>
          <p:nvPr>
            <p:ph type="title"/>
          </p:nvPr>
        </p:nvSpPr>
        <p:spPr>
          <a:xfrm>
            <a:off x="-4" y="232759"/>
            <a:ext cx="12192003" cy="714893"/>
          </a:xfrm>
          <a:prstGeom prst="rect">
            <a:avLst/>
          </a:prstGeom>
        </p:spPr>
        <p:txBody>
          <a:bodyPr/>
          <a:lstStyle/>
          <a:p>
            <a:r>
              <a:t>Existing</a:t>
            </a:r>
            <a:r>
              <a:rPr sz="1200"/>
              <a:t>  </a:t>
            </a:r>
            <a:r>
              <a:t>System</a:t>
            </a:r>
          </a:p>
        </p:txBody>
      </p:sp>
      <p:sp>
        <p:nvSpPr>
          <p:cNvPr id="81" name="Content Placeholder 2"/>
          <p:cNvSpPr txBox="1">
            <a:spLocks noGrp="1"/>
          </p:cNvSpPr>
          <p:nvPr>
            <p:ph type="body" idx="1"/>
          </p:nvPr>
        </p:nvSpPr>
        <p:spPr>
          <a:xfrm>
            <a:off x="478971" y="1153886"/>
            <a:ext cx="11275224" cy="5301344"/>
          </a:xfrm>
          <a:prstGeom prst="rect">
            <a:avLst/>
          </a:prstGeom>
        </p:spPr>
        <p:txBody>
          <a:bodyPr>
            <a:normAutofit/>
          </a:bodyPr>
          <a:lstStyle/>
          <a:p>
            <a:pPr marL="0" indent="0" defTabSz="457200">
              <a:lnSpc>
                <a:spcPts val="4400"/>
              </a:lnSpc>
              <a:spcBef>
                <a:spcPts val="0"/>
              </a:spcBef>
              <a:buSzTx/>
              <a:buNone/>
              <a:defRPr sz="2600"/>
            </a:pPr>
            <a:r>
              <a:rPr sz="2400" dirty="0"/>
              <a:t>    All processes in existing system are handled manually. All the work that is done in the existing system is done by the human intervention .As all the work is done manually, there were a lot of workload on placement officer and it also increases the maximum chances of errors. </a:t>
            </a:r>
          </a:p>
          <a:p>
            <a:pPr marL="0" indent="0" defTabSz="457200">
              <a:lnSpc>
                <a:spcPts val="4400"/>
              </a:lnSpc>
              <a:spcBef>
                <a:spcPts val="0"/>
              </a:spcBef>
              <a:buSzTx/>
              <a:buNone/>
              <a:defRPr sz="2600"/>
            </a:pPr>
            <a:r>
              <a:rPr sz="2400" dirty="0"/>
              <a:t>This is so slow and time consuming. Due to increase in number of user’s the process become more difficult. Problems faced in existing system are as follows</a:t>
            </a:r>
          </a:p>
          <a:p>
            <a:pPr marL="280735" indent="-280735" defTabSz="457200">
              <a:lnSpc>
                <a:spcPts val="4400"/>
              </a:lnSpc>
              <a:spcBef>
                <a:spcPts val="0"/>
              </a:spcBef>
              <a:buFontTx/>
              <a:buChar char="•"/>
              <a:defRPr sz="2600"/>
            </a:pPr>
            <a:r>
              <a:rPr sz="2400" dirty="0"/>
              <a:t>Searching of eligible students is done manually by TPO based on the company criteria.</a:t>
            </a:r>
          </a:p>
          <a:p>
            <a:pPr marL="280735" indent="-280735" defTabSz="457200">
              <a:lnSpc>
                <a:spcPts val="4400"/>
              </a:lnSpc>
              <a:spcBef>
                <a:spcPts val="0"/>
              </a:spcBef>
              <a:buFontTx/>
              <a:buChar char="•"/>
              <a:defRPr sz="2600"/>
            </a:pPr>
            <a:r>
              <a:rPr sz="2400" dirty="0"/>
              <a:t>The records were stored in modified excel sheets hence sorting problem.</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8</a:t>
            </a:fld>
            <a:endParaRPr/>
          </a:p>
        </p:txBody>
      </p:sp>
      <p:sp>
        <p:nvSpPr>
          <p:cNvPr id="84" name="Title 1"/>
          <p:cNvSpPr txBox="1">
            <a:spLocks noGrp="1"/>
          </p:cNvSpPr>
          <p:nvPr>
            <p:ph type="title"/>
          </p:nvPr>
        </p:nvSpPr>
        <p:spPr>
          <a:xfrm>
            <a:off x="-4" y="232759"/>
            <a:ext cx="12192003" cy="714893"/>
          </a:xfrm>
          <a:prstGeom prst="rect">
            <a:avLst/>
          </a:prstGeom>
        </p:spPr>
        <p:txBody>
          <a:bodyPr/>
          <a:lstStyle/>
          <a:p>
            <a:r>
              <a:t>Existing</a:t>
            </a:r>
            <a:r>
              <a:rPr sz="1200"/>
              <a:t>  </a:t>
            </a:r>
            <a:r>
              <a:t>System</a:t>
            </a:r>
          </a:p>
        </p:txBody>
      </p:sp>
      <p:sp>
        <p:nvSpPr>
          <p:cNvPr id="85" name="Content Placeholder 2"/>
          <p:cNvSpPr txBox="1">
            <a:spLocks noGrp="1"/>
          </p:cNvSpPr>
          <p:nvPr>
            <p:ph type="body" idx="1"/>
          </p:nvPr>
        </p:nvSpPr>
        <p:spPr>
          <a:xfrm>
            <a:off x="478971" y="1219199"/>
            <a:ext cx="11103429" cy="5273041"/>
          </a:xfrm>
          <a:prstGeom prst="rect">
            <a:avLst/>
          </a:prstGeom>
        </p:spPr>
        <p:txBody>
          <a:bodyPr>
            <a:normAutofit/>
          </a:bodyPr>
          <a:lstStyle/>
          <a:p>
            <a:pPr marL="280735" indent="-280735" defTabSz="457200">
              <a:lnSpc>
                <a:spcPts val="4400"/>
              </a:lnSpc>
              <a:spcBef>
                <a:spcPts val="0"/>
              </a:spcBef>
              <a:buFontTx/>
              <a:buChar char="•"/>
            </a:pPr>
            <a:r>
              <a:rPr sz="2400" dirty="0"/>
              <a:t>The duplication of records was usual hence data redundancy.</a:t>
            </a:r>
          </a:p>
          <a:p>
            <a:pPr marL="280735" indent="-280735" defTabSz="457200">
              <a:lnSpc>
                <a:spcPts val="4400"/>
              </a:lnSpc>
              <a:spcBef>
                <a:spcPts val="0"/>
              </a:spcBef>
              <a:buFontTx/>
              <a:buChar char="•"/>
            </a:pPr>
            <a:r>
              <a:rPr sz="2400" dirty="0"/>
              <a:t>TPO’s have to collect all the information and Resumes of students and organize them manually and sort them according to various streams.</a:t>
            </a:r>
            <a:endParaRPr sz="2400" dirty="0">
              <a:latin typeface="Times Roman"/>
              <a:ea typeface="Times Roman"/>
              <a:cs typeface="Times Roman"/>
              <a:sym typeface="Times Roman"/>
            </a:endParaRPr>
          </a:p>
          <a:p>
            <a:pPr marL="280735" indent="-280735" defTabSz="457200">
              <a:lnSpc>
                <a:spcPts val="4400"/>
              </a:lnSpc>
              <a:spcBef>
                <a:spcPts val="0"/>
              </a:spcBef>
              <a:buFontTx/>
              <a:buChar char="•"/>
            </a:pPr>
            <a:r>
              <a:rPr sz="2400" dirty="0"/>
              <a:t>Collecting CV’s of so many student is a painful and time consuming task and handling of too many CV’s is a great overhead. </a:t>
            </a:r>
            <a:endParaRPr sz="2400" dirty="0">
              <a:latin typeface="Times Roman"/>
              <a:ea typeface="Times Roman"/>
              <a:cs typeface="Times Roman"/>
              <a:sym typeface="Times Roman"/>
            </a:endParaRPr>
          </a:p>
          <a:p>
            <a:pPr marL="280735" indent="-280735" defTabSz="457200">
              <a:lnSpc>
                <a:spcPts val="4400"/>
              </a:lnSpc>
              <a:spcBef>
                <a:spcPts val="0"/>
              </a:spcBef>
              <a:buFontTx/>
              <a:buChar char="•"/>
            </a:pPr>
            <a:r>
              <a:rPr sz="2400" dirty="0"/>
              <a:t>It takes too much time to managing, updating and informing specific student for specific company criteria.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9</a:t>
            </a:fld>
            <a:endParaRPr/>
          </a:p>
        </p:txBody>
      </p:sp>
      <p:sp>
        <p:nvSpPr>
          <p:cNvPr id="88" name="Title 1"/>
          <p:cNvSpPr txBox="1">
            <a:spLocks noGrp="1"/>
          </p:cNvSpPr>
          <p:nvPr>
            <p:ph type="title"/>
          </p:nvPr>
        </p:nvSpPr>
        <p:spPr>
          <a:xfrm>
            <a:off x="-4" y="232759"/>
            <a:ext cx="12192003" cy="714893"/>
          </a:xfrm>
          <a:prstGeom prst="rect">
            <a:avLst/>
          </a:prstGeom>
        </p:spPr>
        <p:txBody>
          <a:bodyPr/>
          <a:lstStyle/>
          <a:p>
            <a:r>
              <a:t>Drawbacks</a:t>
            </a:r>
          </a:p>
        </p:txBody>
      </p:sp>
      <p:sp>
        <p:nvSpPr>
          <p:cNvPr id="89" name="Content Placeholder 2"/>
          <p:cNvSpPr txBox="1">
            <a:spLocks noGrp="1"/>
          </p:cNvSpPr>
          <p:nvPr>
            <p:ph type="body" idx="1"/>
          </p:nvPr>
        </p:nvSpPr>
        <p:spPr>
          <a:xfrm>
            <a:off x="348343" y="1045029"/>
            <a:ext cx="11405852" cy="5236029"/>
          </a:xfrm>
          <a:prstGeom prst="rect">
            <a:avLst/>
          </a:prstGeom>
        </p:spPr>
        <p:txBody>
          <a:bodyPr>
            <a:noAutofit/>
          </a:bodyPr>
          <a:lstStyle/>
          <a:p>
            <a:pPr marL="401193" indent="-401193" defTabSz="370331">
              <a:lnSpc>
                <a:spcPts val="3500"/>
              </a:lnSpc>
              <a:spcBef>
                <a:spcPts val="0"/>
              </a:spcBef>
              <a:buChar char="➠"/>
              <a:defRPr sz="1944"/>
            </a:pPr>
            <a:r>
              <a:rPr sz="2400" dirty="0"/>
              <a:t>Placement officers must manually handle tasks like collecting student eligibility, tracking applications, and verifying data, making the process time-consuming and prone to errors.</a:t>
            </a:r>
            <a:endParaRPr sz="2400" dirty="0">
              <a:latin typeface="Times Roman"/>
              <a:ea typeface="Times Roman"/>
              <a:cs typeface="Times Roman"/>
              <a:sym typeface="Times Roman"/>
            </a:endParaRPr>
          </a:p>
          <a:p>
            <a:pPr marL="401193" indent="-401193" defTabSz="370331">
              <a:lnSpc>
                <a:spcPts val="3500"/>
              </a:lnSpc>
              <a:spcBef>
                <a:spcPts val="0"/>
              </a:spcBef>
              <a:buChar char="➠"/>
              <a:defRPr sz="1944"/>
            </a:pPr>
            <a:r>
              <a:rPr sz="2400" dirty="0"/>
              <a:t>The system relies on manually updated records, leading to outdated or incorrect data, which affects recruitment decisions.</a:t>
            </a:r>
            <a:endParaRPr sz="2400" dirty="0">
              <a:latin typeface="Times Roman"/>
              <a:ea typeface="Times Roman"/>
              <a:cs typeface="Times Roman"/>
              <a:sym typeface="Times Roman"/>
            </a:endParaRPr>
          </a:p>
          <a:p>
            <a:pPr marL="401193" indent="-401193" defTabSz="370331">
              <a:lnSpc>
                <a:spcPts val="3500"/>
              </a:lnSpc>
              <a:spcBef>
                <a:spcPts val="0"/>
              </a:spcBef>
              <a:buChar char="➠"/>
              <a:defRPr sz="1944"/>
            </a:pPr>
            <a:r>
              <a:rPr sz="2400" dirty="0"/>
              <a:t>Placement officer do not have detailed metrics or insights about student performance, skills, or progress, making shortlisting inefficient.</a:t>
            </a:r>
            <a:endParaRPr sz="2400" dirty="0">
              <a:latin typeface="Times Roman"/>
              <a:ea typeface="Times Roman"/>
              <a:cs typeface="Times Roman"/>
              <a:sym typeface="Times Roman"/>
            </a:endParaRPr>
          </a:p>
          <a:p>
            <a:pPr marL="401193" indent="-401193" defTabSz="370331">
              <a:lnSpc>
                <a:spcPts val="3500"/>
              </a:lnSpc>
              <a:spcBef>
                <a:spcPts val="0"/>
              </a:spcBef>
              <a:buChar char="➠"/>
              <a:defRPr sz="1944"/>
            </a:pPr>
            <a:r>
              <a:rPr sz="2400" dirty="0"/>
              <a:t>Students lack a system to customize or generate resumes tailored to recruiter-specific eligibility criteria, which decreases their chances of selection.</a:t>
            </a:r>
            <a:endParaRPr sz="2400" dirty="0">
              <a:latin typeface="Times Roman"/>
              <a:ea typeface="Times Roman"/>
              <a:cs typeface="Times Roman"/>
              <a:sym typeface="Times Roman"/>
            </a:endParaRPr>
          </a:p>
          <a:p>
            <a:pPr marL="401193" indent="-401193" defTabSz="370331">
              <a:lnSpc>
                <a:spcPts val="3500"/>
              </a:lnSpc>
              <a:spcBef>
                <a:spcPts val="0"/>
              </a:spcBef>
              <a:buChar char="➠"/>
              <a:defRPr sz="1944"/>
            </a:pPr>
            <a:r>
              <a:rPr sz="2400" dirty="0"/>
              <a:t>The system lacks tools to provide students with personalized training or recommendations for skill improvement.</a:t>
            </a:r>
            <a:endParaRPr sz="2400" dirty="0">
              <a:latin typeface="Times Roman"/>
              <a:ea typeface="Times Roman"/>
              <a:cs typeface="Times Roman"/>
              <a:sym typeface="Times Roman"/>
            </a:endParaRPr>
          </a:p>
          <a:p>
            <a:pPr marL="401193" indent="-401193" defTabSz="370331">
              <a:lnSpc>
                <a:spcPts val="3500"/>
              </a:lnSpc>
              <a:spcBef>
                <a:spcPts val="0"/>
              </a:spcBef>
              <a:buChar char="➠"/>
              <a:defRPr sz="1944"/>
            </a:pPr>
            <a:r>
              <a:rPr sz="2400" dirty="0"/>
              <a:t>The existing system is not user-friendly, with a complex interface and limited accessibility features, discouraging effective use.</a:t>
            </a:r>
          </a:p>
        </p:txBody>
      </p:sp>
    </p:spTree>
  </p:cSld>
  <p:clrMapOvr>
    <a:masterClrMapping/>
  </p:clrMapOvr>
  <p:transition spd="med"/>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1502</Words>
  <Application>Microsoft Macintosh PowerPoint</Application>
  <PresentationFormat>Widescreen</PresentationFormat>
  <Paragraphs>141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Times New Roman</vt:lpstr>
      <vt:lpstr>Times Roman</vt:lpstr>
      <vt:lpstr>Custom Design</vt:lpstr>
      <vt:lpstr>PowerPoint Presentation</vt:lpstr>
      <vt:lpstr>Contents</vt:lpstr>
      <vt:lpstr>Abstract</vt:lpstr>
      <vt:lpstr>Introduction</vt:lpstr>
      <vt:lpstr>Literature Survey</vt:lpstr>
      <vt:lpstr>Literature Survey</vt:lpstr>
      <vt:lpstr>Existing  System</vt:lpstr>
      <vt:lpstr>Existing  System</vt:lpstr>
      <vt:lpstr>Drawbacks</vt:lpstr>
      <vt:lpstr>Proposed System</vt:lpstr>
      <vt:lpstr>Reference</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Poojitha. A</cp:lastModifiedBy>
  <cp:revision>2</cp:revision>
  <dcterms:modified xsi:type="dcterms:W3CDTF">2025-04-11T17:55:33Z</dcterms:modified>
</cp:coreProperties>
</file>