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256" r:id="rId2"/>
    <p:sldId id="296" r:id="rId3"/>
    <p:sldId id="258" r:id="rId4"/>
    <p:sldId id="273" r:id="rId5"/>
    <p:sldId id="281" r:id="rId6"/>
    <p:sldId id="282" r:id="rId7"/>
    <p:sldId id="283" r:id="rId8"/>
    <p:sldId id="259" r:id="rId9"/>
    <p:sldId id="260" r:id="rId10"/>
    <p:sldId id="261" r:id="rId11"/>
    <p:sldId id="262" r:id="rId12"/>
    <p:sldId id="263" r:id="rId13"/>
    <p:sldId id="264" r:id="rId14"/>
    <p:sldId id="265" r:id="rId15"/>
    <p:sldId id="286" r:id="rId16"/>
    <p:sldId id="287" r:id="rId17"/>
    <p:sldId id="293" r:id="rId18"/>
    <p:sldId id="288" r:id="rId19"/>
    <p:sldId id="298" r:id="rId20"/>
    <p:sldId id="290" r:id="rId21"/>
    <p:sldId id="297" r:id="rId22"/>
    <p:sldId id="299" r:id="rId23"/>
    <p:sldId id="292" r:id="rId24"/>
    <p:sldId id="294" r:id="rId25"/>
    <p:sldId id="295" r:id="rId26"/>
    <p:sldId id="266" r:id="rId27"/>
    <p:sldId id="267" r:id="rId28"/>
    <p:sldId id="268" r:id="rId29"/>
    <p:sldId id="269"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1"/>
  </p:normalViewPr>
  <p:slideViewPr>
    <p:cSldViewPr snapToGrid="0">
      <p:cViewPr varScale="1">
        <p:scale>
          <a:sx n="101" d="100"/>
          <a:sy n="101"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4" name="Shape 44"/>
          <p:cNvSpPr>
            <a:spLocks noGrp="1" noRot="1" noChangeAspect="1"/>
          </p:cNvSpPr>
          <p:nvPr>
            <p:ph type="sldImg"/>
          </p:nvPr>
        </p:nvSpPr>
        <p:spPr>
          <a:xfrm>
            <a:off x="1143000" y="685800"/>
            <a:ext cx="4572000" cy="3429000"/>
          </a:xfrm>
          <a:prstGeom prst="rect">
            <a:avLst/>
          </a:prstGeom>
        </p:spPr>
        <p:txBody>
          <a:bodyPr/>
          <a:lstStyle/>
          <a:p>
            <a:endParaRPr/>
          </a:p>
        </p:txBody>
      </p:sp>
      <p:sp>
        <p:nvSpPr>
          <p:cNvPr id="45" name="Shape 4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07614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3" name="Title Text"/>
          <p:cNvSpPr txBox="1">
            <a:spLocks noGrp="1"/>
          </p:cNvSpPr>
          <p:nvPr>
            <p:ph type="title"/>
          </p:nvPr>
        </p:nvSpPr>
        <p:spPr>
          <a:xfrm>
            <a:off x="-3" y="232759"/>
            <a:ext cx="12192001" cy="714893"/>
          </a:xfrm>
          <a:prstGeom prst="rect">
            <a:avLst/>
          </a:prstGeom>
          <a:solidFill>
            <a:srgbClr val="FF6600"/>
          </a:solidFill>
          <a:effectLst>
            <a:outerShdw blurRad="50800" dist="27940" dir="5400000" rotWithShape="0">
              <a:srgbClr val="000000">
                <a:alpha val="32000"/>
              </a:srgbClr>
            </a:outerShdw>
          </a:effectLst>
        </p:spPr>
        <p:txBody>
          <a:bodyPr anchor="t">
            <a:normAutofit/>
          </a:bodyPr>
          <a:lstStyle>
            <a:lvl1pPr>
              <a:defRPr>
                <a:solidFill>
                  <a:srgbClr val="FFFFFF"/>
                </a:solidFill>
                <a:effectLst>
                  <a:outerShdw blurRad="38100" dist="25400" dir="5400000" rotWithShape="0">
                    <a:srgbClr val="6E747A">
                      <a:alpha val="43000"/>
                    </a:srgbClr>
                  </a:outerShdw>
                </a:effectLst>
              </a:defRPr>
            </a:lvl1pPr>
          </a:lstStyle>
          <a:p>
            <a:r>
              <a:t>Title Text</a:t>
            </a:r>
          </a:p>
        </p:txBody>
      </p:sp>
      <p:sp>
        <p:nvSpPr>
          <p:cNvPr id="24" name="Body Level One…"/>
          <p:cNvSpPr txBox="1">
            <a:spLocks noGrp="1"/>
          </p:cNvSpPr>
          <p:nvPr>
            <p:ph type="body" idx="1"/>
          </p:nvPr>
        </p:nvSpPr>
        <p:spPr>
          <a:xfrm>
            <a:off x="199504" y="1097277"/>
            <a:ext cx="11779137" cy="5394962"/>
          </a:xfrm>
          <a:prstGeom prst="rect">
            <a:avLst/>
          </a:prstGeom>
        </p:spPr>
        <p:txBody>
          <a:bodyPr/>
          <a:lstStyle>
            <a:lvl1pPr>
              <a:buChar char="➢"/>
            </a:lvl1pPr>
            <a:lvl2pPr>
              <a:buChar char="❑"/>
            </a:lvl2pPr>
          </a:lstStyle>
          <a:p>
            <a:r>
              <a:t>Body Level One</a:t>
            </a:r>
          </a:p>
          <a:p>
            <a:pPr lvl="1"/>
            <a:r>
              <a:t>Body Level Two</a:t>
            </a:r>
          </a:p>
          <a:p>
            <a:pPr lvl="2"/>
            <a:r>
              <a:t>Body Level Three</a:t>
            </a:r>
          </a:p>
          <a:p>
            <a:pPr lvl="3"/>
            <a:r>
              <a:t>Body Level Four</a:t>
            </a:r>
          </a:p>
          <a:p>
            <a:pPr lvl="4"/>
            <a:r>
              <a:t>Body Level Five</a:t>
            </a:r>
          </a:p>
        </p:txBody>
      </p:sp>
      <p:grpSp>
        <p:nvGrpSpPr>
          <p:cNvPr id="27" name="Date Placeholder 3"/>
          <p:cNvGrpSpPr/>
          <p:nvPr/>
        </p:nvGrpSpPr>
        <p:grpSpPr>
          <a:xfrm>
            <a:off x="777238" y="6594709"/>
            <a:ext cx="5654041" cy="311407"/>
            <a:chOff x="0" y="0"/>
            <a:chExt cx="5654040" cy="311405"/>
          </a:xfrm>
        </p:grpSpPr>
        <p:sp>
          <p:nvSpPr>
            <p:cNvPr id="25" name="Rectangle"/>
            <p:cNvSpPr/>
            <p:nvPr/>
          </p:nvSpPr>
          <p:spPr>
            <a:xfrm>
              <a:off x="0" y="48118"/>
              <a:ext cx="5654041" cy="215174"/>
            </a:xfrm>
            <a:prstGeom prst="rect">
              <a:avLst/>
            </a:prstGeom>
            <a:solidFill>
              <a:srgbClr val="002060"/>
            </a:solidFill>
            <a:ln w="12700" cap="flat">
              <a:noFill/>
              <a:miter lim="400000"/>
            </a:ln>
            <a:effectLst/>
          </p:spPr>
          <p:txBody>
            <a:bodyPr wrap="square" lIns="45718" tIns="45718" rIns="45718" bIns="45718" numCol="1" anchor="ctr">
              <a:noAutofit/>
            </a:bodyPr>
            <a:lstStyle/>
            <a:p>
              <a:pPr algn="ctr">
                <a:defRPr sz="1600" cap="small">
                  <a:solidFill>
                    <a:srgbClr val="FFFFFF"/>
                  </a:solidFill>
                  <a:latin typeface="Times New Roman"/>
                  <a:ea typeface="Times New Roman"/>
                  <a:cs typeface="Times New Roman"/>
                  <a:sym typeface="Times New Roman"/>
                </a:defRPr>
              </a:pPr>
              <a:endParaRPr/>
            </a:p>
          </p:txBody>
        </p:sp>
        <p:sp>
          <p:nvSpPr>
            <p:cNvPr id="26" name="Dept. of Computer Science and Engineering (Data Science)"/>
            <p:cNvSpPr txBox="1"/>
            <p:nvPr/>
          </p:nvSpPr>
          <p:spPr>
            <a:xfrm>
              <a:off x="45718" y="0"/>
              <a:ext cx="5562603" cy="3114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cap="small">
                  <a:solidFill>
                    <a:srgbClr val="FFFFFF"/>
                  </a:solidFill>
                  <a:latin typeface="Times New Roman"/>
                  <a:ea typeface="Times New Roman"/>
                  <a:cs typeface="Times New Roman"/>
                  <a:sym typeface="Times New Roman"/>
                </a:defRPr>
              </a:lvl1pPr>
            </a:lstStyle>
            <a:p>
              <a:r>
                <a:t>Dept. of Computer Science and Engineering (Data Science)</a:t>
              </a:r>
            </a:p>
          </p:txBody>
        </p:sp>
      </p:grpSp>
      <p:grpSp>
        <p:nvGrpSpPr>
          <p:cNvPr id="30" name="Date Placeholder 3"/>
          <p:cNvGrpSpPr/>
          <p:nvPr/>
        </p:nvGrpSpPr>
        <p:grpSpPr>
          <a:xfrm>
            <a:off x="6431276" y="6594227"/>
            <a:ext cx="5322920" cy="311407"/>
            <a:chOff x="0" y="0"/>
            <a:chExt cx="5322918" cy="311405"/>
          </a:xfrm>
        </p:grpSpPr>
        <p:sp>
          <p:nvSpPr>
            <p:cNvPr id="28" name="Rectangle"/>
            <p:cNvSpPr/>
            <p:nvPr/>
          </p:nvSpPr>
          <p:spPr>
            <a:xfrm>
              <a:off x="0" y="47637"/>
              <a:ext cx="5322920" cy="216136"/>
            </a:xfrm>
            <a:prstGeom prst="rect">
              <a:avLst/>
            </a:prstGeom>
            <a:solidFill>
              <a:srgbClr val="008080"/>
            </a:solidFill>
            <a:ln w="12700" cap="flat">
              <a:noFill/>
              <a:miter lim="400000"/>
            </a:ln>
            <a:effectLst/>
          </p:spPr>
          <p:txBody>
            <a:bodyPr wrap="square" lIns="45718" tIns="45718" rIns="45718" bIns="45718" numCol="1" anchor="ctr">
              <a:noAutofit/>
            </a:bodyPr>
            <a:lstStyle/>
            <a:p>
              <a:pPr algn="ctr">
                <a:defRPr sz="1600" cap="small">
                  <a:solidFill>
                    <a:srgbClr val="FFFFFF"/>
                  </a:solidFill>
                  <a:latin typeface="Times New Roman"/>
                  <a:ea typeface="Times New Roman"/>
                  <a:cs typeface="Times New Roman"/>
                  <a:sym typeface="Times New Roman"/>
                </a:defRPr>
              </a:pPr>
              <a:endParaRPr/>
            </a:p>
          </p:txBody>
        </p:sp>
        <p:sp>
          <p:nvSpPr>
            <p:cNvPr id="29" name="Srinivasa Ramanujan Institute of Technology"/>
            <p:cNvSpPr txBox="1"/>
            <p:nvPr/>
          </p:nvSpPr>
          <p:spPr>
            <a:xfrm>
              <a:off x="45719" y="0"/>
              <a:ext cx="5231481" cy="3114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cap="small">
                  <a:solidFill>
                    <a:srgbClr val="FFFFFF"/>
                  </a:solidFill>
                  <a:latin typeface="Times New Roman"/>
                  <a:ea typeface="Times New Roman"/>
                  <a:cs typeface="Times New Roman"/>
                  <a:sym typeface="Times New Roman"/>
                </a:defRPr>
              </a:lvl1pPr>
            </a:lstStyle>
            <a:p>
              <a:r>
                <a:t>Srinivasa Ramanujan Institute of Technology</a:t>
              </a:r>
            </a:p>
          </p:txBody>
        </p:sp>
      </p:grpSp>
      <p:grpSp>
        <p:nvGrpSpPr>
          <p:cNvPr id="33" name="Date Placeholder 3"/>
          <p:cNvGrpSpPr/>
          <p:nvPr/>
        </p:nvGrpSpPr>
        <p:grpSpPr>
          <a:xfrm>
            <a:off x="-2" y="-33245"/>
            <a:ext cx="12192002" cy="299246"/>
            <a:chOff x="0" y="0"/>
            <a:chExt cx="12192000" cy="299245"/>
          </a:xfrm>
        </p:grpSpPr>
        <p:sp>
          <p:nvSpPr>
            <p:cNvPr id="31" name="Rectangle"/>
            <p:cNvSpPr/>
            <p:nvPr/>
          </p:nvSpPr>
          <p:spPr>
            <a:xfrm>
              <a:off x="0" y="33244"/>
              <a:ext cx="12192002" cy="232762"/>
            </a:xfrm>
            <a:prstGeom prst="rect">
              <a:avLst/>
            </a:prstGeom>
            <a:solidFill>
              <a:srgbClr val="006666"/>
            </a:solidFill>
            <a:ln w="12700" cap="flat">
              <a:noFill/>
              <a:miter lim="400000"/>
            </a:ln>
            <a:effectLst/>
          </p:spPr>
          <p:txBody>
            <a:bodyPr wrap="square" lIns="45718" tIns="45718" rIns="45718" bIns="45718" numCol="1" anchor="ctr">
              <a:noAutofit/>
            </a:bodyPr>
            <a:lstStyle/>
            <a:p>
              <a:pPr algn="ctr">
                <a:defRPr sz="1500" b="1" i="1">
                  <a:solidFill>
                    <a:srgbClr val="FFFFFF"/>
                  </a:solidFill>
                  <a:latin typeface="Times New Roman"/>
                  <a:ea typeface="Times New Roman"/>
                  <a:cs typeface="Times New Roman"/>
                  <a:sym typeface="Times New Roman"/>
                </a:defRPr>
              </a:pPr>
              <a:endParaRPr/>
            </a:p>
          </p:txBody>
        </p:sp>
        <p:sp>
          <p:nvSpPr>
            <p:cNvPr id="32" name="Intelligent Placement and Career Development Platform"/>
            <p:cNvSpPr txBox="1"/>
            <p:nvPr/>
          </p:nvSpPr>
          <p:spPr>
            <a:xfrm>
              <a:off x="45719" y="0"/>
              <a:ext cx="12100563" cy="29924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500" b="1" i="1">
                  <a:solidFill>
                    <a:srgbClr val="FFFFFF"/>
                  </a:solidFill>
                  <a:latin typeface="Times New Roman"/>
                  <a:ea typeface="Times New Roman"/>
                  <a:cs typeface="Times New Roman"/>
                  <a:sym typeface="Times New Roman"/>
                </a:defRPr>
              </a:lvl1pPr>
            </a:lstStyle>
            <a:p>
              <a:r>
                <a:t>Intelligent Placement and Career Development Platform</a:t>
              </a:r>
            </a:p>
          </p:txBody>
        </p:sp>
      </p:grpSp>
      <p:pic>
        <p:nvPicPr>
          <p:cNvPr id="34" name="Picture 5" descr="Picture 5"/>
          <p:cNvPicPr>
            <a:picLocks noChangeAspect="1"/>
          </p:cNvPicPr>
          <p:nvPr/>
        </p:nvPicPr>
        <p:blipFill>
          <a:blip r:embed="rId2"/>
          <a:stretch>
            <a:fillRect/>
          </a:stretch>
        </p:blipFill>
        <p:spPr>
          <a:xfrm>
            <a:off x="11506200" y="5956065"/>
            <a:ext cx="685800" cy="685802"/>
          </a:xfrm>
          <a:prstGeom prst="rect">
            <a:avLst/>
          </a:prstGeom>
          <a:ln w="12700">
            <a:miter lim="400000"/>
          </a:ln>
        </p:spPr>
      </p:pic>
      <p:grpSp>
        <p:nvGrpSpPr>
          <p:cNvPr id="37" name="Date Placeholder 3"/>
          <p:cNvGrpSpPr/>
          <p:nvPr/>
        </p:nvGrpSpPr>
        <p:grpSpPr>
          <a:xfrm>
            <a:off x="-1" y="6594709"/>
            <a:ext cx="777241" cy="311407"/>
            <a:chOff x="0" y="0"/>
            <a:chExt cx="777240" cy="311405"/>
          </a:xfrm>
        </p:grpSpPr>
        <p:sp>
          <p:nvSpPr>
            <p:cNvPr id="35" name="Rectangle"/>
            <p:cNvSpPr/>
            <p:nvPr/>
          </p:nvSpPr>
          <p:spPr>
            <a:xfrm>
              <a:off x="-1" y="48118"/>
              <a:ext cx="777241" cy="215174"/>
            </a:xfrm>
            <a:prstGeom prst="rect">
              <a:avLst/>
            </a:prstGeom>
            <a:solidFill>
              <a:srgbClr val="C55A11"/>
            </a:solidFill>
            <a:ln w="12700" cap="flat">
              <a:noFill/>
              <a:miter lim="400000"/>
            </a:ln>
            <a:effectLst/>
          </p:spPr>
          <p:txBody>
            <a:bodyPr wrap="square" lIns="45718" tIns="45718" rIns="45718" bIns="45718" numCol="1" anchor="ctr">
              <a:noAutofit/>
            </a:bodyPr>
            <a:lstStyle/>
            <a:p>
              <a:pPr algn="ctr">
                <a:defRPr sz="1600" cap="small">
                  <a:solidFill>
                    <a:srgbClr val="FFFFFF"/>
                  </a:solidFill>
                  <a:latin typeface="Times New Roman"/>
                  <a:ea typeface="Times New Roman"/>
                  <a:cs typeface="Times New Roman"/>
                  <a:sym typeface="Times New Roman"/>
                </a:defRPr>
              </a:pPr>
              <a:endParaRPr/>
            </a:p>
          </p:txBody>
        </p:sp>
        <p:sp>
          <p:nvSpPr>
            <p:cNvPr id="36" name="B - 17"/>
            <p:cNvSpPr txBox="1"/>
            <p:nvPr/>
          </p:nvSpPr>
          <p:spPr>
            <a:xfrm>
              <a:off x="45719" y="0"/>
              <a:ext cx="685801" cy="3114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1600" cap="small">
                  <a:solidFill>
                    <a:srgbClr val="FFFFFF"/>
                  </a:solidFill>
                  <a:latin typeface="Times New Roman"/>
                  <a:ea typeface="Times New Roman"/>
                  <a:cs typeface="Times New Roman"/>
                  <a:sym typeface="Times New Roman"/>
                </a:defRPr>
              </a:lvl1pPr>
            </a:lstStyle>
            <a:p>
              <a:r>
                <a:t> B - 17</a:t>
              </a:r>
            </a:p>
          </p:txBody>
        </p:sp>
      </p:grpSp>
      <p:sp>
        <p:nvSpPr>
          <p:cNvPr id="38" name="Slide Number"/>
          <p:cNvSpPr txBox="1">
            <a:spLocks noGrp="1"/>
          </p:cNvSpPr>
          <p:nvPr>
            <p:ph type="sldNum" sz="quarter" idx="2"/>
          </p:nvPr>
        </p:nvSpPr>
        <p:spPr>
          <a:xfrm>
            <a:off x="11754194" y="6594228"/>
            <a:ext cx="437805" cy="311407"/>
          </a:xfrm>
          <a:prstGeom prst="rect">
            <a:avLst/>
          </a:prstGeom>
          <a:solidFill>
            <a:schemeClr val="accent4"/>
          </a:solidFill>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Date Placeholder 3"/>
          <p:cNvSpPr/>
          <p:nvPr/>
        </p:nvSpPr>
        <p:spPr>
          <a:xfrm>
            <a:off x="777237" y="6634573"/>
            <a:ext cx="5781826" cy="220981"/>
          </a:xfrm>
          <a:prstGeom prst="rect">
            <a:avLst/>
          </a:prstGeom>
          <a:solidFill>
            <a:srgbClr val="002060"/>
          </a:solidFill>
          <a:ln w="12700">
            <a:miter lim="400000"/>
          </a:ln>
        </p:spPr>
        <p:txBody>
          <a:bodyPr lIns="45718" tIns="45718" rIns="45718" bIns="45718" anchor="ctr"/>
          <a:lstStyle/>
          <a:p>
            <a:pPr algn="ctr">
              <a:defRPr sz="1600" cap="small">
                <a:solidFill>
                  <a:srgbClr val="FFFFFF"/>
                </a:solidFill>
                <a:latin typeface="Times New Roman"/>
                <a:ea typeface="Times New Roman"/>
                <a:cs typeface="Times New Roman"/>
                <a:sym typeface="Times New Roman"/>
              </a:defRPr>
            </a:pPr>
            <a:endParaRPr/>
          </a:p>
        </p:txBody>
      </p:sp>
      <p:sp>
        <p:nvSpPr>
          <p:cNvPr id="3" name="Date Placeholder 3"/>
          <p:cNvSpPr/>
          <p:nvPr/>
        </p:nvSpPr>
        <p:spPr>
          <a:xfrm>
            <a:off x="6559060" y="6634573"/>
            <a:ext cx="5195135" cy="220981"/>
          </a:xfrm>
          <a:prstGeom prst="rect">
            <a:avLst/>
          </a:prstGeom>
          <a:solidFill>
            <a:srgbClr val="008080"/>
          </a:solidFill>
          <a:ln w="12700">
            <a:miter lim="400000"/>
          </a:ln>
        </p:spPr>
        <p:txBody>
          <a:bodyPr lIns="45718" tIns="45718" rIns="45718" bIns="45718" anchor="ctr"/>
          <a:lstStyle/>
          <a:p>
            <a:pPr algn="ctr">
              <a:defRPr sz="1600" cap="small">
                <a:solidFill>
                  <a:srgbClr val="FFFFFF"/>
                </a:solidFill>
                <a:latin typeface="Times New Roman"/>
                <a:ea typeface="Times New Roman"/>
                <a:cs typeface="Times New Roman"/>
                <a:sym typeface="Times New Roman"/>
              </a:defRPr>
            </a:pPr>
            <a:endParaRPr/>
          </a:p>
        </p:txBody>
      </p:sp>
      <p:sp>
        <p:nvSpPr>
          <p:cNvPr id="4" name="Date Placeholder 3"/>
          <p:cNvSpPr/>
          <p:nvPr/>
        </p:nvSpPr>
        <p:spPr>
          <a:xfrm>
            <a:off x="11754194" y="6637018"/>
            <a:ext cx="437803" cy="220981"/>
          </a:xfrm>
          <a:prstGeom prst="rect">
            <a:avLst/>
          </a:prstGeom>
          <a:solidFill>
            <a:schemeClr val="accent4"/>
          </a:solidFill>
          <a:ln w="12700">
            <a:miter lim="400000"/>
          </a:ln>
        </p:spPr>
        <p:txBody>
          <a:bodyPr lIns="45718" tIns="45718" rIns="45718" bIns="45718" anchor="ctr"/>
          <a:lstStyle/>
          <a:p>
            <a: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pPr>
            <a:endParaRPr/>
          </a:p>
        </p:txBody>
      </p:sp>
      <p:sp>
        <p:nvSpPr>
          <p:cNvPr id="5" name="Date Placeholder 3"/>
          <p:cNvSpPr/>
          <p:nvPr/>
        </p:nvSpPr>
        <p:spPr>
          <a:xfrm>
            <a:off x="-3" y="-3"/>
            <a:ext cx="12192003" cy="232763"/>
          </a:xfrm>
          <a:prstGeom prst="rect">
            <a:avLst/>
          </a:prstGeom>
          <a:solidFill>
            <a:srgbClr val="006666"/>
          </a:solidFill>
          <a:ln w="12700">
            <a:miter lim="400000"/>
          </a:ln>
        </p:spPr>
        <p:txBody>
          <a:bodyPr lIns="45718" tIns="45718" rIns="45718" bIns="45718" anchor="ctr"/>
          <a:lstStyle/>
          <a:p>
            <a:pPr algn="ctr">
              <a:defRPr sz="1500" b="1" i="1">
                <a:solidFill>
                  <a:srgbClr val="FFFFFF"/>
                </a:solidFill>
                <a:latin typeface="Times New Roman"/>
                <a:ea typeface="Times New Roman"/>
                <a:cs typeface="Times New Roman"/>
                <a:sym typeface="Times New Roman"/>
              </a:defRPr>
            </a:pPr>
            <a:endParaRPr/>
          </a:p>
        </p:txBody>
      </p:sp>
      <p:sp>
        <p:nvSpPr>
          <p:cNvPr id="6" name="Date Placeholder 3"/>
          <p:cNvSpPr/>
          <p:nvPr/>
        </p:nvSpPr>
        <p:spPr>
          <a:xfrm>
            <a:off x="0" y="6634573"/>
            <a:ext cx="777239" cy="221522"/>
          </a:xfrm>
          <a:prstGeom prst="rect">
            <a:avLst/>
          </a:prstGeom>
          <a:solidFill>
            <a:srgbClr val="C55A11"/>
          </a:solidFill>
          <a:ln w="12700">
            <a:miter lim="400000"/>
          </a:ln>
        </p:spPr>
        <p:txBody>
          <a:bodyPr lIns="45718" tIns="45718" rIns="45718" bIns="45718" anchor="ctr"/>
          <a:lstStyle/>
          <a:p>
            <a:pPr algn="ctr">
              <a:defRPr sz="1600" cap="small">
                <a:solidFill>
                  <a:srgbClr val="FFFFFF"/>
                </a:solidFill>
                <a:latin typeface="Times New Roman"/>
                <a:ea typeface="Times New Roman"/>
                <a:cs typeface="Times New Roman"/>
                <a:sym typeface="Times New Roman"/>
              </a:defRPr>
            </a:pPr>
            <a:endParaRPr/>
          </a:p>
        </p:txBody>
      </p:sp>
      <p:sp>
        <p:nvSpPr>
          <p:cNvPr id="7" name="Title Text"/>
          <p:cNvSpPr txBox="1">
            <a:spLocks noGrp="1"/>
          </p:cNvSpPr>
          <p:nvPr>
            <p:ph type="title"/>
          </p:nvPr>
        </p:nvSpPr>
        <p:spPr>
          <a:xfrm>
            <a:off x="1826683" y="769937"/>
            <a:ext cx="9753601" cy="16684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chor="ctr"/>
          <a:lstStyle/>
          <a:p>
            <a:r>
              <a:t>Title Text</a:t>
            </a:r>
          </a:p>
        </p:txBody>
      </p:sp>
      <p:sp>
        <p:nvSpPr>
          <p:cNvPr id="8" name="Body Level One…"/>
          <p:cNvSpPr txBox="1">
            <a:spLocks noGrp="1"/>
          </p:cNvSpPr>
          <p:nvPr>
            <p:ph type="body" idx="1"/>
          </p:nvPr>
        </p:nvSpPr>
        <p:spPr>
          <a:xfrm>
            <a:off x="6805083" y="2438400"/>
            <a:ext cx="4775201" cy="4419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r>
              <a:t>Body Level One</a:t>
            </a:r>
          </a:p>
          <a:p>
            <a:pPr lvl="1"/>
            <a:r>
              <a:t>Body Level Two</a:t>
            </a:r>
          </a:p>
          <a:p>
            <a:pPr lvl="2"/>
            <a:r>
              <a:t>Body Level Three</a:t>
            </a:r>
          </a:p>
          <a:p>
            <a:pPr lvl="3"/>
            <a:r>
              <a:t>Body Level Four</a:t>
            </a:r>
          </a:p>
          <a:p>
            <a:pPr lvl="4"/>
            <a:r>
              <a:t>Body Level Five</a:t>
            </a:r>
          </a:p>
        </p:txBody>
      </p:sp>
      <p:sp>
        <p:nvSpPr>
          <p:cNvPr id="9" name="Slide Number"/>
          <p:cNvSpPr txBox="1">
            <a:spLocks noGrp="1"/>
          </p:cNvSpPr>
          <p:nvPr>
            <p:ph type="sldNum" sz="quarter" idx="2"/>
          </p:nvPr>
        </p:nvSpPr>
        <p:spPr>
          <a:xfrm>
            <a:off x="8478978" y="6232199"/>
            <a:ext cx="258623" cy="248303"/>
          </a:xfrm>
          <a:prstGeom prst="rect">
            <a:avLst/>
          </a:prstGeom>
          <a:ln w="12700">
            <a:miter lim="400000"/>
          </a:ln>
        </p:spPr>
        <p:txBody>
          <a:bodyPr wrap="none" lIns="45718" tIns="45718" rIns="45718" bIns="45718" anchor="ctr">
            <a:spAutoFit/>
          </a:bodyPr>
          <a:lstStyle>
            <a:lvl1pPr algn="r">
              <a:defRPr sz="1200">
                <a:latin typeface="+mn-lt"/>
                <a:ea typeface="+mn-ea"/>
                <a:cs typeface="+mn-cs"/>
                <a:sym typeface="Calibri"/>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Times New Roman"/>
          <a:ea typeface="Times New Roman"/>
          <a:cs typeface="Times New Roman"/>
          <a:sym typeface="Times New Roman"/>
        </a:defRPr>
      </a:lvl9pPr>
    </p:titleStyle>
    <p:bodyStyle>
      <a:lvl1pPr marL="228600" marR="0" indent="-228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1pPr>
      <a:lvl2pPr marL="723900" marR="0" indent="-2667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2pPr>
      <a:lvl3pPr marL="1234438" marR="0" indent="-320038" algn="just" defTabSz="914400" rtl="0" latinLnBrk="0">
        <a:lnSpc>
          <a:spcPct val="90000"/>
        </a:lnSpc>
        <a:spcBef>
          <a:spcPts val="1000"/>
        </a:spcBef>
        <a:spcAft>
          <a:spcPts val="0"/>
        </a:spcAft>
        <a:buClrTx/>
        <a:buSzPct val="100000"/>
        <a:buFont typeface="Times New Roman"/>
        <a:buChar char="o"/>
        <a:tabLst/>
        <a:defRPr sz="2800" b="0" i="0" u="none" strike="noStrike" cap="none" spc="0" baseline="0">
          <a:solidFill>
            <a:srgbClr val="000000"/>
          </a:solidFill>
          <a:uFillTx/>
          <a:latin typeface="Times New Roman"/>
          <a:ea typeface="Times New Roman"/>
          <a:cs typeface="Times New Roman"/>
          <a:sym typeface="Times New Roman"/>
        </a:defRPr>
      </a:lvl3pPr>
      <a:lvl4pPr marL="17272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4pPr>
      <a:lvl5pPr marL="21844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5pPr>
      <a:lvl6pPr marL="26416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6pPr>
      <a:lvl7pPr marL="30988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7pPr>
      <a:lvl8pPr marL="35560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8pPr>
      <a:lvl9pPr marL="4013200" marR="0" indent="-355600" algn="just" defTabSz="914400" rtl="0" latinLnBrk="0">
        <a:lnSpc>
          <a:spcPct val="90000"/>
        </a:lnSpc>
        <a:spcBef>
          <a:spcPts val="1000"/>
        </a:spcBef>
        <a:spcAft>
          <a:spcPts val="0"/>
        </a:spcAft>
        <a:buClrTx/>
        <a:buSzPct val="100000"/>
        <a:buFont typeface="Times New Roman"/>
        <a:buChar char="•"/>
        <a:tabLst/>
        <a:defRPr sz="2800" b="0" i="0" u="none" strike="noStrike" cap="none" spc="0" baseline="0">
          <a:solidFill>
            <a:srgbClr val="000000"/>
          </a:solidFill>
          <a:uFillTx/>
          <a:latin typeface="Times New Roman"/>
          <a:ea typeface="Times New Roman"/>
          <a:cs typeface="Times New Roman"/>
          <a:sym typeface="Times New Roman"/>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ubtitle 11"/>
          <p:cNvSpPr txBox="1"/>
          <p:nvPr/>
        </p:nvSpPr>
        <p:spPr>
          <a:xfrm>
            <a:off x="6141711" y="1783001"/>
            <a:ext cx="2291486" cy="58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fontScale="92500"/>
          </a:bodyPr>
          <a:lstStyle/>
          <a:p>
            <a:pPr algn="ctr" defTabSz="813816">
              <a:lnSpc>
                <a:spcPct val="81000"/>
              </a:lnSpc>
              <a:spcBef>
                <a:spcPts val="200"/>
              </a:spcBef>
              <a:defRPr sz="2100">
                <a:effectLst>
                  <a:outerShdw blurRad="38100" dist="33909" dir="2700000" rotWithShape="0">
                    <a:srgbClr val="000000">
                      <a:alpha val="43137"/>
                    </a:srgbClr>
                  </a:outerShdw>
                </a:effectLst>
                <a:latin typeface="Times New Roman"/>
                <a:ea typeface="Times New Roman"/>
                <a:cs typeface="Times New Roman"/>
                <a:sym typeface="Times New Roman"/>
              </a:defRPr>
            </a:pPr>
            <a:r>
              <a:t>VIJAYA DURGA C</a:t>
            </a:r>
            <a:endParaRPr sz="2200" b="1"/>
          </a:p>
          <a:p>
            <a:pPr algn="ctr" defTabSz="813816">
              <a:lnSpc>
                <a:spcPct val="81000"/>
              </a:lnSpc>
              <a:spcBef>
                <a:spcPts val="200"/>
              </a:spcBef>
              <a:defRPr sz="900">
                <a:latin typeface="Times New Roman"/>
                <a:ea typeface="Times New Roman"/>
                <a:cs typeface="Times New Roman"/>
                <a:sym typeface="Times New Roman"/>
              </a:defRPr>
            </a:pPr>
            <a:r>
              <a:t>Roll No. 214G1A32C1</a:t>
            </a:r>
          </a:p>
        </p:txBody>
      </p:sp>
      <p:sp>
        <p:nvSpPr>
          <p:cNvPr id="48" name="Subtitle 11"/>
          <p:cNvSpPr txBox="1"/>
          <p:nvPr/>
        </p:nvSpPr>
        <p:spPr>
          <a:xfrm>
            <a:off x="3973322" y="2646952"/>
            <a:ext cx="4581237" cy="8835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a:lnSpc>
                <a:spcPct val="90000"/>
              </a:lnSpc>
              <a:spcBef>
                <a:spcPts val="300"/>
              </a:spcBef>
              <a:defRPr sz="1400" i="1">
                <a:latin typeface="Times New Roman"/>
                <a:ea typeface="Times New Roman"/>
                <a:cs typeface="Times New Roman"/>
                <a:sym typeface="Times New Roman"/>
              </a:defRPr>
            </a:pPr>
            <a:r>
              <a:rPr dirty="0"/>
              <a:t>Under the guidance of</a:t>
            </a:r>
            <a:endParaRPr sz="2800" b="1" dirty="0"/>
          </a:p>
          <a:p>
            <a:pPr algn="ctr">
              <a:lnSpc>
                <a:spcPct val="90000"/>
              </a:lnSpc>
              <a:spcBef>
                <a:spcPts val="200"/>
              </a:spcBef>
              <a:defRPr sz="2400">
                <a:effectLst>
                  <a:outerShdw blurRad="38100" dist="38100" dir="2700000" rotWithShape="0">
                    <a:srgbClr val="000000">
                      <a:alpha val="43137"/>
                    </a:srgbClr>
                  </a:outerShdw>
                </a:effectLst>
                <a:latin typeface="Times New Roman"/>
                <a:ea typeface="Times New Roman"/>
                <a:cs typeface="Times New Roman"/>
                <a:sym typeface="Times New Roman"/>
              </a:defRPr>
            </a:pPr>
            <a:r>
              <a:rPr dirty="0"/>
              <a:t>Mr. K. Venkatesh </a:t>
            </a:r>
            <a:r>
              <a:rPr baseline="-25000" dirty="0"/>
              <a:t>M. Tech., (Ph.</a:t>
            </a:r>
            <a:r>
              <a:rPr lang="en-US" baseline="-25000" dirty="0"/>
              <a:t> </a:t>
            </a:r>
            <a:r>
              <a:rPr baseline="-25000" dirty="0"/>
              <a:t>D)</a:t>
            </a:r>
          </a:p>
          <a:p>
            <a:pPr algn="ctr">
              <a:lnSpc>
                <a:spcPct val="90000"/>
              </a:lnSpc>
              <a:spcBef>
                <a:spcPts val="200"/>
              </a:spcBef>
              <a:defRPr sz="1400">
                <a:latin typeface="Times New Roman"/>
                <a:ea typeface="Times New Roman"/>
                <a:cs typeface="Times New Roman"/>
                <a:sym typeface="Times New Roman"/>
              </a:defRPr>
            </a:pPr>
            <a:r>
              <a:rPr dirty="0"/>
              <a:t>Assistant Professor</a:t>
            </a:r>
          </a:p>
        </p:txBody>
      </p:sp>
      <p:sp>
        <p:nvSpPr>
          <p:cNvPr id="49" name="Subtitle 11"/>
          <p:cNvSpPr txBox="1"/>
          <p:nvPr/>
        </p:nvSpPr>
        <p:spPr>
          <a:xfrm>
            <a:off x="1453514" y="5162533"/>
            <a:ext cx="9376393" cy="14271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algn="ctr" defTabSz="694944">
              <a:lnSpc>
                <a:spcPct val="72000"/>
              </a:lnSpc>
              <a:spcBef>
                <a:spcPts val="300"/>
              </a:spcBef>
              <a:defRPr sz="1700">
                <a:effectLst>
                  <a:outerShdw blurRad="25400" dist="28956" dir="2700000" rotWithShape="0">
                    <a:srgbClr val="000000">
                      <a:alpha val="43137"/>
                    </a:srgbClr>
                  </a:outerShdw>
                </a:effectLst>
                <a:latin typeface="Times New Roman"/>
                <a:ea typeface="Times New Roman"/>
                <a:cs typeface="Times New Roman"/>
                <a:sym typeface="Times New Roman"/>
              </a:defRPr>
            </a:pPr>
            <a:r>
              <a:t>Department of Computer Science and Engineering (Data Science)      </a:t>
            </a:r>
            <a:endParaRPr sz="1100" b="1"/>
          </a:p>
          <a:p>
            <a:pPr algn="ctr" defTabSz="694944">
              <a:lnSpc>
                <a:spcPct val="72000"/>
              </a:lnSpc>
              <a:spcBef>
                <a:spcPts val="300"/>
              </a:spcBef>
              <a:defRPr sz="2600">
                <a:solidFill>
                  <a:srgbClr val="FF0000"/>
                </a:solidFill>
                <a:effectLst>
                  <a:outerShdw blurRad="25400" dist="28956" dir="2700000" rotWithShape="0">
                    <a:srgbClr val="000000">
                      <a:alpha val="43137"/>
                    </a:srgbClr>
                  </a:outerShdw>
                </a:effectLst>
                <a:latin typeface="Times New Roman"/>
                <a:ea typeface="Times New Roman"/>
                <a:cs typeface="Times New Roman"/>
                <a:sym typeface="Times New Roman"/>
              </a:defRPr>
            </a:pPr>
            <a:r>
              <a:t>Srinivasa Ramanujan Institute of Technology (Autonomous)</a:t>
            </a:r>
            <a:endParaRPr sz="1100" b="1"/>
          </a:p>
          <a:p>
            <a:pPr algn="ctr" defTabSz="694944">
              <a:lnSpc>
                <a:spcPct val="72000"/>
              </a:lnSpc>
              <a:spcBef>
                <a:spcPts val="200"/>
              </a:spcBef>
              <a:defRPr sz="1200" b="1">
                <a:latin typeface="Times New Roman"/>
                <a:ea typeface="Times New Roman"/>
                <a:cs typeface="Times New Roman"/>
                <a:sym typeface="Times New Roman"/>
              </a:defRPr>
            </a:pPr>
            <a:r>
              <a:t>(Affiliated to JNTUA &amp; Approved by AICTE) (Accredited by NAAC with ‘A’ Grade &amp; Accredited by NBA (EEE, ECE &amp; CSE)</a:t>
            </a:r>
            <a:endParaRPr sz="1000"/>
          </a:p>
          <a:p>
            <a:pPr algn="ctr" defTabSz="694944">
              <a:lnSpc>
                <a:spcPct val="72000"/>
              </a:lnSpc>
              <a:spcBef>
                <a:spcPts val="200"/>
              </a:spcBef>
              <a:defRPr sz="1400" b="1">
                <a:latin typeface="Times New Roman"/>
                <a:ea typeface="Times New Roman"/>
                <a:cs typeface="Times New Roman"/>
                <a:sym typeface="Times New Roman"/>
              </a:defRPr>
            </a:pPr>
            <a:r>
              <a:t>Rotarypuram Village, B K Samudram Mandal, Ananthapuramu – 515701.</a:t>
            </a:r>
            <a:endParaRPr sz="1000"/>
          </a:p>
          <a:p>
            <a:pPr algn="ctr" defTabSz="694944">
              <a:lnSpc>
                <a:spcPct val="72000"/>
              </a:lnSpc>
              <a:spcBef>
                <a:spcPts val="700"/>
              </a:spcBef>
              <a:defRPr sz="1400" b="1">
                <a:solidFill>
                  <a:srgbClr val="1F4E79"/>
                </a:solidFill>
                <a:latin typeface="Times New Roman"/>
                <a:ea typeface="Times New Roman"/>
                <a:cs typeface="Times New Roman"/>
                <a:sym typeface="Times New Roman"/>
              </a:defRPr>
            </a:pPr>
            <a:r>
              <a:t>2024 - 2025</a:t>
            </a:r>
          </a:p>
        </p:txBody>
      </p:sp>
      <p:sp>
        <p:nvSpPr>
          <p:cNvPr id="50" name="Subtitle 11"/>
          <p:cNvSpPr txBox="1"/>
          <p:nvPr/>
        </p:nvSpPr>
        <p:spPr>
          <a:xfrm>
            <a:off x="3620103" y="1783001"/>
            <a:ext cx="2291486" cy="58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algn="ctr">
              <a:lnSpc>
                <a:spcPct val="81000"/>
              </a:lnSpc>
              <a:spcBef>
                <a:spcPts val="300"/>
              </a:spcBef>
              <a:defRPr sz="2400">
                <a:effectLst>
                  <a:outerShdw blurRad="38100" dist="38100" dir="2700000" rotWithShape="0">
                    <a:srgbClr val="000000">
                      <a:alpha val="43137"/>
                    </a:srgbClr>
                  </a:outerShdw>
                </a:effectLst>
                <a:latin typeface="Times New Roman"/>
                <a:ea typeface="Times New Roman"/>
                <a:cs typeface="Times New Roman"/>
                <a:sym typeface="Times New Roman"/>
              </a:defRPr>
            </a:pPr>
            <a:r>
              <a:rPr sz="2000" dirty="0"/>
              <a:t>NEERAJA V </a:t>
            </a:r>
            <a:endParaRPr sz="2000" b="1" dirty="0"/>
          </a:p>
          <a:p>
            <a:pPr algn="ctr">
              <a:lnSpc>
                <a:spcPct val="81000"/>
              </a:lnSpc>
              <a:spcBef>
                <a:spcPts val="300"/>
              </a:spcBef>
              <a:defRPr sz="1100">
                <a:latin typeface="Times New Roman"/>
                <a:ea typeface="Times New Roman"/>
                <a:cs typeface="Times New Roman"/>
                <a:sym typeface="Times New Roman"/>
              </a:defRPr>
            </a:pPr>
            <a:r>
              <a:rPr dirty="0"/>
              <a:t>Roll No. 214G1A3267</a:t>
            </a:r>
          </a:p>
        </p:txBody>
      </p:sp>
      <p:sp>
        <p:nvSpPr>
          <p:cNvPr id="51" name="Subtitle 11"/>
          <p:cNvSpPr txBox="1"/>
          <p:nvPr/>
        </p:nvSpPr>
        <p:spPr>
          <a:xfrm>
            <a:off x="8663316" y="1783001"/>
            <a:ext cx="2291487" cy="58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a:bodyPr>
          <a:lstStyle/>
          <a:p>
            <a:pPr algn="ctr" defTabSz="704087">
              <a:lnSpc>
                <a:spcPct val="81000"/>
              </a:lnSpc>
              <a:spcBef>
                <a:spcPts val="200"/>
              </a:spcBef>
              <a:defRPr>
                <a:effectLst>
                  <a:outerShdw blurRad="25400" dist="29337" dir="2700000" rotWithShape="0">
                    <a:srgbClr val="000000">
                      <a:alpha val="43137"/>
                    </a:srgbClr>
                  </a:outerShdw>
                </a:effectLst>
                <a:latin typeface="Times New Roman"/>
                <a:ea typeface="Times New Roman"/>
                <a:cs typeface="Times New Roman"/>
                <a:sym typeface="Times New Roman"/>
              </a:defRPr>
            </a:pPr>
            <a:r>
              <a:t>VASIM SUBAHANI S</a:t>
            </a:r>
            <a:endParaRPr sz="1900" b="1"/>
          </a:p>
          <a:p>
            <a:pPr algn="ctr" defTabSz="704087">
              <a:lnSpc>
                <a:spcPct val="81000"/>
              </a:lnSpc>
              <a:spcBef>
                <a:spcPts val="200"/>
              </a:spcBef>
              <a:defRPr sz="800">
                <a:latin typeface="Times New Roman"/>
                <a:ea typeface="Times New Roman"/>
                <a:cs typeface="Times New Roman"/>
                <a:sym typeface="Times New Roman"/>
              </a:defRPr>
            </a:pPr>
            <a:r>
              <a:t>Roll No. 214G1A32B7</a:t>
            </a:r>
          </a:p>
        </p:txBody>
      </p:sp>
      <p:sp>
        <p:nvSpPr>
          <p:cNvPr id="52" name="Subtitle 11"/>
          <p:cNvSpPr txBox="1"/>
          <p:nvPr/>
        </p:nvSpPr>
        <p:spPr>
          <a:xfrm>
            <a:off x="1237179" y="1783001"/>
            <a:ext cx="2291487" cy="584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normAutofit fontScale="92500"/>
          </a:bodyPr>
          <a:lstStyle/>
          <a:p>
            <a:pPr algn="ctr" defTabSz="822958">
              <a:lnSpc>
                <a:spcPct val="81000"/>
              </a:lnSpc>
              <a:spcBef>
                <a:spcPts val="200"/>
              </a:spcBef>
              <a:defRPr sz="2100">
                <a:effectLst>
                  <a:outerShdw blurRad="38100" dist="34289" dir="2700000" rotWithShape="0">
                    <a:srgbClr val="000000">
                      <a:alpha val="43137"/>
                    </a:srgbClr>
                  </a:outerShdw>
                </a:effectLst>
                <a:latin typeface="Times New Roman"/>
                <a:ea typeface="Times New Roman"/>
                <a:cs typeface="Times New Roman"/>
                <a:sym typeface="Times New Roman"/>
              </a:defRPr>
            </a:pPr>
            <a:r>
              <a:rPr dirty="0"/>
              <a:t>PAVAN KUMAR A</a:t>
            </a:r>
            <a:endParaRPr sz="2200" b="1" dirty="0"/>
          </a:p>
          <a:p>
            <a:pPr algn="ctr" defTabSz="822958">
              <a:lnSpc>
                <a:spcPct val="81000"/>
              </a:lnSpc>
              <a:spcBef>
                <a:spcPts val="200"/>
              </a:spcBef>
              <a:defRPr sz="900">
                <a:latin typeface="Times New Roman"/>
                <a:ea typeface="Times New Roman"/>
                <a:cs typeface="Times New Roman"/>
                <a:sym typeface="Times New Roman"/>
              </a:defRPr>
            </a:pPr>
            <a:r>
              <a:rPr dirty="0"/>
              <a:t>Roll No. 214G1A3272</a:t>
            </a:r>
          </a:p>
        </p:txBody>
      </p:sp>
      <p:grpSp>
        <p:nvGrpSpPr>
          <p:cNvPr id="55" name="Rectangle: Rounded Corners 16"/>
          <p:cNvGrpSpPr/>
          <p:nvPr/>
        </p:nvGrpSpPr>
        <p:grpSpPr>
          <a:xfrm>
            <a:off x="755008" y="335271"/>
            <a:ext cx="10528186" cy="857866"/>
            <a:chOff x="0" y="0"/>
            <a:chExt cx="10528184" cy="857865"/>
          </a:xfrm>
        </p:grpSpPr>
        <p:sp>
          <p:nvSpPr>
            <p:cNvPr id="53" name="Rounded Rectangle"/>
            <p:cNvSpPr/>
            <p:nvPr/>
          </p:nvSpPr>
          <p:spPr>
            <a:xfrm>
              <a:off x="-1" y="0"/>
              <a:ext cx="10528186" cy="857866"/>
            </a:xfrm>
            <a:prstGeom prst="roundRect">
              <a:avLst>
                <a:gd name="adj" fmla="val 16667"/>
              </a:avLst>
            </a:prstGeom>
            <a:solidFill>
              <a:srgbClr val="FF6600"/>
            </a:solidFill>
            <a:ln w="12700" cap="flat">
              <a:noFill/>
              <a:miter lim="400000"/>
            </a:ln>
            <a:effectLst>
              <a:outerShdw blurRad="63500" dist="19050" dir="5400000" rotWithShape="0">
                <a:srgbClr val="000000">
                  <a:alpha val="63000"/>
                </a:srgbClr>
              </a:outerShdw>
            </a:effectLst>
          </p:spPr>
          <p:txBody>
            <a:bodyPr wrap="square" lIns="45718" tIns="45718" rIns="45718" bIns="45718" numCol="1" anchor="ctr">
              <a:noAutofit/>
            </a:bodyPr>
            <a:lstStyle/>
            <a:p>
              <a:pPr algn="ctr">
                <a:defRPr sz="2000" b="1">
                  <a:solidFill>
                    <a:srgbClr val="FFFFFF"/>
                  </a:solidFill>
                  <a:effectLst>
                    <a:outerShdw blurRad="38100" dist="38100" dir="2700000" rotWithShape="0">
                      <a:srgbClr val="000000">
                        <a:alpha val="43137"/>
                      </a:srgbClr>
                    </a:outerShdw>
                  </a:effectLst>
                  <a:latin typeface="Times New Roman"/>
                  <a:ea typeface="Times New Roman"/>
                  <a:cs typeface="Times New Roman"/>
                  <a:sym typeface="Times New Roman"/>
                </a:defRPr>
              </a:pPr>
              <a:endParaRPr/>
            </a:p>
          </p:txBody>
        </p:sp>
        <p:sp>
          <p:nvSpPr>
            <p:cNvPr id="54" name="Intelligent Placement and Career Development Platform"/>
            <p:cNvSpPr txBox="1"/>
            <p:nvPr/>
          </p:nvSpPr>
          <p:spPr>
            <a:xfrm>
              <a:off x="87595" y="242557"/>
              <a:ext cx="10352992" cy="37274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numCol="1" anchor="ctr">
              <a:spAutoFit/>
            </a:bodyPr>
            <a:lstStyle>
              <a:lvl1pPr algn="ctr">
                <a:defRPr sz="2000" b="1">
                  <a:solidFill>
                    <a:srgbClr val="FFFFFF"/>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r>
                <a:t>Intelligent Placement and Career Development Platform</a:t>
              </a:r>
            </a:p>
          </p:txBody>
        </p:sp>
      </p:grpSp>
      <p:sp>
        <p:nvSpPr>
          <p:cNvPr id="56" name="Rectangle 17"/>
          <p:cNvSpPr txBox="1"/>
          <p:nvPr/>
        </p:nvSpPr>
        <p:spPr>
          <a:xfrm>
            <a:off x="2760558" y="1261695"/>
            <a:ext cx="6670865" cy="3114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lgn="ctr">
              <a:lnSpc>
                <a:spcPct val="107000"/>
              </a:lnSpc>
              <a:spcBef>
                <a:spcPts val="500"/>
              </a:spcBef>
              <a:defRPr sz="1600" i="1">
                <a:latin typeface="Times New Roman"/>
                <a:ea typeface="Times New Roman"/>
                <a:cs typeface="Times New Roman"/>
                <a:sym typeface="Times New Roman"/>
              </a:defRPr>
            </a:lvl1pPr>
          </a:lstStyle>
          <a:p>
            <a:r>
              <a:t>by</a:t>
            </a:r>
          </a:p>
        </p:txBody>
      </p:sp>
      <p:pic>
        <p:nvPicPr>
          <p:cNvPr id="57" name="Picture 4" descr="Picture 4"/>
          <p:cNvPicPr>
            <a:picLocks noChangeAspect="1"/>
          </p:cNvPicPr>
          <p:nvPr/>
        </p:nvPicPr>
        <p:blipFill>
          <a:blip r:embed="rId2"/>
          <a:stretch>
            <a:fillRect/>
          </a:stretch>
        </p:blipFill>
        <p:spPr>
          <a:xfrm>
            <a:off x="5342104" y="3477045"/>
            <a:ext cx="1843675" cy="1685489"/>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10</a:t>
            </a:fld>
            <a:endParaRPr/>
          </a:p>
        </p:txBody>
      </p:sp>
      <p:sp>
        <p:nvSpPr>
          <p:cNvPr id="76" name="Title 1"/>
          <p:cNvSpPr txBox="1">
            <a:spLocks noGrp="1"/>
          </p:cNvSpPr>
          <p:nvPr>
            <p:ph type="title"/>
          </p:nvPr>
        </p:nvSpPr>
        <p:spPr>
          <a:xfrm>
            <a:off x="-4" y="232759"/>
            <a:ext cx="12192003" cy="714893"/>
          </a:xfrm>
          <a:prstGeom prst="rect">
            <a:avLst/>
          </a:prstGeom>
        </p:spPr>
        <p:txBody>
          <a:bodyPr/>
          <a:lstStyle>
            <a:lvl1pPr algn="just"/>
          </a:lstStyle>
          <a:p>
            <a:r>
              <a:rPr lang="en-US" dirty="0"/>
              <a:t>Cont’d…</a:t>
            </a:r>
            <a:endParaRPr dirty="0"/>
          </a:p>
        </p:txBody>
      </p:sp>
      <p:graphicFrame>
        <p:nvGraphicFramePr>
          <p:cNvPr id="77" name="Table 3"/>
          <p:cNvGraphicFramePr/>
          <p:nvPr>
            <p:extLst>
              <p:ext uri="{D42A27DB-BD31-4B8C-83A1-F6EECF244321}">
                <p14:modId xmlns:p14="http://schemas.microsoft.com/office/powerpoint/2010/main" val="2380536876"/>
              </p:ext>
            </p:extLst>
          </p:nvPr>
        </p:nvGraphicFramePr>
        <p:xfrm>
          <a:off x="156543" y="1087119"/>
          <a:ext cx="11628020" cy="5288280"/>
        </p:xfrm>
        <a:graphic>
          <a:graphicData uri="http://schemas.openxmlformats.org/drawingml/2006/table">
            <a:tbl>
              <a:tblPr firstRow="1" bandRow="1">
                <a:tableStyleId>{4C3C2611-4C71-4FC5-86AE-919BDF0F9419}</a:tableStyleId>
              </a:tblPr>
              <a:tblGrid>
                <a:gridCol w="361042">
                  <a:extLst>
                    <a:ext uri="{9D8B030D-6E8A-4147-A177-3AD203B41FA5}">
                      <a16:colId xmlns:a16="http://schemas.microsoft.com/office/drawing/2014/main" val="20000"/>
                    </a:ext>
                  </a:extLst>
                </a:gridCol>
                <a:gridCol w="2053087">
                  <a:extLst>
                    <a:ext uri="{9D8B030D-6E8A-4147-A177-3AD203B41FA5}">
                      <a16:colId xmlns:a16="http://schemas.microsoft.com/office/drawing/2014/main" val="20001"/>
                    </a:ext>
                  </a:extLst>
                </a:gridCol>
                <a:gridCol w="1164566">
                  <a:extLst>
                    <a:ext uri="{9D8B030D-6E8A-4147-A177-3AD203B41FA5}">
                      <a16:colId xmlns:a16="http://schemas.microsoft.com/office/drawing/2014/main" val="20002"/>
                    </a:ext>
                  </a:extLst>
                </a:gridCol>
                <a:gridCol w="2113471">
                  <a:extLst>
                    <a:ext uri="{9D8B030D-6E8A-4147-A177-3AD203B41FA5}">
                      <a16:colId xmlns:a16="http://schemas.microsoft.com/office/drawing/2014/main" val="20003"/>
                    </a:ext>
                  </a:extLst>
                </a:gridCol>
                <a:gridCol w="1449238">
                  <a:extLst>
                    <a:ext uri="{9D8B030D-6E8A-4147-A177-3AD203B41FA5}">
                      <a16:colId xmlns:a16="http://schemas.microsoft.com/office/drawing/2014/main" val="20004"/>
                    </a:ext>
                  </a:extLst>
                </a:gridCol>
                <a:gridCol w="2691442">
                  <a:extLst>
                    <a:ext uri="{9D8B030D-6E8A-4147-A177-3AD203B41FA5}">
                      <a16:colId xmlns:a16="http://schemas.microsoft.com/office/drawing/2014/main" val="20005"/>
                    </a:ext>
                  </a:extLst>
                </a:gridCol>
                <a:gridCol w="1795174">
                  <a:extLst>
                    <a:ext uri="{9D8B030D-6E8A-4147-A177-3AD203B41FA5}">
                      <a16:colId xmlns:a16="http://schemas.microsoft.com/office/drawing/2014/main" val="20006"/>
                    </a:ext>
                  </a:extLst>
                </a:gridCol>
              </a:tblGrid>
              <a:tr h="370840">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No</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Title</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Author</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Journal Name &amp; Year</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Methodology Adapted</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Key Findings</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Gaps</a:t>
                      </a:r>
                    </a:p>
                  </a:txBody>
                  <a:tcPr marL="45720" marR="45720" horzOverflow="overflow"/>
                </a:tc>
                <a:extLst>
                  <a:ext uri="{0D108BD9-81ED-4DB2-BD59-A6C34878D82A}">
                    <a16:rowId xmlns:a16="http://schemas.microsoft.com/office/drawing/2014/main" val="10000"/>
                  </a:ext>
                </a:extLst>
              </a:tr>
              <a:tr h="370840">
                <a:tc>
                  <a:txBody>
                    <a:bodyPr/>
                    <a:lstStyle/>
                    <a:p>
                      <a:pPr algn="l">
                        <a:defRPr sz="1800"/>
                      </a:pPr>
                      <a:r>
                        <a:rPr sz="1700">
                          <a:latin typeface="Times New Roman"/>
                          <a:ea typeface="Times New Roman"/>
                          <a:cs typeface="Times New Roman"/>
                          <a:sym typeface="Times New Roman"/>
                        </a:rPr>
                        <a:t>4</a:t>
                      </a:r>
                    </a:p>
                  </a:txBody>
                  <a:tcPr marL="45720" marR="45720" horzOverflow="overflow"/>
                </a:tc>
                <a:tc>
                  <a:txBody>
                    <a:bodyPr/>
                    <a:lstStyle/>
                    <a:p>
                      <a:pPr algn="l">
                        <a:defRPr sz="1800"/>
                      </a:pPr>
                      <a:r>
                        <a:rPr sz="1700">
                          <a:latin typeface="Times New Roman"/>
                          <a:ea typeface="Times New Roman"/>
                          <a:cs typeface="Times New Roman"/>
                          <a:sym typeface="Times New Roman"/>
                        </a:rPr>
                        <a:t>Enhancing Student Placement Preparation Through Web Application</a:t>
                      </a:r>
                    </a:p>
                  </a:txBody>
                  <a:tcPr marL="45720" marR="45720" horzOverflow="overflow"/>
                </a:tc>
                <a:tc>
                  <a:txBody>
                    <a:bodyPr/>
                    <a:lstStyle/>
                    <a:p>
                      <a:pPr algn="l">
                        <a:defRPr sz="1800"/>
                      </a:pPr>
                      <a:r>
                        <a:rPr sz="1700" dirty="0">
                          <a:latin typeface="Times New Roman"/>
                          <a:ea typeface="Times New Roman"/>
                          <a:cs typeface="Times New Roman"/>
                          <a:sym typeface="Times New Roman"/>
                        </a:rPr>
                        <a:t>P</a:t>
                      </a:r>
                      <a:r>
                        <a:rPr lang="en-US" sz="1700" dirty="0">
                          <a:latin typeface="Times New Roman"/>
                          <a:ea typeface="Times New Roman"/>
                          <a:cs typeface="Times New Roman"/>
                          <a:sym typeface="Times New Roman"/>
                        </a:rPr>
                        <a:t> </a:t>
                      </a:r>
                      <a:r>
                        <a:rPr sz="1700" dirty="0">
                          <a:latin typeface="Times New Roman"/>
                          <a:ea typeface="Times New Roman"/>
                          <a:cs typeface="Times New Roman"/>
                          <a:sym typeface="Times New Roman"/>
                        </a:rPr>
                        <a:t>Shanmugam, </a:t>
                      </a:r>
                      <a:r>
                        <a:rPr sz="1700" dirty="0" err="1">
                          <a:latin typeface="Times New Roman"/>
                          <a:ea typeface="Times New Roman"/>
                          <a:cs typeface="Times New Roman"/>
                          <a:sym typeface="Times New Roman"/>
                        </a:rPr>
                        <a:t>Janhavi</a:t>
                      </a:r>
                      <a:r>
                        <a:rPr sz="1700" dirty="0">
                          <a:latin typeface="Times New Roman"/>
                          <a:ea typeface="Times New Roman"/>
                          <a:cs typeface="Times New Roman"/>
                          <a:sym typeface="Times New Roman"/>
                        </a:rPr>
                        <a:t> Lenka et al.</a:t>
                      </a:r>
                    </a:p>
                  </a:txBody>
                  <a:tcPr marL="45720" marR="45720" horzOverflow="overflow"/>
                </a:tc>
                <a:tc>
                  <a:txBody>
                    <a:bodyPr/>
                    <a:lstStyle/>
                    <a:p>
                      <a:pPr algn="l">
                        <a:defRPr sz="1800"/>
                      </a:pPr>
                      <a:r>
                        <a:rPr sz="1700">
                          <a:latin typeface="Times New Roman"/>
                          <a:ea typeface="Times New Roman"/>
                          <a:cs typeface="Times New Roman"/>
                          <a:sym typeface="Times New Roman"/>
                        </a:rPr>
                        <a:t>International Conference on Innovative Computing &amp; Communication &amp; 2024</a:t>
                      </a:r>
                    </a:p>
                  </a:txBody>
                  <a:tcPr marL="45720" marR="45720" horzOverflow="overflow"/>
                </a:tc>
                <a:tc>
                  <a:txBody>
                    <a:bodyPr/>
                    <a:lstStyle/>
                    <a:p>
                      <a:pPr algn="l">
                        <a:defRPr sz="1800"/>
                      </a:pPr>
                      <a:r>
                        <a:rPr sz="1700">
                          <a:latin typeface="Times New Roman"/>
                          <a:ea typeface="Times New Roman"/>
                          <a:cs typeface="Times New Roman"/>
                          <a:sym typeface="Times New Roman"/>
                        </a:rPr>
                        <a:t>Comprehensive platform with personalized learning and mentorship.</a:t>
                      </a:r>
                    </a:p>
                  </a:txBody>
                  <a:tcPr marL="45720" marR="45720" horzOverflow="overflow"/>
                </a:tc>
                <a:tc>
                  <a:txBody>
                    <a:bodyPr/>
                    <a:lstStyle/>
                    <a:p>
                      <a:pPr algn="l">
                        <a:defRPr sz="1800"/>
                      </a:pPr>
                      <a:r>
                        <a:rPr sz="1700">
                          <a:latin typeface="Times New Roman"/>
                          <a:ea typeface="Times New Roman"/>
                          <a:cs typeface="Times New Roman"/>
                          <a:sym typeface="Times New Roman"/>
                        </a:rPr>
                        <a:t>Tailored resources, student progress tracking, and collaboration among stakeholders.</a:t>
                      </a:r>
                    </a:p>
                  </a:txBody>
                  <a:tcPr marL="45720" marR="45720" horzOverflow="overflow"/>
                </a:tc>
                <a:tc>
                  <a:txBody>
                    <a:bodyPr/>
                    <a:lstStyle/>
                    <a:p>
                      <a:pPr algn="l">
                        <a:defRPr sz="1800"/>
                      </a:pPr>
                      <a:r>
                        <a:rPr sz="1700">
                          <a:latin typeface="Times New Roman"/>
                          <a:ea typeface="Times New Roman"/>
                          <a:cs typeface="Times New Roman"/>
                          <a:sym typeface="Times New Roman"/>
                        </a:rPr>
                        <a:t>Lack of AI-driven analytics and industry-specific real-time recommendations.</a:t>
                      </a:r>
                    </a:p>
                  </a:txBody>
                  <a:tcPr marL="45720" marR="45720" horzOverflow="overflow"/>
                </a:tc>
                <a:extLst>
                  <a:ext uri="{0D108BD9-81ED-4DB2-BD59-A6C34878D82A}">
                    <a16:rowId xmlns:a16="http://schemas.microsoft.com/office/drawing/2014/main" val="10001"/>
                  </a:ext>
                </a:extLst>
              </a:tr>
              <a:tr h="370840">
                <a:tc>
                  <a:txBody>
                    <a:bodyPr/>
                    <a:lstStyle/>
                    <a:p>
                      <a:pPr algn="l">
                        <a:defRPr sz="1800"/>
                      </a:pPr>
                      <a:r>
                        <a:rPr sz="1700">
                          <a:latin typeface="Times New Roman"/>
                          <a:ea typeface="Times New Roman"/>
                          <a:cs typeface="Times New Roman"/>
                          <a:sym typeface="Times New Roman"/>
                        </a:rPr>
                        <a:t>5</a:t>
                      </a:r>
                    </a:p>
                  </a:txBody>
                  <a:tcPr marL="45720" marR="45720" horzOverflow="overflow"/>
                </a:tc>
                <a:tc>
                  <a:txBody>
                    <a:bodyPr/>
                    <a:lstStyle/>
                    <a:p>
                      <a:pPr algn="l">
                        <a:defRPr sz="1800"/>
                      </a:pPr>
                      <a:r>
                        <a:rPr sz="1700">
                          <a:latin typeface="Times New Roman"/>
                          <a:ea typeface="Times New Roman"/>
                          <a:cs typeface="Times New Roman"/>
                          <a:sym typeface="Times New Roman"/>
                        </a:rPr>
                        <a:t>An Integrated Web Application for Training and Placement</a:t>
                      </a:r>
                    </a:p>
                  </a:txBody>
                  <a:tcPr marL="45720" marR="45720" horzOverflow="overflow"/>
                </a:tc>
                <a:tc>
                  <a:txBody>
                    <a:bodyPr/>
                    <a:lstStyle/>
                    <a:p>
                      <a:pPr algn="l">
                        <a:defRPr sz="1800"/>
                      </a:pPr>
                      <a:r>
                        <a:rPr sz="1700">
                          <a:latin typeface="Times New Roman"/>
                          <a:ea typeface="Times New Roman"/>
                          <a:cs typeface="Times New Roman"/>
                          <a:sym typeface="Times New Roman"/>
                        </a:rPr>
                        <a:t>Dr. Gauri Dhopavkar et al.</a:t>
                      </a:r>
                    </a:p>
                  </a:txBody>
                  <a:tcPr marL="45720" marR="45720" horzOverflow="overflow"/>
                </a:tc>
                <a:tc>
                  <a:txBody>
                    <a:bodyPr/>
                    <a:lstStyle/>
                    <a:p>
                      <a:pPr algn="l">
                        <a:defRPr sz="1800"/>
                      </a:pPr>
                      <a:r>
                        <a:rPr sz="1700">
                          <a:latin typeface="Times New Roman"/>
                          <a:ea typeface="Times New Roman"/>
                          <a:cs typeface="Times New Roman"/>
                          <a:sym typeface="Times New Roman"/>
                        </a:rPr>
                        <a:t>Mathematical Statistician and Engineering Applications &amp; 2022</a:t>
                      </a:r>
                    </a:p>
                  </a:txBody>
                  <a:tcPr marL="45720" marR="45720" horzOverflow="overflow"/>
                </a:tc>
                <a:tc>
                  <a:txBody>
                    <a:bodyPr/>
                    <a:lstStyle/>
                    <a:p>
                      <a:pPr algn="l">
                        <a:defRPr sz="1800"/>
                      </a:pPr>
                      <a:r>
                        <a:rPr sz="1700">
                          <a:latin typeface="Times New Roman"/>
                          <a:ea typeface="Times New Roman"/>
                          <a:cs typeface="Times New Roman"/>
                          <a:sym typeface="Times New Roman"/>
                        </a:rPr>
                        <a:t>Development of a Training &amp; Placement Portal System using automation.</a:t>
                      </a:r>
                    </a:p>
                  </a:txBody>
                  <a:tcPr marL="45720" marR="45720" horzOverflow="overflow"/>
                </a:tc>
                <a:tc>
                  <a:txBody>
                    <a:bodyPr/>
                    <a:lstStyle/>
                    <a:p>
                      <a:pPr algn="l">
                        <a:defRPr sz="1800"/>
                      </a:pPr>
                      <a:r>
                        <a:rPr sz="1700">
                          <a:latin typeface="Times New Roman"/>
                          <a:ea typeface="Times New Roman"/>
                          <a:cs typeface="Times New Roman"/>
                          <a:sym typeface="Times New Roman"/>
                        </a:rPr>
                        <a:t>Automated tasks improve precision, save time, and provide students with notifications, question banks, and company details.</a:t>
                      </a:r>
                    </a:p>
                  </a:txBody>
                  <a:tcPr marL="45720" marR="45720" horzOverflow="overflow"/>
                </a:tc>
                <a:tc>
                  <a:txBody>
                    <a:bodyPr/>
                    <a:lstStyle/>
                    <a:p>
                      <a:pPr algn="l">
                        <a:defRPr sz="1800"/>
                      </a:pPr>
                      <a:r>
                        <a:rPr sz="1700">
                          <a:latin typeface="Times New Roman"/>
                          <a:ea typeface="Times New Roman"/>
                          <a:cs typeface="Times New Roman"/>
                          <a:sym typeface="Times New Roman"/>
                        </a:rPr>
                        <a:t>Lack of advanced analytics for personalized student-company matching and integration of AI.</a:t>
                      </a:r>
                    </a:p>
                  </a:txBody>
                  <a:tcPr marL="45720" marR="45720" horzOverflow="overflow"/>
                </a:tc>
                <a:extLst>
                  <a:ext uri="{0D108BD9-81ED-4DB2-BD59-A6C34878D82A}">
                    <a16:rowId xmlns:a16="http://schemas.microsoft.com/office/drawing/2014/main" val="10002"/>
                  </a:ext>
                </a:extLst>
              </a:tr>
              <a:tr h="370840">
                <a:tc>
                  <a:txBody>
                    <a:bodyPr/>
                    <a:lstStyle/>
                    <a:p>
                      <a:pPr algn="l">
                        <a:defRPr sz="1800"/>
                      </a:pPr>
                      <a:r>
                        <a:rPr sz="1700">
                          <a:latin typeface="Times New Roman"/>
                          <a:ea typeface="Times New Roman"/>
                          <a:cs typeface="Times New Roman"/>
                          <a:sym typeface="Times New Roman"/>
                        </a:rPr>
                        <a:t>6</a:t>
                      </a:r>
                    </a:p>
                  </a:txBody>
                  <a:tcPr marL="45720" marR="45720" horzOverflow="overflow"/>
                </a:tc>
                <a:tc>
                  <a:txBody>
                    <a:bodyPr/>
                    <a:lstStyle/>
                    <a:p>
                      <a:pPr algn="l">
                        <a:defRPr sz="1800"/>
                      </a:pPr>
                      <a:r>
                        <a:rPr sz="1700">
                          <a:latin typeface="Times New Roman"/>
                          <a:ea typeface="Times New Roman"/>
                          <a:cs typeface="Times New Roman"/>
                          <a:sym typeface="Times New Roman"/>
                        </a:rPr>
                        <a:t>Design and Development of Department Placement Portal using MERN Technology</a:t>
                      </a:r>
                    </a:p>
                  </a:txBody>
                  <a:tcPr marL="45720" marR="45720" horzOverflow="overflow"/>
                </a:tc>
                <a:tc>
                  <a:txBody>
                    <a:bodyPr/>
                    <a:lstStyle/>
                    <a:p>
                      <a:pPr algn="l">
                        <a:defRPr sz="1800"/>
                      </a:pPr>
                      <a:r>
                        <a:rPr sz="1700">
                          <a:latin typeface="Times New Roman"/>
                          <a:ea typeface="Times New Roman"/>
                          <a:cs typeface="Times New Roman"/>
                          <a:sym typeface="Times New Roman"/>
                        </a:rPr>
                        <a:t>Fiza Kousar et al.</a:t>
                      </a:r>
                    </a:p>
                  </a:txBody>
                  <a:tcPr marL="45720" marR="45720" horzOverflow="overflow"/>
                </a:tc>
                <a:tc>
                  <a:txBody>
                    <a:bodyPr/>
                    <a:lstStyle/>
                    <a:p>
                      <a:pPr algn="l">
                        <a:defRPr sz="1800"/>
                      </a:pPr>
                      <a:r>
                        <a:rPr sz="1700">
                          <a:latin typeface="Times New Roman"/>
                          <a:ea typeface="Times New Roman"/>
                          <a:cs typeface="Times New Roman"/>
                          <a:sym typeface="Times New Roman"/>
                        </a:rPr>
                        <a:t>International Advanced Research Journal in Science, Engineering and Technology &amp; 2022</a:t>
                      </a:r>
                    </a:p>
                  </a:txBody>
                  <a:tcPr marL="45720" marR="45720" horzOverflow="overflow"/>
                </a:tc>
                <a:tc>
                  <a:txBody>
                    <a:bodyPr/>
                    <a:lstStyle/>
                    <a:p>
                      <a:pPr algn="l">
                        <a:defRPr sz="1800"/>
                      </a:pPr>
                      <a:r>
                        <a:rPr sz="1700">
                          <a:latin typeface="Times New Roman"/>
                          <a:ea typeface="Times New Roman"/>
                          <a:cs typeface="Times New Roman"/>
                          <a:sym typeface="Times New Roman"/>
                        </a:rPr>
                        <a:t>MVC architecture using MERN stack for web portal development.</a:t>
                      </a:r>
                    </a:p>
                  </a:txBody>
                  <a:tcPr marL="45720" marR="45720" horzOverflow="overflow"/>
                </a:tc>
                <a:tc>
                  <a:txBody>
                    <a:bodyPr/>
                    <a:lstStyle/>
                    <a:p>
                      <a:pPr algn="l">
                        <a:defRPr sz="1800"/>
                      </a:pPr>
                      <a:r>
                        <a:rPr sz="1700">
                          <a:latin typeface="Times New Roman"/>
                          <a:ea typeface="Times New Roman"/>
                          <a:cs typeface="Times New Roman"/>
                          <a:sym typeface="Times New Roman"/>
                        </a:rPr>
                        <a:t>Simplifies placement tasks with modules for student credentials, job postings, and placement statistics.</a:t>
                      </a:r>
                    </a:p>
                  </a:txBody>
                  <a:tcPr marL="45720" marR="45720" horzOverflow="overflow"/>
                </a:tc>
                <a:tc>
                  <a:txBody>
                    <a:bodyPr/>
                    <a:lstStyle/>
                    <a:p>
                      <a:pPr algn="l">
                        <a:defRPr sz="1800"/>
                      </a:pPr>
                      <a:r>
                        <a:rPr sz="1700" dirty="0">
                          <a:latin typeface="Times New Roman"/>
                          <a:ea typeface="Times New Roman"/>
                          <a:cs typeface="Times New Roman"/>
                          <a:sym typeface="Times New Roman"/>
                        </a:rPr>
                        <a:t>Limited focus on advanced analytics or AI for enhancing student-company matching efficiency.</a:t>
                      </a:r>
                    </a:p>
                  </a:txBody>
                  <a:tcPr marL="45720" marR="45720"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11</a:t>
            </a:fld>
            <a:endParaRPr/>
          </a:p>
        </p:txBody>
      </p:sp>
      <p:sp>
        <p:nvSpPr>
          <p:cNvPr id="80" name="Title 1"/>
          <p:cNvSpPr txBox="1">
            <a:spLocks noGrp="1"/>
          </p:cNvSpPr>
          <p:nvPr>
            <p:ph type="title"/>
          </p:nvPr>
        </p:nvSpPr>
        <p:spPr>
          <a:xfrm>
            <a:off x="-4" y="232759"/>
            <a:ext cx="12192003" cy="714893"/>
          </a:xfrm>
          <a:prstGeom prst="rect">
            <a:avLst/>
          </a:prstGeom>
        </p:spPr>
        <p:txBody>
          <a:bodyPr/>
          <a:lstStyle/>
          <a:p>
            <a:r>
              <a:t>Existing</a:t>
            </a:r>
            <a:r>
              <a:rPr sz="1200"/>
              <a:t>  </a:t>
            </a:r>
            <a:r>
              <a:t>System</a:t>
            </a:r>
          </a:p>
        </p:txBody>
      </p:sp>
      <p:sp>
        <p:nvSpPr>
          <p:cNvPr id="81" name="Content Placeholder 2"/>
          <p:cNvSpPr txBox="1">
            <a:spLocks noGrp="1"/>
          </p:cNvSpPr>
          <p:nvPr>
            <p:ph type="body" idx="1"/>
          </p:nvPr>
        </p:nvSpPr>
        <p:spPr>
          <a:xfrm>
            <a:off x="206428" y="947650"/>
            <a:ext cx="11779137" cy="5507580"/>
          </a:xfrm>
          <a:prstGeom prst="rect">
            <a:avLst/>
          </a:prstGeom>
        </p:spPr>
        <p:txBody>
          <a:bodyPr/>
          <a:lstStyle/>
          <a:p>
            <a:pPr marL="0" indent="0" defTabSz="457200">
              <a:lnSpc>
                <a:spcPts val="4400"/>
              </a:lnSpc>
              <a:spcBef>
                <a:spcPts val="0"/>
              </a:spcBef>
              <a:buSzTx/>
              <a:buNone/>
              <a:defRPr sz="2600"/>
            </a:pPr>
            <a:r>
              <a:rPr dirty="0"/>
              <a:t>    All processes in existing system are handled manually. All the work that is done in the existing system is done by the human intervention .As all the work is done manually, there were a lot of workload on placement officer and it also increases the maximum chances of errors. </a:t>
            </a:r>
          </a:p>
          <a:p>
            <a:pPr marL="0" indent="0" defTabSz="457200">
              <a:lnSpc>
                <a:spcPts val="4400"/>
              </a:lnSpc>
              <a:spcBef>
                <a:spcPts val="0"/>
              </a:spcBef>
              <a:buSzTx/>
              <a:buNone/>
              <a:defRPr sz="2600"/>
            </a:pPr>
            <a:r>
              <a:rPr dirty="0"/>
              <a:t>This is so slow and time consuming. Due to increase in number of user’s the process become more difficult. Problems faced in existing system are as follows</a:t>
            </a:r>
          </a:p>
          <a:p>
            <a:pPr marL="280735" indent="-280735" defTabSz="457200">
              <a:lnSpc>
                <a:spcPts val="4400"/>
              </a:lnSpc>
              <a:spcBef>
                <a:spcPts val="0"/>
              </a:spcBef>
              <a:buFontTx/>
              <a:buChar char="•"/>
              <a:defRPr sz="2600"/>
            </a:pPr>
            <a:r>
              <a:rPr dirty="0"/>
              <a:t>Searching of eligible students is done manually by TPO based on the company criteria.</a:t>
            </a:r>
          </a:p>
          <a:p>
            <a:pPr marL="280735" indent="-280735" defTabSz="457200">
              <a:lnSpc>
                <a:spcPts val="4400"/>
              </a:lnSpc>
              <a:spcBef>
                <a:spcPts val="0"/>
              </a:spcBef>
              <a:buFontTx/>
              <a:buChar char="•"/>
              <a:defRPr sz="2600"/>
            </a:pPr>
            <a:r>
              <a:rPr dirty="0"/>
              <a:t>The records were stored in modified excel sheets hence sorting problem.</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12</a:t>
            </a:fld>
            <a:endParaRPr/>
          </a:p>
        </p:txBody>
      </p:sp>
      <p:sp>
        <p:nvSpPr>
          <p:cNvPr id="84" name="Title 1"/>
          <p:cNvSpPr txBox="1">
            <a:spLocks noGrp="1"/>
          </p:cNvSpPr>
          <p:nvPr>
            <p:ph type="title"/>
          </p:nvPr>
        </p:nvSpPr>
        <p:spPr>
          <a:xfrm>
            <a:off x="-4" y="232759"/>
            <a:ext cx="12192003" cy="714893"/>
          </a:xfrm>
          <a:prstGeom prst="rect">
            <a:avLst/>
          </a:prstGeom>
        </p:spPr>
        <p:txBody>
          <a:bodyPr/>
          <a:lstStyle/>
          <a:p>
            <a:r>
              <a:rPr lang="en-US" dirty="0"/>
              <a:t>Cont’d…</a:t>
            </a:r>
            <a:endParaRPr dirty="0"/>
          </a:p>
        </p:txBody>
      </p:sp>
      <p:sp>
        <p:nvSpPr>
          <p:cNvPr id="85" name="Content Placeholder 2"/>
          <p:cNvSpPr txBox="1">
            <a:spLocks noGrp="1"/>
          </p:cNvSpPr>
          <p:nvPr>
            <p:ph type="body" idx="1"/>
          </p:nvPr>
        </p:nvSpPr>
        <p:spPr>
          <a:xfrm>
            <a:off x="199504" y="1097277"/>
            <a:ext cx="11779137" cy="5394964"/>
          </a:xfrm>
          <a:prstGeom prst="rect">
            <a:avLst/>
          </a:prstGeom>
        </p:spPr>
        <p:txBody>
          <a:bodyPr/>
          <a:lstStyle/>
          <a:p>
            <a:pPr marL="280735" indent="-280735" defTabSz="457200">
              <a:lnSpc>
                <a:spcPts val="4400"/>
              </a:lnSpc>
              <a:spcBef>
                <a:spcPts val="0"/>
              </a:spcBef>
              <a:buFontTx/>
              <a:buChar char="•"/>
            </a:pPr>
            <a:r>
              <a:rPr dirty="0"/>
              <a:t>The duplication of records was usual hence data redundancy.</a:t>
            </a:r>
          </a:p>
          <a:p>
            <a:pPr marL="280735" indent="-280735" defTabSz="457200">
              <a:lnSpc>
                <a:spcPts val="4400"/>
              </a:lnSpc>
              <a:spcBef>
                <a:spcPts val="0"/>
              </a:spcBef>
              <a:buFontTx/>
              <a:buChar char="•"/>
            </a:pPr>
            <a:r>
              <a:rPr dirty="0"/>
              <a:t>TPO’s have to collect all the information and Resumes of students and organize them manually and sort them according to various streams.</a:t>
            </a:r>
            <a:endParaRPr dirty="0">
              <a:latin typeface="Times Roman"/>
              <a:ea typeface="Times Roman"/>
              <a:cs typeface="Times Roman"/>
              <a:sym typeface="Times Roman"/>
            </a:endParaRPr>
          </a:p>
          <a:p>
            <a:pPr marL="280735" indent="-280735" defTabSz="457200">
              <a:lnSpc>
                <a:spcPts val="4400"/>
              </a:lnSpc>
              <a:spcBef>
                <a:spcPts val="0"/>
              </a:spcBef>
              <a:buFontTx/>
              <a:buChar char="•"/>
            </a:pPr>
            <a:r>
              <a:rPr dirty="0"/>
              <a:t>Collecting CV’s of so many student is a painful and time consuming task and handling of too many CV’s is a great overhead. </a:t>
            </a:r>
            <a:endParaRPr dirty="0">
              <a:latin typeface="Times Roman"/>
              <a:ea typeface="Times Roman"/>
              <a:cs typeface="Times Roman"/>
              <a:sym typeface="Times Roman"/>
            </a:endParaRPr>
          </a:p>
          <a:p>
            <a:pPr marL="280735" indent="-280735" defTabSz="457200">
              <a:lnSpc>
                <a:spcPts val="4400"/>
              </a:lnSpc>
              <a:spcBef>
                <a:spcPts val="0"/>
              </a:spcBef>
              <a:buFontTx/>
              <a:buChar char="•"/>
            </a:pPr>
            <a:r>
              <a:rPr dirty="0"/>
              <a:t>It takes too much time to managing, updating and informing specific student for specific company criteria.</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13</a:t>
            </a:fld>
            <a:endParaRPr/>
          </a:p>
        </p:txBody>
      </p:sp>
      <p:sp>
        <p:nvSpPr>
          <p:cNvPr id="88" name="Title 1"/>
          <p:cNvSpPr txBox="1">
            <a:spLocks noGrp="1"/>
          </p:cNvSpPr>
          <p:nvPr>
            <p:ph type="title"/>
          </p:nvPr>
        </p:nvSpPr>
        <p:spPr>
          <a:xfrm>
            <a:off x="-4" y="232759"/>
            <a:ext cx="12192003" cy="714893"/>
          </a:xfrm>
          <a:prstGeom prst="rect">
            <a:avLst/>
          </a:prstGeom>
        </p:spPr>
        <p:txBody>
          <a:bodyPr/>
          <a:lstStyle/>
          <a:p>
            <a:r>
              <a:t>Drawbacks</a:t>
            </a:r>
          </a:p>
        </p:txBody>
      </p:sp>
      <p:sp>
        <p:nvSpPr>
          <p:cNvPr id="89" name="Content Placeholder 2"/>
          <p:cNvSpPr txBox="1">
            <a:spLocks noGrp="1"/>
          </p:cNvSpPr>
          <p:nvPr>
            <p:ph type="body" idx="1"/>
          </p:nvPr>
        </p:nvSpPr>
        <p:spPr>
          <a:xfrm>
            <a:off x="206428" y="997852"/>
            <a:ext cx="11779137" cy="5283206"/>
          </a:xfrm>
          <a:prstGeom prst="rect">
            <a:avLst/>
          </a:prstGeom>
        </p:spPr>
        <p:txBody>
          <a:bodyPr>
            <a:noAutofit/>
          </a:bodyPr>
          <a:lstStyle/>
          <a:p>
            <a:pPr marL="401193" indent="-401193" defTabSz="370331">
              <a:lnSpc>
                <a:spcPts val="3500"/>
              </a:lnSpc>
              <a:spcBef>
                <a:spcPts val="0"/>
              </a:spcBef>
              <a:buChar char="➠"/>
              <a:defRPr sz="1944"/>
            </a:pPr>
            <a:r>
              <a:rPr sz="2000" dirty="0"/>
              <a:t>Placement officers must manually handle tasks like collecting student eligibility, tracking applications, and verifying data, making the process time-consuming and prone to errors.</a:t>
            </a:r>
            <a:endParaRPr sz="2000" dirty="0">
              <a:latin typeface="Times Roman"/>
              <a:ea typeface="Times Roman"/>
              <a:cs typeface="Times Roman"/>
              <a:sym typeface="Times Roman"/>
            </a:endParaRPr>
          </a:p>
          <a:p>
            <a:pPr marL="401193" indent="-401193" defTabSz="370331">
              <a:lnSpc>
                <a:spcPts val="3500"/>
              </a:lnSpc>
              <a:spcBef>
                <a:spcPts val="0"/>
              </a:spcBef>
              <a:buChar char="➠"/>
              <a:defRPr sz="1944"/>
            </a:pPr>
            <a:r>
              <a:rPr sz="2000" dirty="0"/>
              <a:t>The system relies on manually updated records, leading to outdated or incorrect data, which affects recruitment decisions.</a:t>
            </a:r>
            <a:endParaRPr sz="2000" dirty="0">
              <a:latin typeface="Times Roman"/>
              <a:ea typeface="Times Roman"/>
              <a:cs typeface="Times Roman"/>
              <a:sym typeface="Times Roman"/>
            </a:endParaRPr>
          </a:p>
          <a:p>
            <a:pPr marL="401193" indent="-401193" defTabSz="370331">
              <a:lnSpc>
                <a:spcPts val="3500"/>
              </a:lnSpc>
              <a:spcBef>
                <a:spcPts val="0"/>
              </a:spcBef>
              <a:buChar char="➠"/>
              <a:defRPr sz="1944"/>
            </a:pPr>
            <a:r>
              <a:rPr sz="2000" dirty="0"/>
              <a:t>Placement officer do not have detailed metrics or insights about student performance, skills, or progress, making shortlisting inefficient.</a:t>
            </a:r>
            <a:endParaRPr sz="2000" dirty="0">
              <a:latin typeface="Times Roman"/>
              <a:ea typeface="Times Roman"/>
              <a:cs typeface="Times Roman"/>
              <a:sym typeface="Times Roman"/>
            </a:endParaRPr>
          </a:p>
          <a:p>
            <a:pPr marL="401193" indent="-401193" defTabSz="370331">
              <a:lnSpc>
                <a:spcPts val="3500"/>
              </a:lnSpc>
              <a:spcBef>
                <a:spcPts val="0"/>
              </a:spcBef>
              <a:buChar char="➠"/>
              <a:defRPr sz="1944"/>
            </a:pPr>
            <a:r>
              <a:rPr sz="2000" dirty="0"/>
              <a:t>Students lack a system to customize or generate resumes tailored to recruiter-specific eligibility criteria, which decreases their chances of selection.</a:t>
            </a:r>
            <a:endParaRPr sz="2000" dirty="0">
              <a:latin typeface="Times Roman"/>
              <a:ea typeface="Times Roman"/>
              <a:cs typeface="Times Roman"/>
              <a:sym typeface="Times Roman"/>
            </a:endParaRPr>
          </a:p>
          <a:p>
            <a:pPr marL="401193" indent="-401193" defTabSz="370331">
              <a:lnSpc>
                <a:spcPts val="3500"/>
              </a:lnSpc>
              <a:spcBef>
                <a:spcPts val="0"/>
              </a:spcBef>
              <a:buChar char="➠"/>
              <a:defRPr sz="1944"/>
            </a:pPr>
            <a:r>
              <a:rPr sz="2000" dirty="0"/>
              <a:t>The system lacks tools to provide students with personalized training or recommendations for skill improvement.</a:t>
            </a:r>
            <a:endParaRPr sz="2000" dirty="0">
              <a:latin typeface="Times Roman"/>
              <a:ea typeface="Times Roman"/>
              <a:cs typeface="Times Roman"/>
              <a:sym typeface="Times Roman"/>
            </a:endParaRPr>
          </a:p>
          <a:p>
            <a:pPr marL="401193" indent="-401193" defTabSz="370331">
              <a:lnSpc>
                <a:spcPts val="3500"/>
              </a:lnSpc>
              <a:spcBef>
                <a:spcPts val="0"/>
              </a:spcBef>
              <a:buChar char="➠"/>
              <a:defRPr sz="1944"/>
            </a:pPr>
            <a:r>
              <a:rPr sz="2000" dirty="0"/>
              <a:t>The existing system is not user-friendly, with a complex interface and limited accessibility features, discouraging effective use.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14</a:t>
            </a:fld>
            <a:endParaRPr/>
          </a:p>
        </p:txBody>
      </p:sp>
      <p:sp>
        <p:nvSpPr>
          <p:cNvPr id="92" name="Title 1"/>
          <p:cNvSpPr txBox="1">
            <a:spLocks noGrp="1"/>
          </p:cNvSpPr>
          <p:nvPr>
            <p:ph type="title"/>
          </p:nvPr>
        </p:nvSpPr>
        <p:spPr>
          <a:xfrm>
            <a:off x="-4" y="232759"/>
            <a:ext cx="12192003" cy="714893"/>
          </a:xfrm>
          <a:prstGeom prst="rect">
            <a:avLst/>
          </a:prstGeom>
        </p:spPr>
        <p:txBody>
          <a:bodyPr/>
          <a:lstStyle/>
          <a:p>
            <a:r>
              <a:t>Proposed System</a:t>
            </a:r>
          </a:p>
        </p:txBody>
      </p:sp>
      <p:sp>
        <p:nvSpPr>
          <p:cNvPr id="93" name="Content Placeholder 2"/>
          <p:cNvSpPr txBox="1">
            <a:spLocks noGrp="1"/>
          </p:cNvSpPr>
          <p:nvPr>
            <p:ph type="body" idx="1"/>
          </p:nvPr>
        </p:nvSpPr>
        <p:spPr>
          <a:xfrm>
            <a:off x="199504" y="1097277"/>
            <a:ext cx="11779137" cy="5394964"/>
          </a:xfrm>
          <a:prstGeom prst="rect">
            <a:avLst/>
          </a:prstGeom>
        </p:spPr>
        <p:txBody>
          <a:bodyPr/>
          <a:lstStyle/>
          <a:p>
            <a:pPr marL="457200" indent="-457200">
              <a:lnSpc>
                <a:spcPct val="81000"/>
              </a:lnSpc>
              <a:defRPr sz="2500" b="1"/>
            </a:pPr>
            <a:r>
              <a:t>Placement Statistics Management</a:t>
            </a:r>
            <a:r>
              <a:rPr b="0"/>
              <a:t>: The system provides real-time insights into placement statistics, including the number of students placed, job roles and company-wise data.</a:t>
            </a:r>
          </a:p>
          <a:p>
            <a:pPr marL="457200" indent="-457200">
              <a:lnSpc>
                <a:spcPct val="81000"/>
              </a:lnSpc>
              <a:defRPr sz="2500" b="1"/>
            </a:pPr>
            <a:r>
              <a:t>Student Performance Tracking: </a:t>
            </a:r>
            <a:r>
              <a:rPr b="0"/>
              <a:t>A performance tracking module monitors students' progress in training programs, offering detailed feedback and analytics to help students identify areas for improvement.</a:t>
            </a:r>
          </a:p>
          <a:p>
            <a:pPr marL="457200" indent="-457200">
              <a:lnSpc>
                <a:spcPct val="81000"/>
              </a:lnSpc>
              <a:defRPr sz="2500" b="1"/>
            </a:pPr>
            <a:r>
              <a:t>AI-Driven Resume Scanning: </a:t>
            </a:r>
            <a:r>
              <a:rPr b="0"/>
              <a:t>Utilizing NLP and AI techniques, the system evaluates resumes, assigns scores based on relevance and quality, and suggests improvements to align with industry requirements.</a:t>
            </a:r>
          </a:p>
          <a:p>
            <a:pPr marL="457200" indent="-457200">
              <a:lnSpc>
                <a:spcPct val="81000"/>
              </a:lnSpc>
              <a:defRPr sz="2500" b="1"/>
            </a:pPr>
            <a:r>
              <a:t>Recruitment Process Information: </a:t>
            </a:r>
            <a:r>
              <a:rPr b="0"/>
              <a:t>The platform provides a comprehensive database of company profiles and recruitment processes, helping students understand the expectations of recruiters.</a:t>
            </a:r>
          </a:p>
          <a:p>
            <a:pPr marL="457200" indent="-457200">
              <a:lnSpc>
                <a:spcPct val="81000"/>
              </a:lnSpc>
              <a:defRPr sz="2500" b="1"/>
            </a:pPr>
            <a:r>
              <a:t>Personalized Learning Recommendations: </a:t>
            </a:r>
            <a:r>
              <a:rPr b="0"/>
              <a:t>A recommendation engine powered by sentiment analysis and machine learning suggests training videos and resources tailored to individual students' learning styles.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7ACA0-489E-172D-887D-E10FB23F3F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153C5B-65AE-3CE1-3F16-F84783E82327}"/>
              </a:ext>
            </a:extLst>
          </p:cNvPr>
          <p:cNvSpPr>
            <a:spLocks noGrp="1"/>
          </p:cNvSpPr>
          <p:nvPr>
            <p:ph type="title"/>
          </p:nvPr>
        </p:nvSpPr>
        <p:spPr/>
        <p:txBody>
          <a:bodyPr/>
          <a:lstStyle/>
          <a:p>
            <a:r>
              <a:rPr lang="en-US" dirty="0"/>
              <a:t>Planning</a:t>
            </a:r>
            <a:endParaRPr lang="en-IN" dirty="0"/>
          </a:p>
        </p:txBody>
      </p:sp>
      <p:pic>
        <p:nvPicPr>
          <p:cNvPr id="4" name="Picture 3">
            <a:extLst>
              <a:ext uri="{FF2B5EF4-FFF2-40B4-BE49-F238E27FC236}">
                <a16:creationId xmlns:a16="http://schemas.microsoft.com/office/drawing/2014/main" id="{33763C0F-37A3-B1C4-1A5D-482A985DB1C9}"/>
              </a:ext>
            </a:extLst>
          </p:cNvPr>
          <p:cNvPicPr>
            <a:picLocks noChangeAspect="1"/>
          </p:cNvPicPr>
          <p:nvPr/>
        </p:nvPicPr>
        <p:blipFill>
          <a:blip r:embed="rId2"/>
          <a:stretch>
            <a:fillRect/>
          </a:stretch>
        </p:blipFill>
        <p:spPr>
          <a:xfrm>
            <a:off x="2114705" y="1173192"/>
            <a:ext cx="7962589" cy="5241103"/>
          </a:xfrm>
          <a:prstGeom prst="rect">
            <a:avLst/>
          </a:prstGeom>
        </p:spPr>
      </p:pic>
      <p:sp>
        <p:nvSpPr>
          <p:cNvPr id="3" name="Date Placeholder 3">
            <a:extLst>
              <a:ext uri="{FF2B5EF4-FFF2-40B4-BE49-F238E27FC236}">
                <a16:creationId xmlns:a16="http://schemas.microsoft.com/office/drawing/2014/main" id="{4E215FB9-AFDB-6727-77DF-7065F719A0C5}"/>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15</a:t>
            </a:fld>
            <a:endParaRPr lang="en-IN"/>
          </a:p>
        </p:txBody>
      </p:sp>
    </p:spTree>
    <p:extLst>
      <p:ext uri="{BB962C8B-B14F-4D97-AF65-F5344CB8AC3E}">
        <p14:creationId xmlns:p14="http://schemas.microsoft.com/office/powerpoint/2010/main" val="369123241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C4708-2DE9-38B3-EC21-522DD5EE1B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DD95CD-B07A-1F08-4FE2-7D2CC081E55B}"/>
              </a:ext>
            </a:extLst>
          </p:cNvPr>
          <p:cNvSpPr>
            <a:spLocks noGrp="1"/>
          </p:cNvSpPr>
          <p:nvPr>
            <p:ph type="title"/>
          </p:nvPr>
        </p:nvSpPr>
        <p:spPr/>
        <p:txBody>
          <a:bodyPr/>
          <a:lstStyle/>
          <a:p>
            <a:r>
              <a:rPr lang="en-US" dirty="0"/>
              <a:t>Requirements : Functional Requirements</a:t>
            </a:r>
            <a:endParaRPr lang="en-IN" dirty="0"/>
          </a:p>
        </p:txBody>
      </p:sp>
      <p:sp>
        <p:nvSpPr>
          <p:cNvPr id="7" name="Content Placeholder 2">
            <a:extLst>
              <a:ext uri="{FF2B5EF4-FFF2-40B4-BE49-F238E27FC236}">
                <a16:creationId xmlns:a16="http://schemas.microsoft.com/office/drawing/2014/main" id="{62F4CBA0-E9B1-8E31-5FDC-16B6CFE43A2D}"/>
              </a:ext>
            </a:extLst>
          </p:cNvPr>
          <p:cNvSpPr>
            <a:spLocks noGrp="1"/>
          </p:cNvSpPr>
          <p:nvPr>
            <p:ph idx="1"/>
          </p:nvPr>
        </p:nvSpPr>
        <p:spPr>
          <a:xfrm>
            <a:off x="199505" y="1097279"/>
            <a:ext cx="11779135" cy="5394960"/>
          </a:xfrm>
        </p:spPr>
        <p:txBody>
          <a:bodyPr>
            <a:normAutofit/>
          </a:bodyPr>
          <a:lstStyle/>
          <a:p>
            <a:pPr>
              <a:lnSpc>
                <a:spcPct val="150000"/>
              </a:lnSpc>
            </a:pPr>
            <a:r>
              <a:rPr lang="en-US" dirty="0"/>
              <a:t>AI-Driven Resume Scanner </a:t>
            </a:r>
          </a:p>
          <a:p>
            <a:pPr>
              <a:lnSpc>
                <a:spcPct val="150000"/>
              </a:lnSpc>
            </a:pPr>
            <a:r>
              <a:rPr lang="en-US" dirty="0"/>
              <a:t>Placement Process Tracking </a:t>
            </a:r>
          </a:p>
          <a:p>
            <a:pPr>
              <a:lnSpc>
                <a:spcPct val="150000"/>
              </a:lnSpc>
            </a:pPr>
            <a:r>
              <a:rPr lang="en-US" dirty="0"/>
              <a:t>Company Profile Management </a:t>
            </a:r>
          </a:p>
          <a:p>
            <a:pPr>
              <a:lnSpc>
                <a:spcPct val="150000"/>
              </a:lnSpc>
            </a:pPr>
            <a:r>
              <a:rPr lang="en-US" dirty="0"/>
              <a:t>Training Program Tracking and Feedback </a:t>
            </a:r>
          </a:p>
          <a:p>
            <a:pPr>
              <a:lnSpc>
                <a:spcPct val="150000"/>
              </a:lnSpc>
            </a:pPr>
            <a:r>
              <a:rPr lang="en-US" dirty="0"/>
              <a:t>Personalized Training Video Recommendations</a:t>
            </a:r>
          </a:p>
        </p:txBody>
      </p:sp>
      <p:sp>
        <p:nvSpPr>
          <p:cNvPr id="3" name="Date Placeholder 3">
            <a:extLst>
              <a:ext uri="{FF2B5EF4-FFF2-40B4-BE49-F238E27FC236}">
                <a16:creationId xmlns:a16="http://schemas.microsoft.com/office/drawing/2014/main" id="{14536A21-88B1-8779-2EA1-0FE7E107450D}"/>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16</a:t>
            </a:fld>
            <a:endParaRPr lang="en-IN"/>
          </a:p>
        </p:txBody>
      </p:sp>
    </p:spTree>
    <p:extLst>
      <p:ext uri="{BB962C8B-B14F-4D97-AF65-F5344CB8AC3E}">
        <p14:creationId xmlns:p14="http://schemas.microsoft.com/office/powerpoint/2010/main" val="61136717"/>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87FB7-4B15-2C42-6416-19C3A1A77F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787576-FBDC-7201-1030-BC56542EAF26}"/>
              </a:ext>
            </a:extLst>
          </p:cNvPr>
          <p:cNvSpPr>
            <a:spLocks noGrp="1"/>
          </p:cNvSpPr>
          <p:nvPr>
            <p:ph type="title"/>
          </p:nvPr>
        </p:nvSpPr>
        <p:spPr/>
        <p:txBody>
          <a:bodyPr/>
          <a:lstStyle/>
          <a:p>
            <a:r>
              <a:rPr lang="en-US" dirty="0"/>
              <a:t>Requirements : Non-Functional Requirements</a:t>
            </a:r>
            <a:endParaRPr lang="en-IN" dirty="0"/>
          </a:p>
        </p:txBody>
      </p:sp>
      <p:sp>
        <p:nvSpPr>
          <p:cNvPr id="7" name="Content Placeholder 2">
            <a:extLst>
              <a:ext uri="{FF2B5EF4-FFF2-40B4-BE49-F238E27FC236}">
                <a16:creationId xmlns:a16="http://schemas.microsoft.com/office/drawing/2014/main" id="{0C3F677B-AE99-E3B5-1AA2-1A7365733F3A}"/>
              </a:ext>
            </a:extLst>
          </p:cNvPr>
          <p:cNvSpPr>
            <a:spLocks noGrp="1"/>
          </p:cNvSpPr>
          <p:nvPr>
            <p:ph idx="1"/>
          </p:nvPr>
        </p:nvSpPr>
        <p:spPr>
          <a:xfrm>
            <a:off x="199505" y="1097279"/>
            <a:ext cx="11779135" cy="5394960"/>
          </a:xfrm>
        </p:spPr>
        <p:txBody>
          <a:bodyPr>
            <a:normAutofit/>
          </a:bodyPr>
          <a:lstStyle/>
          <a:p>
            <a:pPr marL="457200" indent="-457200">
              <a:lnSpc>
                <a:spcPct val="150000"/>
              </a:lnSpc>
              <a:buFont typeface="Wingdings" panose="05000000000000000000" pitchFamily="2" charset="2"/>
              <a:buChar char="Ø"/>
            </a:pPr>
            <a:r>
              <a:rPr lang="en-US" dirty="0"/>
              <a:t>Scalability </a:t>
            </a:r>
          </a:p>
          <a:p>
            <a:pPr marL="457200" indent="-457200">
              <a:lnSpc>
                <a:spcPct val="150000"/>
              </a:lnSpc>
              <a:buFont typeface="Wingdings" panose="05000000000000000000" pitchFamily="2" charset="2"/>
              <a:buChar char="Ø"/>
            </a:pPr>
            <a:r>
              <a:rPr lang="en-US" dirty="0"/>
              <a:t>System Performance and Speed </a:t>
            </a:r>
          </a:p>
          <a:p>
            <a:pPr marL="457200" indent="-457200">
              <a:lnSpc>
                <a:spcPct val="150000"/>
              </a:lnSpc>
              <a:buFont typeface="Wingdings" panose="05000000000000000000" pitchFamily="2" charset="2"/>
              <a:buChar char="Ø"/>
            </a:pPr>
            <a:r>
              <a:rPr lang="en-US" dirty="0"/>
              <a:t>User Interface Usability </a:t>
            </a:r>
          </a:p>
          <a:p>
            <a:pPr marL="457200" indent="-457200">
              <a:lnSpc>
                <a:spcPct val="150000"/>
              </a:lnSpc>
              <a:buFont typeface="Wingdings" panose="05000000000000000000" pitchFamily="2" charset="2"/>
              <a:buChar char="Ø"/>
            </a:pPr>
            <a:r>
              <a:rPr lang="en-US" dirty="0"/>
              <a:t>Data Integrity </a:t>
            </a:r>
          </a:p>
          <a:p>
            <a:pPr marL="457200" indent="-457200">
              <a:lnSpc>
                <a:spcPct val="150000"/>
              </a:lnSpc>
              <a:buFont typeface="Wingdings" panose="05000000000000000000" pitchFamily="2" charset="2"/>
              <a:buChar char="Ø"/>
            </a:pPr>
            <a:r>
              <a:rPr lang="en-US" dirty="0"/>
              <a:t>Cross-Platform Compatibility </a:t>
            </a:r>
          </a:p>
          <a:p>
            <a:pPr marL="457200" indent="-457200">
              <a:lnSpc>
                <a:spcPct val="150000"/>
              </a:lnSpc>
              <a:buFont typeface="Wingdings" panose="05000000000000000000" pitchFamily="2" charset="2"/>
              <a:buChar char="Ø"/>
            </a:pPr>
            <a:r>
              <a:rPr lang="en-US" dirty="0"/>
              <a:t>Reliability and Availability </a:t>
            </a:r>
          </a:p>
          <a:p>
            <a:pPr marL="457200" indent="-457200">
              <a:lnSpc>
                <a:spcPct val="150000"/>
              </a:lnSpc>
              <a:buFont typeface="Wingdings" panose="05000000000000000000" pitchFamily="2" charset="2"/>
              <a:buChar char="Ø"/>
            </a:pPr>
            <a:r>
              <a:rPr lang="en-US" dirty="0"/>
              <a:t>System Maintainability and Security</a:t>
            </a:r>
          </a:p>
        </p:txBody>
      </p:sp>
      <p:sp>
        <p:nvSpPr>
          <p:cNvPr id="3" name="Date Placeholder 3">
            <a:extLst>
              <a:ext uri="{FF2B5EF4-FFF2-40B4-BE49-F238E27FC236}">
                <a16:creationId xmlns:a16="http://schemas.microsoft.com/office/drawing/2014/main" id="{FA1EA09A-6CB6-9DEC-3FE8-B93D06C35E02}"/>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17</a:t>
            </a:fld>
            <a:endParaRPr lang="en-IN"/>
          </a:p>
        </p:txBody>
      </p:sp>
    </p:spTree>
    <p:extLst>
      <p:ext uri="{BB962C8B-B14F-4D97-AF65-F5344CB8AC3E}">
        <p14:creationId xmlns:p14="http://schemas.microsoft.com/office/powerpoint/2010/main" val="121769554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12FB2-59ED-2938-2763-993C7899C2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8077CB-37EE-A3B1-BA39-ABB89F2CEB16}"/>
              </a:ext>
            </a:extLst>
          </p:cNvPr>
          <p:cNvSpPr>
            <a:spLocks noGrp="1"/>
          </p:cNvSpPr>
          <p:nvPr>
            <p:ph type="title"/>
          </p:nvPr>
        </p:nvSpPr>
        <p:spPr/>
        <p:txBody>
          <a:bodyPr/>
          <a:lstStyle/>
          <a:p>
            <a:r>
              <a:rPr lang="en-US" dirty="0"/>
              <a:t>Modules</a:t>
            </a:r>
            <a:endParaRPr lang="en-IN" dirty="0"/>
          </a:p>
        </p:txBody>
      </p:sp>
      <p:sp>
        <p:nvSpPr>
          <p:cNvPr id="7" name="Content Placeholder 2">
            <a:extLst>
              <a:ext uri="{FF2B5EF4-FFF2-40B4-BE49-F238E27FC236}">
                <a16:creationId xmlns:a16="http://schemas.microsoft.com/office/drawing/2014/main" id="{145C78E5-1126-BB48-29C8-72D6D8B141E5}"/>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b="1" dirty="0"/>
              <a:t>AI-Driven Resume Scanner: </a:t>
            </a:r>
            <a:r>
              <a:rPr lang="en-US" dirty="0"/>
              <a:t>Analyzes student resumes, scores them, and provides suggestions for improvement based on recruiter requirements. </a:t>
            </a:r>
          </a:p>
          <a:p>
            <a:pPr marL="457200" indent="-457200">
              <a:buFont typeface="Wingdings" panose="05000000000000000000" pitchFamily="2" charset="2"/>
              <a:buChar char="Ø"/>
            </a:pPr>
            <a:r>
              <a:rPr lang="en-US" b="1" dirty="0"/>
              <a:t>Company Profile Management: </a:t>
            </a:r>
            <a:r>
              <a:rPr lang="en-US" dirty="0"/>
              <a:t>Administers the addition and updating of company profiles, including job descriptions and eligibility criteria. </a:t>
            </a:r>
          </a:p>
          <a:p>
            <a:pPr marL="457200" indent="-457200">
              <a:buFont typeface="Wingdings" panose="05000000000000000000" pitchFamily="2" charset="2"/>
              <a:buChar char="Ø"/>
            </a:pPr>
            <a:r>
              <a:rPr lang="en-US" b="1" dirty="0"/>
              <a:t>Training Program Tracking: </a:t>
            </a:r>
            <a:r>
              <a:rPr lang="en-US" dirty="0"/>
              <a:t>Monitors student participation and performance in training programs, offering feedback to enhance skill development. </a:t>
            </a:r>
          </a:p>
          <a:p>
            <a:pPr marL="457200" indent="-457200">
              <a:buFont typeface="Wingdings" panose="05000000000000000000" pitchFamily="2" charset="2"/>
              <a:buChar char="Ø"/>
            </a:pPr>
            <a:r>
              <a:rPr lang="en-US" b="1" dirty="0"/>
              <a:t>Sentiment-Based Recommendation Engine:</a:t>
            </a:r>
            <a:r>
              <a:rPr lang="en-US" dirty="0"/>
              <a:t> Uses sentiment analysis to recommend personalized learning resources like training videos based on students' emotional responses. </a:t>
            </a:r>
          </a:p>
          <a:p>
            <a:pPr marL="457200" indent="-457200">
              <a:buFont typeface="Wingdings" panose="05000000000000000000" pitchFamily="2" charset="2"/>
              <a:buChar char="Ø"/>
            </a:pPr>
            <a:r>
              <a:rPr lang="en-US" b="1" dirty="0"/>
              <a:t>Placement Process Tracker: </a:t>
            </a:r>
            <a:r>
              <a:rPr lang="en-US" dirty="0"/>
              <a:t>Tracks ongoing and past placement processes, providing status updates and notifications to students. </a:t>
            </a:r>
          </a:p>
        </p:txBody>
      </p:sp>
      <p:sp>
        <p:nvSpPr>
          <p:cNvPr id="3" name="Date Placeholder 3">
            <a:extLst>
              <a:ext uri="{FF2B5EF4-FFF2-40B4-BE49-F238E27FC236}">
                <a16:creationId xmlns:a16="http://schemas.microsoft.com/office/drawing/2014/main" id="{62FCC234-3851-BA63-D5A9-18C022358F7A}"/>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18</a:t>
            </a:fld>
            <a:endParaRPr lang="en-IN"/>
          </a:p>
        </p:txBody>
      </p:sp>
    </p:spTree>
    <p:extLst>
      <p:ext uri="{BB962C8B-B14F-4D97-AF65-F5344CB8AC3E}">
        <p14:creationId xmlns:p14="http://schemas.microsoft.com/office/powerpoint/2010/main" val="3229289650"/>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505BB-5F1C-E50B-2C59-3E301BC02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E87243-D7E4-E4B5-7E0A-0FC80BFA99AA}"/>
              </a:ext>
            </a:extLst>
          </p:cNvPr>
          <p:cNvSpPr>
            <a:spLocks noGrp="1"/>
          </p:cNvSpPr>
          <p:nvPr>
            <p:ph type="title"/>
          </p:nvPr>
        </p:nvSpPr>
        <p:spPr/>
        <p:txBody>
          <a:bodyPr/>
          <a:lstStyle/>
          <a:p>
            <a:r>
              <a:rPr lang="en-US" dirty="0"/>
              <a:t>UML Diagrams – Use Case Diagram</a:t>
            </a:r>
            <a:endParaRPr lang="en-IN" dirty="0"/>
          </a:p>
        </p:txBody>
      </p:sp>
      <p:pic>
        <p:nvPicPr>
          <p:cNvPr id="5" name="Picture 4">
            <a:extLst>
              <a:ext uri="{FF2B5EF4-FFF2-40B4-BE49-F238E27FC236}">
                <a16:creationId xmlns:a16="http://schemas.microsoft.com/office/drawing/2014/main" id="{31FE9EFA-2145-75B2-861D-04437203B7C9}"/>
              </a:ext>
            </a:extLst>
          </p:cNvPr>
          <p:cNvPicPr>
            <a:picLocks noChangeAspect="1"/>
          </p:cNvPicPr>
          <p:nvPr/>
        </p:nvPicPr>
        <p:blipFill>
          <a:blip r:embed="rId2"/>
          <a:stretch>
            <a:fillRect/>
          </a:stretch>
        </p:blipFill>
        <p:spPr>
          <a:xfrm>
            <a:off x="2780596" y="1076400"/>
            <a:ext cx="7436240" cy="5462423"/>
          </a:xfrm>
          <a:prstGeom prst="rect">
            <a:avLst/>
          </a:prstGeom>
        </p:spPr>
      </p:pic>
    </p:spTree>
    <p:extLst>
      <p:ext uri="{BB962C8B-B14F-4D97-AF65-F5344CB8AC3E}">
        <p14:creationId xmlns:p14="http://schemas.microsoft.com/office/powerpoint/2010/main" val="36263208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CA5D6-8E9C-AA93-AD0F-63490087830E}"/>
            </a:ext>
          </a:extLst>
        </p:cNvPr>
        <p:cNvGrpSpPr/>
        <p:nvPr/>
      </p:nvGrpSpPr>
      <p:grpSpPr>
        <a:xfrm>
          <a:off x="0" y="0"/>
          <a:ext cx="0" cy="0"/>
          <a:chOff x="0" y="0"/>
          <a:chExt cx="0" cy="0"/>
        </a:xfrm>
      </p:grpSpPr>
      <p:sp>
        <p:nvSpPr>
          <p:cNvPr id="91" name="Date Placeholder 3">
            <a:extLst>
              <a:ext uri="{FF2B5EF4-FFF2-40B4-BE49-F238E27FC236}">
                <a16:creationId xmlns:a16="http://schemas.microsoft.com/office/drawing/2014/main" id="{561BF936-615C-6A40-85F7-0EB939D6FC14}"/>
              </a:ext>
            </a:extLst>
          </p:cNvPr>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2</a:t>
            </a:fld>
            <a:endParaRPr/>
          </a:p>
        </p:txBody>
      </p:sp>
      <p:sp>
        <p:nvSpPr>
          <p:cNvPr id="92" name="Title 1">
            <a:extLst>
              <a:ext uri="{FF2B5EF4-FFF2-40B4-BE49-F238E27FC236}">
                <a16:creationId xmlns:a16="http://schemas.microsoft.com/office/drawing/2014/main" id="{4385058F-C94D-7AFB-A78D-425C38C18B46}"/>
              </a:ext>
            </a:extLst>
          </p:cNvPr>
          <p:cNvSpPr txBox="1">
            <a:spLocks noGrp="1"/>
          </p:cNvSpPr>
          <p:nvPr>
            <p:ph type="title"/>
          </p:nvPr>
        </p:nvSpPr>
        <p:spPr>
          <a:xfrm>
            <a:off x="-4" y="232759"/>
            <a:ext cx="12192003" cy="714893"/>
          </a:xfrm>
          <a:prstGeom prst="rect">
            <a:avLst/>
          </a:prstGeom>
        </p:spPr>
        <p:txBody>
          <a:bodyPr/>
          <a:lstStyle/>
          <a:p>
            <a:r>
              <a:rPr lang="en-US" dirty="0"/>
              <a:t>Review 0 Queries</a:t>
            </a:r>
            <a:endParaRPr dirty="0"/>
          </a:p>
        </p:txBody>
      </p:sp>
      <p:sp>
        <p:nvSpPr>
          <p:cNvPr id="93" name="Content Placeholder 2">
            <a:extLst>
              <a:ext uri="{FF2B5EF4-FFF2-40B4-BE49-F238E27FC236}">
                <a16:creationId xmlns:a16="http://schemas.microsoft.com/office/drawing/2014/main" id="{B2A60F05-839B-3FD0-7269-B92B9CC6949C}"/>
              </a:ext>
            </a:extLst>
          </p:cNvPr>
          <p:cNvSpPr txBox="1">
            <a:spLocks noGrp="1"/>
          </p:cNvSpPr>
          <p:nvPr>
            <p:ph type="body" idx="1"/>
          </p:nvPr>
        </p:nvSpPr>
        <p:spPr>
          <a:xfrm>
            <a:off x="199504" y="1097277"/>
            <a:ext cx="11779137" cy="5394964"/>
          </a:xfrm>
          <a:prstGeom prst="rect">
            <a:avLst/>
          </a:prstGeom>
        </p:spPr>
        <p:txBody>
          <a:bodyPr>
            <a:normAutofit/>
          </a:bodyPr>
          <a:lstStyle/>
          <a:p>
            <a:pPr marL="457200" indent="-457200">
              <a:lnSpc>
                <a:spcPct val="81000"/>
              </a:lnSpc>
              <a:defRPr sz="2500" b="1"/>
            </a:pPr>
            <a:r>
              <a:rPr lang="en-US" dirty="0"/>
              <a:t>Review 0 Queries: </a:t>
            </a:r>
            <a:endParaRPr lang="en-US" i="1" dirty="0"/>
          </a:p>
          <a:p>
            <a:pPr>
              <a:lnSpc>
                <a:spcPct val="81000"/>
              </a:lnSpc>
              <a:buFont typeface="Courier New" panose="02070309020205020404" pitchFamily="49" charset="0"/>
              <a:buChar char="o"/>
              <a:defRPr sz="2500" b="1"/>
            </a:pPr>
            <a:r>
              <a:rPr lang="en-US" dirty="0"/>
              <a:t>How to get CGPA of a student who is having 1 or 2 backlogs?</a:t>
            </a:r>
          </a:p>
          <a:p>
            <a:r>
              <a:rPr kumimoji="0" lang="en-IN" sz="2800" b="0" i="0" u="none" strike="noStrike" kern="0" cap="none" spc="0" normalizeH="0" baseline="0" noProof="0" dirty="0">
                <a:ln>
                  <a:noFill/>
                </a:ln>
                <a:solidFill>
                  <a:srgbClr val="000000"/>
                </a:solidFill>
                <a:effectLst/>
                <a:uLnTx/>
                <a:uFillTx/>
                <a:latin typeface="Times New Roman"/>
                <a:cs typeface="Times New Roman"/>
                <a:sym typeface="Times New Roman"/>
              </a:rPr>
              <a:t>Gathering all SGPAs</a:t>
            </a:r>
            <a:r>
              <a:rPr lang="en-IN" b="1" dirty="0"/>
              <a:t> </a:t>
            </a:r>
            <a:r>
              <a:rPr lang="en-IN" dirty="0"/>
              <a:t>from each semester, including those with backlogs. Even with backlogs, the CGPA calculation is based on all semester’s SGPA and credits by using the below formula</a:t>
            </a:r>
          </a:p>
          <a:p>
            <a:pPr marL="0" indent="0">
              <a:buNone/>
            </a:pPr>
            <a:r>
              <a:rPr lang="en-IN" dirty="0"/>
              <a:t>                              </a:t>
            </a:r>
            <a:r>
              <a:rPr lang="en-IN" sz="1800" dirty="0"/>
              <a:t>CGPA = ∑(SGPA of each semester × Credits of that semester)​</a:t>
            </a:r>
          </a:p>
          <a:p>
            <a:pPr marL="0" indent="0">
              <a:buNone/>
            </a:pPr>
            <a:r>
              <a:rPr kumimoji="0" lang="en-IN" sz="1800" b="0" i="0" u="none" strike="noStrike" kern="0" cap="none" spc="0" normalizeH="0" baseline="0" noProof="0" dirty="0">
                <a:ln>
                  <a:noFill/>
                </a:ln>
                <a:solidFill>
                  <a:srgbClr val="000000"/>
                </a:solidFill>
                <a:effectLst/>
                <a:uLnTx/>
                <a:uFillTx/>
                <a:latin typeface="Times New Roman"/>
                <a:cs typeface="Times New Roman"/>
                <a:sym typeface="Times New Roman"/>
              </a:rPr>
              <a:t>                                                                                ∑(Credits of all semesters)</a:t>
            </a:r>
            <a:endParaRPr lang="en-US" sz="1800" dirty="0"/>
          </a:p>
          <a:p>
            <a:pPr>
              <a:lnSpc>
                <a:spcPct val="81000"/>
              </a:lnSpc>
              <a:buFont typeface="Courier New" panose="02070309020205020404" pitchFamily="49" charset="0"/>
              <a:buChar char="o"/>
              <a:defRPr sz="2500" b="1"/>
            </a:pPr>
            <a:r>
              <a:rPr lang="en-US" dirty="0"/>
              <a:t>Is it necessary to use NLP in your project?</a:t>
            </a:r>
          </a:p>
          <a:p>
            <a:pPr marL="228600" marR="0" lvl="0" indent="-228600" algn="just" defTabSz="914400" rtl="0" eaLnBrk="1" fontAlgn="auto" latinLnBrk="0" hangingPunct="1">
              <a:lnSpc>
                <a:spcPct val="90000"/>
              </a:lnSpc>
              <a:spcBef>
                <a:spcPts val="1000"/>
              </a:spcBef>
              <a:spcAft>
                <a:spcPts val="0"/>
              </a:spcAft>
              <a:buClrTx/>
              <a:buSzPct val="100000"/>
              <a:buFont typeface="Times New Roman"/>
              <a:buChar char="➢"/>
              <a:tabLst/>
              <a:defRPr/>
            </a:pPr>
            <a:r>
              <a:rPr lang="en-IN" dirty="0"/>
              <a:t>NLP helps in extracting and </a:t>
            </a:r>
            <a:r>
              <a:rPr lang="en-IN" dirty="0" err="1"/>
              <a:t>analyzing</a:t>
            </a:r>
            <a:r>
              <a:rPr lang="en-IN" dirty="0"/>
              <a:t> relevant information from resumes, such as skills, experience, qualifications, and keywords. Sentiment analysis is a key NLP technique that helps determine the positive, negative, or neutral sentiment behind text data, such as user reviews or feedback.</a:t>
            </a:r>
            <a:endParaRPr lang="en-US" dirty="0"/>
          </a:p>
        </p:txBody>
      </p:sp>
      <p:cxnSp>
        <p:nvCxnSpPr>
          <p:cNvPr id="3" name="Straight Connector 2">
            <a:extLst>
              <a:ext uri="{FF2B5EF4-FFF2-40B4-BE49-F238E27FC236}">
                <a16:creationId xmlns:a16="http://schemas.microsoft.com/office/drawing/2014/main" id="{E9392627-B881-6FE8-AFB7-6B7CA104CDB8}"/>
              </a:ext>
            </a:extLst>
          </p:cNvPr>
          <p:cNvCxnSpPr>
            <a:cxnSpLocks/>
          </p:cNvCxnSpPr>
          <p:nvPr/>
        </p:nvCxnSpPr>
        <p:spPr>
          <a:xfrm>
            <a:off x="3805881" y="3744098"/>
            <a:ext cx="4831491" cy="0"/>
          </a:xfrm>
          <a:prstGeom prst="line">
            <a:avLst/>
          </a:prstGeom>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9085447"/>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0714C-BEAE-C2C4-941D-E6E32FB63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F554D0-48A2-610C-726F-07EB11B35E4D}"/>
              </a:ext>
            </a:extLst>
          </p:cNvPr>
          <p:cNvSpPr>
            <a:spLocks noGrp="1"/>
          </p:cNvSpPr>
          <p:nvPr>
            <p:ph type="title"/>
          </p:nvPr>
        </p:nvSpPr>
        <p:spPr/>
        <p:txBody>
          <a:bodyPr/>
          <a:lstStyle/>
          <a:p>
            <a:r>
              <a:rPr lang="en-US" dirty="0"/>
              <a:t>UML Diagrams- Activity Diagram</a:t>
            </a:r>
            <a:endParaRPr lang="en-IN" dirty="0"/>
          </a:p>
        </p:txBody>
      </p:sp>
      <p:pic>
        <p:nvPicPr>
          <p:cNvPr id="4" name="Picture 3">
            <a:extLst>
              <a:ext uri="{FF2B5EF4-FFF2-40B4-BE49-F238E27FC236}">
                <a16:creationId xmlns:a16="http://schemas.microsoft.com/office/drawing/2014/main" id="{FB8E64A6-3A6A-CE4B-E878-D466BAF1261F}"/>
              </a:ext>
            </a:extLst>
          </p:cNvPr>
          <p:cNvPicPr>
            <a:picLocks noChangeAspect="1"/>
          </p:cNvPicPr>
          <p:nvPr/>
        </p:nvPicPr>
        <p:blipFill>
          <a:blip r:embed="rId2"/>
          <a:stretch>
            <a:fillRect/>
          </a:stretch>
        </p:blipFill>
        <p:spPr>
          <a:xfrm>
            <a:off x="2364085" y="1137843"/>
            <a:ext cx="7332005" cy="5332368"/>
          </a:xfrm>
          <a:prstGeom prst="rect">
            <a:avLst/>
          </a:prstGeom>
        </p:spPr>
      </p:pic>
      <p:sp>
        <p:nvSpPr>
          <p:cNvPr id="3" name="Date Placeholder 3">
            <a:extLst>
              <a:ext uri="{FF2B5EF4-FFF2-40B4-BE49-F238E27FC236}">
                <a16:creationId xmlns:a16="http://schemas.microsoft.com/office/drawing/2014/main" id="{2C57589A-8560-12F1-7E83-7F6BB9651158}"/>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20</a:t>
            </a:fld>
            <a:endParaRPr lang="en-IN"/>
          </a:p>
        </p:txBody>
      </p:sp>
    </p:spTree>
    <p:extLst>
      <p:ext uri="{BB962C8B-B14F-4D97-AF65-F5344CB8AC3E}">
        <p14:creationId xmlns:p14="http://schemas.microsoft.com/office/powerpoint/2010/main" val="317136278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171AE-992D-71DF-6FD8-53B3769F4F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7EED9-CE95-6286-8882-0E9D9336C018}"/>
              </a:ext>
            </a:extLst>
          </p:cNvPr>
          <p:cNvSpPr>
            <a:spLocks noGrp="1"/>
          </p:cNvSpPr>
          <p:nvPr>
            <p:ph type="title"/>
          </p:nvPr>
        </p:nvSpPr>
        <p:spPr/>
        <p:txBody>
          <a:bodyPr/>
          <a:lstStyle/>
          <a:p>
            <a:r>
              <a:rPr lang="en-US" dirty="0"/>
              <a:t>UML Diagrams- Sequence Diagram</a:t>
            </a:r>
            <a:endParaRPr lang="en-IN" dirty="0"/>
          </a:p>
        </p:txBody>
      </p:sp>
      <p:pic>
        <p:nvPicPr>
          <p:cNvPr id="4" name="Picture 3">
            <a:extLst>
              <a:ext uri="{FF2B5EF4-FFF2-40B4-BE49-F238E27FC236}">
                <a16:creationId xmlns:a16="http://schemas.microsoft.com/office/drawing/2014/main" id="{FA6F5842-B394-0072-7922-641C314B47DB}"/>
              </a:ext>
            </a:extLst>
          </p:cNvPr>
          <p:cNvPicPr>
            <a:picLocks noChangeAspect="1"/>
          </p:cNvPicPr>
          <p:nvPr/>
        </p:nvPicPr>
        <p:blipFill>
          <a:blip r:embed="rId2"/>
          <a:stretch>
            <a:fillRect/>
          </a:stretch>
        </p:blipFill>
        <p:spPr>
          <a:xfrm>
            <a:off x="2691440" y="1043965"/>
            <a:ext cx="7204201" cy="5581276"/>
          </a:xfrm>
          <a:prstGeom prst="rect">
            <a:avLst/>
          </a:prstGeom>
        </p:spPr>
      </p:pic>
      <p:sp>
        <p:nvSpPr>
          <p:cNvPr id="3" name="Date Placeholder 3">
            <a:extLst>
              <a:ext uri="{FF2B5EF4-FFF2-40B4-BE49-F238E27FC236}">
                <a16:creationId xmlns:a16="http://schemas.microsoft.com/office/drawing/2014/main" id="{BB21C0EB-71E2-6E34-CAA3-10C60C4E9D33}"/>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21</a:t>
            </a:fld>
            <a:endParaRPr lang="en-IN"/>
          </a:p>
        </p:txBody>
      </p:sp>
    </p:spTree>
    <p:extLst>
      <p:ext uri="{BB962C8B-B14F-4D97-AF65-F5344CB8AC3E}">
        <p14:creationId xmlns:p14="http://schemas.microsoft.com/office/powerpoint/2010/main" val="177849739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63C551-6489-360F-BD56-89350E7D80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7AC38-3667-2CC5-DA87-DFCFA59EA309}"/>
              </a:ext>
            </a:extLst>
          </p:cNvPr>
          <p:cNvSpPr>
            <a:spLocks noGrp="1"/>
          </p:cNvSpPr>
          <p:nvPr>
            <p:ph type="title"/>
          </p:nvPr>
        </p:nvSpPr>
        <p:spPr/>
        <p:txBody>
          <a:bodyPr/>
          <a:lstStyle/>
          <a:p>
            <a:r>
              <a:rPr lang="en-US" dirty="0"/>
              <a:t>Data Flow Diagram</a:t>
            </a:r>
            <a:endParaRPr lang="en-IN" dirty="0"/>
          </a:p>
        </p:txBody>
      </p:sp>
      <p:pic>
        <p:nvPicPr>
          <p:cNvPr id="3" name="Picture 4" descr="A diagram of a course flow&#10;&#10;AI-generated content may be incorrect.">
            <a:extLst>
              <a:ext uri="{FF2B5EF4-FFF2-40B4-BE49-F238E27FC236}">
                <a16:creationId xmlns:a16="http://schemas.microsoft.com/office/drawing/2014/main" id="{C0153695-DF64-87F4-BE4E-80D409B96D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784" y="1709158"/>
            <a:ext cx="10766425" cy="31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FF2F492-BF9D-8A83-AF90-B8B95E74137C}"/>
              </a:ext>
            </a:extLst>
          </p:cNvPr>
          <p:cNvSpPr txBox="1"/>
          <p:nvPr/>
        </p:nvSpPr>
        <p:spPr>
          <a:xfrm>
            <a:off x="2755392" y="4588502"/>
            <a:ext cx="6315456"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IN" altLang="en-US" sz="1800" dirty="0">
                <a:solidFill>
                  <a:schemeClr val="tx1"/>
                </a:solidFill>
                <a:latin typeface="Times New Roman" panose="02020603050405020304" pitchFamily="18" charset="0"/>
                <a:cs typeface="Times New Roman" panose="02020603050405020304" pitchFamily="18" charset="0"/>
              </a:rPr>
              <a:t>Student Placement Data Flow Diagram</a:t>
            </a:r>
            <a:endParaRPr lang="en-US" alt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83780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F6BA2-D748-23E6-F294-67A74A379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87BD7A-95A9-CBF2-8777-E3BA32BB5B37}"/>
              </a:ext>
            </a:extLst>
          </p:cNvPr>
          <p:cNvSpPr>
            <a:spLocks noGrp="1"/>
          </p:cNvSpPr>
          <p:nvPr>
            <p:ph type="title"/>
          </p:nvPr>
        </p:nvSpPr>
        <p:spPr/>
        <p:txBody>
          <a:bodyPr/>
          <a:lstStyle/>
          <a:p>
            <a:r>
              <a:rPr lang="en-US" dirty="0"/>
              <a:t>Data Preprocessing Techniques</a:t>
            </a:r>
            <a:endParaRPr lang="en-IN" dirty="0"/>
          </a:p>
        </p:txBody>
      </p:sp>
      <p:sp>
        <p:nvSpPr>
          <p:cNvPr id="7" name="Content Placeholder 2">
            <a:extLst>
              <a:ext uri="{FF2B5EF4-FFF2-40B4-BE49-F238E27FC236}">
                <a16:creationId xmlns:a16="http://schemas.microsoft.com/office/drawing/2014/main" id="{F27F1A63-05C1-EBB8-A1A3-13AF55F40DD7}"/>
              </a:ext>
            </a:extLst>
          </p:cNvPr>
          <p:cNvSpPr>
            <a:spLocks noGrp="1"/>
          </p:cNvSpPr>
          <p:nvPr>
            <p:ph idx="1"/>
          </p:nvPr>
        </p:nvSpPr>
        <p:spPr>
          <a:xfrm>
            <a:off x="199505" y="1097279"/>
            <a:ext cx="11779135" cy="5394960"/>
          </a:xfrm>
        </p:spPr>
        <p:txBody>
          <a:bodyPr>
            <a:normAutofit/>
          </a:bodyPr>
          <a:lstStyle/>
          <a:p>
            <a:pPr marL="0" indent="0">
              <a:buNone/>
            </a:pPr>
            <a:r>
              <a:rPr lang="en-US" b="1" dirty="0"/>
              <a:t>Data Cleaning: </a:t>
            </a:r>
          </a:p>
          <a:p>
            <a:pPr marL="452438" indent="-452438"/>
            <a:r>
              <a:rPr lang="en-US" b="1" dirty="0"/>
              <a:t>Description: </a:t>
            </a:r>
            <a:r>
              <a:rPr lang="en-US" dirty="0"/>
              <a:t>Removes or corrects inconsistent, incomplete or irrelevant data from the dataset. </a:t>
            </a:r>
          </a:p>
          <a:p>
            <a:pPr marL="452438" indent="-452438"/>
            <a:r>
              <a:rPr lang="en-US" b="1" dirty="0"/>
              <a:t>Technique Used: </a:t>
            </a:r>
            <a:r>
              <a:rPr lang="en-US" dirty="0"/>
              <a:t>Handling missing values (either by removing or filling with statistical measures such as mean or median), correcting data types (e.g., converting numerical data stored as text), and eliminating duplicate entries.</a:t>
            </a:r>
          </a:p>
          <a:p>
            <a:pPr marL="0" indent="0">
              <a:buNone/>
            </a:pPr>
            <a:r>
              <a:rPr lang="en-US" b="1" dirty="0"/>
              <a:t>Data Normalization/Standardization</a:t>
            </a:r>
            <a:r>
              <a:rPr lang="en-US" dirty="0"/>
              <a:t>: </a:t>
            </a:r>
          </a:p>
          <a:p>
            <a:pPr marL="488950" indent="-488950"/>
            <a:r>
              <a:rPr lang="en-US" b="1" dirty="0"/>
              <a:t>Description: </a:t>
            </a:r>
            <a:r>
              <a:rPr lang="en-US" dirty="0"/>
              <a:t>Scales the data to ensure it is in a similar range, helping algorithms perform better. </a:t>
            </a:r>
          </a:p>
          <a:p>
            <a:pPr marL="488950" indent="-488950"/>
            <a:r>
              <a:rPr lang="en-US" b="1" dirty="0"/>
              <a:t>Technique Used: </a:t>
            </a:r>
            <a:r>
              <a:rPr lang="en-US" dirty="0"/>
              <a:t>Min-Max normalization to scale features between a range of 0 and 1 or Z-score standardization to bring the data into a standard normal distribution (mean = 0, standard deviation = 1).</a:t>
            </a:r>
          </a:p>
        </p:txBody>
      </p:sp>
      <p:sp>
        <p:nvSpPr>
          <p:cNvPr id="3" name="Date Placeholder 3">
            <a:extLst>
              <a:ext uri="{FF2B5EF4-FFF2-40B4-BE49-F238E27FC236}">
                <a16:creationId xmlns:a16="http://schemas.microsoft.com/office/drawing/2014/main" id="{AAD56A73-BFD4-E942-8CB0-EB2CF79FA3EB}"/>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23</a:t>
            </a:fld>
            <a:endParaRPr lang="en-IN"/>
          </a:p>
        </p:txBody>
      </p:sp>
    </p:spTree>
    <p:extLst>
      <p:ext uri="{BB962C8B-B14F-4D97-AF65-F5344CB8AC3E}">
        <p14:creationId xmlns:p14="http://schemas.microsoft.com/office/powerpoint/2010/main" val="24302848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8B60F8-9C8C-596E-0EA7-7B93FADF61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F9E909-69EB-9AEC-4641-001181C2A06C}"/>
              </a:ext>
            </a:extLst>
          </p:cNvPr>
          <p:cNvSpPr>
            <a:spLocks noGrp="1"/>
          </p:cNvSpPr>
          <p:nvPr>
            <p:ph type="title"/>
          </p:nvPr>
        </p:nvSpPr>
        <p:spPr/>
        <p:txBody>
          <a:bodyPr/>
          <a:lstStyle/>
          <a:p>
            <a:r>
              <a:rPr lang="en-US" dirty="0"/>
              <a:t>Cont’d…</a:t>
            </a:r>
            <a:endParaRPr lang="en-IN" dirty="0"/>
          </a:p>
        </p:txBody>
      </p:sp>
      <p:sp>
        <p:nvSpPr>
          <p:cNvPr id="7" name="Content Placeholder 2">
            <a:extLst>
              <a:ext uri="{FF2B5EF4-FFF2-40B4-BE49-F238E27FC236}">
                <a16:creationId xmlns:a16="http://schemas.microsoft.com/office/drawing/2014/main" id="{5AB1D4C8-72AD-4ADB-D029-808E781655C9}"/>
              </a:ext>
            </a:extLst>
          </p:cNvPr>
          <p:cNvSpPr>
            <a:spLocks noGrp="1"/>
          </p:cNvSpPr>
          <p:nvPr>
            <p:ph idx="1"/>
          </p:nvPr>
        </p:nvSpPr>
        <p:spPr>
          <a:xfrm>
            <a:off x="206430" y="1230281"/>
            <a:ext cx="11779135" cy="5394960"/>
          </a:xfrm>
        </p:spPr>
        <p:txBody>
          <a:bodyPr>
            <a:normAutofit/>
          </a:bodyPr>
          <a:lstStyle/>
          <a:p>
            <a:pPr marL="0" indent="0">
              <a:buNone/>
            </a:pPr>
            <a:r>
              <a:rPr lang="en-US" b="1" dirty="0"/>
              <a:t>Text Preprocessing: </a:t>
            </a:r>
          </a:p>
          <a:p>
            <a:pPr marL="539750" indent="-539750"/>
            <a:r>
              <a:rPr lang="en-US" b="1" dirty="0"/>
              <a:t>Description: </a:t>
            </a:r>
            <a:r>
              <a:rPr lang="en-US" dirty="0"/>
              <a:t>Cleans and prepares text data for Natural Language Processing (NLP) tasks, such as resume analysis or job description processing. </a:t>
            </a:r>
          </a:p>
          <a:p>
            <a:pPr marL="539750" indent="-539750"/>
            <a:r>
              <a:rPr lang="en-US" b="1" dirty="0"/>
              <a:t>Technique Used: </a:t>
            </a:r>
          </a:p>
          <a:p>
            <a:pPr lvl="1">
              <a:buFont typeface="Arial" panose="020B0604020202020204" pitchFamily="34" charset="0"/>
              <a:buChar char="•"/>
            </a:pPr>
            <a:r>
              <a:rPr lang="en-US" b="1" dirty="0"/>
              <a:t>Tokenization: </a:t>
            </a:r>
            <a:r>
              <a:rPr lang="en-US" dirty="0"/>
              <a:t>Splitting text into words or phrases. </a:t>
            </a:r>
          </a:p>
          <a:p>
            <a:pPr lvl="1">
              <a:buFont typeface="Arial" panose="020B0604020202020204" pitchFamily="34" charset="0"/>
              <a:buChar char="•"/>
            </a:pPr>
            <a:r>
              <a:rPr lang="en-US" b="1" dirty="0"/>
              <a:t>Stop word removal: </a:t>
            </a:r>
            <a:r>
              <a:rPr lang="en-US" dirty="0"/>
              <a:t>Eliminating common words (e.g., "and", "the") that do not contribute meaningful information. </a:t>
            </a:r>
          </a:p>
          <a:p>
            <a:pPr lvl="1">
              <a:buFont typeface="Arial" panose="020B0604020202020204" pitchFamily="34" charset="0"/>
              <a:buChar char="•"/>
            </a:pPr>
            <a:r>
              <a:rPr lang="en-US" b="1" dirty="0"/>
              <a:t>Lemmatization: </a:t>
            </a:r>
            <a:r>
              <a:rPr lang="en-US" dirty="0"/>
              <a:t>Reducing words to their root form (e.g., "running" becomes "run"). </a:t>
            </a:r>
          </a:p>
          <a:p>
            <a:pPr lvl="1">
              <a:buFont typeface="Arial" panose="020B0604020202020204" pitchFamily="34" charset="0"/>
              <a:buChar char="•"/>
            </a:pPr>
            <a:r>
              <a:rPr lang="en-US" b="1" dirty="0"/>
              <a:t>Stemming: </a:t>
            </a:r>
            <a:r>
              <a:rPr lang="en-US" dirty="0"/>
              <a:t>Reducing words to their base form (e.g., "fishing" becomes "fish").</a:t>
            </a:r>
          </a:p>
        </p:txBody>
      </p:sp>
      <p:sp>
        <p:nvSpPr>
          <p:cNvPr id="3" name="Date Placeholder 3">
            <a:extLst>
              <a:ext uri="{FF2B5EF4-FFF2-40B4-BE49-F238E27FC236}">
                <a16:creationId xmlns:a16="http://schemas.microsoft.com/office/drawing/2014/main" id="{5725F4FE-43C7-7277-1A59-E47E2A50CE94}"/>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24</a:t>
            </a:fld>
            <a:endParaRPr lang="en-IN"/>
          </a:p>
        </p:txBody>
      </p:sp>
    </p:spTree>
    <p:extLst>
      <p:ext uri="{BB962C8B-B14F-4D97-AF65-F5344CB8AC3E}">
        <p14:creationId xmlns:p14="http://schemas.microsoft.com/office/powerpoint/2010/main" val="392012465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935BF-8E6A-D63D-8A08-3F31C67D0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49286C-0911-9ABE-06A5-36CDDFCFA59A}"/>
              </a:ext>
            </a:extLst>
          </p:cNvPr>
          <p:cNvSpPr>
            <a:spLocks noGrp="1"/>
          </p:cNvSpPr>
          <p:nvPr>
            <p:ph type="title"/>
          </p:nvPr>
        </p:nvSpPr>
        <p:spPr/>
        <p:txBody>
          <a:bodyPr/>
          <a:lstStyle/>
          <a:p>
            <a:r>
              <a:rPr lang="en-US" dirty="0"/>
              <a:t>Cont’d…</a:t>
            </a:r>
            <a:endParaRPr lang="en-IN" dirty="0"/>
          </a:p>
        </p:txBody>
      </p:sp>
      <p:sp>
        <p:nvSpPr>
          <p:cNvPr id="7" name="Content Placeholder 2">
            <a:extLst>
              <a:ext uri="{FF2B5EF4-FFF2-40B4-BE49-F238E27FC236}">
                <a16:creationId xmlns:a16="http://schemas.microsoft.com/office/drawing/2014/main" id="{19799FE8-0C38-817E-BFD4-603E59A9A6F1}"/>
              </a:ext>
            </a:extLst>
          </p:cNvPr>
          <p:cNvSpPr>
            <a:spLocks noGrp="1"/>
          </p:cNvSpPr>
          <p:nvPr>
            <p:ph idx="1"/>
          </p:nvPr>
        </p:nvSpPr>
        <p:spPr>
          <a:xfrm>
            <a:off x="199505" y="1097279"/>
            <a:ext cx="11779135" cy="5394960"/>
          </a:xfrm>
        </p:spPr>
        <p:txBody>
          <a:bodyPr>
            <a:normAutofit/>
          </a:bodyPr>
          <a:lstStyle/>
          <a:p>
            <a:pPr marL="0" indent="0">
              <a:buNone/>
            </a:pPr>
            <a:r>
              <a:rPr lang="en-US" b="1" dirty="0"/>
              <a:t>Feature Selection: </a:t>
            </a:r>
          </a:p>
          <a:p>
            <a:pPr marL="488950" indent="-488950"/>
            <a:r>
              <a:rPr lang="en-US" b="1" dirty="0"/>
              <a:t>Description: </a:t>
            </a:r>
            <a:r>
              <a:rPr lang="en-US" dirty="0"/>
              <a:t>Identifies the most relevant features for model building to improve performance and reduce complexity. </a:t>
            </a:r>
          </a:p>
          <a:p>
            <a:pPr marL="488950" indent="-488950"/>
            <a:r>
              <a:rPr lang="en-US" b="1" dirty="0"/>
              <a:t>Technique Used: </a:t>
            </a:r>
            <a:r>
              <a:rPr lang="en-US" dirty="0"/>
              <a:t>Techniques like Recursive Feature Elimination (RFE), correlation matrices to remove highly correlated features, and univariate feature selection based on statistical tests.</a:t>
            </a:r>
          </a:p>
          <a:p>
            <a:pPr marL="0" indent="0">
              <a:buNone/>
            </a:pPr>
            <a:r>
              <a:rPr lang="en-US" b="1" dirty="0"/>
              <a:t>Handling Imbalanced Data:</a:t>
            </a:r>
          </a:p>
          <a:p>
            <a:pPr marL="539750" indent="-539750"/>
            <a:r>
              <a:rPr lang="en-US" b="1" dirty="0"/>
              <a:t>Description: </a:t>
            </a:r>
            <a:r>
              <a:rPr lang="en-US" dirty="0"/>
              <a:t>Adjusts for class imbalances to ensure that the model doesn’t develop a bias towards the majority class. </a:t>
            </a:r>
          </a:p>
          <a:p>
            <a:pPr marL="539750" indent="-539750"/>
            <a:r>
              <a:rPr lang="en-US" b="1" dirty="0"/>
              <a:t>Technique Used: </a:t>
            </a:r>
            <a:r>
              <a:rPr lang="en-US" dirty="0"/>
              <a:t>Over-sampling the minority class (e.g., SMOTE), under-sampling the majority class or using weighted loss functions in algorithms to balance the influence of each class.</a:t>
            </a:r>
          </a:p>
        </p:txBody>
      </p:sp>
      <p:sp>
        <p:nvSpPr>
          <p:cNvPr id="8" name="Date Placeholder 3">
            <a:extLst>
              <a:ext uri="{FF2B5EF4-FFF2-40B4-BE49-F238E27FC236}">
                <a16:creationId xmlns:a16="http://schemas.microsoft.com/office/drawing/2014/main" id="{53022C7B-31D5-1B53-E9BC-7E64E57C8A80}"/>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25</a:t>
            </a:fld>
            <a:endParaRPr lang="en-IN"/>
          </a:p>
        </p:txBody>
      </p:sp>
    </p:spTree>
    <p:extLst>
      <p:ext uri="{BB962C8B-B14F-4D97-AF65-F5344CB8AC3E}">
        <p14:creationId xmlns:p14="http://schemas.microsoft.com/office/powerpoint/2010/main" val="3853901196"/>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26</a:t>
            </a:fld>
            <a:endParaRPr/>
          </a:p>
        </p:txBody>
      </p:sp>
      <p:sp>
        <p:nvSpPr>
          <p:cNvPr id="96" name="Title 1"/>
          <p:cNvSpPr txBox="1">
            <a:spLocks noGrp="1"/>
          </p:cNvSpPr>
          <p:nvPr>
            <p:ph type="title"/>
          </p:nvPr>
        </p:nvSpPr>
        <p:spPr>
          <a:xfrm>
            <a:off x="-4" y="232759"/>
            <a:ext cx="12192003" cy="714893"/>
          </a:xfrm>
          <a:prstGeom prst="rect">
            <a:avLst/>
          </a:prstGeom>
        </p:spPr>
        <p:txBody>
          <a:bodyPr/>
          <a:lstStyle/>
          <a:p>
            <a:r>
              <a:rPr dirty="0"/>
              <a:t>Reference</a:t>
            </a:r>
            <a:r>
              <a:rPr lang="en-US" dirty="0"/>
              <a:t>s</a:t>
            </a:r>
            <a:endParaRPr dirty="0"/>
          </a:p>
        </p:txBody>
      </p:sp>
      <p:sp>
        <p:nvSpPr>
          <p:cNvPr id="97" name="Content Placeholder 2"/>
          <p:cNvSpPr txBox="1">
            <a:spLocks noGrp="1"/>
          </p:cNvSpPr>
          <p:nvPr>
            <p:ph type="body" idx="1"/>
          </p:nvPr>
        </p:nvSpPr>
        <p:spPr>
          <a:xfrm>
            <a:off x="199504" y="1097276"/>
            <a:ext cx="11779137" cy="5967553"/>
          </a:xfrm>
          <a:prstGeom prst="rect">
            <a:avLst/>
          </a:prstGeom>
        </p:spPr>
        <p:txBody>
          <a:bodyPr/>
          <a:lstStyle/>
          <a:p>
            <a:pPr marL="546100" indent="-546100">
              <a:lnSpc>
                <a:spcPct val="81000"/>
              </a:lnSpc>
              <a:buFontTx/>
              <a:buChar char="[1]."/>
              <a:defRPr sz="2300"/>
            </a:pPr>
            <a:r>
              <a:rPr dirty="0"/>
              <a:t>Prasanna </a:t>
            </a:r>
            <a:r>
              <a:rPr dirty="0" err="1"/>
              <a:t>Kandekar</a:t>
            </a:r>
            <a:r>
              <a:rPr dirty="0"/>
              <a:t>, </a:t>
            </a:r>
            <a:r>
              <a:rPr dirty="0" err="1"/>
              <a:t>Manjiri</a:t>
            </a:r>
            <a:r>
              <a:rPr dirty="0"/>
              <a:t> Raut, "Smart Preparation Web Application for Placements Using Machine Learning" International Research Journal of Engineering and Technology (IRJET), Volume: 11, Issue: 03, Mar 2024 </a:t>
            </a:r>
            <a:endParaRPr sz="2200" dirty="0"/>
          </a:p>
          <a:p>
            <a:pPr marL="546100" indent="-546100">
              <a:lnSpc>
                <a:spcPct val="81000"/>
              </a:lnSpc>
              <a:buFontTx/>
              <a:buChar char="[2]."/>
              <a:defRPr sz="2300"/>
            </a:pPr>
            <a:r>
              <a:rPr dirty="0"/>
              <a:t>Kale, Anand, et al. "Enhancing Student Placement with Cross-Platform Application.“</a:t>
            </a:r>
            <a:endParaRPr sz="2200" dirty="0"/>
          </a:p>
          <a:p>
            <a:pPr marL="546100" indent="-546100">
              <a:lnSpc>
                <a:spcPct val="81000"/>
              </a:lnSpc>
              <a:buFontTx/>
              <a:buChar char="[3]."/>
              <a:defRPr sz="2300"/>
            </a:pPr>
            <a:r>
              <a:rPr dirty="0"/>
              <a:t>José-García, Adán, et al. "C3-IoC: A career guidance system for assessing student skills using machine learning and network </a:t>
            </a:r>
            <a:r>
              <a:rPr dirty="0" err="1"/>
              <a:t>visualisation</a:t>
            </a:r>
            <a:r>
              <a:rPr dirty="0"/>
              <a:t>." International Journal of Artificial Intelligence in Education 33.4 (2023): 1092-1119.</a:t>
            </a:r>
            <a:endParaRPr sz="2200" dirty="0"/>
          </a:p>
          <a:p>
            <a:pPr marL="546100" indent="-546100">
              <a:lnSpc>
                <a:spcPct val="81000"/>
              </a:lnSpc>
              <a:buFontTx/>
              <a:buChar char="[4]."/>
              <a:defRPr sz="2300"/>
            </a:pPr>
            <a:r>
              <a:rPr dirty="0"/>
              <a:t>Shanmugam, P., </a:t>
            </a:r>
            <a:r>
              <a:rPr dirty="0" err="1"/>
              <a:t>Janhavi</a:t>
            </a:r>
            <a:r>
              <a:rPr dirty="0"/>
              <a:t> Lenka, and M. Yousuf Suhail. "Enhancing Student Placement Preparation Through Web Application." Available at SSRN 4834698 (2024).</a:t>
            </a:r>
            <a:endParaRPr sz="2200" dirty="0"/>
          </a:p>
          <a:p>
            <a:pPr marL="546100" indent="-546100">
              <a:lnSpc>
                <a:spcPct val="81000"/>
              </a:lnSpc>
              <a:buFontTx/>
              <a:buChar char="[5]."/>
              <a:defRPr sz="2300"/>
            </a:pPr>
            <a:r>
              <a:rPr dirty="0"/>
              <a:t>Dr. Gauri </a:t>
            </a:r>
            <a:r>
              <a:rPr dirty="0" err="1"/>
              <a:t>Dhopavkar</a:t>
            </a:r>
            <a:r>
              <a:rPr dirty="0"/>
              <a:t>, </a:t>
            </a:r>
            <a:r>
              <a:rPr dirty="0" err="1"/>
              <a:t>Toshit</a:t>
            </a:r>
            <a:r>
              <a:rPr dirty="0"/>
              <a:t> </a:t>
            </a:r>
            <a:r>
              <a:rPr dirty="0" err="1"/>
              <a:t>Kale,"An</a:t>
            </a:r>
            <a:r>
              <a:rPr dirty="0"/>
              <a:t> Integrated Web Application for Training and Placement" Mathematical Statistician and Engineering Applications &amp; 2022, Vol. 71 No. 4 (2022).</a:t>
            </a:r>
            <a:endParaRPr sz="2200" dirty="0"/>
          </a:p>
          <a:p>
            <a:pPr marL="546100" indent="-546100">
              <a:lnSpc>
                <a:spcPct val="81000"/>
              </a:lnSpc>
              <a:buFontTx/>
              <a:buChar char="[6]."/>
              <a:defRPr sz="2300"/>
            </a:pPr>
            <a:r>
              <a:rPr dirty="0"/>
              <a:t>Fiza Kousar1, Gandharva V Hegde, "Design and Development of Department Placement Portal using MERN Technology.” International Advanced Research Journal in Science, Engineering and Technology &amp; 2022, Vol. 9, Issue 1, January 2022.</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27</a:t>
            </a:fld>
            <a:endParaRPr dirty="0"/>
          </a:p>
        </p:txBody>
      </p:sp>
      <p:sp>
        <p:nvSpPr>
          <p:cNvPr id="100" name="Title 1"/>
          <p:cNvSpPr txBox="1">
            <a:spLocks noGrp="1"/>
          </p:cNvSpPr>
          <p:nvPr>
            <p:ph type="title"/>
          </p:nvPr>
        </p:nvSpPr>
        <p:spPr>
          <a:xfrm>
            <a:off x="-4" y="232759"/>
            <a:ext cx="12192003" cy="714893"/>
          </a:xfrm>
          <a:prstGeom prst="rect">
            <a:avLst/>
          </a:prstGeom>
        </p:spPr>
        <p:txBody>
          <a:bodyPr/>
          <a:lstStyle>
            <a:lvl1pPr>
              <a:defRPr spc="-100"/>
            </a:lvl1pPr>
          </a:lstStyle>
          <a:p>
            <a:r>
              <a:t>Git Hub Dashboard</a:t>
            </a:r>
          </a:p>
        </p:txBody>
      </p:sp>
      <p:pic>
        <p:nvPicPr>
          <p:cNvPr id="101" name="WhatsApp Image 2024-12-14 at 1.04.14 PM.jpeg" descr="WhatsApp Image 2024-12-14 at 1.04.14 PM.jpeg"/>
          <p:cNvPicPr>
            <a:picLocks noChangeAspect="1"/>
          </p:cNvPicPr>
          <p:nvPr/>
        </p:nvPicPr>
        <p:blipFill>
          <a:blip r:embed="rId2"/>
          <a:srcRect t="11747" b="11747"/>
          <a:stretch>
            <a:fillRect/>
          </a:stretch>
        </p:blipFill>
        <p:spPr>
          <a:xfrm>
            <a:off x="607783" y="1107038"/>
            <a:ext cx="10897364" cy="4689622"/>
          </a:xfrm>
          <a:prstGeom prst="rect">
            <a:avLst/>
          </a:prstGeom>
          <a:ln w="12700">
            <a:miter lim="400000"/>
          </a:ln>
        </p:spPr>
      </p:pic>
      <p:pic>
        <p:nvPicPr>
          <p:cNvPr id="102" name="Picture 12" descr="Picture 12"/>
          <p:cNvPicPr>
            <a:picLocks noChangeAspect="1"/>
          </p:cNvPicPr>
          <p:nvPr/>
        </p:nvPicPr>
        <p:blipFill>
          <a:blip r:embed="rId3"/>
          <a:srcRect l="1625" t="24604" r="78751" b="18256"/>
          <a:stretch>
            <a:fillRect/>
          </a:stretch>
        </p:blipFill>
        <p:spPr>
          <a:xfrm>
            <a:off x="602917" y="1145660"/>
            <a:ext cx="614454" cy="257215"/>
          </a:xfrm>
          <a:prstGeom prst="rect">
            <a:avLst/>
          </a:prstGeom>
          <a:ln w="12700">
            <a:miter lim="400000"/>
          </a:ln>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28</a:t>
            </a:fld>
            <a:endParaRPr/>
          </a:p>
        </p:txBody>
      </p:sp>
      <p:sp>
        <p:nvSpPr>
          <p:cNvPr id="105" name="Rectangle 1"/>
          <p:cNvSpPr txBox="1"/>
          <p:nvPr/>
        </p:nvSpPr>
        <p:spPr>
          <a:xfrm>
            <a:off x="2799332" y="2375669"/>
            <a:ext cx="6774021" cy="14493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nSpc>
                <a:spcPct val="107000"/>
              </a:lnSpc>
              <a:spcBef>
                <a:spcPts val="800"/>
              </a:spcBef>
              <a:defRPr sz="9600" i="1">
                <a:solidFill>
                  <a:srgbClr val="FF6600"/>
                </a:solidFill>
                <a:effectLst>
                  <a:outerShdw blurRad="38100" dist="25400" dir="5400000" rotWithShape="0">
                    <a:srgbClr val="6E747A">
                      <a:alpha val="43000"/>
                    </a:srgbClr>
                  </a:outerShdw>
                </a:effectLst>
                <a:latin typeface="Times New Roman"/>
                <a:ea typeface="Times New Roman"/>
                <a:cs typeface="Times New Roman"/>
                <a:sym typeface="Times New Roman"/>
              </a:defRPr>
            </a:lvl1pPr>
          </a:lstStyle>
          <a:p>
            <a:r>
              <a:t>Any Queries?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29</a:t>
            </a:fld>
            <a:endParaRPr/>
          </a:p>
        </p:txBody>
      </p:sp>
      <p:sp>
        <p:nvSpPr>
          <p:cNvPr id="108" name="Rectangle 1"/>
          <p:cNvSpPr txBox="1"/>
          <p:nvPr/>
        </p:nvSpPr>
        <p:spPr>
          <a:xfrm>
            <a:off x="2799332" y="2375669"/>
            <a:ext cx="6460291" cy="144934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lvl1pPr>
              <a:lnSpc>
                <a:spcPct val="107000"/>
              </a:lnSpc>
              <a:spcBef>
                <a:spcPts val="800"/>
              </a:spcBef>
              <a:defRPr sz="9600" i="1">
                <a:solidFill>
                  <a:srgbClr val="FF6600"/>
                </a:solidFill>
                <a:effectLst>
                  <a:outerShdw blurRad="38100" dist="25400" dir="5400000" rotWithShape="0">
                    <a:srgbClr val="6E747A">
                      <a:alpha val="43000"/>
                    </a:srgbClr>
                  </a:outerShdw>
                </a:effectLst>
                <a:latin typeface="Times New Roman"/>
                <a:ea typeface="Times New Roman"/>
                <a:cs typeface="Times New Roman"/>
                <a:sym typeface="Times New Roman"/>
              </a:defRPr>
            </a:lvl1pPr>
          </a:lstStyle>
          <a:p>
            <a:r>
              <a:t>Thank You!!!</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3</a:t>
            </a:fld>
            <a:endParaRPr/>
          </a:p>
        </p:txBody>
      </p:sp>
      <p:sp>
        <p:nvSpPr>
          <p:cNvPr id="64" name="Title 1"/>
          <p:cNvSpPr txBox="1">
            <a:spLocks noGrp="1"/>
          </p:cNvSpPr>
          <p:nvPr>
            <p:ph type="title"/>
          </p:nvPr>
        </p:nvSpPr>
        <p:spPr>
          <a:xfrm>
            <a:off x="-4" y="232759"/>
            <a:ext cx="12192003" cy="714893"/>
          </a:xfrm>
          <a:prstGeom prst="rect">
            <a:avLst/>
          </a:prstGeom>
        </p:spPr>
        <p:txBody>
          <a:bodyPr/>
          <a:lstStyle/>
          <a:p>
            <a:r>
              <a:t>Abstract</a:t>
            </a:r>
          </a:p>
        </p:txBody>
      </p:sp>
      <p:sp>
        <p:nvSpPr>
          <p:cNvPr id="65" name="Content Placeholder 2"/>
          <p:cNvSpPr txBox="1">
            <a:spLocks noGrp="1"/>
          </p:cNvSpPr>
          <p:nvPr>
            <p:ph type="body" idx="1"/>
          </p:nvPr>
        </p:nvSpPr>
        <p:spPr>
          <a:xfrm>
            <a:off x="204705" y="1058007"/>
            <a:ext cx="11782590" cy="5536219"/>
          </a:xfrm>
          <a:prstGeom prst="rect">
            <a:avLst/>
          </a:prstGeom>
        </p:spPr>
        <p:txBody>
          <a:bodyPr>
            <a:noAutofit/>
          </a:bodyPr>
          <a:lstStyle/>
          <a:p>
            <a:pPr marL="0" indent="393191" defTabSz="786383">
              <a:spcBef>
                <a:spcPts val="800"/>
              </a:spcBef>
              <a:buSzTx/>
              <a:buNone/>
              <a:defRPr sz="2200"/>
            </a:pPr>
            <a:r>
              <a:rPr lang="en-IN" sz="2400" dirty="0">
                <a:latin typeface="Times New Roman" panose="02020603050405020304" pitchFamily="18" charset="0"/>
                <a:cs typeface="Times New Roman" panose="02020603050405020304" pitchFamily="18" charset="0"/>
              </a:rPr>
              <a:t>Colleges have to simplify their training and placement procedures due to the growth of institutions of higher learning and increased competition in the job market. Inefficient practices including manual student filtering, challenging data maintenance and lack of immediate interaction between students, professors and the Training and Placement Officer (TPO). Monitoring training progress, coordinating firm recruitment drives, tracking student eligibility and offering customized interview preparation materials are significant issues for educational institutions. Institutions suffer from unstructured resume screening, ineffective preparation for interviews and the inability to produce insights regarding student development. To overcome these challenges, we suggest a thorough, AI-powered Training and Placement Management System (TPMS) that is constructed with Django. It incorporates dashboards for teachers, students and TPOs to automate and quicken the placement process. By incorporating AI-based analytics and automation into training and recruitment processes this entire platform dramatically lowers manual load, increases placement efficiency and improves student employability.</a:t>
            </a:r>
            <a:endParaRPr lang="en-US" sz="2400" dirty="0"/>
          </a:p>
          <a:p>
            <a:pPr marL="0" indent="0">
              <a:buNone/>
            </a:pPr>
            <a:r>
              <a:rPr lang="en-IN" sz="2000" b="1" i="1" dirty="0">
                <a:solidFill>
                  <a:srgbClr val="000000"/>
                </a:solidFill>
                <a:effectLst/>
                <a:latin typeface="Times New Roman" panose="02020603050405020304" pitchFamily="18" charset="0"/>
              </a:rPr>
              <a:t>Keywords: </a:t>
            </a:r>
            <a:r>
              <a:rPr lang="en-IN" sz="2000" i="1" dirty="0">
                <a:solidFill>
                  <a:srgbClr val="000000"/>
                </a:solidFill>
                <a:effectLst/>
                <a:latin typeface="Times New Roman" panose="02020603050405020304" pitchFamily="18" charset="0"/>
              </a:rPr>
              <a:t>Academic Year, Eligibility, Faculty, Placement, Student, Training and User Management.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92500" lnSpcReduction="1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Abstract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Problem Statement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Objectives of Project</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first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Literature Survey for second objective</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Introduction</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Existing System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Proposed System</a:t>
            </a:r>
          </a:p>
        </p:txBody>
      </p:sp>
      <p:sp>
        <p:nvSpPr>
          <p:cNvPr id="4" name="Date Placeholder 3">
            <a:extLst>
              <a:ext uri="{FF2B5EF4-FFF2-40B4-BE49-F238E27FC236}">
                <a16:creationId xmlns:a16="http://schemas.microsoft.com/office/drawing/2014/main" id="{5C2F3511-91C8-001B-1BE0-DC142E340687}"/>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4</a:t>
            </a:fld>
            <a:endParaRPr lang="en-IN"/>
          </a:p>
        </p:txBody>
      </p:sp>
    </p:spTree>
    <p:extLst>
      <p:ext uri="{BB962C8B-B14F-4D97-AF65-F5344CB8AC3E}">
        <p14:creationId xmlns:p14="http://schemas.microsoft.com/office/powerpoint/2010/main" val="53209461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A991D2-D93B-679C-0C4E-2B6E9B0BD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CACC61-7355-6A77-83C1-C7D60CA38268}"/>
              </a:ext>
            </a:extLst>
          </p:cNvPr>
          <p:cNvSpPr>
            <a:spLocks noGrp="1"/>
          </p:cNvSpPr>
          <p:nvPr>
            <p:ph type="title"/>
          </p:nvPr>
        </p:nvSpPr>
        <p:spPr/>
        <p:txBody>
          <a:bodyPr/>
          <a:lstStyle/>
          <a:p>
            <a:r>
              <a:rPr lang="en-US" dirty="0"/>
              <a:t>Cont’d…</a:t>
            </a:r>
            <a:endParaRPr lang="en-IN" dirty="0"/>
          </a:p>
        </p:txBody>
      </p:sp>
      <p:sp>
        <p:nvSpPr>
          <p:cNvPr id="3" name="Content Placeholder 2">
            <a:extLst>
              <a:ext uri="{FF2B5EF4-FFF2-40B4-BE49-F238E27FC236}">
                <a16:creationId xmlns:a16="http://schemas.microsoft.com/office/drawing/2014/main" id="{CE339670-B9E0-E335-8C74-E5384C908169}"/>
              </a:ext>
            </a:extLst>
          </p:cNvPr>
          <p:cNvSpPr>
            <a:spLocks noGrp="1"/>
          </p:cNvSpPr>
          <p:nvPr>
            <p:ph idx="1"/>
          </p:nvPr>
        </p:nvSpPr>
        <p:spPr/>
        <p:txBody>
          <a:bodyPr>
            <a:normAutofit fontScale="92500" lnSpcReduction="10000"/>
          </a:bodyPr>
          <a:lstStyle/>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Planning </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Requirements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Modules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UML Diagrams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Data Flow Diagram</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Data Preprocessing Techniques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References</a:t>
            </a:r>
          </a:p>
          <a:p>
            <a:pPr marL="461963" indent="-461963">
              <a:lnSpc>
                <a:spcPct val="150000"/>
              </a:lnSpc>
              <a:spcBef>
                <a:spcPts val="500"/>
              </a:spcBef>
              <a:spcAft>
                <a:spcPts val="500"/>
              </a:spcAft>
              <a:buBlip>
                <a:blip r:embed="rId2">
                  <a:extLst>
                    <a:ext uri="{96DAC541-7B7A-43D3-8B79-37D633B846F1}">
                      <asvg:svgBlip xmlns:asvg="http://schemas.microsoft.com/office/drawing/2016/SVG/main" r:embed="rId3"/>
                    </a:ext>
                  </a:extLst>
                </a:blip>
              </a:buBlip>
            </a:pPr>
            <a:r>
              <a:rPr lang="en-US" dirty="0"/>
              <a:t>GitHub Link</a:t>
            </a:r>
            <a:endParaRPr lang="en-IN" dirty="0"/>
          </a:p>
        </p:txBody>
      </p:sp>
      <p:sp>
        <p:nvSpPr>
          <p:cNvPr id="4" name="Date Placeholder 3">
            <a:extLst>
              <a:ext uri="{FF2B5EF4-FFF2-40B4-BE49-F238E27FC236}">
                <a16:creationId xmlns:a16="http://schemas.microsoft.com/office/drawing/2014/main" id="{03054A3E-D164-42E4-0D89-EBDA44049894}"/>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5</a:t>
            </a:fld>
            <a:endParaRPr lang="en-IN"/>
          </a:p>
        </p:txBody>
      </p:sp>
    </p:spTree>
    <p:extLst>
      <p:ext uri="{BB962C8B-B14F-4D97-AF65-F5344CB8AC3E}">
        <p14:creationId xmlns:p14="http://schemas.microsoft.com/office/powerpoint/2010/main" val="77607957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22A8A-DF7A-F7D2-70B9-145B3E6122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4B288F-82F9-7617-8E18-10252C240A7E}"/>
              </a:ext>
            </a:extLst>
          </p:cNvPr>
          <p:cNvSpPr>
            <a:spLocks noGrp="1"/>
          </p:cNvSpPr>
          <p:nvPr>
            <p:ph type="title"/>
          </p:nvPr>
        </p:nvSpPr>
        <p:spPr/>
        <p:txBody>
          <a:bodyPr/>
          <a:lstStyle/>
          <a:p>
            <a:r>
              <a:rPr lang="en-US" dirty="0"/>
              <a:t>Problem Statement</a:t>
            </a:r>
            <a:endParaRPr lang="en-IN" dirty="0"/>
          </a:p>
        </p:txBody>
      </p:sp>
      <p:sp>
        <p:nvSpPr>
          <p:cNvPr id="6" name="Content Placeholder 2">
            <a:extLst>
              <a:ext uri="{FF2B5EF4-FFF2-40B4-BE49-F238E27FC236}">
                <a16:creationId xmlns:a16="http://schemas.microsoft.com/office/drawing/2014/main" id="{926575A1-AC2E-D8DC-9730-046F9B279BDB}"/>
              </a:ext>
            </a:extLst>
          </p:cNvPr>
          <p:cNvSpPr>
            <a:spLocks noGrp="1"/>
          </p:cNvSpPr>
          <p:nvPr>
            <p:ph idx="1"/>
          </p:nvPr>
        </p:nvSpPr>
        <p:spPr>
          <a:xfrm>
            <a:off x="-77637" y="1139549"/>
            <a:ext cx="11782586" cy="4578902"/>
          </a:xfrm>
        </p:spPr>
        <p:txBody>
          <a:bodyPr>
            <a:noAutofit/>
          </a:bodyPr>
          <a:lstStyle/>
          <a:p>
            <a:pPr marL="457200" indent="0">
              <a:buNone/>
            </a:pPr>
            <a:r>
              <a:rPr lang="en-US" sz="2400" dirty="0"/>
              <a:t>The existing placement process in educational institutions faces several challenges that hinder efficiency and effectiveness. </a:t>
            </a:r>
          </a:p>
          <a:p>
            <a:pPr marL="800100" indent="-342900"/>
            <a:r>
              <a:rPr lang="en-US" sz="2400" dirty="0"/>
              <a:t>Manual tasks in the placement process increase the workload for administrators and lead to errors in data handling and management. </a:t>
            </a:r>
          </a:p>
          <a:p>
            <a:pPr marL="800100" indent="-342900"/>
            <a:r>
              <a:rPr lang="en-US" sz="2400" dirty="0"/>
              <a:t>Lack of centralized and secure data storage for student credentials, company profiles, and job postings creates inconsistencies and delays. </a:t>
            </a:r>
          </a:p>
          <a:p>
            <a:pPr marL="800100" indent="-342900"/>
            <a:r>
              <a:rPr lang="en-US" sz="2400" dirty="0"/>
              <a:t>Absence of an automated system for notifying students about job opportunities and managing the recruitment timeline results in communication gaps. </a:t>
            </a:r>
          </a:p>
          <a:p>
            <a:pPr marL="800100" indent="-342900"/>
            <a:r>
              <a:rPr lang="en-US" sz="2400" dirty="0"/>
              <a:t>Limited avenues for students to share their placement experiences and access peer insights reduce collective learning opportunities.</a:t>
            </a:r>
            <a:endParaRPr lang="en-US" sz="2400" b="1" dirty="0">
              <a:solidFill>
                <a:srgbClr val="FF0000"/>
              </a:solidFill>
            </a:endParaRPr>
          </a:p>
        </p:txBody>
      </p:sp>
      <p:sp>
        <p:nvSpPr>
          <p:cNvPr id="3" name="Date Placeholder 3">
            <a:extLst>
              <a:ext uri="{FF2B5EF4-FFF2-40B4-BE49-F238E27FC236}">
                <a16:creationId xmlns:a16="http://schemas.microsoft.com/office/drawing/2014/main" id="{2C80C695-9B9E-30D3-9699-FA2BEC222D78}"/>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6</a:t>
            </a:fld>
            <a:endParaRPr lang="en-IN"/>
          </a:p>
        </p:txBody>
      </p:sp>
    </p:spTree>
    <p:extLst>
      <p:ext uri="{BB962C8B-B14F-4D97-AF65-F5344CB8AC3E}">
        <p14:creationId xmlns:p14="http://schemas.microsoft.com/office/powerpoint/2010/main" val="154297043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3F33BC-6F0E-58E5-E5CF-E06C52928C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3ADDE-A06F-DA8D-B3EF-D372F32AEAA6}"/>
              </a:ext>
            </a:extLst>
          </p:cNvPr>
          <p:cNvSpPr>
            <a:spLocks noGrp="1"/>
          </p:cNvSpPr>
          <p:nvPr>
            <p:ph type="title"/>
          </p:nvPr>
        </p:nvSpPr>
        <p:spPr/>
        <p:txBody>
          <a:bodyPr/>
          <a:lstStyle/>
          <a:p>
            <a:r>
              <a:rPr lang="en-US" dirty="0"/>
              <a:t>Objectives of Project</a:t>
            </a:r>
            <a:endParaRPr lang="en-IN" dirty="0"/>
          </a:p>
        </p:txBody>
      </p:sp>
      <p:sp>
        <p:nvSpPr>
          <p:cNvPr id="6" name="Content Placeholder 2">
            <a:extLst>
              <a:ext uri="{FF2B5EF4-FFF2-40B4-BE49-F238E27FC236}">
                <a16:creationId xmlns:a16="http://schemas.microsoft.com/office/drawing/2014/main" id="{BC211A23-317C-87C0-6223-0320E33592BD}"/>
              </a:ext>
            </a:extLst>
          </p:cNvPr>
          <p:cNvSpPr>
            <a:spLocks noGrp="1"/>
          </p:cNvSpPr>
          <p:nvPr>
            <p:ph idx="1"/>
          </p:nvPr>
        </p:nvSpPr>
        <p:spPr>
          <a:xfrm>
            <a:off x="-77637" y="1139549"/>
            <a:ext cx="11782586" cy="4578902"/>
          </a:xfrm>
        </p:spPr>
        <p:txBody>
          <a:bodyPr>
            <a:noAutofit/>
          </a:bodyPr>
          <a:lstStyle/>
          <a:p>
            <a:pPr marL="800100" indent="-622300"/>
            <a:r>
              <a:rPr lang="en-IN" dirty="0">
                <a:solidFill>
                  <a:srgbClr val="000000"/>
                </a:solidFill>
                <a:effectLst/>
                <a:latin typeface="Times New Roman" panose="02020603050405020304" pitchFamily="18" charset="0"/>
              </a:rPr>
              <a:t>Automate Placement Management – Streamline the placement process by providing a centralized system for tracking student progress, managing placement records, and organizing recruitment activities.</a:t>
            </a:r>
          </a:p>
          <a:p>
            <a:pPr marL="800100" indent="-622300"/>
            <a:r>
              <a:rPr lang="en-IN" dirty="0">
                <a:solidFill>
                  <a:srgbClr val="000000"/>
                </a:solidFill>
                <a:effectLst/>
                <a:latin typeface="Times New Roman" panose="02020603050405020304" pitchFamily="18" charset="0"/>
              </a:rPr>
              <a:t>Enhance Student Career Readiness – Improve student employability by offering NLP-based resume evaluation, personalized training recommendations, and real-time placement updates.</a:t>
            </a:r>
          </a:p>
          <a:p>
            <a:pPr marL="800100" indent="-622300"/>
            <a:r>
              <a:rPr lang="en-IN" dirty="0">
                <a:solidFill>
                  <a:srgbClr val="000000"/>
                </a:solidFill>
                <a:effectLst/>
                <a:latin typeface="Times New Roman" panose="02020603050405020304" pitchFamily="18" charset="0"/>
              </a:rPr>
              <a:t>Support the Training &amp; Placement Officer (TPO) – Provide a dashboard for the TPO to monitor student training progress, placement statistics, and recruitment activities efficiently.</a:t>
            </a:r>
          </a:p>
        </p:txBody>
      </p:sp>
      <p:sp>
        <p:nvSpPr>
          <p:cNvPr id="3" name="Date Placeholder 3">
            <a:extLst>
              <a:ext uri="{FF2B5EF4-FFF2-40B4-BE49-F238E27FC236}">
                <a16:creationId xmlns:a16="http://schemas.microsoft.com/office/drawing/2014/main" id="{F02BA731-CCA4-07AA-366C-C39BCD123D6B}"/>
              </a:ext>
            </a:extLst>
          </p:cNvPr>
          <p:cNvSpPr txBox="1">
            <a:spLocks/>
          </p:cNvSpPr>
          <p:nvPr/>
        </p:nvSpPr>
        <p:spPr>
          <a:xfrm>
            <a:off x="11754194" y="6594226"/>
            <a:ext cx="437803" cy="311407"/>
          </a:xfrm>
          <a:prstGeom prst="rect">
            <a:avLst/>
          </a:prstGeom>
          <a:solidFill>
            <a:schemeClr val="accent4"/>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914400" rtl="0" fontAlgn="auto" latinLnBrk="0" hangingPunct="0">
              <a:lnSpc>
                <a:spcPct val="100000"/>
              </a:lnSpc>
              <a:spcBef>
                <a:spcPts val="0"/>
              </a:spcBef>
              <a:spcAft>
                <a:spcPts val="0"/>
              </a:spcAft>
              <a:buClrTx/>
              <a:buSzTx/>
              <a:buFontTx/>
              <a:buNone/>
              <a:tabLst/>
              <a:defRPr kumimoji="0" sz="1600" b="1" i="0" u="none" strike="noStrike" cap="none" spc="0" normalizeH="0" baseline="0">
                <a:ln>
                  <a:noFill/>
                </a:ln>
                <a:solidFill>
                  <a:srgbClr val="002060"/>
                </a:solidFill>
                <a:effectLst>
                  <a:outerShdw blurRad="38100" dist="38100" dir="2700000" rotWithShape="0">
                    <a:srgbClr val="000000">
                      <a:alpha val="43137"/>
                    </a:srgbClr>
                  </a:outerShdw>
                </a:effectLst>
                <a:uFillTx/>
                <a:latin typeface="Times New Roman"/>
                <a:ea typeface="Times New Roman"/>
                <a:cs typeface="Times New Roman"/>
                <a:sym typeface="Times New Roman"/>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lvl9pPr>
          </a:lstStyle>
          <a:p>
            <a:fld id="{86CB4B4D-7CA3-9044-876B-883B54F8677D}" type="slidenum">
              <a:rPr lang="en-IN" smtClean="0"/>
              <a:pPr/>
              <a:t>7</a:t>
            </a:fld>
            <a:endParaRPr lang="en-IN"/>
          </a:p>
        </p:txBody>
      </p:sp>
    </p:spTree>
    <p:extLst>
      <p:ext uri="{BB962C8B-B14F-4D97-AF65-F5344CB8AC3E}">
        <p14:creationId xmlns:p14="http://schemas.microsoft.com/office/powerpoint/2010/main" val="303806386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8</a:t>
            </a:fld>
            <a:endParaRPr/>
          </a:p>
        </p:txBody>
      </p:sp>
      <p:sp>
        <p:nvSpPr>
          <p:cNvPr id="68" name="Title 1"/>
          <p:cNvSpPr txBox="1">
            <a:spLocks noGrp="1"/>
          </p:cNvSpPr>
          <p:nvPr>
            <p:ph type="title"/>
          </p:nvPr>
        </p:nvSpPr>
        <p:spPr>
          <a:xfrm>
            <a:off x="-4" y="232759"/>
            <a:ext cx="12192003" cy="714893"/>
          </a:xfrm>
          <a:prstGeom prst="rect">
            <a:avLst/>
          </a:prstGeom>
        </p:spPr>
        <p:txBody>
          <a:bodyPr/>
          <a:lstStyle/>
          <a:p>
            <a:r>
              <a:t>Introduction</a:t>
            </a:r>
          </a:p>
        </p:txBody>
      </p:sp>
      <p:sp>
        <p:nvSpPr>
          <p:cNvPr id="69" name="Content Placeholder 2"/>
          <p:cNvSpPr txBox="1">
            <a:spLocks noGrp="1"/>
          </p:cNvSpPr>
          <p:nvPr>
            <p:ph type="body" idx="1"/>
          </p:nvPr>
        </p:nvSpPr>
        <p:spPr>
          <a:xfrm>
            <a:off x="199504" y="1097277"/>
            <a:ext cx="11779137" cy="5394964"/>
          </a:xfrm>
          <a:prstGeom prst="rect">
            <a:avLst/>
          </a:prstGeom>
        </p:spPr>
        <p:txBody>
          <a:bodyPr/>
          <a:lstStyle/>
          <a:p>
            <a:pPr marL="457200" indent="-457200"/>
            <a:r>
              <a:t>The increasing competition in the job market has highlighted the importance of equipping students with the skills and knowledge required to meet the expectations of recruiters and excel in placement processes.</a:t>
            </a:r>
          </a:p>
          <a:p>
            <a:pPr marL="457200" indent="-457200"/>
            <a:r>
              <a:t>Educational institutions often face challenges in effectively managing placement statistics, monitoring student progress and providing tailored resources to enhance career readiness.</a:t>
            </a:r>
          </a:p>
          <a:p>
            <a:pPr marL="457200" indent="-457200"/>
            <a:r>
              <a:t>Traditional approaches to career development and placement management are limited in their ability to provide actionable insights, personalized recommendations and efficient support for both students and recruiters.</a:t>
            </a:r>
          </a:p>
          <a:p>
            <a:pPr marL="457200" indent="-457200"/>
            <a:r>
              <a:t>Students frequently encounter difficulties in aligning their resumes and skillsets with the requirements of hiring companies, while recruiters struggle to identify suitable candidates efficiently.</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Date Placeholder 3"/>
          <p:cNvSpPr txBox="1">
            <a:spLocks noGrp="1"/>
          </p:cNvSpPr>
          <p:nvPr>
            <p:ph type="sldNum" sz="quarter" idx="4294967295"/>
          </p:nvPr>
        </p:nvSpPr>
        <p:spPr>
          <a:xfrm>
            <a:off x="11754194" y="6594226"/>
            <a:ext cx="437803" cy="311407"/>
          </a:xfrm>
          <a:prstGeom prst="rect">
            <a:avLst/>
          </a:prstGeom>
          <a:solidFill>
            <a:schemeClr val="accent4"/>
          </a:solidFill>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a:lstStyle>
            <a:lvl1pPr algn="ctr">
              <a:defRPr sz="1600" b="1">
                <a:solidFill>
                  <a:srgbClr val="002060"/>
                </a:solidFill>
                <a:effectLst>
                  <a:outerShdw blurRad="38100" dist="38100" dir="2700000" rotWithShape="0">
                    <a:srgbClr val="000000">
                      <a:alpha val="43137"/>
                    </a:srgbClr>
                  </a:outerShdw>
                </a:effectLst>
                <a:latin typeface="Times New Roman"/>
                <a:ea typeface="Times New Roman"/>
                <a:cs typeface="Times New Roman"/>
                <a:sym typeface="Times New Roman"/>
              </a:defRPr>
            </a:lvl1pPr>
          </a:lstStyle>
          <a:p>
            <a:fld id="{86CB4B4D-7CA3-9044-876B-883B54F8677D}" type="slidenum">
              <a:rPr/>
              <a:t>9</a:t>
            </a:fld>
            <a:endParaRPr/>
          </a:p>
        </p:txBody>
      </p:sp>
      <p:sp>
        <p:nvSpPr>
          <p:cNvPr id="72" name="Title 1"/>
          <p:cNvSpPr txBox="1">
            <a:spLocks noGrp="1"/>
          </p:cNvSpPr>
          <p:nvPr>
            <p:ph type="title"/>
          </p:nvPr>
        </p:nvSpPr>
        <p:spPr>
          <a:xfrm>
            <a:off x="-4" y="232759"/>
            <a:ext cx="12192003" cy="714893"/>
          </a:xfrm>
          <a:prstGeom prst="rect">
            <a:avLst/>
          </a:prstGeom>
        </p:spPr>
        <p:txBody>
          <a:bodyPr/>
          <a:lstStyle>
            <a:lvl1pPr algn="just"/>
          </a:lstStyle>
          <a:p>
            <a:r>
              <a:t>Literature Survey</a:t>
            </a:r>
          </a:p>
        </p:txBody>
      </p:sp>
      <p:graphicFrame>
        <p:nvGraphicFramePr>
          <p:cNvPr id="73" name="Table 3"/>
          <p:cNvGraphicFramePr/>
          <p:nvPr>
            <p:extLst>
              <p:ext uri="{D42A27DB-BD31-4B8C-83A1-F6EECF244321}">
                <p14:modId xmlns:p14="http://schemas.microsoft.com/office/powerpoint/2010/main" val="879368958"/>
              </p:ext>
            </p:extLst>
          </p:nvPr>
        </p:nvGraphicFramePr>
        <p:xfrm>
          <a:off x="165169" y="1009481"/>
          <a:ext cx="11628020" cy="5434527"/>
        </p:xfrm>
        <a:graphic>
          <a:graphicData uri="http://schemas.openxmlformats.org/drawingml/2006/table">
            <a:tbl>
              <a:tblPr firstRow="1" bandRow="1">
                <a:tableStyleId>{4C3C2611-4C71-4FC5-86AE-919BDF0F9419}</a:tableStyleId>
              </a:tblPr>
              <a:tblGrid>
                <a:gridCol w="361042">
                  <a:extLst>
                    <a:ext uri="{9D8B030D-6E8A-4147-A177-3AD203B41FA5}">
                      <a16:colId xmlns:a16="http://schemas.microsoft.com/office/drawing/2014/main" val="20000"/>
                    </a:ext>
                  </a:extLst>
                </a:gridCol>
                <a:gridCol w="2053087">
                  <a:extLst>
                    <a:ext uri="{9D8B030D-6E8A-4147-A177-3AD203B41FA5}">
                      <a16:colId xmlns:a16="http://schemas.microsoft.com/office/drawing/2014/main" val="20001"/>
                    </a:ext>
                  </a:extLst>
                </a:gridCol>
                <a:gridCol w="1164566">
                  <a:extLst>
                    <a:ext uri="{9D8B030D-6E8A-4147-A177-3AD203B41FA5}">
                      <a16:colId xmlns:a16="http://schemas.microsoft.com/office/drawing/2014/main" val="20002"/>
                    </a:ext>
                  </a:extLst>
                </a:gridCol>
                <a:gridCol w="2113471">
                  <a:extLst>
                    <a:ext uri="{9D8B030D-6E8A-4147-A177-3AD203B41FA5}">
                      <a16:colId xmlns:a16="http://schemas.microsoft.com/office/drawing/2014/main" val="20003"/>
                    </a:ext>
                  </a:extLst>
                </a:gridCol>
                <a:gridCol w="1449238">
                  <a:extLst>
                    <a:ext uri="{9D8B030D-6E8A-4147-A177-3AD203B41FA5}">
                      <a16:colId xmlns:a16="http://schemas.microsoft.com/office/drawing/2014/main" val="20004"/>
                    </a:ext>
                  </a:extLst>
                </a:gridCol>
                <a:gridCol w="2691442">
                  <a:extLst>
                    <a:ext uri="{9D8B030D-6E8A-4147-A177-3AD203B41FA5}">
                      <a16:colId xmlns:a16="http://schemas.microsoft.com/office/drawing/2014/main" val="20005"/>
                    </a:ext>
                  </a:extLst>
                </a:gridCol>
                <a:gridCol w="1795174">
                  <a:extLst>
                    <a:ext uri="{9D8B030D-6E8A-4147-A177-3AD203B41FA5}">
                      <a16:colId xmlns:a16="http://schemas.microsoft.com/office/drawing/2014/main" val="20006"/>
                    </a:ext>
                  </a:extLst>
                </a:gridCol>
              </a:tblGrid>
              <a:tr h="573493">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No</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Title</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Author</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Journal Name &amp; Year</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Methodology Adapted</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Key Findings</a:t>
                      </a:r>
                    </a:p>
                  </a:txBody>
                  <a:tcPr marL="45720" marR="45720" horzOverflow="overflow"/>
                </a:tc>
                <a:tc>
                  <a:txBody>
                    <a:bodyPr/>
                    <a:lstStyle/>
                    <a:p>
                      <a:pPr algn="l">
                        <a:defRPr sz="1800" b="0">
                          <a:solidFill>
                            <a:srgbClr val="000000"/>
                          </a:solidFill>
                        </a:defRPr>
                      </a:pPr>
                      <a:r>
                        <a:rPr sz="1700" b="1">
                          <a:solidFill>
                            <a:srgbClr val="FFFFFF"/>
                          </a:solidFill>
                          <a:latin typeface="Times New Roman"/>
                          <a:ea typeface="Times New Roman"/>
                          <a:cs typeface="Times New Roman"/>
                          <a:sym typeface="Times New Roman"/>
                        </a:rPr>
                        <a:t>Gaps</a:t>
                      </a:r>
                    </a:p>
                  </a:txBody>
                  <a:tcPr marL="45720" marR="45720" horzOverflow="overflow"/>
                </a:tc>
                <a:extLst>
                  <a:ext uri="{0D108BD9-81ED-4DB2-BD59-A6C34878D82A}">
                    <a16:rowId xmlns:a16="http://schemas.microsoft.com/office/drawing/2014/main" val="10000"/>
                  </a:ext>
                </a:extLst>
              </a:tr>
              <a:tr h="1548432">
                <a:tc>
                  <a:txBody>
                    <a:bodyPr/>
                    <a:lstStyle/>
                    <a:p>
                      <a:pPr algn="l">
                        <a:defRPr sz="1800"/>
                      </a:pPr>
                      <a:r>
                        <a:rPr sz="1700">
                          <a:latin typeface="Times New Roman"/>
                          <a:ea typeface="Times New Roman"/>
                          <a:cs typeface="Times New Roman"/>
                          <a:sym typeface="Times New Roman"/>
                        </a:rPr>
                        <a:t>1</a:t>
                      </a:r>
                    </a:p>
                  </a:txBody>
                  <a:tcPr marL="45720" marR="45720" horzOverflow="overflow"/>
                </a:tc>
                <a:tc>
                  <a:txBody>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dirty="0">
                          <a:latin typeface="Times New Roman"/>
                          <a:ea typeface="Times New Roman"/>
                          <a:cs typeface="Times New Roman"/>
                          <a:sym typeface="Times New Roman"/>
                        </a:rPr>
                        <a:t>Smart Preparation Web Application for</a:t>
                      </a:r>
                      <a:r>
                        <a:rPr lang="en-US" sz="1600" dirty="0">
                          <a:latin typeface="Times New Roman"/>
                          <a:ea typeface="Times New Roman"/>
                          <a:cs typeface="Times New Roman"/>
                          <a:sym typeface="Times New Roman"/>
                        </a:rPr>
                        <a:t> </a:t>
                      </a:r>
                      <a:r>
                        <a:rPr sz="1600" dirty="0">
                          <a:latin typeface="Times New Roman"/>
                          <a:ea typeface="Times New Roman"/>
                          <a:cs typeface="Times New Roman"/>
                          <a:sym typeface="Times New Roman"/>
                        </a:rPr>
                        <a:t>Placements</a:t>
                      </a:r>
                      <a:r>
                        <a:rPr lang="en-US" sz="1600" dirty="0">
                          <a:latin typeface="Times New Roman"/>
                          <a:ea typeface="Times New Roman"/>
                          <a:cs typeface="Times New Roman"/>
                          <a:sym typeface="Times New Roman"/>
                        </a:rPr>
                        <a:t> </a:t>
                      </a:r>
                      <a:r>
                        <a:rPr sz="1600" dirty="0">
                          <a:latin typeface="Times New Roman"/>
                          <a:ea typeface="Times New Roman"/>
                          <a:cs typeface="Times New Roman"/>
                          <a:sym typeface="Times New Roman"/>
                        </a:rPr>
                        <a:t>Using Machine Learning</a:t>
                      </a:r>
                    </a:p>
                  </a:txBody>
                  <a:tcPr marL="45720" marR="45720" horzOverflow="overflow"/>
                </a:tc>
                <a:tc>
                  <a:txBody>
                    <a:bodyPr/>
                    <a:lstStyle/>
                    <a:p>
                      <a:pPr algn="l" defTabSz="12700">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800"/>
                      </a:pPr>
                      <a:r>
                        <a:rPr sz="1600" dirty="0">
                          <a:latin typeface="Times New Roman"/>
                          <a:ea typeface="Times New Roman"/>
                          <a:cs typeface="Times New Roman"/>
                          <a:sym typeface="Times New Roman"/>
                        </a:rPr>
                        <a:t>Prasanna </a:t>
                      </a:r>
                      <a:r>
                        <a:rPr sz="1600" dirty="0" err="1">
                          <a:latin typeface="Times New Roman"/>
                          <a:ea typeface="Times New Roman"/>
                          <a:cs typeface="Times New Roman"/>
                          <a:sym typeface="Times New Roman"/>
                        </a:rPr>
                        <a:t>Kandekar</a:t>
                      </a:r>
                      <a:r>
                        <a:rPr sz="1600" dirty="0">
                          <a:latin typeface="Times New Roman"/>
                          <a:ea typeface="Times New Roman"/>
                          <a:cs typeface="Times New Roman"/>
                          <a:sym typeface="Times New Roman"/>
                        </a:rPr>
                        <a:t>, </a:t>
                      </a:r>
                      <a:r>
                        <a:rPr sz="1600" dirty="0" err="1">
                          <a:latin typeface="Times New Roman"/>
                          <a:ea typeface="Times New Roman"/>
                          <a:cs typeface="Times New Roman"/>
                          <a:sym typeface="Times New Roman"/>
                        </a:rPr>
                        <a:t>Manjiri</a:t>
                      </a:r>
                      <a:r>
                        <a:rPr sz="1600" dirty="0">
                          <a:latin typeface="Times New Roman"/>
                          <a:ea typeface="Times New Roman"/>
                          <a:cs typeface="Times New Roman"/>
                          <a:sym typeface="Times New Roman"/>
                        </a:rPr>
                        <a:t> Raut</a:t>
                      </a:r>
                    </a:p>
                  </a:txBody>
                  <a:tcPr marL="45720" marR="45720" horzOverflow="overflow"/>
                </a:tc>
                <a:tc>
                  <a:txBody>
                    <a:bodyPr/>
                    <a:lstStyle/>
                    <a:p>
                      <a:pPr algn="l">
                        <a:defRPr sz="1600">
                          <a:latin typeface="Times New Roman"/>
                          <a:ea typeface="Times New Roman"/>
                          <a:cs typeface="Times New Roman"/>
                          <a:sym typeface="Times New Roman"/>
                        </a:defRPr>
                      </a:pPr>
                      <a:r>
                        <a:rPr dirty="0"/>
                        <a:t>International Research Journal of Engineering and Technology (IRJET) &amp; 2024</a:t>
                      </a:r>
                      <a:r>
                        <a:rPr sz="996" dirty="0"/>
                        <a:t> </a:t>
                      </a:r>
                    </a:p>
                  </a:txBody>
                  <a:tcPr marL="45720" marR="45720" horzOverflow="overflow"/>
                </a:tc>
                <a:tc>
                  <a:txBody>
                    <a:bodyPr/>
                    <a:lstStyle/>
                    <a:p>
                      <a:pPr algn="l">
                        <a:defRPr sz="1800"/>
                      </a:pPr>
                      <a:r>
                        <a:rPr sz="1700">
                          <a:latin typeface="Times New Roman"/>
                          <a:ea typeface="Times New Roman"/>
                          <a:cs typeface="Times New Roman"/>
                          <a:sym typeface="Times New Roman"/>
                        </a:rPr>
                        <a:t>Uses AI/ML models, and Node.js with MongoDB for data and feedback.</a:t>
                      </a:r>
                    </a:p>
                  </a:txBody>
                  <a:tcPr marL="45720" marR="45720" horzOverflow="overflow"/>
                </a:tc>
                <a:tc>
                  <a:txBody>
                    <a:bodyPr/>
                    <a:lstStyle/>
                    <a:p>
                      <a:pPr algn="l">
                        <a:defRPr sz="1800"/>
                      </a:pPr>
                      <a:r>
                        <a:rPr sz="1700">
                          <a:latin typeface="Times New Roman"/>
                          <a:ea typeface="Times New Roman"/>
                          <a:cs typeface="Times New Roman"/>
                          <a:sym typeface="Times New Roman"/>
                        </a:rPr>
                        <a:t>Helps students prepare better with accurate predictions and tailored learning.</a:t>
                      </a:r>
                    </a:p>
                  </a:txBody>
                  <a:tcPr marL="45720" marR="45720" horzOverflow="overflow"/>
                </a:tc>
                <a:tc>
                  <a:txBody>
                    <a:bodyPr/>
                    <a:lstStyle/>
                    <a:p>
                      <a:pPr algn="l">
                        <a:defRPr sz="1800"/>
                      </a:pPr>
                      <a:r>
                        <a:rPr sz="1700">
                          <a:latin typeface="Times New Roman"/>
                          <a:ea typeface="Times New Roman"/>
                          <a:cs typeface="Times New Roman"/>
                          <a:sym typeface="Times New Roman"/>
                        </a:rPr>
                        <a:t>Needs improved privacy, personalization, and testing.</a:t>
                      </a:r>
                    </a:p>
                  </a:txBody>
                  <a:tcPr marL="45720" marR="45720" horzOverflow="overflow"/>
                </a:tc>
                <a:extLst>
                  <a:ext uri="{0D108BD9-81ED-4DB2-BD59-A6C34878D82A}">
                    <a16:rowId xmlns:a16="http://schemas.microsoft.com/office/drawing/2014/main" val="10001"/>
                  </a:ext>
                </a:extLst>
              </a:tr>
              <a:tr h="1304697">
                <a:tc>
                  <a:txBody>
                    <a:bodyPr/>
                    <a:lstStyle/>
                    <a:p>
                      <a:pPr algn="l">
                        <a:defRPr sz="1800"/>
                      </a:pPr>
                      <a:r>
                        <a:rPr sz="1700">
                          <a:latin typeface="Times New Roman"/>
                          <a:ea typeface="Times New Roman"/>
                          <a:cs typeface="Times New Roman"/>
                          <a:sym typeface="Times New Roman"/>
                        </a:rPr>
                        <a:t>2</a:t>
                      </a:r>
                    </a:p>
                  </a:txBody>
                  <a:tcPr marL="45720" marR="45720" horzOverflow="overflow"/>
                </a:tc>
                <a:tc>
                  <a:txBody>
                    <a:bodyPr/>
                    <a:lstStyle/>
                    <a:p>
                      <a:pPr algn="l">
                        <a:defRPr sz="1800"/>
                      </a:pPr>
                      <a:r>
                        <a:rPr sz="1600">
                          <a:latin typeface="Times New Roman"/>
                          <a:ea typeface="Times New Roman"/>
                          <a:cs typeface="Times New Roman"/>
                          <a:sym typeface="Times New Roman"/>
                        </a:rPr>
                        <a:t>Enhancing Student Placement with Cross-Platform Application</a:t>
                      </a:r>
                    </a:p>
                  </a:txBody>
                  <a:tcPr marL="45720" marR="45720" horzOverflow="overflow"/>
                </a:tc>
                <a:tc>
                  <a:txBody>
                    <a:bodyPr/>
                    <a:lstStyle/>
                    <a:p>
                      <a:pPr algn="l">
                        <a:defRPr sz="1800"/>
                      </a:pPr>
                      <a:r>
                        <a:rPr sz="1600">
                          <a:latin typeface="Times New Roman"/>
                          <a:ea typeface="Times New Roman"/>
                          <a:cs typeface="Times New Roman"/>
                          <a:sym typeface="Times New Roman"/>
                        </a:rPr>
                        <a:t>Anand Kale, Shreyas Joshi et al.</a:t>
                      </a:r>
                    </a:p>
                  </a:txBody>
                  <a:tcPr marL="45720" marR="45720" horzOverflow="overflow"/>
                </a:tc>
                <a:tc>
                  <a:txBody>
                    <a:bodyPr/>
                    <a:lstStyle/>
                    <a:p>
                      <a:pPr algn="l">
                        <a:defRPr sz="1800"/>
                      </a:pPr>
                      <a:r>
                        <a:rPr sz="1700">
                          <a:latin typeface="Times New Roman"/>
                          <a:ea typeface="Times New Roman"/>
                          <a:cs typeface="Times New Roman"/>
                          <a:sym typeface="Times New Roman"/>
                        </a:rPr>
                        <a:t>International Journal for Research in Applied Science &amp; Engineering Technology &amp; 2024</a:t>
                      </a:r>
                    </a:p>
                  </a:txBody>
                  <a:tcPr marL="45720" marR="45720" horzOverflow="overflow"/>
                </a:tc>
                <a:tc>
                  <a:txBody>
                    <a:bodyPr/>
                    <a:lstStyle/>
                    <a:p>
                      <a:pPr algn="l">
                        <a:defRPr sz="1800"/>
                      </a:pPr>
                      <a:r>
                        <a:rPr sz="1700">
                          <a:latin typeface="Times New Roman"/>
                          <a:ea typeface="Times New Roman"/>
                          <a:cs typeface="Times New Roman"/>
                          <a:sym typeface="Times New Roman"/>
                        </a:rPr>
                        <a:t>React Native and Spring Boot for backend</a:t>
                      </a:r>
                    </a:p>
                  </a:txBody>
                  <a:tcPr marL="45720" marR="45720" horzOverflow="overflow"/>
                </a:tc>
                <a:tc>
                  <a:txBody>
                    <a:bodyPr/>
                    <a:lstStyle/>
                    <a:p>
                      <a:pPr algn="l">
                        <a:defRPr sz="1800"/>
                      </a:pPr>
                      <a:r>
                        <a:rPr sz="1700">
                          <a:latin typeface="Times New Roman"/>
                          <a:ea typeface="Times New Roman"/>
                          <a:cs typeface="Times New Roman"/>
                          <a:sym typeface="Times New Roman"/>
                        </a:rPr>
                        <a:t>Efficient data management, document verification, and modular user roles</a:t>
                      </a:r>
                    </a:p>
                  </a:txBody>
                  <a:tcPr marL="45720" marR="45720" horzOverflow="overflow"/>
                </a:tc>
                <a:tc>
                  <a:txBody>
                    <a:bodyPr/>
                    <a:lstStyle/>
                    <a:p>
                      <a:pPr algn="l">
                        <a:defRPr sz="1800"/>
                      </a:pPr>
                      <a:r>
                        <a:rPr sz="1700">
                          <a:latin typeface="Times New Roman"/>
                          <a:ea typeface="Times New Roman"/>
                          <a:cs typeface="Times New Roman"/>
                          <a:sym typeface="Times New Roman"/>
                        </a:rPr>
                        <a:t>Limited focus on AI-enhanced analytics and scalability for large datasets</a:t>
                      </a:r>
                    </a:p>
                  </a:txBody>
                  <a:tcPr marL="45720" marR="45720" horzOverflow="overflow"/>
                </a:tc>
                <a:extLst>
                  <a:ext uri="{0D108BD9-81ED-4DB2-BD59-A6C34878D82A}">
                    <a16:rowId xmlns:a16="http://schemas.microsoft.com/office/drawing/2014/main" val="10002"/>
                  </a:ext>
                </a:extLst>
              </a:tr>
              <a:tr h="1792167">
                <a:tc>
                  <a:txBody>
                    <a:bodyPr/>
                    <a:lstStyle/>
                    <a:p>
                      <a:pPr algn="l">
                        <a:defRPr sz="1800"/>
                      </a:pPr>
                      <a:r>
                        <a:rPr sz="1700">
                          <a:latin typeface="Times New Roman"/>
                          <a:ea typeface="Times New Roman"/>
                          <a:cs typeface="Times New Roman"/>
                          <a:sym typeface="Times New Roman"/>
                        </a:rPr>
                        <a:t>3</a:t>
                      </a:r>
                    </a:p>
                  </a:txBody>
                  <a:tcPr marL="45720" marR="45720" horzOverflow="overflow"/>
                </a:tc>
                <a:tc>
                  <a:txBody>
                    <a:bodyPr/>
                    <a:lstStyle/>
                    <a:p>
                      <a:pPr algn="l">
                        <a:defRPr sz="1800"/>
                      </a:pPr>
                      <a:r>
                        <a:rPr sz="1700">
                          <a:latin typeface="Times New Roman"/>
                          <a:ea typeface="Times New Roman"/>
                          <a:cs typeface="Times New Roman"/>
                          <a:sym typeface="Times New Roman"/>
                        </a:rPr>
                        <a:t>C3-IoC: A Career Guidance System for Assessing Student Skills using Machine Learning and Network Visualisation</a:t>
                      </a:r>
                    </a:p>
                  </a:txBody>
                  <a:tcPr marL="45720" marR="45720" horzOverflow="overflow"/>
                </a:tc>
                <a:tc>
                  <a:txBody>
                    <a:bodyPr/>
                    <a:lstStyle/>
                    <a:p>
                      <a:pPr algn="l">
                        <a:defRPr sz="1800"/>
                      </a:pPr>
                      <a:r>
                        <a:rPr sz="1700">
                          <a:latin typeface="Times New Roman"/>
                          <a:ea typeface="Times New Roman"/>
                          <a:cs typeface="Times New Roman"/>
                          <a:sym typeface="Times New Roman"/>
                        </a:rPr>
                        <a:t>Adán José-García, Alison Sneyd et al.</a:t>
                      </a:r>
                    </a:p>
                  </a:txBody>
                  <a:tcPr marL="45720" marR="45720" horzOverflow="overflow"/>
                </a:tc>
                <a:tc>
                  <a:txBody>
                    <a:bodyPr/>
                    <a:lstStyle/>
                    <a:p>
                      <a:pPr algn="l">
                        <a:defRPr sz="1800"/>
                      </a:pPr>
                      <a:r>
                        <a:rPr sz="1700">
                          <a:latin typeface="Times New Roman"/>
                          <a:ea typeface="Times New Roman"/>
                          <a:cs typeface="Times New Roman"/>
                          <a:sym typeface="Times New Roman"/>
                        </a:rPr>
                        <a:t>International Journal of Artificial Intelligence in Education &amp; 2024</a:t>
                      </a:r>
                    </a:p>
                  </a:txBody>
                  <a:tcPr marL="45720" marR="45720" horzOverflow="overflow"/>
                </a:tc>
                <a:tc>
                  <a:txBody>
                    <a:bodyPr/>
                    <a:lstStyle/>
                    <a:p>
                      <a:pPr algn="l">
                        <a:defRPr sz="1800"/>
                      </a:pPr>
                      <a:r>
                        <a:rPr sz="1700">
                          <a:latin typeface="Times New Roman"/>
                          <a:ea typeface="Times New Roman"/>
                          <a:cs typeface="Times New Roman"/>
                          <a:sym typeface="Times New Roman"/>
                        </a:rPr>
                        <a:t>AI-based solution with similarity metrics and skill profiling</a:t>
                      </a:r>
                    </a:p>
                  </a:txBody>
                  <a:tcPr marL="45720" marR="45720" horzOverflow="overflow"/>
                </a:tc>
                <a:tc>
                  <a:txBody>
                    <a:bodyPr/>
                    <a:lstStyle/>
                    <a:p>
                      <a:pPr algn="l">
                        <a:defRPr sz="1800"/>
                      </a:pPr>
                      <a:r>
                        <a:rPr sz="1700">
                          <a:latin typeface="Times New Roman"/>
                          <a:ea typeface="Times New Roman"/>
                          <a:cs typeface="Times New Roman"/>
                          <a:sym typeface="Times New Roman"/>
                        </a:rPr>
                        <a:t>Career guidance through job role matching and visual networks</a:t>
                      </a:r>
                    </a:p>
                  </a:txBody>
                  <a:tcPr marL="45720" marR="45720" horzOverflow="overflow"/>
                </a:tc>
                <a:tc>
                  <a:txBody>
                    <a:bodyPr/>
                    <a:lstStyle/>
                    <a:p>
                      <a:pPr algn="l">
                        <a:defRPr sz="1800"/>
                      </a:pPr>
                      <a:r>
                        <a:rPr sz="1700" dirty="0">
                          <a:latin typeface="Times New Roman"/>
                          <a:ea typeface="Times New Roman"/>
                          <a:cs typeface="Times New Roman"/>
                          <a:sym typeface="Times New Roman"/>
                        </a:rPr>
                        <a:t>Limited adaptation to non-IT sectors and dynamic market trends</a:t>
                      </a:r>
                    </a:p>
                  </a:txBody>
                  <a:tcPr marL="45720" marR="45720"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theme/theme1.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Custom Design">
  <a:themeElements>
    <a:clrScheme name="Custom Design">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Custom Design">
      <a:majorFont>
        <a:latin typeface="Helvetica"/>
        <a:ea typeface="Helvetica"/>
        <a:cs typeface="Helvetica"/>
      </a:majorFont>
      <a:minorFont>
        <a:latin typeface="Calibri"/>
        <a:ea typeface="Calibri"/>
        <a:cs typeface="Calibri"/>
      </a:minorFont>
    </a:fontScheme>
    <a:fmtScheme name="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390</TotalTime>
  <Words>2375</Words>
  <Application>Microsoft Macintosh PowerPoint</Application>
  <PresentationFormat>Widescreen</PresentationFormat>
  <Paragraphs>227</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Courier New</vt:lpstr>
      <vt:lpstr>Times New Roman</vt:lpstr>
      <vt:lpstr>Times Roman</vt:lpstr>
      <vt:lpstr>Wingdings</vt:lpstr>
      <vt:lpstr>Custom Design</vt:lpstr>
      <vt:lpstr>PowerPoint Presentation</vt:lpstr>
      <vt:lpstr>Review 0 Queries</vt:lpstr>
      <vt:lpstr>Abstract</vt:lpstr>
      <vt:lpstr>Contents</vt:lpstr>
      <vt:lpstr>Cont’d…</vt:lpstr>
      <vt:lpstr>Problem Statement</vt:lpstr>
      <vt:lpstr>Objectives of Project</vt:lpstr>
      <vt:lpstr>Introduction</vt:lpstr>
      <vt:lpstr>Literature Survey</vt:lpstr>
      <vt:lpstr>Cont’d…</vt:lpstr>
      <vt:lpstr>Existing  System</vt:lpstr>
      <vt:lpstr>Cont’d…</vt:lpstr>
      <vt:lpstr>Drawbacks</vt:lpstr>
      <vt:lpstr>Proposed System</vt:lpstr>
      <vt:lpstr>Planning</vt:lpstr>
      <vt:lpstr>Requirements : Functional Requirements</vt:lpstr>
      <vt:lpstr>Requirements : Non-Functional Requirements</vt:lpstr>
      <vt:lpstr>Modules</vt:lpstr>
      <vt:lpstr>UML Diagrams – Use Case Diagram</vt:lpstr>
      <vt:lpstr>UML Diagrams- Activity Diagram</vt:lpstr>
      <vt:lpstr>UML Diagrams- Sequence Diagram</vt:lpstr>
      <vt:lpstr>Data Flow Diagram</vt:lpstr>
      <vt:lpstr>Data Preprocessing Techniques</vt:lpstr>
      <vt:lpstr>Cont’d…</vt:lpstr>
      <vt:lpstr>Cont’d…</vt:lpstr>
      <vt:lpstr>References</vt:lpstr>
      <vt:lpstr>Git Hub Dashboard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Poojitha. A</cp:lastModifiedBy>
  <cp:revision>9</cp:revision>
  <dcterms:modified xsi:type="dcterms:W3CDTF">2025-04-11T18:03:04Z</dcterms:modified>
</cp:coreProperties>
</file>