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
  </p:notesMasterIdLst>
  <p:handoutMasterIdLst>
    <p:handoutMasterId r:id="rId28"/>
  </p:handoutMasterIdLst>
  <p:sldIdLst>
    <p:sldId id="256" r:id="rId2"/>
    <p:sldId id="273" r:id="rId3"/>
    <p:sldId id="257" r:id="rId4"/>
    <p:sldId id="280" r:id="rId5"/>
    <p:sldId id="281" r:id="rId6"/>
    <p:sldId id="285" r:id="rId7"/>
    <p:sldId id="286" r:id="rId8"/>
    <p:sldId id="290" r:id="rId9"/>
    <p:sldId id="287" r:id="rId10"/>
    <p:sldId id="288" r:id="rId11"/>
    <p:sldId id="282" r:id="rId12"/>
    <p:sldId id="289" r:id="rId13"/>
    <p:sldId id="283" r:id="rId14"/>
    <p:sldId id="291" r:id="rId15"/>
    <p:sldId id="292" r:id="rId16"/>
    <p:sldId id="294" r:id="rId17"/>
    <p:sldId id="293" r:id="rId18"/>
    <p:sldId id="295" r:id="rId19"/>
    <p:sldId id="297" r:id="rId20"/>
    <p:sldId id="298" r:id="rId21"/>
    <p:sldId id="296" r:id="rId22"/>
    <p:sldId id="284" r:id="rId23"/>
    <p:sldId id="279" r:id="rId24"/>
    <p:sldId id="278"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147"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Process</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214G1A32B7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S. </a:t>
            </a:r>
            <a:r>
              <a:rPr lang="en-US" sz="2600" b="0" dirty="0" err="1" smtClean="0">
                <a:effectLst>
                  <a:outerShdw blurRad="38100" dist="38100" dir="2700000" algn="tl">
                    <a:srgbClr val="000000">
                      <a:alpha val="43137"/>
                    </a:srgbClr>
                  </a:outerShdw>
                </a:effectLst>
              </a:rPr>
              <a:t>Vasim</a:t>
            </a:r>
            <a:r>
              <a:rPr lang="en-US" sz="2600" b="0" dirty="0" smtClean="0">
                <a:effectLst>
                  <a:outerShdw blurRad="38100" dist="38100" dir="2700000" algn="tl">
                    <a:srgbClr val="000000">
                      <a:alpha val="43137"/>
                    </a:srgbClr>
                  </a:outerShdw>
                </a:effectLst>
              </a:rPr>
              <a:t> </a:t>
            </a:r>
            <a:r>
              <a:rPr lang="en-US" sz="2600" b="0" dirty="0" err="1" smtClean="0">
                <a:effectLst>
                  <a:outerShdw blurRad="38100" dist="38100" dir="2700000" algn="tl">
                    <a:srgbClr val="000000">
                      <a:alpha val="43137"/>
                    </a:srgbClr>
                  </a:outerShdw>
                </a:effectLst>
              </a:rPr>
              <a:t>Subahani</a:t>
            </a:r>
            <a:endParaRPr lang="en-US" sz="2600" b="0" dirty="0">
              <a:effectLst>
                <a:outerShdw blurRad="38100" dist="38100" dir="2700000" algn="tl">
                  <a:srgbClr val="000000">
                    <a:alpha val="43137"/>
                  </a:srgbClr>
                </a:outerShdw>
              </a:effectLst>
            </a:endParaRPr>
          </a:p>
          <a:p>
            <a:pPr>
              <a:spcBef>
                <a:spcPts val="300"/>
              </a:spcBef>
            </a:pPr>
            <a:r>
              <a:rPr lang="en-US" sz="1200" b="0" dirty="0"/>
              <a:t>Roll </a:t>
            </a:r>
            <a:r>
              <a:rPr lang="en-US" sz="1200" b="0" dirty="0" smtClean="0"/>
              <a:t>No.214G1A32B7</a:t>
            </a:r>
            <a:endParaRPr lang="en-US" sz="1200" b="0" dirty="0"/>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55009" y="374459"/>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 xmlns:p14="http://schemas.microsoft.com/office/powerpoint/2010/main" val="3655500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4" name="Picture 2" descr="C:\Users\jai\Downloads\photo(9).png"/>
          <p:cNvPicPr>
            <a:picLocks noGrp="1" noChangeAspect="1" noChangeArrowheads="1"/>
          </p:cNvPicPr>
          <p:nvPr>
            <p:ph idx="1"/>
          </p:nvPr>
        </p:nvPicPr>
        <p:blipFill>
          <a:blip r:embed="rId2"/>
          <a:srcRect/>
          <a:stretch>
            <a:fillRect/>
          </a:stretch>
        </p:blipFill>
        <p:spPr bwMode="auto">
          <a:xfrm>
            <a:off x="1517650" y="1223169"/>
            <a:ext cx="9144000" cy="51435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r>
              <a:rPr lang="en-US" sz="2400" dirty="0" smtClean="0"/>
              <a:t>Here are some specific applications of process mining:</a:t>
            </a:r>
          </a:p>
          <a:p>
            <a:r>
              <a:rPr lang="en-US" sz="2400" b="1" dirty="0" smtClean="0"/>
              <a:t>1. Process Discovery:</a:t>
            </a:r>
            <a:r>
              <a:rPr lang="en-US" sz="2400" dirty="0" smtClean="0"/>
              <a:t> Process mining helps uncover </a:t>
            </a:r>
            <a:r>
              <a:rPr lang="en-US" sz="2400" dirty="0" smtClean="0"/>
              <a:t>the </a:t>
            </a:r>
            <a:r>
              <a:rPr lang="en-US" sz="2400" dirty="0" smtClean="0"/>
              <a:t>actual flow of processes by analyzing event logs. This can be particularly useful when there's a lack of documentation or when processes are complex. It provides a visual representation of how activities are connected, allowing organizations to understand their processes better.</a:t>
            </a:r>
          </a:p>
          <a:p>
            <a:r>
              <a:rPr lang="en-US" sz="2400" b="1" dirty="0" smtClean="0"/>
              <a:t>2. Conformance Checking:</a:t>
            </a:r>
            <a:r>
              <a:rPr lang="en-US" sz="2400" dirty="0" smtClean="0"/>
              <a:t> Process mining </a:t>
            </a:r>
            <a:r>
              <a:rPr lang="en-US" sz="2400" dirty="0" smtClean="0"/>
              <a:t>compares the </a:t>
            </a:r>
            <a:r>
              <a:rPr lang="en-US" sz="2400" dirty="0" smtClean="0"/>
              <a:t>actual execution of processes with their intended design. This helps identify deviations, inefficiencies, or </a:t>
            </a:r>
            <a:r>
              <a:rPr lang="en-US" sz="2400" dirty="0" smtClean="0"/>
              <a:t>non-</a:t>
            </a:r>
            <a:r>
              <a:rPr lang="en-US" sz="2400" dirty="0" err="1" smtClean="0"/>
              <a:t>compliance.By</a:t>
            </a:r>
            <a:r>
              <a:rPr lang="en-US" sz="2400" dirty="0" smtClean="0"/>
              <a:t> </a:t>
            </a:r>
            <a:r>
              <a:rPr lang="en-US" sz="2400" dirty="0" smtClean="0"/>
              <a:t>comparing the expected sequence of </a:t>
            </a:r>
            <a:r>
              <a:rPr lang="en-US" sz="2400" dirty="0" smtClean="0"/>
              <a:t>activity </a:t>
            </a:r>
            <a:r>
              <a:rPr lang="en-US" sz="2400" dirty="0" smtClean="0"/>
              <a:t>with what actually happens, organizations can spot discrepancies and take corrective actions</a:t>
            </a:r>
            <a:r>
              <a:rPr lang="en-US" sz="2400" dirty="0" smtClean="0"/>
              <a:t>.</a:t>
            </a:r>
          </a:p>
          <a:p>
            <a:r>
              <a:rPr lang="en-US" sz="2400" b="1" dirty="0" smtClean="0"/>
              <a:t>3. Performance Analysis:</a:t>
            </a:r>
            <a:r>
              <a:rPr lang="en-US" sz="2400" dirty="0" smtClean="0"/>
              <a:t> Process mining allows the identification of bottlenecks and inefficiencies in processes. It can help answer questions like where delays occur, which steps take the most time, and where resources are being underutilized. This information is crucial for optimizing processes.</a:t>
            </a:r>
          </a:p>
          <a:p>
            <a:pPr>
              <a:buNone/>
            </a:pPr>
            <a:endParaRPr lang="en-US" sz="2400" dirty="0" smtClean="0"/>
          </a:p>
          <a:p>
            <a:pPr>
              <a:lnSpc>
                <a:spcPct val="300000"/>
              </a:lnSpc>
              <a:buNone/>
            </a:pP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b="1" dirty="0" smtClean="0"/>
              <a:t>4. Root Cause Analysis:</a:t>
            </a:r>
            <a:r>
              <a:rPr lang="en-US" sz="2400" dirty="0" smtClean="0"/>
              <a:t> When problems or deviations are detected in a process, process mining can help trace back to the root causes. This can lead to targeted improvements that address the underlying issues, rather than just the symptoms.</a:t>
            </a:r>
          </a:p>
          <a:p>
            <a:r>
              <a:rPr lang="en-US" sz="2400" b="1" dirty="0" smtClean="0"/>
              <a:t>5. Predictive Analytics:</a:t>
            </a:r>
            <a:r>
              <a:rPr lang="en-US" sz="2400" dirty="0" smtClean="0"/>
              <a:t> By analyzing historical data, process mining can also provide insights into future trends or potential issues. This can help organizations take proactive measures to avoid problems or capitalize on opportunities.</a:t>
            </a:r>
          </a:p>
          <a:p>
            <a:r>
              <a:rPr lang="en-US" sz="2400" b="1" dirty="0" smtClean="0"/>
              <a:t>6. Auditing and Compliance:</a:t>
            </a:r>
            <a:r>
              <a:rPr lang="en-US" sz="2400" dirty="0" smtClean="0"/>
              <a:t> Process mining can be used to ensure that processes comply with regulations and standards. It provides an objective way to demonstrate adherence to regulations by analyzing actual process execution.</a:t>
            </a:r>
          </a:p>
          <a:p>
            <a:r>
              <a:rPr lang="en-US" sz="2400" b="1" dirty="0" smtClean="0"/>
              <a:t>7. Workflow Optimization:</a:t>
            </a:r>
            <a:r>
              <a:rPr lang="en-US" sz="2400" dirty="0" smtClean="0"/>
              <a:t> Process mining can suggest improvements to workflows based on real-world data. These optimizations might involve rearranging tasks, reallocating resources, or redesigning certain steps to streamline the process.</a:t>
            </a:r>
          </a:p>
          <a:p>
            <a:pPr>
              <a:buNone/>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Process mining is a powerful technique used to analyze, visualize, and improve business processes by extracting insights from event logs. It provides a data-driven approach to understanding how processes actually unfold within an </a:t>
            </a:r>
            <a:r>
              <a:rPr lang="en-US" dirty="0" smtClean="0"/>
              <a:t>organization. Here are the following modules that includes:</a:t>
            </a:r>
          </a:p>
          <a:p>
            <a:pPr>
              <a:buNone/>
            </a:pPr>
            <a:r>
              <a:rPr lang="en-US" dirty="0" smtClean="0"/>
              <a:t>1.Process Explorer</a:t>
            </a:r>
          </a:p>
          <a:p>
            <a:pPr>
              <a:buNone/>
            </a:pPr>
            <a:r>
              <a:rPr lang="en-US" dirty="0" smtClean="0"/>
              <a:t>2.Variant Explorer</a:t>
            </a:r>
          </a:p>
          <a:p>
            <a:pPr>
              <a:buNone/>
            </a:pPr>
            <a:r>
              <a:rPr lang="en-US" dirty="0" smtClean="0"/>
              <a:t>3.Navigation Analysis</a:t>
            </a:r>
          </a:p>
          <a:p>
            <a:pPr>
              <a:buNone/>
            </a:pPr>
            <a:r>
              <a:rPr lang="en-US" dirty="0" smtClean="0"/>
              <a:t>4.Charts and review KPL’s</a:t>
            </a:r>
          </a:p>
          <a:p>
            <a:pPr>
              <a:buNone/>
            </a:pPr>
            <a:r>
              <a:rPr lang="en-US" dirty="0" smtClean="0"/>
              <a:t>5.Selection View</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99505" y="966651"/>
            <a:ext cx="11779135" cy="5656218"/>
          </a:xfrm>
        </p:spPr>
        <p:txBody>
          <a:bodyPr>
            <a:noAutofit/>
          </a:bodyPr>
          <a:lstStyle/>
          <a:p>
            <a:pPr>
              <a:buNone/>
            </a:pPr>
            <a:r>
              <a:rPr lang="en-US" b="1" dirty="0" smtClean="0"/>
              <a:t>1.Process </a:t>
            </a:r>
            <a:r>
              <a:rPr lang="en-US" b="1" dirty="0" smtClean="0"/>
              <a:t>Explorer </a:t>
            </a:r>
            <a:r>
              <a:rPr lang="en-US" sz="2400" dirty="0" smtClean="0"/>
              <a:t>is </a:t>
            </a:r>
            <a:r>
              <a:rPr lang="en-US" sz="2400" dirty="0" smtClean="0"/>
              <a:t>used </a:t>
            </a:r>
            <a:r>
              <a:rPr lang="en-US" sz="2400" dirty="0" smtClean="0"/>
              <a:t>in process mining to explore the relationships between activities in a process. It is a graphical visualization tool that allows you to see how activities are connected, how often they are performed, and the average time it takes to complete </a:t>
            </a:r>
            <a:r>
              <a:rPr lang="en-US" sz="2400" dirty="0" err="1" smtClean="0"/>
              <a:t>them.Process</a:t>
            </a:r>
            <a:r>
              <a:rPr lang="en-US" sz="2400" dirty="0" smtClean="0"/>
              <a:t> Explorer can be used to</a:t>
            </a:r>
            <a:r>
              <a:rPr lang="en-US" sz="2400" dirty="0" smtClean="0"/>
              <a:t>:</a:t>
            </a:r>
          </a:p>
          <a:p>
            <a:pPr>
              <a:buFont typeface="Wingdings" pitchFamily="2" charset="2"/>
              <a:buChar char="§"/>
            </a:pPr>
            <a:r>
              <a:rPr lang="en-US" sz="2400" dirty="0" smtClean="0"/>
              <a:t> </a:t>
            </a:r>
            <a:r>
              <a:rPr lang="en-US" sz="2400" dirty="0" smtClean="0"/>
              <a:t>Identify </a:t>
            </a:r>
            <a:r>
              <a:rPr lang="en-US" sz="2400" dirty="0" smtClean="0"/>
              <a:t>bottlenecks and inefficiencies in a </a:t>
            </a:r>
            <a:r>
              <a:rPr lang="en-US" sz="2400" dirty="0" smtClean="0"/>
              <a:t>process</a:t>
            </a:r>
          </a:p>
          <a:p>
            <a:pPr>
              <a:buFont typeface="Wingdings" pitchFamily="2" charset="2"/>
              <a:buChar char="§"/>
            </a:pPr>
            <a:r>
              <a:rPr lang="en-US" sz="2400" dirty="0" smtClean="0"/>
              <a:t> </a:t>
            </a:r>
            <a:r>
              <a:rPr lang="en-US" sz="2400" dirty="0" smtClean="0"/>
              <a:t>Find areas where the process can be </a:t>
            </a:r>
            <a:r>
              <a:rPr lang="en-US" sz="2400" dirty="0" smtClean="0"/>
              <a:t>improved</a:t>
            </a:r>
          </a:p>
          <a:p>
            <a:pPr>
              <a:buFont typeface="Wingdings" pitchFamily="2" charset="2"/>
              <a:buChar char="§"/>
            </a:pPr>
            <a:r>
              <a:rPr lang="en-US" sz="2400" dirty="0" smtClean="0"/>
              <a:t> </a:t>
            </a:r>
            <a:r>
              <a:rPr lang="en-US" sz="2400" dirty="0" smtClean="0"/>
              <a:t>Understand how different activities are related to each </a:t>
            </a:r>
            <a:r>
              <a:rPr lang="en-US" sz="2400" dirty="0" smtClean="0"/>
              <a:t>other</a:t>
            </a:r>
          </a:p>
          <a:p>
            <a:pPr>
              <a:buFont typeface="Wingdings" pitchFamily="2" charset="2"/>
              <a:buChar char="§"/>
            </a:pPr>
            <a:r>
              <a:rPr lang="en-US" sz="2400" dirty="0" smtClean="0"/>
              <a:t> </a:t>
            </a:r>
            <a:r>
              <a:rPr lang="en-US" sz="2400" dirty="0" smtClean="0"/>
              <a:t>Communicate the process to </a:t>
            </a:r>
            <a:r>
              <a:rPr lang="en-US" sz="2400" dirty="0" smtClean="0"/>
              <a:t>stakeholders</a:t>
            </a:r>
          </a:p>
          <a:p>
            <a:r>
              <a:rPr lang="en-US" sz="2400" dirty="0" smtClean="0"/>
              <a:t>Process </a:t>
            </a:r>
            <a:r>
              <a:rPr lang="en-US" sz="2400" dirty="0" smtClean="0"/>
              <a:t>Explorer is a powerful tool that can be used to gain insights into business processes. It is easy to use and can be used by people with no prior experience in process </a:t>
            </a:r>
            <a:r>
              <a:rPr lang="en-US" sz="2400" dirty="0" err="1" smtClean="0"/>
              <a:t>mining.Here</a:t>
            </a:r>
            <a:r>
              <a:rPr lang="en-US" sz="2400" dirty="0" smtClean="0"/>
              <a:t> are some of the benefits of using Process Explorer in process mining</a:t>
            </a:r>
            <a:r>
              <a:rPr lang="en-US" sz="2400" dirty="0" smtClean="0"/>
              <a:t>:</a:t>
            </a:r>
          </a:p>
          <a:p>
            <a:pPr>
              <a:buFont typeface="Arial" pitchFamily="34" charset="0"/>
              <a:buChar char="•"/>
            </a:pPr>
            <a:r>
              <a:rPr lang="en-US" sz="2400" dirty="0" smtClean="0"/>
              <a:t> </a:t>
            </a:r>
            <a:r>
              <a:rPr lang="en-US" sz="2400" dirty="0" smtClean="0"/>
              <a:t>It is a visual tool that makes it easy to understand the relationships between activities</a:t>
            </a:r>
            <a:r>
              <a:rPr lang="en-US" sz="2400" dirty="0" smtClean="0"/>
              <a:t>.</a:t>
            </a:r>
          </a:p>
          <a:p>
            <a:pPr>
              <a:buFont typeface="Arial" pitchFamily="34" charset="0"/>
              <a:buChar char="•"/>
            </a:pPr>
            <a:r>
              <a:rPr lang="en-US" sz="2400" dirty="0" smtClean="0"/>
              <a:t> </a:t>
            </a:r>
            <a:r>
              <a:rPr lang="en-US" sz="2400" dirty="0" smtClean="0"/>
              <a:t>It can be used to identify bottlenecks and inefficiencies in a process</a:t>
            </a:r>
            <a:r>
              <a:rPr lang="en-US" sz="2400" dirty="0" smtClean="0"/>
              <a:t>.</a:t>
            </a:r>
          </a:p>
          <a:p>
            <a:pPr>
              <a:buFont typeface="Arial" pitchFamily="34" charset="0"/>
              <a:buChar char="•"/>
            </a:pPr>
            <a:r>
              <a:rPr lang="en-US" sz="2400" dirty="0" smtClean="0"/>
              <a:t> </a:t>
            </a:r>
            <a:r>
              <a:rPr lang="en-US" sz="2400" dirty="0" smtClean="0"/>
              <a:t>It can be used to find areas where the process can be improved</a:t>
            </a:r>
            <a:r>
              <a:rPr lang="en-US" sz="2400" dirty="0" smtClean="0"/>
              <a:t>.</a:t>
            </a:r>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Fig: Process Explorer                                   Fig: Variant Explorer</a:t>
            </a:r>
            <a:endParaRPr lang="en-US" dirty="0" smtClean="0"/>
          </a:p>
          <a:p>
            <a:pPr>
              <a:buNone/>
            </a:pPr>
            <a:r>
              <a:rPr lang="en-US" dirty="0" smtClean="0"/>
              <a:t>                </a:t>
            </a:r>
            <a:endParaRPr lang="en-US" dirty="0"/>
          </a:p>
        </p:txBody>
      </p:sp>
      <p:pic>
        <p:nvPicPr>
          <p:cNvPr id="5122" name="Picture 2" descr="C:\Users\jai\Downloads\process explorer.png"/>
          <p:cNvPicPr>
            <a:picLocks noChangeAspect="1" noChangeArrowheads="1"/>
          </p:cNvPicPr>
          <p:nvPr/>
        </p:nvPicPr>
        <p:blipFill>
          <a:blip r:embed="rId2" cstate="print"/>
          <a:srcRect/>
          <a:stretch>
            <a:fillRect/>
          </a:stretch>
        </p:blipFill>
        <p:spPr bwMode="auto">
          <a:xfrm>
            <a:off x="313508" y="1593824"/>
            <a:ext cx="5316583" cy="3082678"/>
          </a:xfrm>
          <a:prstGeom prst="rect">
            <a:avLst/>
          </a:prstGeom>
          <a:noFill/>
        </p:spPr>
      </p:pic>
      <p:pic>
        <p:nvPicPr>
          <p:cNvPr id="5123" name="Picture 3" descr="C:\Users\jai\Downloads\space,analysis,process.png"/>
          <p:cNvPicPr>
            <a:picLocks noChangeAspect="1" noChangeArrowheads="1"/>
          </p:cNvPicPr>
          <p:nvPr/>
        </p:nvPicPr>
        <p:blipFill>
          <a:blip r:embed="rId3"/>
          <a:srcRect/>
          <a:stretch>
            <a:fillRect/>
          </a:stretch>
        </p:blipFill>
        <p:spPr bwMode="auto">
          <a:xfrm>
            <a:off x="6990578" y="1188721"/>
            <a:ext cx="4622301" cy="315883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None/>
            </a:pPr>
            <a:r>
              <a:rPr lang="en-US" b="1" dirty="0" smtClean="0"/>
              <a:t>2.Variant </a:t>
            </a:r>
            <a:r>
              <a:rPr lang="en-US" b="1" dirty="0" smtClean="0"/>
              <a:t>Explorer</a:t>
            </a:r>
            <a:r>
              <a:rPr lang="en-US" sz="2400" dirty="0" smtClean="0"/>
              <a:t> is a concept often associated with process mining tools. It's a feature that allows users to explore and visualize the different variants or paths that a process can take based on the data extracted from event logs. Here's a closer look at what the Variant </a:t>
            </a:r>
            <a:r>
              <a:rPr lang="en-US" sz="2400" dirty="0" smtClean="0"/>
              <a:t>Explorer</a:t>
            </a:r>
          </a:p>
          <a:p>
            <a:pPr>
              <a:buNone/>
            </a:pPr>
            <a:r>
              <a:rPr lang="en-US" sz="2400" b="1" dirty="0" smtClean="0"/>
              <a:t>1.Variant </a:t>
            </a:r>
            <a:r>
              <a:rPr lang="en-US" sz="2400" b="1" dirty="0" smtClean="0"/>
              <a:t>Identification</a:t>
            </a:r>
            <a:r>
              <a:rPr lang="en-US" sz="2400" b="1" dirty="0" smtClean="0"/>
              <a:t>: </a:t>
            </a:r>
            <a:r>
              <a:rPr lang="en-US" sz="2400" dirty="0" smtClean="0"/>
              <a:t>In any business process, there can be multiple ways that activities are executed due to exceptions, user behaviors, or different scenarios. </a:t>
            </a:r>
            <a:r>
              <a:rPr lang="en-US" sz="2400" dirty="0" smtClean="0"/>
              <a:t>The </a:t>
            </a:r>
            <a:r>
              <a:rPr lang="en-US" sz="2400" dirty="0" smtClean="0"/>
              <a:t>Variant Explorer identifies and presents these various paths, showing the deviations from the main or expected process flow</a:t>
            </a:r>
            <a:r>
              <a:rPr lang="en-US" sz="2400" dirty="0" smtClean="0"/>
              <a:t>.</a:t>
            </a:r>
          </a:p>
          <a:p>
            <a:pPr marL="457200" indent="-457200">
              <a:buNone/>
            </a:pPr>
            <a:r>
              <a:rPr lang="en-US" sz="2400" b="1" dirty="0" smtClean="0"/>
              <a:t>2.Visualization:</a:t>
            </a:r>
            <a:r>
              <a:rPr lang="en-US" sz="2400" dirty="0" smtClean="0"/>
              <a:t>The </a:t>
            </a:r>
            <a:r>
              <a:rPr lang="en-US" sz="2400" dirty="0" smtClean="0"/>
              <a:t>Variant Explorer typically displays the different process variants in a user-friendly graphical </a:t>
            </a:r>
            <a:r>
              <a:rPr lang="en-US" sz="2400" dirty="0" smtClean="0"/>
              <a:t>format. It </a:t>
            </a:r>
            <a:r>
              <a:rPr lang="en-US" sz="2400" dirty="0" smtClean="0"/>
              <a:t>may use different colors, labels, or annotations to distinguish between the main process flow and its </a:t>
            </a:r>
            <a:r>
              <a:rPr lang="en-US" sz="2400" dirty="0" smtClean="0"/>
              <a:t>variants.</a:t>
            </a:r>
          </a:p>
          <a:p>
            <a:pPr marL="457200" indent="-457200">
              <a:buNone/>
            </a:pPr>
            <a:r>
              <a:rPr lang="en-US" sz="2400" b="1" dirty="0" smtClean="0"/>
              <a:t>3</a:t>
            </a:r>
            <a:r>
              <a:rPr lang="en-US" sz="2400" b="1" dirty="0" smtClean="0"/>
              <a:t>. </a:t>
            </a:r>
            <a:r>
              <a:rPr lang="en-US" sz="2400" b="1" dirty="0" smtClean="0"/>
              <a:t>Frequency Analysis: </a:t>
            </a:r>
            <a:r>
              <a:rPr lang="en-US" sz="2400" dirty="0" smtClean="0"/>
              <a:t>The </a:t>
            </a:r>
            <a:r>
              <a:rPr lang="en-US" sz="2400" dirty="0" smtClean="0"/>
              <a:t>tool often provides information about how often each variant occurs in the event </a:t>
            </a:r>
            <a:r>
              <a:rPr lang="en-US" sz="2400" dirty="0" smtClean="0"/>
              <a:t>logs. This </a:t>
            </a:r>
            <a:r>
              <a:rPr lang="en-US" sz="2400" dirty="0" smtClean="0"/>
              <a:t>frequency analysis helps organizations understand the relative importance of different process paths.</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pPr>
              <a:buNone/>
            </a:pPr>
            <a:r>
              <a:rPr lang="en-US" sz="2400" dirty="0" smtClean="0"/>
              <a:t> </a:t>
            </a:r>
            <a:r>
              <a:rPr lang="en-US" sz="2400" dirty="0" smtClean="0"/>
              <a:t>      In </a:t>
            </a:r>
            <a:r>
              <a:rPr lang="en-US" sz="2400" dirty="0" smtClean="0"/>
              <a:t>process mining, space, package, and analysis are three important concepts</a:t>
            </a:r>
            <a:r>
              <a:rPr lang="en-US" sz="2400" dirty="0" smtClean="0"/>
              <a:t>.</a:t>
            </a:r>
          </a:p>
          <a:p>
            <a:pPr>
              <a:buNone/>
            </a:pPr>
            <a:r>
              <a:rPr lang="en-US" sz="2400" b="1" dirty="0" smtClean="0"/>
              <a:t>Space: </a:t>
            </a:r>
            <a:r>
              <a:rPr lang="en-US" sz="2400" dirty="0" smtClean="0"/>
              <a:t>Space </a:t>
            </a:r>
            <a:r>
              <a:rPr lang="en-US" sz="2400" dirty="0" smtClean="0"/>
              <a:t>refers to the additional information that can be used to enrich event logs, such as the location of the activities, the resources involved, or the organizational units</a:t>
            </a:r>
            <a:r>
              <a:rPr lang="en-US" sz="2400" dirty="0" smtClean="0"/>
              <a:t>.</a:t>
            </a:r>
          </a:p>
          <a:p>
            <a:pPr>
              <a:buNone/>
            </a:pPr>
            <a:r>
              <a:rPr lang="en-US" sz="2400" b="1" dirty="0" smtClean="0"/>
              <a:t>Package:</a:t>
            </a:r>
            <a:r>
              <a:rPr lang="en-US" sz="2400" dirty="0" smtClean="0"/>
              <a:t> </a:t>
            </a:r>
            <a:r>
              <a:rPr lang="en-US" sz="2400" dirty="0" smtClean="0"/>
              <a:t>A package is a collection of assets in Process Mining. It can contain analyses, knowledge models, views, and skills</a:t>
            </a:r>
            <a:r>
              <a:rPr lang="en-US" sz="2400" dirty="0" smtClean="0"/>
              <a:t>.</a:t>
            </a:r>
          </a:p>
          <a:p>
            <a:pPr>
              <a:buNone/>
            </a:pPr>
            <a:r>
              <a:rPr lang="en-US" sz="2400" b="1" dirty="0" smtClean="0"/>
              <a:t>Analysis: </a:t>
            </a:r>
            <a:r>
              <a:rPr lang="en-US" sz="2400" dirty="0" smtClean="0"/>
              <a:t>An analysis is a process mining artifact that is used to explore and analyze event logs. It can be used to discover process models, identify deviations from the model, and measure the performance of the process.</a:t>
            </a:r>
            <a:endParaRPr lang="en-US" sz="2400" dirty="0"/>
          </a:p>
        </p:txBody>
      </p:sp>
      <p:pic>
        <p:nvPicPr>
          <p:cNvPr id="6146" name="Picture 2" descr="C:\Users\jai\Downloads\package.png"/>
          <p:cNvPicPr>
            <a:picLocks noChangeAspect="1" noChangeArrowheads="1"/>
          </p:cNvPicPr>
          <p:nvPr/>
        </p:nvPicPr>
        <p:blipFill>
          <a:blip r:embed="rId2"/>
          <a:srcRect/>
          <a:stretch>
            <a:fillRect/>
          </a:stretch>
        </p:blipFill>
        <p:spPr bwMode="auto">
          <a:xfrm>
            <a:off x="851534" y="1136470"/>
            <a:ext cx="4125413" cy="2289930"/>
          </a:xfrm>
          <a:prstGeom prst="rect">
            <a:avLst/>
          </a:prstGeom>
          <a:noFill/>
        </p:spPr>
      </p:pic>
      <p:pic>
        <p:nvPicPr>
          <p:cNvPr id="6147" name="Picture 3" descr="C:\Users\jai\Downloads\analysis.png"/>
          <p:cNvPicPr>
            <a:picLocks noChangeAspect="1" noChangeArrowheads="1"/>
          </p:cNvPicPr>
          <p:nvPr/>
        </p:nvPicPr>
        <p:blipFill>
          <a:blip r:embed="rId3"/>
          <a:srcRect/>
          <a:stretch>
            <a:fillRect/>
          </a:stretch>
        </p:blipFill>
        <p:spPr bwMode="auto">
          <a:xfrm>
            <a:off x="6805750" y="1071154"/>
            <a:ext cx="4611188" cy="241152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99505" y="966651"/>
            <a:ext cx="11779135" cy="5525588"/>
          </a:xfrm>
        </p:spPr>
        <p:txBody>
          <a:bodyPr>
            <a:normAutofit lnSpcReduction="10000"/>
          </a:bodyPr>
          <a:lstStyle/>
          <a:p>
            <a:pPr>
              <a:buNone/>
            </a:pPr>
            <a:r>
              <a:rPr lang="en-US" b="1" dirty="0" smtClean="0"/>
              <a:t>3.Navigation </a:t>
            </a:r>
            <a:r>
              <a:rPr lang="en-US" b="1" dirty="0" smtClean="0"/>
              <a:t>analysis </a:t>
            </a:r>
            <a:r>
              <a:rPr lang="en-US" sz="2400" dirty="0" smtClean="0"/>
              <a:t>in </a:t>
            </a:r>
            <a:r>
              <a:rPr lang="en-US" sz="2400" dirty="0" smtClean="0"/>
              <a:t>process mining is a technique used to analyze the paths that users take through a process. It can be used to identify bottlenecks, inefficiencies, and opportunities for </a:t>
            </a:r>
            <a:r>
              <a:rPr lang="en-US" sz="2400" dirty="0" smtClean="0"/>
              <a:t>improvement.</a:t>
            </a:r>
          </a:p>
          <a:p>
            <a:r>
              <a:rPr lang="en-US" sz="2400" dirty="0" smtClean="0"/>
              <a:t>Navigation </a:t>
            </a:r>
            <a:r>
              <a:rPr lang="en-US" sz="2400" dirty="0" smtClean="0"/>
              <a:t>analysis can be performed using a variety of techniques, including</a:t>
            </a:r>
            <a:r>
              <a:rPr lang="en-US" sz="2400" dirty="0" smtClean="0"/>
              <a:t>:</a:t>
            </a:r>
          </a:p>
          <a:p>
            <a:pPr>
              <a:buFont typeface="Arial" charset="0"/>
              <a:buChar char="•"/>
            </a:pPr>
            <a:r>
              <a:rPr lang="en-US" sz="2400" b="1" dirty="0" smtClean="0"/>
              <a:t>Frequency </a:t>
            </a:r>
            <a:r>
              <a:rPr lang="en-US" sz="2400" b="1" dirty="0" smtClean="0"/>
              <a:t>analysis</a:t>
            </a:r>
            <a:r>
              <a:rPr lang="en-US" sz="2400" b="1" dirty="0" smtClean="0"/>
              <a:t>: </a:t>
            </a:r>
            <a:r>
              <a:rPr lang="en-US" sz="2400" dirty="0" smtClean="0"/>
              <a:t>This involves counting the number of times each path is taken</a:t>
            </a:r>
            <a:r>
              <a:rPr lang="en-US" sz="2400" dirty="0" smtClean="0"/>
              <a:t>.</a:t>
            </a:r>
          </a:p>
          <a:p>
            <a:pPr>
              <a:buFont typeface="Arial" charset="0"/>
              <a:buChar char="•"/>
            </a:pPr>
            <a:r>
              <a:rPr lang="en-US" sz="2400" b="1" dirty="0" smtClean="0"/>
              <a:t>Conformance </a:t>
            </a:r>
            <a:r>
              <a:rPr lang="en-US" sz="2400" b="1" dirty="0" smtClean="0"/>
              <a:t>analysis</a:t>
            </a:r>
            <a:r>
              <a:rPr lang="en-US" sz="2400" b="1" dirty="0" smtClean="0"/>
              <a:t>:</a:t>
            </a:r>
            <a:r>
              <a:rPr lang="en-US" sz="2400" dirty="0" smtClean="0"/>
              <a:t> </a:t>
            </a:r>
            <a:r>
              <a:rPr lang="en-US" sz="2400" dirty="0" smtClean="0"/>
              <a:t>This involves comparing the actual paths taken to the ideal paths</a:t>
            </a:r>
            <a:r>
              <a:rPr lang="en-US" sz="2400" dirty="0" smtClean="0"/>
              <a:t>.</a:t>
            </a:r>
          </a:p>
          <a:p>
            <a:pPr>
              <a:buFont typeface="Arial" charset="0"/>
              <a:buChar char="•"/>
            </a:pPr>
            <a:r>
              <a:rPr lang="en-US" sz="2400" b="1" dirty="0" smtClean="0"/>
              <a:t>Deviation </a:t>
            </a:r>
            <a:r>
              <a:rPr lang="en-US" sz="2400" b="1" dirty="0" smtClean="0"/>
              <a:t>analysis</a:t>
            </a:r>
            <a:r>
              <a:rPr lang="en-US" sz="2400" b="1" dirty="0" smtClean="0"/>
              <a:t>: </a:t>
            </a:r>
            <a:r>
              <a:rPr lang="en-US" sz="2400" dirty="0" smtClean="0"/>
              <a:t>This involves identifying paths that are not in line with the ideal paths</a:t>
            </a:r>
            <a:r>
              <a:rPr lang="en-US" sz="2400" dirty="0" smtClean="0"/>
              <a:t>.</a:t>
            </a:r>
          </a:p>
          <a:p>
            <a:pPr>
              <a:buFont typeface="Arial" charset="0"/>
              <a:buChar char="•"/>
            </a:pPr>
            <a:r>
              <a:rPr lang="en-US" sz="2400" b="1" dirty="0" err="1" smtClean="0"/>
              <a:t>Heatmaps</a:t>
            </a:r>
            <a:r>
              <a:rPr lang="en-US" sz="2400" b="1" dirty="0" smtClean="0"/>
              <a:t>: </a:t>
            </a:r>
            <a:r>
              <a:rPr lang="en-US" sz="2400" dirty="0" smtClean="0"/>
              <a:t>This </a:t>
            </a:r>
            <a:r>
              <a:rPr lang="en-US" sz="2400" dirty="0" smtClean="0"/>
              <a:t>involves using color coding to show the frequency of </a:t>
            </a:r>
            <a:r>
              <a:rPr lang="en-US" sz="2400" dirty="0" smtClean="0"/>
              <a:t>paths. Process </a:t>
            </a:r>
            <a:r>
              <a:rPr lang="en-US" sz="2400" dirty="0" smtClean="0"/>
              <a:t>maps</a:t>
            </a:r>
            <a:r>
              <a:rPr lang="en-US" sz="2400" dirty="0" smtClean="0"/>
              <a:t>: </a:t>
            </a:r>
            <a:r>
              <a:rPr lang="en-US" sz="2400" dirty="0" smtClean="0"/>
              <a:t>This involves creating a graphical representation of the paths</a:t>
            </a:r>
            <a:r>
              <a:rPr lang="en-US" sz="2400" dirty="0" smtClean="0"/>
              <a:t>.</a:t>
            </a:r>
          </a:p>
          <a:p>
            <a:pPr>
              <a:buNone/>
            </a:pPr>
            <a:r>
              <a:rPr lang="en-US" sz="2400" dirty="0" smtClean="0"/>
              <a:t>    Here </a:t>
            </a:r>
            <a:r>
              <a:rPr lang="en-US" sz="2400" dirty="0" smtClean="0"/>
              <a:t>are some of the benefits of using navigation analysis in process mining</a:t>
            </a:r>
            <a:r>
              <a:rPr lang="en-US" sz="2400" dirty="0" smtClean="0"/>
              <a:t>:</a:t>
            </a:r>
          </a:p>
          <a:p>
            <a:pPr>
              <a:buFont typeface="Arial" charset="0"/>
              <a:buChar char="•"/>
            </a:pPr>
            <a:r>
              <a:rPr lang="en-US" sz="2400" dirty="0" smtClean="0"/>
              <a:t> </a:t>
            </a:r>
            <a:r>
              <a:rPr lang="en-US" sz="2400" dirty="0" smtClean="0"/>
              <a:t>It can help you to identify bottlenecks and inefficiencies in the process</a:t>
            </a:r>
            <a:r>
              <a:rPr lang="en-US" sz="2400" dirty="0" smtClean="0"/>
              <a:t>.</a:t>
            </a:r>
          </a:p>
          <a:p>
            <a:pPr>
              <a:buFont typeface="Arial" charset="0"/>
              <a:buChar char="•"/>
            </a:pPr>
            <a:r>
              <a:rPr lang="en-US" sz="2400" dirty="0" smtClean="0"/>
              <a:t> </a:t>
            </a:r>
            <a:r>
              <a:rPr lang="en-US" sz="2400" dirty="0" smtClean="0"/>
              <a:t>It can help you to find areas where the process can be improved</a:t>
            </a:r>
            <a:r>
              <a:rPr lang="en-US" sz="2400" dirty="0" smtClean="0"/>
              <a:t>.</a:t>
            </a:r>
          </a:p>
          <a:p>
            <a:pPr>
              <a:buFont typeface="Arial" charset="0"/>
              <a:buChar char="•"/>
            </a:pPr>
            <a:r>
              <a:rPr lang="en-US" sz="2400" dirty="0" smtClean="0"/>
              <a:t> </a:t>
            </a:r>
            <a:r>
              <a:rPr lang="en-US" sz="2400" dirty="0" smtClean="0"/>
              <a:t>It can help you to communicate the findings of the analysis to stakeholders.</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4.Charts and review </a:t>
            </a:r>
            <a:r>
              <a:rPr lang="en-US" b="1" dirty="0" smtClean="0"/>
              <a:t>KPL’s :</a:t>
            </a:r>
            <a:endParaRPr lang="en-US" b="1" dirty="0" smtClean="0"/>
          </a:p>
          <a:p>
            <a:r>
              <a:rPr lang="en-US" sz="2400" dirty="0" smtClean="0"/>
              <a:t> </a:t>
            </a:r>
            <a:r>
              <a:rPr lang="en-US" sz="2400" dirty="0" smtClean="0"/>
              <a:t>Visualizing KPIs using charts and tables is an effective way to understand process performance, identify trends, and make informed decisions. Here's how you can use charts and tables to review KPIs</a:t>
            </a:r>
            <a:r>
              <a:rPr lang="en-US" sz="2400" dirty="0" smtClean="0"/>
              <a:t>:</a:t>
            </a:r>
          </a:p>
          <a:p>
            <a:r>
              <a:rPr lang="en-US" sz="2400" dirty="0" smtClean="0"/>
              <a:t>1.</a:t>
            </a:r>
            <a:r>
              <a:rPr lang="en-US" sz="2400" b="1" dirty="0" smtClean="0"/>
              <a:t>Bar </a:t>
            </a:r>
            <a:r>
              <a:rPr lang="en-US" sz="2400" b="1" dirty="0" smtClean="0"/>
              <a:t>Charts</a:t>
            </a:r>
            <a:r>
              <a:rPr lang="en-US" sz="2400" b="1" dirty="0" smtClean="0"/>
              <a:t>:</a:t>
            </a:r>
            <a:r>
              <a:rPr lang="en-US" sz="2400" dirty="0" smtClean="0"/>
              <a:t> </a:t>
            </a:r>
            <a:r>
              <a:rPr lang="en-US" sz="2400" dirty="0" smtClean="0"/>
              <a:t>Bar charts are useful for comparing different KPI values across categories. For instance, you can use a bar chart to compare the average processing time for different process steps.   - Each bar represents a category (process step, department, time period), and the height of the bar corresponds to the value of the KPI</a:t>
            </a:r>
            <a:r>
              <a:rPr lang="en-US" sz="2400" dirty="0" smtClean="0"/>
              <a:t>.</a:t>
            </a:r>
          </a:p>
          <a:p>
            <a:r>
              <a:rPr lang="en-US" sz="2400" dirty="0" smtClean="0"/>
              <a:t>2</a:t>
            </a:r>
            <a:r>
              <a:rPr lang="en-US" sz="2400" dirty="0" smtClean="0"/>
              <a:t>. </a:t>
            </a:r>
            <a:r>
              <a:rPr lang="en-US" sz="2400" b="1" dirty="0" smtClean="0"/>
              <a:t>Line </a:t>
            </a:r>
            <a:r>
              <a:rPr lang="en-US" sz="2400" b="1" dirty="0" smtClean="0"/>
              <a:t>Charts</a:t>
            </a:r>
            <a:r>
              <a:rPr lang="en-US" sz="2400" b="1" dirty="0" smtClean="0"/>
              <a:t>:</a:t>
            </a:r>
            <a:r>
              <a:rPr lang="en-US" sz="2400" dirty="0" smtClean="0"/>
              <a:t> </a:t>
            </a:r>
            <a:r>
              <a:rPr lang="en-US" sz="2400" dirty="0" smtClean="0"/>
              <a:t>Line charts are excellent for tracking trends over time. You can use them to visualize how KPIs change across different time periods.   - For example, a line chart can show how the average response time for customer support requests changes from month to month</a:t>
            </a:r>
            <a:r>
              <a:rPr lang="en-US" sz="2400" dirty="0" smtClean="0"/>
              <a:t>.</a:t>
            </a:r>
          </a:p>
          <a:p>
            <a:r>
              <a:rPr lang="en-US" sz="2400" dirty="0" smtClean="0"/>
              <a:t>3</a:t>
            </a:r>
            <a:r>
              <a:rPr lang="en-US" sz="2400" dirty="0" smtClean="0"/>
              <a:t>. </a:t>
            </a:r>
            <a:r>
              <a:rPr lang="en-US" sz="2400" b="1" dirty="0" smtClean="0"/>
              <a:t>Pie </a:t>
            </a:r>
            <a:r>
              <a:rPr lang="en-US" sz="2400" b="1" dirty="0" smtClean="0"/>
              <a:t>Charts</a:t>
            </a:r>
            <a:r>
              <a:rPr lang="en-US" sz="2400" b="1" dirty="0" smtClean="0"/>
              <a:t>:</a:t>
            </a:r>
            <a:r>
              <a:rPr lang="en-US" sz="2400" dirty="0" smtClean="0"/>
              <a:t> </a:t>
            </a:r>
            <a:r>
              <a:rPr lang="en-US" sz="2400" dirty="0" smtClean="0"/>
              <a:t>Pie charts are helpful for displaying the distribution of a whole into its components. You can use them to show the percentage breakdown of KPI values.   - For instance, a pie chart can illustrate the distribution of resources allocated to different process steps.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Queries</a:t>
            </a:r>
            <a:endParaRPr lang="en-IN" dirty="0"/>
          </a:p>
        </p:txBody>
      </p:sp>
    </p:spTree>
    <p:extLst>
      <p:ext uri="{BB962C8B-B14F-4D97-AF65-F5344CB8AC3E}">
        <p14:creationId xmlns="" xmlns:p14="http://schemas.microsoft.com/office/powerpoint/2010/main" val="532094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b="1" dirty="0" smtClean="0"/>
              <a:t>Key Performance Indicators (KPIs) </a:t>
            </a:r>
            <a:r>
              <a:rPr lang="en-US" sz="2400" dirty="0" smtClean="0"/>
              <a:t>are used to calculate and add aggregated values; for example, case count, order value, invoice value, throughput time, and automation rate</a:t>
            </a:r>
            <a:r>
              <a:rPr lang="en-US" sz="2400" dirty="0" smtClean="0"/>
              <a:t>.</a:t>
            </a:r>
          </a:p>
          <a:p>
            <a:r>
              <a:rPr lang="en-US" sz="2400" dirty="0" smtClean="0"/>
              <a:t>A </a:t>
            </a:r>
            <a:r>
              <a:rPr lang="en-US" sz="2400" b="1" dirty="0" smtClean="0"/>
              <a:t>dimension</a:t>
            </a:r>
            <a:r>
              <a:rPr lang="en-US" sz="2400" dirty="0" smtClean="0"/>
              <a:t> is a category of attributes; for example, the dimension "customer name" is a category for individual customer names. Other examples of dimensions, depending on the nature of the process, can include vendor name, sales organization, region, and material group</a:t>
            </a:r>
            <a:r>
              <a:rPr lang="en-US" sz="2400" dirty="0" smtClean="0"/>
              <a:t>.</a:t>
            </a:r>
          </a:p>
          <a:p>
            <a:r>
              <a:rPr lang="en-US" sz="2400" dirty="0" smtClean="0"/>
              <a:t>This chart shows the development of sales order items (</a:t>
            </a:r>
            <a:r>
              <a:rPr lang="en-US" sz="2400" dirty="0" smtClean="0"/>
              <a:t>KPI)</a:t>
            </a:r>
          </a:p>
          <a:p>
            <a:pPr>
              <a:buNone/>
            </a:pPr>
            <a:r>
              <a:rPr lang="en-US" sz="2400" dirty="0" smtClean="0"/>
              <a:t>and </a:t>
            </a:r>
            <a:r>
              <a:rPr lang="en-US" sz="2400" dirty="0" smtClean="0"/>
              <a:t>the corresponding net order value (KPI) </a:t>
            </a:r>
            <a:r>
              <a:rPr lang="en-US" sz="2400" dirty="0" smtClean="0"/>
              <a:t>over </a:t>
            </a:r>
            <a:r>
              <a:rPr lang="en-US" sz="2400" dirty="0" smtClean="0"/>
              <a:t>a </a:t>
            </a:r>
            <a:r>
              <a:rPr lang="en-US" sz="2400" dirty="0" smtClean="0"/>
              <a:t>period</a:t>
            </a:r>
          </a:p>
          <a:p>
            <a:pPr>
              <a:buNone/>
            </a:pPr>
            <a:r>
              <a:rPr lang="en-US" sz="2400" dirty="0" smtClean="0"/>
              <a:t> </a:t>
            </a:r>
            <a:r>
              <a:rPr lang="en-US" sz="2400" dirty="0" smtClean="0"/>
              <a:t>of time (dimension). </a:t>
            </a:r>
            <a:endParaRPr lang="en-US" sz="2400" dirty="0" smtClean="0"/>
          </a:p>
          <a:p>
            <a:r>
              <a:rPr lang="en-US" sz="2400" dirty="0" smtClean="0"/>
              <a:t>The </a:t>
            </a:r>
            <a:r>
              <a:rPr lang="en-US" sz="2400" dirty="0" smtClean="0"/>
              <a:t>x-axis displays the dimension, the creation date of </a:t>
            </a:r>
            <a:r>
              <a:rPr lang="en-US" sz="2400" dirty="0" smtClean="0"/>
              <a:t>sales</a:t>
            </a:r>
          </a:p>
          <a:p>
            <a:pPr>
              <a:buNone/>
            </a:pPr>
            <a:r>
              <a:rPr lang="en-US" sz="2400" dirty="0" smtClean="0"/>
              <a:t>order</a:t>
            </a:r>
            <a:r>
              <a:rPr lang="en-US" sz="2400" dirty="0" smtClean="0"/>
              <a:t>, grouped by </a:t>
            </a:r>
            <a:r>
              <a:rPr lang="en-US" sz="2400" dirty="0" err="1" smtClean="0"/>
              <a:t>months.The</a:t>
            </a:r>
            <a:r>
              <a:rPr lang="en-US" sz="2400" dirty="0" smtClean="0"/>
              <a:t> two y-axes display </a:t>
            </a:r>
            <a:r>
              <a:rPr lang="en-US" sz="2400" dirty="0" smtClean="0"/>
              <a:t>the </a:t>
            </a:r>
            <a:r>
              <a:rPr lang="en-US" sz="2400" dirty="0" smtClean="0"/>
              <a:t>KPIs: </a:t>
            </a:r>
            <a:endParaRPr lang="en-US" sz="2400" dirty="0" smtClean="0"/>
          </a:p>
          <a:p>
            <a:pPr>
              <a:buNone/>
            </a:pPr>
            <a:r>
              <a:rPr lang="en-US" sz="2400" dirty="0" smtClean="0"/>
              <a:t>The </a:t>
            </a:r>
            <a:r>
              <a:rPr lang="en-US" sz="2400" dirty="0" smtClean="0"/>
              <a:t>columns display the number of sales order items </a:t>
            </a:r>
            <a:endParaRPr lang="en-US" sz="2400" dirty="0" smtClean="0"/>
          </a:p>
          <a:p>
            <a:pPr>
              <a:buNone/>
            </a:pPr>
            <a:r>
              <a:rPr lang="en-US" sz="2400" dirty="0" smtClean="0"/>
              <a:t>(</a:t>
            </a:r>
            <a:r>
              <a:rPr lang="en-US" sz="2400" dirty="0" smtClean="0"/>
              <a:t>case count) and the line displays the net order value.</a:t>
            </a:r>
            <a:endParaRPr lang="en-US" sz="2400" dirty="0"/>
          </a:p>
        </p:txBody>
      </p:sp>
      <p:pic>
        <p:nvPicPr>
          <p:cNvPr id="7170" name="Picture 2" descr="C:\Users\jai\Downloads\charts,kpl.png"/>
          <p:cNvPicPr>
            <a:picLocks noChangeAspect="1" noChangeArrowheads="1"/>
          </p:cNvPicPr>
          <p:nvPr/>
        </p:nvPicPr>
        <p:blipFill>
          <a:blip r:embed="rId2"/>
          <a:srcRect/>
          <a:stretch>
            <a:fillRect/>
          </a:stretch>
        </p:blipFill>
        <p:spPr bwMode="auto">
          <a:xfrm>
            <a:off x="7954373" y="3122023"/>
            <a:ext cx="4061992" cy="280928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None/>
            </a:pPr>
            <a:r>
              <a:rPr lang="en-US" b="1" dirty="0" smtClean="0"/>
              <a:t>5.Selection </a:t>
            </a:r>
            <a:r>
              <a:rPr lang="en-US" b="1" dirty="0" smtClean="0"/>
              <a:t>views </a:t>
            </a:r>
            <a:r>
              <a:rPr lang="en-US" sz="2400" dirty="0" smtClean="0"/>
              <a:t>in process mining are specialized visualizations that focus on specific aspects of a process or its data. These views help users narrow down their analysis to relevant subsets of data and gain deeper insights into particular process characteristics. Selection views are especially useful when dealing with large event logs and complex processes. Here are some common types of selection views used in process mining</a:t>
            </a:r>
            <a:r>
              <a:rPr lang="en-US" sz="2400" dirty="0" smtClean="0"/>
              <a:t>:</a:t>
            </a:r>
          </a:p>
          <a:p>
            <a:pPr>
              <a:buNone/>
            </a:pPr>
            <a:r>
              <a:rPr lang="en-US" sz="2400" b="1" dirty="0" smtClean="0"/>
              <a:t>1.Activity </a:t>
            </a:r>
            <a:r>
              <a:rPr lang="en-US" sz="2400" b="1" dirty="0" smtClean="0"/>
              <a:t>Views</a:t>
            </a:r>
            <a:r>
              <a:rPr lang="en-US" sz="2400" b="1" dirty="0" smtClean="0"/>
              <a:t>:</a:t>
            </a:r>
            <a:r>
              <a:rPr lang="en-US" sz="2400" dirty="0" smtClean="0"/>
              <a:t> </a:t>
            </a:r>
            <a:r>
              <a:rPr lang="en-US" sz="2400" dirty="0" smtClean="0"/>
              <a:t>Activity-based selection views allow you to filter the analysis to a particular activity or set of activities within the process. This can help you understand how specific activities impact overall process flow and performance</a:t>
            </a:r>
            <a:r>
              <a:rPr lang="en-US" sz="2400" dirty="0" smtClean="0"/>
              <a:t>.</a:t>
            </a:r>
          </a:p>
          <a:p>
            <a:pPr>
              <a:buNone/>
            </a:pPr>
            <a:r>
              <a:rPr lang="en-US" sz="2400" b="1" dirty="0" smtClean="0"/>
              <a:t>2.Resource </a:t>
            </a:r>
            <a:r>
              <a:rPr lang="en-US" sz="2400" b="1" dirty="0" smtClean="0"/>
              <a:t>Views</a:t>
            </a:r>
            <a:r>
              <a:rPr lang="en-US" sz="2400" b="1" dirty="0" smtClean="0"/>
              <a:t>:</a:t>
            </a:r>
            <a:r>
              <a:rPr lang="en-US" sz="2400" dirty="0" smtClean="0"/>
              <a:t> </a:t>
            </a:r>
            <a:r>
              <a:rPr lang="en-US" sz="2400" dirty="0" smtClean="0"/>
              <a:t>These views focus on specific resources (e.g., employees, machines) involved in the process. You can analyze how resources are allocated, their workload, and potential bottlenecks</a:t>
            </a:r>
            <a:r>
              <a:rPr lang="en-US" sz="2400" dirty="0" smtClean="0"/>
              <a:t>.</a:t>
            </a:r>
          </a:p>
          <a:p>
            <a:pPr>
              <a:buNone/>
            </a:pPr>
            <a:r>
              <a:rPr lang="en-US" sz="2400" b="1" dirty="0" smtClean="0"/>
              <a:t>3.Performance </a:t>
            </a:r>
            <a:r>
              <a:rPr lang="en-US" sz="2400" b="1" dirty="0" smtClean="0"/>
              <a:t>Views</a:t>
            </a:r>
            <a:r>
              <a:rPr lang="en-US" sz="2400" b="1" dirty="0" smtClean="0"/>
              <a:t>:</a:t>
            </a:r>
            <a:r>
              <a:rPr lang="en-US" sz="2400" dirty="0" smtClean="0"/>
              <a:t> </a:t>
            </a:r>
            <a:r>
              <a:rPr lang="en-US" sz="2400" dirty="0" smtClean="0"/>
              <a:t>Performance-based selection views help you analyze process performance metrics, such as cycle times, waiting times, and throughput, in relation to specific segments of the process.</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948"/>
            <a:ext cx="12192000" cy="714892"/>
          </a:xfrm>
        </p:spPr>
        <p:txBody>
          <a:bodyPr/>
          <a:lstStyle/>
          <a:p>
            <a:r>
              <a:rPr lang="en-US" dirty="0" smtClean="0"/>
              <a:t>Real Time Application</a:t>
            </a:r>
            <a:endParaRPr lang="en-US" dirty="0"/>
          </a:p>
        </p:txBody>
      </p:sp>
      <p:sp>
        <p:nvSpPr>
          <p:cNvPr id="3" name="Content Placeholder 2"/>
          <p:cNvSpPr>
            <a:spLocks noGrp="1"/>
          </p:cNvSpPr>
          <p:nvPr>
            <p:ph idx="1"/>
          </p:nvPr>
        </p:nvSpPr>
        <p:spPr>
          <a:xfrm>
            <a:off x="199505" y="992776"/>
            <a:ext cx="11779135" cy="5590903"/>
          </a:xfrm>
        </p:spPr>
        <p:txBody>
          <a:bodyPr>
            <a:normAutofit/>
          </a:bodyPr>
          <a:lstStyle/>
          <a:p>
            <a:r>
              <a:rPr lang="en-US" sz="2400" b="1" dirty="0" err="1" smtClean="0"/>
              <a:t>Sales:Lead</a:t>
            </a:r>
            <a:r>
              <a:rPr lang="en-US" sz="2400" b="1" dirty="0" smtClean="0"/>
              <a:t>-To-Order</a:t>
            </a:r>
            <a:endParaRPr lang="en-US" sz="2400" dirty="0" smtClean="0"/>
          </a:p>
          <a:p>
            <a:pPr marL="457200" indent="-457200">
              <a:buAutoNum type="arabicPeriod"/>
            </a:pPr>
            <a:r>
              <a:rPr lang="en-US" sz="2400" b="1" dirty="0" smtClean="0"/>
              <a:t>Reduced </a:t>
            </a:r>
            <a:r>
              <a:rPr lang="en-US" sz="2400" b="1" dirty="0" smtClean="0"/>
              <a:t>sales cycle time:</a:t>
            </a:r>
            <a:r>
              <a:rPr lang="en-US" sz="2400" dirty="0" smtClean="0"/>
              <a:t> Lead-to-order processes </a:t>
            </a:r>
          </a:p>
          <a:p>
            <a:pPr marL="457200" indent="-457200">
              <a:buNone/>
            </a:pPr>
            <a:r>
              <a:rPr lang="en-US" sz="2400" dirty="0" smtClean="0"/>
              <a:t>can </a:t>
            </a:r>
            <a:r>
              <a:rPr lang="en-US" sz="2400" dirty="0" smtClean="0"/>
              <a:t>take a long time. This causes the payback </a:t>
            </a:r>
            <a:r>
              <a:rPr lang="en-US" sz="2400" dirty="0" smtClean="0"/>
              <a:t>time</a:t>
            </a:r>
          </a:p>
          <a:p>
            <a:pPr marL="457200" indent="-457200">
              <a:buNone/>
            </a:pPr>
            <a:r>
              <a:rPr lang="en-US" sz="2400" dirty="0" smtClean="0"/>
              <a:t> </a:t>
            </a:r>
            <a:r>
              <a:rPr lang="en-US" sz="2400" dirty="0" smtClean="0"/>
              <a:t>of marketing investments to increase</a:t>
            </a:r>
            <a:r>
              <a:rPr lang="en-US" sz="2400" dirty="0" smtClean="0"/>
              <a:t>.</a:t>
            </a:r>
          </a:p>
          <a:p>
            <a:pPr marL="457200" indent="-457200">
              <a:buNone/>
            </a:pPr>
            <a:r>
              <a:rPr lang="en-US" sz="2400" dirty="0" smtClean="0"/>
              <a:t>Companies </a:t>
            </a:r>
            <a:r>
              <a:rPr lang="en-US" sz="2400" dirty="0" smtClean="0"/>
              <a:t>can uncover the reasons behind this </a:t>
            </a:r>
          </a:p>
          <a:p>
            <a:pPr marL="457200" indent="-457200">
              <a:buNone/>
            </a:pPr>
            <a:r>
              <a:rPr lang="en-US" sz="2400" dirty="0" smtClean="0"/>
              <a:t>issue </a:t>
            </a:r>
            <a:r>
              <a:rPr lang="en-US" sz="2400" dirty="0" smtClean="0"/>
              <a:t>and, take action to reduce sales cycle time.</a:t>
            </a:r>
          </a:p>
          <a:p>
            <a:r>
              <a:rPr lang="en-US" sz="2400" b="1" dirty="0" smtClean="0"/>
              <a:t>Education</a:t>
            </a:r>
          </a:p>
          <a:p>
            <a:pPr>
              <a:buFont typeface="Arial" pitchFamily="34" charset="0"/>
              <a:buChar char="•"/>
            </a:pPr>
            <a:r>
              <a:rPr lang="en-US" sz="2400" b="1" dirty="0" smtClean="0"/>
              <a:t>Online </a:t>
            </a:r>
            <a:r>
              <a:rPr lang="en-US" sz="2400" b="1" dirty="0" smtClean="0"/>
              <a:t>learning platforms: </a:t>
            </a:r>
            <a:r>
              <a:rPr lang="en-US" sz="2400" dirty="0" smtClean="0"/>
              <a:t>Process and task mining can reveal details on how users navigate on learning platforms to improve user experience for students. For example, process mining can show the potential root-causes behind students’ exit rates from the given platform, such as the length of videos or organization of materials.  </a:t>
            </a:r>
          </a:p>
          <a:p>
            <a:endParaRPr lang="en-US" sz="2400" dirty="0"/>
          </a:p>
        </p:txBody>
      </p:sp>
      <p:pic>
        <p:nvPicPr>
          <p:cNvPr id="8194" name="Picture 2" descr="C:\Users\jai\Downloads\applications.jpg"/>
          <p:cNvPicPr>
            <a:picLocks noChangeAspect="1" noChangeArrowheads="1"/>
          </p:cNvPicPr>
          <p:nvPr/>
        </p:nvPicPr>
        <p:blipFill>
          <a:blip r:embed="rId2"/>
          <a:srcRect/>
          <a:stretch>
            <a:fillRect/>
          </a:stretch>
        </p:blipFill>
        <p:spPr bwMode="auto">
          <a:xfrm>
            <a:off x="7141029" y="1041089"/>
            <a:ext cx="5612674" cy="319127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 xmlns:p14="http://schemas.microsoft.com/office/powerpoint/2010/main" val="3279406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3513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t>Point 1</a:t>
            </a:r>
          </a:p>
          <a:p>
            <a:pPr marL="457200" indent="-457200">
              <a:buNone/>
            </a:pPr>
            <a:r>
              <a:rPr lang="en-US" sz="2400" dirty="0" smtClean="0"/>
              <a:t> 		Process </a:t>
            </a:r>
            <a:r>
              <a:rPr lang="en-US" sz="2400" dirty="0" smtClean="0"/>
              <a:t>mining software allows you to view advanced data and visualizations related to your processes, such as the exact time it takes to accomplish various subtasks</a:t>
            </a:r>
            <a:r>
              <a:rPr lang="en-US" sz="2400" dirty="0" smtClean="0"/>
              <a:t>.</a:t>
            </a:r>
            <a:r>
              <a:rPr lang="en-US" sz="2400" b="1" dirty="0" smtClean="0"/>
              <a:t> </a:t>
            </a:r>
            <a:r>
              <a:rPr lang="en-US" sz="2400" dirty="0" smtClean="0"/>
              <a:t>Process mining</a:t>
            </a:r>
            <a:r>
              <a:rPr lang="en-US" sz="2400" dirty="0" smtClean="0"/>
              <a:t> is the latest technology that is transforming businesses as they look to prepare for the future of using data to drive business decisions. </a:t>
            </a:r>
            <a:endParaRPr lang="en-US" sz="2400" b="1" dirty="0"/>
          </a:p>
          <a:p>
            <a:pPr marL="457200" indent="-457200"/>
            <a:r>
              <a:rPr lang="en-US" sz="2400" b="1" dirty="0"/>
              <a:t>Point 2</a:t>
            </a:r>
          </a:p>
          <a:p>
            <a:pPr marL="0" indent="0">
              <a:buNone/>
            </a:pPr>
            <a:r>
              <a:rPr lang="en-US" sz="2400" b="1" dirty="0" smtClean="0"/>
              <a:t>     	</a:t>
            </a:r>
            <a:r>
              <a:rPr lang="en-US" sz="2400" dirty="0" smtClean="0"/>
              <a:t>This </a:t>
            </a:r>
            <a:r>
              <a:rPr lang="en-US" sz="2400" dirty="0" smtClean="0"/>
              <a:t>technology can precisely pinpoint </a:t>
            </a:r>
            <a:endParaRPr lang="en-US" sz="2400" dirty="0" smtClean="0"/>
          </a:p>
          <a:p>
            <a:pPr marL="0" indent="0">
              <a:buNone/>
            </a:pPr>
            <a:r>
              <a:rPr lang="en-US" sz="2400" dirty="0" smtClean="0"/>
              <a:t> </a:t>
            </a:r>
            <a:r>
              <a:rPr lang="en-US" sz="2400" dirty="0" smtClean="0"/>
              <a:t>    where </a:t>
            </a:r>
            <a:r>
              <a:rPr lang="en-US" sz="2400" dirty="0" smtClean="0"/>
              <a:t>your process bottlenecks and inefficiencies </a:t>
            </a:r>
            <a:endParaRPr lang="en-US" sz="2400" dirty="0" smtClean="0"/>
          </a:p>
          <a:p>
            <a:pPr marL="0" indent="0">
              <a:buNone/>
            </a:pPr>
            <a:r>
              <a:rPr lang="en-US" sz="2400" dirty="0" smtClean="0"/>
              <a:t>   are AND </a:t>
            </a:r>
            <a:r>
              <a:rPr lang="en-US" sz="2400" dirty="0" smtClean="0"/>
              <a:t>offer ideas for automation opportunities.</a:t>
            </a:r>
            <a:endParaRPr lang="en-US" sz="2400" b="1" dirty="0"/>
          </a:p>
        </p:txBody>
      </p:sp>
      <p:pic>
        <p:nvPicPr>
          <p:cNvPr id="1027" name="Picture 3" descr="C:\Users\jai\Downloads\photo(7).jpg"/>
          <p:cNvPicPr>
            <a:picLocks noChangeAspect="1" noChangeArrowheads="1"/>
          </p:cNvPicPr>
          <p:nvPr/>
        </p:nvPicPr>
        <p:blipFill>
          <a:blip r:embed="rId2"/>
          <a:srcRect/>
          <a:stretch>
            <a:fillRect/>
          </a:stretch>
        </p:blipFill>
        <p:spPr bwMode="auto">
          <a:xfrm>
            <a:off x="7093132" y="2865123"/>
            <a:ext cx="4382199" cy="3313608"/>
          </a:xfrm>
          <a:prstGeom prst="rect">
            <a:avLst/>
          </a:prstGeom>
          <a:noFill/>
        </p:spPr>
      </p:pic>
    </p:spTree>
    <p:extLst>
      <p:ext uri="{BB962C8B-B14F-4D97-AF65-F5344CB8AC3E}">
        <p14:creationId xmlns="" xmlns:p14="http://schemas.microsoft.com/office/powerpoint/2010/main" val="175112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3300" b="1" dirty="0" smtClean="0"/>
              <a:t>What is Process Mining?</a:t>
            </a:r>
          </a:p>
          <a:p>
            <a:r>
              <a:rPr lang="en-US" sz="2400" dirty="0" smtClean="0"/>
              <a:t>Process mining is a technique to analyze and track processes. In traditional business process management, it is done with process workshops and interviews, which results in an idealized picture of a </a:t>
            </a:r>
            <a:r>
              <a:rPr lang="en-US" sz="2400" dirty="0" err="1" smtClean="0"/>
              <a:t>process.Process</a:t>
            </a:r>
            <a:r>
              <a:rPr lang="en-US" sz="2400" dirty="0" smtClean="0"/>
              <a:t> mining, however, uses existing data available in corporate information systems and automatically displays the real process.</a:t>
            </a:r>
          </a:p>
          <a:p>
            <a:pPr>
              <a:buNone/>
            </a:pPr>
            <a:r>
              <a:rPr lang="en-US" sz="3300" b="1" dirty="0" smtClean="0"/>
              <a:t>Process mining benefits</a:t>
            </a:r>
          </a:p>
          <a:p>
            <a:r>
              <a:rPr lang="en-US" dirty="0" smtClean="0"/>
              <a:t>Survey processes everywhere across the enterprise—at high scale and low human effort</a:t>
            </a:r>
          </a:p>
          <a:p>
            <a:r>
              <a:rPr lang="en-US" dirty="0" smtClean="0"/>
              <a:t>Analyze Processes</a:t>
            </a:r>
            <a:r>
              <a:rPr lang="en-US" dirty="0" smtClean="0"/>
              <a:t> fully and accurately based on the facts</a:t>
            </a:r>
          </a:p>
          <a:p>
            <a:r>
              <a:rPr lang="en-US" dirty="0" smtClean="0"/>
              <a:t>Zero in on bottlenecks, deviations and inefficient processes that should be rethought or automated</a:t>
            </a:r>
          </a:p>
          <a:p>
            <a:r>
              <a:rPr lang="en-US" dirty="0" smtClean="0"/>
              <a:t>Continuously monitor processes and measure improvements</a:t>
            </a:r>
          </a:p>
          <a:p>
            <a:r>
              <a:rPr lang="en-US" dirty="0" smtClean="0"/>
              <a:t>Simplify compliance, with full audit trails</a:t>
            </a:r>
          </a:p>
          <a:p>
            <a:r>
              <a:rPr lang="en-US" dirty="0" smtClean="0"/>
              <a:t>Use in any industry: financial services, telecommunications, manufacturing, healthcare or consumer goods and beyond</a:t>
            </a:r>
          </a:p>
          <a:p>
            <a:r>
              <a:rPr lang="en-US" dirty="0" smtClean="0"/>
              <a:t>Analyze virtually any process in any functional area: contact centers, purchase-to-pay, order-to-cash, and many more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sz="2600" b="1" dirty="0" smtClean="0"/>
              <a:t>Automated Process Discovery:</a:t>
            </a:r>
            <a:r>
              <a:rPr lang="en-US" sz="2600" dirty="0" smtClean="0"/>
              <a:t> This technique involves creating process models from the event data without prior knowledge of the process. Algorithms automatically construct process maps, flowcharts, or Petri nets to visualize how activities are connected and sequences are executed. This provides a baseline understanding of the process.</a:t>
            </a:r>
          </a:p>
          <a:p>
            <a:pPr fontAlgn="base"/>
            <a:r>
              <a:rPr lang="en-US" sz="2600" b="1" dirty="0" smtClean="0"/>
              <a:t>   Conformance </a:t>
            </a:r>
            <a:r>
              <a:rPr lang="en-US" sz="2600" b="1" dirty="0" smtClean="0"/>
              <a:t>Checking:</a:t>
            </a:r>
            <a:r>
              <a:rPr lang="en-US" sz="2600" dirty="0" smtClean="0"/>
              <a:t> Once a process model is generated, it's compared to the actual event data to identify deviations, non-compliant behaviors, and variations between the modeled process and the real process. This helps in identifying where and why actual processes differ from the intended ones.</a:t>
            </a:r>
          </a:p>
          <a:p>
            <a:pPr fontAlgn="base"/>
            <a:r>
              <a:rPr lang="en-US" sz="2600" dirty="0" smtClean="0"/>
              <a:t> </a:t>
            </a:r>
            <a:r>
              <a:rPr lang="en-US" sz="2600" b="1" dirty="0" smtClean="0"/>
              <a:t>Performance </a:t>
            </a:r>
            <a:r>
              <a:rPr lang="en-US" sz="2600" b="1" dirty="0" smtClean="0"/>
              <a:t>Analysis:</a:t>
            </a:r>
            <a:r>
              <a:rPr lang="en-US" sz="2600" dirty="0" smtClean="0"/>
              <a:t> Process mining evaluates </a:t>
            </a:r>
          </a:p>
          <a:p>
            <a:pPr fontAlgn="base">
              <a:buNone/>
            </a:pPr>
            <a:r>
              <a:rPr lang="en-US" sz="2600" dirty="0" smtClean="0"/>
              <a:t>   the </a:t>
            </a:r>
            <a:r>
              <a:rPr lang="en-US" sz="2600" dirty="0" smtClean="0"/>
              <a:t>performance of processes by analyzing time-related </a:t>
            </a:r>
            <a:endParaRPr lang="en-US" sz="2600" dirty="0" smtClean="0"/>
          </a:p>
          <a:p>
            <a:pPr fontAlgn="base">
              <a:buNone/>
            </a:pPr>
            <a:r>
              <a:rPr lang="en-US" sz="2600" dirty="0" smtClean="0"/>
              <a:t>   aspects</a:t>
            </a:r>
            <a:r>
              <a:rPr lang="en-US" sz="2600" dirty="0" smtClean="0"/>
              <a:t>, such as cycle times, waiting times, and resource </a:t>
            </a:r>
            <a:endParaRPr lang="en-US" sz="2600" dirty="0" smtClean="0"/>
          </a:p>
          <a:p>
            <a:pPr fontAlgn="base">
              <a:buNone/>
            </a:pPr>
            <a:r>
              <a:rPr lang="en-US" sz="2600" dirty="0" smtClean="0"/>
              <a:t>   utilization</a:t>
            </a:r>
            <a:r>
              <a:rPr lang="en-US" sz="2600" dirty="0" smtClean="0"/>
              <a:t>. This enables the identification of bottlenecks, </a:t>
            </a:r>
            <a:endParaRPr lang="en-US" sz="2600" dirty="0" smtClean="0"/>
          </a:p>
          <a:p>
            <a:pPr fontAlgn="base">
              <a:buNone/>
            </a:pPr>
            <a:r>
              <a:rPr lang="en-US" sz="2600" dirty="0" smtClean="0"/>
              <a:t>   delays</a:t>
            </a:r>
            <a:r>
              <a:rPr lang="en-US" sz="2600" dirty="0" smtClean="0"/>
              <a:t>, and areas for improvement.</a:t>
            </a:r>
          </a:p>
          <a:p>
            <a:pPr fontAlgn="base">
              <a:buNone/>
            </a:pPr>
            <a:r>
              <a:rPr lang="en-US" sz="2600" dirty="0" smtClean="0"/>
              <a:t> </a:t>
            </a:r>
          </a:p>
          <a:p>
            <a:endParaRPr lang="en-US" dirty="0"/>
          </a:p>
        </p:txBody>
      </p:sp>
      <p:pic>
        <p:nvPicPr>
          <p:cNvPr id="2050" name="Picture 2" descr="C:\Users\jai\Downloads\photo(6).png"/>
          <p:cNvPicPr>
            <a:picLocks noChangeAspect="1" noChangeArrowheads="1"/>
          </p:cNvPicPr>
          <p:nvPr/>
        </p:nvPicPr>
        <p:blipFill>
          <a:blip r:embed="rId2"/>
          <a:srcRect/>
          <a:stretch>
            <a:fillRect/>
          </a:stretch>
        </p:blipFill>
        <p:spPr bwMode="auto">
          <a:xfrm>
            <a:off x="7912281" y="3611200"/>
            <a:ext cx="4057650" cy="21050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99505" y="1031966"/>
            <a:ext cx="11779135" cy="5603965"/>
          </a:xfrm>
        </p:spPr>
        <p:txBody>
          <a:bodyPr>
            <a:noAutofit/>
          </a:bodyPr>
          <a:lstStyle/>
          <a:p>
            <a:pPr fontAlgn="base"/>
            <a:r>
              <a:rPr lang="en-US" sz="2400" b="1" dirty="0" smtClean="0"/>
              <a:t>Variant Analysis:</a:t>
            </a:r>
            <a:r>
              <a:rPr lang="en-US" sz="2400" dirty="0" smtClean="0"/>
              <a:t> Businesses often have multiple paths or variants within a process due to exceptions or different decision points. Variant analysis helps uncover these variations and understand their frequency and impact on overall process efficiency.</a:t>
            </a:r>
          </a:p>
          <a:p>
            <a:pPr fontAlgn="base"/>
            <a:r>
              <a:rPr lang="en-US" sz="2400" dirty="0" smtClean="0"/>
              <a:t> </a:t>
            </a:r>
            <a:r>
              <a:rPr lang="en-US" sz="2400" b="1" dirty="0" smtClean="0"/>
              <a:t>Root </a:t>
            </a:r>
            <a:r>
              <a:rPr lang="en-US" sz="2400" b="1" dirty="0" smtClean="0"/>
              <a:t>Cause Analysis:</a:t>
            </a:r>
            <a:r>
              <a:rPr lang="en-US" sz="2400" dirty="0" smtClean="0"/>
              <a:t> Process mining can help identify the underlying causes of process inefficiencies or deviations. By tracing back to the origin of issues, organizations can take targeted corrective actions.</a:t>
            </a:r>
          </a:p>
          <a:p>
            <a:pPr fontAlgn="base"/>
            <a:r>
              <a:rPr lang="en-US" sz="2400" dirty="0" smtClean="0"/>
              <a:t> </a:t>
            </a:r>
            <a:r>
              <a:rPr lang="en-US" sz="2400" b="1" dirty="0" smtClean="0"/>
              <a:t>Predictive </a:t>
            </a:r>
            <a:r>
              <a:rPr lang="en-US" sz="2400" b="1" dirty="0" smtClean="0"/>
              <a:t>Analytics:</a:t>
            </a:r>
            <a:r>
              <a:rPr lang="en-US" sz="2400" dirty="0" smtClean="0"/>
              <a:t> Some advanced process mining tools incorporate predictive capabilities to forecast potential future process behavior based on historical data. This can assist in proactive decision-making and resource allocation.</a:t>
            </a:r>
          </a:p>
          <a:p>
            <a:pPr fontAlgn="base"/>
            <a:r>
              <a:rPr lang="en-US" sz="2400" dirty="0" smtClean="0"/>
              <a:t> </a:t>
            </a:r>
            <a:r>
              <a:rPr lang="en-US" sz="2400" b="1" dirty="0" smtClean="0"/>
              <a:t>Continuous </a:t>
            </a:r>
            <a:r>
              <a:rPr lang="en-US" sz="2400" b="1" dirty="0" smtClean="0"/>
              <a:t>Monitoring:</a:t>
            </a:r>
            <a:r>
              <a:rPr lang="en-US" sz="2400" dirty="0" smtClean="0"/>
              <a:t> Process mining isn't a one-time analysis; it's a continuous process. Monitoring tools keep track of ongoing processes and provide real-time insights, helping organizations respond promptly to changes and deviations.</a:t>
            </a:r>
          </a:p>
          <a:p>
            <a:pPr fontAlgn="base"/>
            <a:r>
              <a:rPr lang="en-US" sz="2400" dirty="0" smtClean="0"/>
              <a:t> </a:t>
            </a:r>
            <a:r>
              <a:rPr lang="en-US" sz="2400" b="1" dirty="0" smtClean="0"/>
              <a:t>Visualization</a:t>
            </a:r>
            <a:r>
              <a:rPr lang="en-US" sz="2400" b="1" dirty="0" smtClean="0"/>
              <a:t>:</a:t>
            </a:r>
            <a:r>
              <a:rPr lang="en-US" sz="2400" dirty="0" smtClean="0"/>
              <a:t> Visualizations play a crucial role in process mining, offering intuitive representations of complex data. These visualizations include process maps, flowcharts, histograms, and performance metrics</a:t>
            </a:r>
            <a:r>
              <a:rPr lang="en-US" sz="2400" dirty="0" smtClean="0"/>
              <a:t>.</a:t>
            </a:r>
            <a:r>
              <a:rPr lang="en-US" sz="2400" dirty="0" smtClean="0"/>
              <a:t> </a:t>
            </a:r>
          </a:p>
          <a:p>
            <a:pPr fontAlgn="base"/>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fontAlgn="base"/>
            <a:r>
              <a:rPr lang="en-US" sz="2400" b="1" dirty="0" smtClean="0"/>
              <a:t>Integration with BPM Systems:</a:t>
            </a:r>
            <a:r>
              <a:rPr lang="en-US" sz="2400" dirty="0" smtClean="0"/>
              <a:t> Many process mining tools integrate with Business Process Management (BPM) systems, allowing seamless transition from analysis to process optimization and automation.</a:t>
            </a:r>
          </a:p>
          <a:p>
            <a:pPr fontAlgn="base"/>
            <a:r>
              <a:rPr lang="en-US" sz="2400" dirty="0" smtClean="0"/>
              <a:t> </a:t>
            </a:r>
            <a:r>
              <a:rPr lang="en-US" sz="2400" b="1" dirty="0" smtClean="0"/>
              <a:t>Machine </a:t>
            </a:r>
            <a:r>
              <a:rPr lang="en-US" sz="2400" b="1" dirty="0" smtClean="0"/>
              <a:t>Learning and AI:</a:t>
            </a:r>
            <a:r>
              <a:rPr lang="en-US" sz="2400" dirty="0" smtClean="0"/>
              <a:t> Advanced process mining solutions may incorporate machine learning and AI techniques to enhance accuracy, prediction capabilities, and handling of large datasets.</a:t>
            </a:r>
          </a:p>
          <a:p>
            <a:pPr fontAlgn="base"/>
            <a:r>
              <a:rPr lang="en-US" sz="2400" dirty="0" smtClean="0"/>
              <a:t> </a:t>
            </a:r>
            <a:r>
              <a:rPr lang="en-US" sz="2400" b="1" dirty="0" smtClean="0"/>
              <a:t>Privacy </a:t>
            </a:r>
            <a:r>
              <a:rPr lang="en-US" sz="2400" b="1" dirty="0" smtClean="0"/>
              <a:t>and Security</a:t>
            </a:r>
            <a:r>
              <a:rPr lang="en-US" sz="2400" dirty="0" smtClean="0"/>
              <a:t>: As process mining involves sensitive data, ensuring privacy and security is essential. </a:t>
            </a:r>
            <a:r>
              <a:rPr lang="en-US" sz="2400" dirty="0" err="1" smtClean="0"/>
              <a:t>Anonymization</a:t>
            </a:r>
            <a:r>
              <a:rPr lang="en-US" sz="2400" dirty="0" smtClean="0"/>
              <a:t> techniques may be employed to protect user and business information.</a:t>
            </a:r>
          </a:p>
          <a:p>
            <a:pPr fontAlgn="base"/>
            <a:r>
              <a:rPr lang="en-US" sz="2400" dirty="0" smtClean="0"/>
              <a:t>.</a:t>
            </a:r>
            <a:r>
              <a:rPr lang="en-US" sz="2400" b="1" dirty="0" smtClean="0"/>
              <a:t> Types of process mining</a:t>
            </a:r>
            <a:endParaRPr lang="en-US" sz="2400" dirty="0" smtClean="0"/>
          </a:p>
          <a:p>
            <a:pPr fontAlgn="base">
              <a:buNone/>
            </a:pPr>
            <a:r>
              <a:rPr lang="en-US" sz="2400" dirty="0" smtClean="0"/>
              <a:t> </a:t>
            </a:r>
            <a:r>
              <a:rPr lang="en-US" sz="2400" dirty="0" smtClean="0"/>
              <a:t>  	</a:t>
            </a:r>
            <a:r>
              <a:rPr lang="en-US" sz="2400" dirty="0" err="1" smtClean="0"/>
              <a:t>Wil</a:t>
            </a:r>
            <a:r>
              <a:rPr lang="en-US" sz="2400" dirty="0" smtClean="0"/>
              <a:t> </a:t>
            </a:r>
            <a:r>
              <a:rPr lang="en-US" sz="2400" dirty="0" smtClean="0"/>
              <a:t>van </a:t>
            </a:r>
            <a:r>
              <a:rPr lang="en-US" sz="2400" dirty="0" err="1" smtClean="0"/>
              <a:t>der</a:t>
            </a:r>
            <a:r>
              <a:rPr lang="en-US" sz="2400" dirty="0" smtClean="0"/>
              <a:t> Aalst, a Dutch computer scientist and professor, is credited with much of the academic research around process mining. Both his research and the above-mentioned manifesto describe three types of process mining, which are discovery, conformance, and enhancement.</a:t>
            </a:r>
          </a:p>
          <a:p>
            <a:pPr fontAlgn="base">
              <a:buNone/>
            </a:pPr>
            <a:r>
              <a:rPr lang="en-US" sz="2400" b="1" dirty="0" smtClean="0"/>
              <a:t> </a:t>
            </a:r>
            <a:endParaRPr lang="en-US" sz="2400" dirty="0" smtClean="0"/>
          </a:p>
          <a:p>
            <a:pPr fontAlgn="base">
              <a:buNone/>
            </a:pPr>
            <a:r>
              <a:rPr lang="en-US" sz="2400" b="1" dirty="0" smtClean="0"/>
              <a:t> </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C:\Users\jai\Downloads\photo(10).png"/>
          <p:cNvPicPr>
            <a:picLocks noChangeAspect="1" noChangeArrowheads="1"/>
          </p:cNvPicPr>
          <p:nvPr/>
        </p:nvPicPr>
        <p:blipFill>
          <a:blip r:embed="rId2"/>
          <a:srcRect/>
          <a:stretch>
            <a:fillRect/>
          </a:stretch>
        </p:blipFill>
        <p:spPr bwMode="auto">
          <a:xfrm>
            <a:off x="1005840" y="1058091"/>
            <a:ext cx="10424160" cy="544721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fontAlgn="base"/>
            <a:r>
              <a:rPr lang="en-US" sz="2400" b="1" dirty="0" smtClean="0"/>
              <a:t>Discovery: </a:t>
            </a:r>
            <a:r>
              <a:rPr lang="en-US" sz="2400" dirty="0" smtClean="0"/>
              <a:t> Process discovery uses event log data to create a process model without outside influence. Under this classification, no previous process models would exist to inform the development of a new process model. This type of process mining is the most widely adopted.</a:t>
            </a:r>
          </a:p>
          <a:p>
            <a:pPr fontAlgn="base"/>
            <a:r>
              <a:rPr lang="en-US" sz="2400" b="1" dirty="0" smtClean="0"/>
              <a:t>Conformance</a:t>
            </a:r>
            <a:r>
              <a:rPr lang="en-US" sz="2400" b="1" dirty="0" smtClean="0"/>
              <a:t>:</a:t>
            </a:r>
            <a:r>
              <a:rPr lang="en-US" sz="2400" dirty="0" smtClean="0"/>
              <a:t> Conformance checking confirms if the intended process model is reflected in practice. This type of process mining compares a process description to an existing process model based on its event log data, identifying any deviations from the intended model.</a:t>
            </a:r>
          </a:p>
          <a:p>
            <a:pPr fontAlgn="base"/>
            <a:r>
              <a:rPr lang="en-US" sz="2400" b="1" dirty="0" smtClean="0"/>
              <a:t> </a:t>
            </a:r>
            <a:r>
              <a:rPr lang="en-US" sz="2400" b="1" dirty="0" smtClean="0"/>
              <a:t>Enhancement</a:t>
            </a:r>
            <a:r>
              <a:rPr lang="en-US" sz="2400" dirty="0" smtClean="0"/>
              <a:t>: This type of process mining has also been referred to as extension, organizational mining, or performance mining. In this class of process mining, additional information is used to improve an existing process model. For example, the output of conformance checking can assist in identifying bottlenecks within a process model, allowing managers to optimize an existing process.</a:t>
            </a:r>
          </a:p>
          <a:p>
            <a:pPr fontAlgn="base"/>
            <a:endParaRPr lang="en-US" sz="2400" dirty="0" smtClean="0"/>
          </a:p>
          <a:p>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1255</TotalTime>
  <Words>1988</Words>
  <Application>Microsoft Office PowerPoint</Application>
  <PresentationFormat>Custom</PresentationFormat>
  <Paragraphs>164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 Design</vt:lpstr>
      <vt:lpstr>Slide 1</vt:lpstr>
      <vt:lpstr>Contents</vt:lpstr>
      <vt:lpstr>Course Objective</vt:lpstr>
      <vt:lpstr>Introduction</vt:lpstr>
      <vt:lpstr>Technology</vt:lpstr>
      <vt:lpstr>Contd..</vt:lpstr>
      <vt:lpstr>Contd..</vt:lpstr>
      <vt:lpstr>Contd..</vt:lpstr>
      <vt:lpstr>Contd..</vt:lpstr>
      <vt:lpstr>Applications</vt:lpstr>
      <vt:lpstr>Contd..</vt:lpstr>
      <vt:lpstr>Contd..</vt:lpstr>
      <vt:lpstr>Modules</vt:lpstr>
      <vt:lpstr>Contd..</vt:lpstr>
      <vt:lpstr>Contd..</vt:lpstr>
      <vt:lpstr>Contd..</vt:lpstr>
      <vt:lpstr>Contd..</vt:lpstr>
      <vt:lpstr>Contd..</vt:lpstr>
      <vt:lpstr>Contd..</vt:lpstr>
      <vt:lpstr>Contd..</vt:lpstr>
      <vt:lpstr>Contd..</vt:lpstr>
      <vt:lpstr>Real Time Application</vt:lpstr>
      <vt:lpstr>Git Hub Dashboard</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Lenovo</cp:lastModifiedBy>
  <cp:revision>155</cp:revision>
  <dcterms:created xsi:type="dcterms:W3CDTF">2019-06-11T05:35:51Z</dcterms:created>
  <dcterms:modified xsi:type="dcterms:W3CDTF">2023-08-31T09:24:28Z</dcterms:modified>
</cp:coreProperties>
</file>