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8.jpeg" ContentType="image/jpeg"/>
  <Override PartName="/ppt/media/image7.png" ContentType="image/png"/>
  <Override PartName="/ppt/media/image5.png" ContentType="image/png"/>
  <Override PartName="/ppt/media/image6.png" ContentType="image/png"/>
  <Override PartName="/ppt/media/image1.jpeg" ContentType="image/jpeg"/>
  <Override PartName="/ppt/media/image3.png" ContentType="image/png"/>
  <Override PartName="/ppt/media/image2.jpeg" ContentType="image/jpe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9" name="PlaceHolder 2"/>
          <p:cNvSpPr>
            <a:spLocks noGrp="1"/>
          </p:cNvSpPr>
          <p:nvPr>
            <p:ph type="hdr"/>
          </p:nvPr>
        </p:nvSpPr>
        <p:spPr>
          <a:xfrm>
            <a:off x="1512000" y="5880600"/>
            <a:ext cx="6047640" cy="48110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30" name="PlaceHolder 3"/>
          <p:cNvSpPr>
            <a:spLocks noGrp="1"/>
          </p:cNvSpPr>
          <p:nvPr>
            <p:ph type="dt"/>
          </p:nvPr>
        </p:nvSpPr>
        <p:spPr>
          <a:xfrm>
            <a:off x="0" y="1015740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31" name="PlaceHolder 4"/>
          <p:cNvSpPr>
            <a:spLocks noGrp="1"/>
          </p:cNvSpPr>
          <p:nvPr>
            <p:ph type="ftr"/>
          </p:nvPr>
        </p:nvSpPr>
        <p:spPr>
          <a:xfrm>
            <a:off x="0" y="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32" name="PlaceHolder 5"/>
          <p:cNvSpPr>
            <a:spLocks noGrp="1"/>
          </p:cNvSpPr>
          <p:nvPr>
            <p:ph type="sldNum"/>
          </p:nvPr>
        </p:nvSpPr>
        <p:spPr>
          <a:xfrm>
            <a:off x="4278960" y="0"/>
            <a:ext cx="3280680" cy="534240"/>
          </a:xfrm>
          <a:prstGeom prst="rect">
            <a:avLst/>
          </a:prstGeom>
        </p:spPr>
        <p:txBody>
          <a:bodyPr lIns="0" rIns="0" tIns="0" bIns="0" anchor="b"/>
          <a:p>
            <a:pPr algn="r"/>
            <a:fld id="{FDD881AE-F7D5-4DC4-B215-2AD5118CA0CA}"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400640"/>
            <a:ext cx="5485680" cy="3599640"/>
          </a:xfrm>
          <a:prstGeom prst="rect">
            <a:avLst/>
          </a:prstGeom>
        </p:spPr>
        <p:txBody>
          <a:bodyPr lIns="0" rIns="0" tIns="0" bIns="0"/>
          <a:p>
            <a:endParaRPr b="0" lang="en-IN" sz="2000" spc="-1" strike="noStrike">
              <a:latin typeface="Arial"/>
            </a:endParaRPr>
          </a:p>
        </p:txBody>
      </p:sp>
      <p:sp>
        <p:nvSpPr>
          <p:cNvPr id="17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79032EE7-7D09-4787-BC2A-C56A0EE3D3FF}"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3"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6" name="PlaceHolder 27"/>
          <p:cNvSpPr>
            <a:spLocks noGrp="1"/>
          </p:cNvSpPr>
          <p:nvPr>
            <p:ph type="title"/>
          </p:nvPr>
        </p:nvSpPr>
        <p:spPr>
          <a:xfrm>
            <a:off x="609480" y="273600"/>
            <a:ext cx="10972080" cy="1144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64"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5"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6"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7"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8"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9"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0"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1"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2"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3"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4"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5"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6" name="CustomShape 13"/>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7"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8"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79"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0"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1"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2"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3"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4"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5"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6"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7"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8"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9" name="CustomShape 26"/>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0" name="PlaceHolder 27"/>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1" name="PlaceHolder 2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760760" y="457200"/>
            <a:ext cx="8675640" cy="1722600"/>
          </a:xfrm>
          <a:prstGeom prst="rect">
            <a:avLst/>
          </a:prstGeom>
          <a:gradFill>
            <a:gsLst>
              <a:gs pos="0">
                <a:srgbClr val="ffffff"/>
              </a:gs>
              <a:gs pos="100000">
                <a:srgbClr val="e7e4c4"/>
              </a:gs>
            </a:gsLst>
            <a:lin ang="0"/>
          </a:gradFill>
          <a:ln>
            <a:noFill/>
          </a:ln>
        </p:spPr>
        <p:style>
          <a:lnRef idx="0"/>
          <a:fillRef idx="0"/>
          <a:effectRef idx="0"/>
          <a:fontRef idx="minor"/>
        </p:style>
        <p:txBody>
          <a:bodyPr lIns="90000" rIns="90000" tIns="45000" bIns="45000" anchor="b"/>
          <a:p>
            <a:pPr algn="ctr">
              <a:lnSpc>
                <a:spcPct val="100000"/>
              </a:lnSpc>
            </a:pPr>
            <a:r>
              <a:rPr b="1" lang="en-IN" sz="5400" spc="-1" strike="noStrike">
                <a:solidFill>
                  <a:srgbClr val="262626"/>
                </a:solidFill>
                <a:latin typeface="Century Gothic"/>
                <a:ea typeface="DejaVu Sans"/>
              </a:rPr>
              <a:t>STOCK MARKET ANALYSIS USING HADOOP</a:t>
            </a:r>
            <a:endParaRPr b="0" lang="en-IN" sz="5400" spc="-1" strike="noStrike">
              <a:latin typeface="Arial"/>
            </a:endParaRPr>
          </a:p>
        </p:txBody>
      </p:sp>
      <p:sp>
        <p:nvSpPr>
          <p:cNvPr id="134" name="CustomShape 2"/>
          <p:cNvSpPr/>
          <p:nvPr/>
        </p:nvSpPr>
        <p:spPr>
          <a:xfrm>
            <a:off x="7875000" y="4239360"/>
            <a:ext cx="3762000" cy="2195640"/>
          </a:xfrm>
          <a:prstGeom prst="rect">
            <a:avLst/>
          </a:prstGeom>
          <a:gradFill>
            <a:gsLst>
              <a:gs pos="0">
                <a:srgbClr val="ffffff"/>
              </a:gs>
              <a:gs pos="100000">
                <a:srgbClr val="e7e4c4"/>
              </a:gs>
            </a:gsLst>
            <a:lin ang="0"/>
          </a:gradFill>
          <a:ln>
            <a:noFill/>
          </a:ln>
        </p:spPr>
        <p:style>
          <a:lnRef idx="0"/>
          <a:fillRef idx="0"/>
          <a:effectRef idx="0"/>
          <a:fontRef idx="minor"/>
        </p:style>
        <p:txBody>
          <a:bodyPr lIns="90000" rIns="90000" tIns="45000" bIns="45000"/>
          <a:p>
            <a:pPr>
              <a:lnSpc>
                <a:spcPct val="100000"/>
              </a:lnSpc>
            </a:pPr>
            <a:r>
              <a:rPr b="0" lang="en-IN" sz="1800" spc="-1" strike="noStrike">
                <a:solidFill>
                  <a:srgbClr val="595959"/>
                </a:solidFill>
                <a:latin typeface="Century Gothic"/>
                <a:ea typeface="DejaVu Sans"/>
              </a:rPr>
              <a:t>MADE BY-</a:t>
            </a:r>
            <a:endParaRPr b="0" lang="en-IN" sz="1800" spc="-1" strike="noStrike">
              <a:latin typeface="Arial"/>
            </a:endParaRPr>
          </a:p>
          <a:p>
            <a:pPr>
              <a:lnSpc>
                <a:spcPct val="100000"/>
              </a:lnSpc>
            </a:pPr>
            <a:r>
              <a:rPr b="1" lang="en-IN" sz="1800" spc="-1" strike="noStrike">
                <a:solidFill>
                  <a:srgbClr val="595959"/>
                </a:solidFill>
                <a:latin typeface="Century Gothic"/>
                <a:ea typeface="DejaVu Sans"/>
              </a:rPr>
              <a:t>Sahil Sharma</a:t>
            </a:r>
            <a:r>
              <a:rPr b="1" lang="en-IN" sz="1800" spc="-1" strike="noStrike">
                <a:solidFill>
                  <a:srgbClr val="595959"/>
                </a:solidFill>
                <a:latin typeface="Century Gothic"/>
                <a:ea typeface="DejaVu Sans"/>
              </a:rPr>
              <a:t> :02513303114</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35" name="CustomShape 3"/>
          <p:cNvSpPr/>
          <p:nvPr/>
        </p:nvSpPr>
        <p:spPr>
          <a:xfrm>
            <a:off x="531720" y="452952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B852CFF-D966-47CF-982B-00615DC3F8FB}" type="slidenum">
              <a:rPr b="0" lang="en-IN" sz="2000" spc="-1" strike="noStrike">
                <a:solidFill>
                  <a:srgbClr val="feffff"/>
                </a:solidFill>
                <a:latin typeface="Century Gothic"/>
                <a:ea typeface="DejaVu Sans"/>
              </a:rPr>
              <a:t>1</a:t>
            </a:fld>
            <a:endParaRPr b="0" lang="en-IN" sz="2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C01DB53-0A33-4D66-8D31-88D3F5CAE6A8}"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61" name="CustomShape 2"/>
          <p:cNvSpPr/>
          <p:nvPr/>
        </p:nvSpPr>
        <p:spPr>
          <a:xfrm>
            <a:off x="3121200" y="390240"/>
            <a:ext cx="59205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4800" spc="-1" strike="noStrike">
                <a:solidFill>
                  <a:srgbClr val="000000"/>
                </a:solidFill>
                <a:latin typeface="Century Gothic"/>
                <a:ea typeface="DejaVu Sans"/>
              </a:rPr>
              <a:t>  </a:t>
            </a:r>
            <a:r>
              <a:rPr b="0" lang="en-IN" sz="4800" spc="-1" strike="noStrike">
                <a:solidFill>
                  <a:srgbClr val="000000"/>
                </a:solidFill>
                <a:latin typeface="Century Gothic"/>
                <a:ea typeface="DejaVu Sans"/>
              </a:rPr>
              <a:t>Query Execution </a:t>
            </a:r>
            <a:endParaRPr b="0" lang="en-IN" sz="4800" spc="-1" strike="noStrike">
              <a:latin typeface="Arial"/>
            </a:endParaRPr>
          </a:p>
        </p:txBody>
      </p:sp>
      <p:pic>
        <p:nvPicPr>
          <p:cNvPr id="162" name="Picture 3" descr=""/>
          <p:cNvPicPr/>
          <p:nvPr/>
        </p:nvPicPr>
        <p:blipFill>
          <a:blip r:embed="rId1"/>
          <a:stretch/>
        </p:blipFill>
        <p:spPr>
          <a:xfrm>
            <a:off x="948960" y="1494360"/>
            <a:ext cx="10162800" cy="4880160"/>
          </a:xfrm>
          <a:prstGeom prst="rect">
            <a:avLst/>
          </a:prstGeom>
          <a:ln w="936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506E669-5C92-40B2-B3F0-D7329D7FD661}"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64" name="CustomShape 2"/>
          <p:cNvSpPr/>
          <p:nvPr/>
        </p:nvSpPr>
        <p:spPr>
          <a:xfrm>
            <a:off x="3121200" y="390240"/>
            <a:ext cx="59205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4800" spc="-1" strike="noStrike">
                <a:solidFill>
                  <a:srgbClr val="000000"/>
                </a:solidFill>
                <a:latin typeface="Century Gothic"/>
                <a:ea typeface="DejaVu Sans"/>
              </a:rPr>
              <a:t>  </a:t>
            </a:r>
            <a:r>
              <a:rPr b="0" lang="en-IN" sz="4800" spc="-1" strike="noStrike">
                <a:solidFill>
                  <a:srgbClr val="000000"/>
                </a:solidFill>
                <a:latin typeface="Century Gothic"/>
                <a:ea typeface="DejaVu Sans"/>
              </a:rPr>
              <a:t>Query Execution </a:t>
            </a:r>
            <a:endParaRPr b="0" lang="en-IN" sz="4800" spc="-1" strike="noStrike">
              <a:latin typeface="Arial"/>
            </a:endParaRPr>
          </a:p>
        </p:txBody>
      </p:sp>
      <p:pic>
        <p:nvPicPr>
          <p:cNvPr id="165" name="Picture 2" descr=""/>
          <p:cNvPicPr/>
          <p:nvPr/>
        </p:nvPicPr>
        <p:blipFill>
          <a:blip r:embed="rId1"/>
          <a:stretch/>
        </p:blipFill>
        <p:spPr>
          <a:xfrm>
            <a:off x="1024200" y="1548360"/>
            <a:ext cx="10338120" cy="4937040"/>
          </a:xfrm>
          <a:prstGeom prst="rect">
            <a:avLst/>
          </a:prstGeom>
          <a:ln w="93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31720" y="74052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07ADF2B-95EB-4BB1-91EE-195CB8EFD1E7}"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67" name="CustomShape 2"/>
          <p:cNvSpPr/>
          <p:nvPr/>
        </p:nvSpPr>
        <p:spPr>
          <a:xfrm>
            <a:off x="1482120" y="157680"/>
            <a:ext cx="1046772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4800" spc="-1" strike="noStrike">
                <a:solidFill>
                  <a:srgbClr val="000000"/>
                </a:solidFill>
                <a:latin typeface="Century Gothic"/>
                <a:ea typeface="DejaVu Sans"/>
              </a:rPr>
              <a:t>Analysis through Graph-Example</a:t>
            </a:r>
            <a:endParaRPr b="0" lang="en-IN" sz="4800" spc="-1" strike="noStrike">
              <a:latin typeface="Arial"/>
            </a:endParaRPr>
          </a:p>
        </p:txBody>
      </p:sp>
      <p:pic>
        <p:nvPicPr>
          <p:cNvPr id="168" name="Picture 3" descr=""/>
          <p:cNvPicPr/>
          <p:nvPr/>
        </p:nvPicPr>
        <p:blipFill>
          <a:blip r:embed="rId1"/>
          <a:stretch/>
        </p:blipFill>
        <p:spPr>
          <a:xfrm>
            <a:off x="1923480" y="1312560"/>
            <a:ext cx="9222120" cy="5187240"/>
          </a:xfrm>
          <a:prstGeom prst="rect">
            <a:avLst/>
          </a:prstGeom>
          <a:ln w="38160">
            <a:solidFill>
              <a:srgbClr val="000000"/>
            </a:solidFill>
            <a:miter/>
          </a:ln>
          <a:effectLst>
            <a:outerShdw algn="tl" blurRad="50800" dir="2700000" dist="38100" rotWithShape="0">
              <a:srgbClr val="000000">
                <a:alpha val="43000"/>
              </a:srgbClr>
            </a:outerShdw>
          </a:effectLst>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64F7A75-E2CC-4557-940A-7FC1A0D15E1D}"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70" name="CustomShape 2"/>
          <p:cNvSpPr/>
          <p:nvPr/>
        </p:nvSpPr>
        <p:spPr>
          <a:xfrm>
            <a:off x="1728000" y="308520"/>
            <a:ext cx="856764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gn="ctr">
              <a:lnSpc>
                <a:spcPct val="100000"/>
              </a:lnSpc>
            </a:pPr>
            <a:r>
              <a:rPr b="0" lang="en-IN" sz="8000" spc="-1" strike="noStrike">
                <a:solidFill>
                  <a:srgbClr val="000000"/>
                </a:solidFill>
                <a:latin typeface="Century Gothic"/>
                <a:ea typeface="DejaVu Sans"/>
              </a:rPr>
              <a:t>Our Strengths</a:t>
            </a:r>
            <a:endParaRPr b="0" lang="en-IN" sz="8000" spc="-1" strike="noStrike">
              <a:latin typeface="Arial"/>
            </a:endParaRPr>
          </a:p>
        </p:txBody>
      </p:sp>
      <p:sp>
        <p:nvSpPr>
          <p:cNvPr id="171" name="CustomShape 3"/>
          <p:cNvSpPr/>
          <p:nvPr/>
        </p:nvSpPr>
        <p:spPr>
          <a:xfrm>
            <a:off x="1679040" y="2175480"/>
            <a:ext cx="9363960" cy="398736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000000"/>
                </a:solidFill>
                <a:latin typeface="Century Gothic"/>
                <a:ea typeface="DejaVu Sans"/>
              </a:rPr>
              <a:t>We have a team of 5 members , each of us are specialized in different domains. As a team we stand strong in front of any problem that we come across while completing the project.</a:t>
            </a: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IN" sz="2800" spc="-1" strike="noStrike">
                <a:solidFill>
                  <a:srgbClr val="000000"/>
                </a:solidFill>
                <a:latin typeface="Century Gothic"/>
                <a:ea typeface="DejaVu Sans"/>
              </a:rPr>
              <a:t>Each individual is learning something different and have come up with great ideas and solutions. </a:t>
            </a:r>
            <a:endParaRPr b="0" lang="en-IN" sz="2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D08DACB-AA7B-4743-805B-75893969887F}"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73" name="CustomShape 2"/>
          <p:cNvSpPr/>
          <p:nvPr/>
        </p:nvSpPr>
        <p:spPr>
          <a:xfrm>
            <a:off x="2389680" y="308520"/>
            <a:ext cx="738432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gn="ctr">
              <a:lnSpc>
                <a:spcPct val="100000"/>
              </a:lnSpc>
            </a:pPr>
            <a:r>
              <a:rPr b="0" lang="en-IN" sz="8000" spc="-1" strike="noStrike">
                <a:solidFill>
                  <a:srgbClr val="000000"/>
                </a:solidFill>
                <a:latin typeface="Century Gothic"/>
                <a:ea typeface="DejaVu Sans"/>
              </a:rPr>
              <a:t>CONCLUSION</a:t>
            </a:r>
            <a:endParaRPr b="0" lang="en-IN" sz="8000" spc="-1" strike="noStrike">
              <a:latin typeface="Arial"/>
            </a:endParaRPr>
          </a:p>
        </p:txBody>
      </p:sp>
      <p:sp>
        <p:nvSpPr>
          <p:cNvPr id="174" name="CustomShape 3"/>
          <p:cNvSpPr/>
          <p:nvPr/>
        </p:nvSpPr>
        <p:spPr>
          <a:xfrm>
            <a:off x="1723680" y="2132280"/>
            <a:ext cx="9363960" cy="398736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000000"/>
                </a:solidFill>
                <a:latin typeface="Century Gothic"/>
                <a:ea typeface="DejaVu Sans"/>
              </a:rPr>
              <a:t>STOCK MARKET ANALYSIS is a real-life based application where a user can fetch the data for all those companies pre-listed in the project (under the main_script). Here, we use MySql , sqoop which are executed through the various scripts in order to perform the analysis. This project has a user-friendly interface and covers all the aspects of an analysis.</a:t>
            </a:r>
            <a:r>
              <a:rPr b="1" lang="en-IN" sz="3200" spc="-1" strike="noStrike">
                <a:solidFill>
                  <a:srgbClr val="000000"/>
                </a:solidFill>
                <a:latin typeface="Century Gothic"/>
                <a:ea typeface="DejaVu Sans"/>
              </a:rPr>
              <a:t> </a:t>
            </a:r>
            <a:endParaRPr b="0" lang="en-IN" sz="32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3139688-B5C2-4733-AB6D-AF8E87966A31}"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76" name="CustomShape 2"/>
          <p:cNvSpPr/>
          <p:nvPr/>
        </p:nvSpPr>
        <p:spPr>
          <a:xfrm>
            <a:off x="2548080" y="2283840"/>
            <a:ext cx="738432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gn="ctr">
              <a:lnSpc>
                <a:spcPct val="100000"/>
              </a:lnSpc>
            </a:pPr>
            <a:r>
              <a:rPr b="0" lang="en-IN" sz="8000" spc="-1" strike="noStrike">
                <a:solidFill>
                  <a:srgbClr val="000000"/>
                </a:solidFill>
                <a:latin typeface="Century Gothic"/>
                <a:ea typeface="DejaVu Sans"/>
              </a:rPr>
              <a:t>THANK YOU</a:t>
            </a:r>
            <a:endParaRPr b="0" lang="en-IN" sz="80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C0883C1-AD99-49AD-9E00-2661CDBB7104}"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37" name="CustomShape 2"/>
          <p:cNvSpPr/>
          <p:nvPr/>
        </p:nvSpPr>
        <p:spPr>
          <a:xfrm>
            <a:off x="3057480" y="663120"/>
            <a:ext cx="7440480" cy="11872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gn="ctr">
              <a:lnSpc>
                <a:spcPct val="100000"/>
              </a:lnSpc>
            </a:pPr>
            <a:r>
              <a:rPr b="1" lang="en-IN" sz="7200" spc="-1" strike="noStrike">
                <a:solidFill>
                  <a:srgbClr val="000000"/>
                </a:solidFill>
                <a:latin typeface="Century Gothic"/>
                <a:ea typeface="DejaVu Sans"/>
              </a:rPr>
              <a:t>Introduction</a:t>
            </a:r>
            <a:endParaRPr b="0" lang="en-IN" sz="7200" spc="-1" strike="noStrike">
              <a:latin typeface="Arial"/>
            </a:endParaRPr>
          </a:p>
        </p:txBody>
      </p:sp>
      <p:sp>
        <p:nvSpPr>
          <p:cNvPr id="138" name="CustomShape 3"/>
          <p:cNvSpPr/>
          <p:nvPr/>
        </p:nvSpPr>
        <p:spPr>
          <a:xfrm>
            <a:off x="1781640" y="2241360"/>
            <a:ext cx="9300960" cy="530136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Century Gothic"/>
                <a:ea typeface="DejaVu Sans"/>
              </a:rPr>
              <a:t>Stock market data of various companies is analyzed with the help of shell scripts that run on Hadoop cluster which tells us about the company’s current position in the market and various other factors.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a:solidFill>
                  <a:srgbClr val="000000"/>
                </a:solidFill>
                <a:latin typeface="Century Gothic"/>
                <a:ea typeface="DejaVu Sans"/>
              </a:rPr>
              <a:t>The process of analyzing is made automated with the help of shell scripts in which analyzing queries are pre-written.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a:solidFill>
                  <a:srgbClr val="000000"/>
                </a:solidFill>
                <a:latin typeface="Century Gothic"/>
                <a:ea typeface="DejaVu Sans"/>
              </a:rPr>
              <a:t>This project aims at providing simple and easy analysis of various Stocks as per the user's requirement.</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3EABAD-9A6B-4D89-85AA-B9A3DC989DB2}"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40" name="CustomShape 2"/>
          <p:cNvSpPr/>
          <p:nvPr/>
        </p:nvSpPr>
        <p:spPr>
          <a:xfrm>
            <a:off x="3925440" y="187560"/>
            <a:ext cx="4697280" cy="11872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gn="ctr">
              <a:lnSpc>
                <a:spcPct val="100000"/>
              </a:lnSpc>
            </a:pPr>
            <a:r>
              <a:rPr b="0" lang="en-IN" sz="7200" spc="-1" strike="noStrike">
                <a:solidFill>
                  <a:srgbClr val="000000"/>
                </a:solidFill>
                <a:latin typeface="Century Gothic"/>
                <a:ea typeface="DejaVu Sans"/>
              </a:rPr>
              <a:t>Objective</a:t>
            </a:r>
            <a:endParaRPr b="0" lang="en-IN" sz="7200" spc="-1" strike="noStrike">
              <a:latin typeface="Arial"/>
            </a:endParaRPr>
          </a:p>
        </p:txBody>
      </p:sp>
      <p:sp>
        <p:nvSpPr>
          <p:cNvPr id="141" name="CustomShape 3"/>
          <p:cNvSpPr/>
          <p:nvPr/>
        </p:nvSpPr>
        <p:spPr>
          <a:xfrm>
            <a:off x="1512000" y="1706400"/>
            <a:ext cx="10247040" cy="48452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entury Gothic"/>
                <a:ea typeface="DejaVu Sans"/>
              </a:rPr>
              <a:t>This project is based on Big Data analysis of Stock Market. The daily commodity rates of various company shares are collected and are analyzed with the help of query method.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One can easily have a market watch for any day he/she wants to look at falling in the year 2016. The user can find out his profit/loss for the share he/she owns with the help of current price rate of that share stored in our database.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One can also compare different shares' highs and lows with respect to the market position. This project aims at providing simple and easy analysis of the Stock Market as per the user's requirement.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entury Gothic"/>
                <a:ea typeface="DejaVu Sans"/>
              </a:rPr>
              <a:t>The analysis result can be obtained in the form of tables, graphs and pie charts. The user gets a choice to choose the method of his analysis based on the script he selects. Relational structured data has been taken in order to complete this analysis task. </a:t>
            </a:r>
            <a:endParaRPr b="0" lang="en-IN"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C1160C2-20EA-4B99-9DF2-FC5E2BF78DF7}"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43" name="CustomShape 2"/>
          <p:cNvSpPr/>
          <p:nvPr/>
        </p:nvSpPr>
        <p:spPr>
          <a:xfrm>
            <a:off x="1311480" y="187560"/>
            <a:ext cx="10294200" cy="11872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7200" spc="-1" strike="noStrike">
                <a:solidFill>
                  <a:srgbClr val="000000"/>
                </a:solidFill>
                <a:latin typeface="Century Gothic"/>
                <a:ea typeface="DejaVu Sans"/>
              </a:rPr>
              <a:t>Technical Background</a:t>
            </a:r>
            <a:endParaRPr b="0" lang="en-IN" sz="7200" spc="-1" strike="noStrike">
              <a:latin typeface="Arial"/>
            </a:endParaRPr>
          </a:p>
        </p:txBody>
      </p:sp>
      <p:sp>
        <p:nvSpPr>
          <p:cNvPr id="144" name="CustomShape 3"/>
          <p:cNvSpPr/>
          <p:nvPr/>
        </p:nvSpPr>
        <p:spPr>
          <a:xfrm>
            <a:off x="1224000" y="1469160"/>
            <a:ext cx="10409400" cy="5162760"/>
          </a:xfrm>
          <a:prstGeom prst="rect">
            <a:avLst/>
          </a:prstGeom>
          <a:noFill/>
          <a:ln>
            <a:noFill/>
          </a:ln>
        </p:spPr>
        <p:style>
          <a:lnRef idx="0"/>
          <a:fillRef idx="0"/>
          <a:effectRef idx="0"/>
          <a:fontRef idx="minor"/>
        </p:style>
        <p:txBody>
          <a:bodyPr lIns="90000" rIns="90000" tIns="45000" bIns="45000"/>
          <a:p>
            <a:pPr>
              <a:lnSpc>
                <a:spcPct val="100000"/>
              </a:lnSpc>
            </a:pPr>
            <a:r>
              <a:rPr b="1" lang="en-IN" sz="2200" spc="-1" strike="noStrike">
                <a:solidFill>
                  <a:srgbClr val="000000"/>
                </a:solidFill>
                <a:latin typeface="Century Gothic"/>
                <a:ea typeface="DejaVu Sans"/>
              </a:rPr>
              <a:t>The Big Data Hadoop technology run on linux platform Ubuntu is used to build up the project. The Stock Market data is stored in the HDFS which is further accessed,  analyzed and processed with the help of HIVE, SQOOP and MYSQL commands.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Century Gothic"/>
                <a:ea typeface="DejaVu Sans"/>
              </a:rPr>
              <a:t>Various packages are installed in the Hadoop cluster setup in order to perform specific tasks. The data stored in the HDFS is fetched according to the clients’ demands.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Century Gothic"/>
                <a:ea typeface="DejaVu Sans"/>
              </a:rPr>
              <a:t>Queries are pre-written into the shell scripts which make analyzing fully automated.</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Century Gothic"/>
                <a:ea typeface="DejaVu Sans"/>
              </a:rPr>
              <a:t>R-base is used to analyze data on the bases of graphs and pie charts which are stored in the form of image which can be accessed anytime.</a:t>
            </a:r>
            <a:endParaRPr b="0" lang="en-IN" sz="22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4F01911-B2AE-4747-B119-F9579FAF0559}"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46" name="CustomShape 2"/>
          <p:cNvSpPr/>
          <p:nvPr/>
        </p:nvSpPr>
        <p:spPr>
          <a:xfrm>
            <a:off x="1954800" y="187560"/>
            <a:ext cx="9379800" cy="109548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6600" spc="-1" strike="noStrike">
                <a:solidFill>
                  <a:srgbClr val="000000"/>
                </a:solidFill>
                <a:latin typeface="Century Gothic"/>
                <a:ea typeface="DejaVu Sans"/>
              </a:rPr>
              <a:t>How Analysis is done</a:t>
            </a:r>
            <a:endParaRPr b="0" lang="en-IN" sz="6600" spc="-1" strike="noStrike">
              <a:latin typeface="Arial"/>
            </a:endParaRPr>
          </a:p>
        </p:txBody>
      </p:sp>
      <p:sp>
        <p:nvSpPr>
          <p:cNvPr id="147" name="CustomShape 3"/>
          <p:cNvSpPr/>
          <p:nvPr/>
        </p:nvSpPr>
        <p:spPr>
          <a:xfrm>
            <a:off x="1150920" y="1800000"/>
            <a:ext cx="10609560" cy="456840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solidFill>
                  <a:srgbClr val="000000"/>
                </a:solidFill>
                <a:latin typeface="Century Gothic"/>
                <a:ea typeface="DejaVu Sans"/>
              </a:rPr>
              <a:t>Stock market data is saved as .csv file which is comma separated file, which is then uploaded to hdfs.</a:t>
            </a: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Century Gothic"/>
                <a:ea typeface="DejaVu Sans"/>
              </a:rPr>
              <a:t>Then it is exported to Sql tables using Sqoop package.</a:t>
            </a: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Century Gothic"/>
                <a:ea typeface="DejaVu Sans"/>
              </a:rPr>
              <a:t>Data is also loaded into hive using hive commands, mappers, etc. </a:t>
            </a: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Century Gothic"/>
                <a:ea typeface="DejaVu Sans"/>
              </a:rPr>
              <a:t>Analyzing queries are then applied on this data which finally gives us information.</a:t>
            </a:r>
            <a:endParaRPr b="0" lang="en-IN" sz="2600" spc="-1" strike="noStrike">
              <a:latin typeface="Arial"/>
            </a:endParaRPr>
          </a:p>
          <a:p>
            <a:pPr>
              <a:lnSpc>
                <a:spcPct val="100000"/>
              </a:lnSpc>
            </a:pPr>
            <a:endParaRPr b="0" lang="en-IN" sz="26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066CC38-C804-4617-B978-B2ADE784532F}"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49" name="CustomShape 2"/>
          <p:cNvSpPr/>
          <p:nvPr/>
        </p:nvSpPr>
        <p:spPr>
          <a:xfrm>
            <a:off x="3096000" y="130680"/>
            <a:ext cx="5322240" cy="13089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8000" spc="-1" strike="noStrike">
                <a:solidFill>
                  <a:srgbClr val="000000"/>
                </a:solidFill>
                <a:latin typeface="Century Gothic"/>
                <a:ea typeface="DejaVu Sans"/>
              </a:rPr>
              <a:t> </a:t>
            </a:r>
            <a:r>
              <a:rPr b="0" lang="en-IN" sz="8000" spc="-1" strike="noStrike">
                <a:solidFill>
                  <a:srgbClr val="000000"/>
                </a:solidFill>
                <a:latin typeface="Century Gothic"/>
                <a:ea typeface="DejaVu Sans"/>
              </a:rPr>
              <a:t>Strategy</a:t>
            </a:r>
            <a:endParaRPr b="0" lang="en-IN" sz="8000" spc="-1" strike="noStrike">
              <a:latin typeface="Arial"/>
            </a:endParaRPr>
          </a:p>
        </p:txBody>
      </p:sp>
      <p:sp>
        <p:nvSpPr>
          <p:cNvPr id="150" name="CustomShape 3"/>
          <p:cNvSpPr/>
          <p:nvPr/>
        </p:nvSpPr>
        <p:spPr>
          <a:xfrm>
            <a:off x="1354320" y="1621800"/>
            <a:ext cx="10179360" cy="5329800"/>
          </a:xfrm>
          <a:prstGeom prst="rect">
            <a:avLst/>
          </a:prstGeom>
          <a:noFill/>
          <a:ln>
            <a:noFill/>
          </a:ln>
        </p:spPr>
        <p:style>
          <a:lnRef idx="0"/>
          <a:fillRef idx="0"/>
          <a:effectRef idx="0"/>
          <a:fontRef idx="minor"/>
        </p:style>
        <p:txBody>
          <a:bodyPr lIns="90000" rIns="90000" tIns="45000" bIns="45000"/>
          <a:p>
            <a:pPr>
              <a:lnSpc>
                <a:spcPct val="100000"/>
              </a:lnSpc>
            </a:pPr>
            <a:r>
              <a:rPr b="1" lang="en-IN" sz="2600" spc="-1" strike="noStrike">
                <a:solidFill>
                  <a:srgbClr val="000000"/>
                </a:solidFill>
                <a:latin typeface="Century Gothic"/>
                <a:ea typeface="DejaVu Sans"/>
              </a:rPr>
              <a:t>The strategy of our project is to give user real time analysis of any company’s stock that whether he/she should buy the shares or not.</a:t>
            </a: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Century Gothic"/>
                <a:ea typeface="DejaVu Sans"/>
              </a:rPr>
              <a:t>Analysis is divided into two parts:</a:t>
            </a:r>
            <a:endParaRPr b="0" lang="en-IN" sz="2600" spc="-1" strike="noStrike">
              <a:latin typeface="Arial"/>
            </a:endParaRPr>
          </a:p>
          <a:p>
            <a:pPr lvl="1" marL="914400" indent="-456480">
              <a:lnSpc>
                <a:spcPct val="100000"/>
              </a:lnSpc>
              <a:buClr>
                <a:srgbClr val="000000"/>
              </a:buClr>
              <a:buFont typeface="Arial"/>
              <a:buChar char="•"/>
            </a:pPr>
            <a:r>
              <a:rPr b="1" lang="en-IN" sz="2600" spc="-1" strike="noStrike">
                <a:solidFill>
                  <a:srgbClr val="000000"/>
                </a:solidFill>
                <a:latin typeface="Century Gothic"/>
                <a:ea typeface="DejaVu Sans"/>
              </a:rPr>
              <a:t>Technical</a:t>
            </a:r>
            <a:endParaRPr b="0" lang="en-IN" sz="2600" spc="-1" strike="noStrike">
              <a:latin typeface="Arial"/>
            </a:endParaRPr>
          </a:p>
          <a:p>
            <a:pPr lvl="1" marL="914400" indent="-456480">
              <a:lnSpc>
                <a:spcPct val="100000"/>
              </a:lnSpc>
              <a:buClr>
                <a:srgbClr val="000000"/>
              </a:buClr>
              <a:buFont typeface="Arial"/>
              <a:buChar char="•"/>
            </a:pPr>
            <a:r>
              <a:rPr b="1" lang="en-IN" sz="2600" spc="-1" strike="noStrike">
                <a:solidFill>
                  <a:srgbClr val="000000"/>
                </a:solidFill>
                <a:latin typeface="Century Gothic"/>
                <a:ea typeface="DejaVu Sans"/>
              </a:rPr>
              <a:t>Fundamental</a:t>
            </a:r>
            <a:endParaRPr b="0" lang="en-IN" sz="2600" spc="-1" strike="noStrike">
              <a:latin typeface="Arial"/>
            </a:endParaRPr>
          </a:p>
          <a:p>
            <a:pPr>
              <a:lnSpc>
                <a:spcPct val="100000"/>
              </a:lnSpc>
            </a:pPr>
            <a:endParaRPr b="0" lang="en-IN" sz="2600" spc="-1" strike="noStrike">
              <a:latin typeface="Arial"/>
            </a:endParaRPr>
          </a:p>
          <a:p>
            <a:pPr marL="514440" indent="-513720">
              <a:lnSpc>
                <a:spcPct val="100000"/>
              </a:lnSpc>
              <a:buClr>
                <a:srgbClr val="000000"/>
              </a:buClr>
              <a:buFont typeface="Century Gothic"/>
              <a:buAutoNum type="arabicPeriod"/>
            </a:pPr>
            <a:r>
              <a:rPr b="1" lang="en-IN" sz="2600" spc="-1" strike="noStrike">
                <a:solidFill>
                  <a:srgbClr val="000000"/>
                </a:solidFill>
                <a:latin typeface="Century Gothic"/>
                <a:ea typeface="DejaVu Sans"/>
              </a:rPr>
              <a:t>Technical analysis shows the result for future possible trends.</a:t>
            </a:r>
            <a:endParaRPr b="0" lang="en-IN" sz="2600" spc="-1" strike="noStrike">
              <a:latin typeface="Arial"/>
            </a:endParaRPr>
          </a:p>
          <a:p>
            <a:pPr marL="514440" indent="-513720">
              <a:lnSpc>
                <a:spcPct val="100000"/>
              </a:lnSpc>
              <a:buClr>
                <a:srgbClr val="000000"/>
              </a:buClr>
              <a:buFont typeface="Century Gothic"/>
              <a:buAutoNum type="arabicPeriod"/>
            </a:pPr>
            <a:r>
              <a:rPr b="1" lang="en-IN" sz="2600" spc="-1" strike="noStrike">
                <a:solidFill>
                  <a:srgbClr val="000000"/>
                </a:solidFill>
                <a:latin typeface="Century Gothic"/>
                <a:ea typeface="DejaVu Sans"/>
              </a:rPr>
              <a:t>Fundamental analysis shows result on the bases of their performance till now.</a:t>
            </a:r>
            <a:endParaRPr b="0" lang="en-IN" sz="2600" spc="-1" strike="noStrike">
              <a:latin typeface="Arial"/>
            </a:endParaRPr>
          </a:p>
          <a:p>
            <a:pPr>
              <a:lnSpc>
                <a:spcPct val="100000"/>
              </a:lnSpc>
            </a:pPr>
            <a:endParaRPr b="0" lang="en-IN" sz="26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31720" y="74052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DE1192A-1842-4906-8F5C-E40CAADB4FA9}"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52" name="CustomShape 2"/>
          <p:cNvSpPr/>
          <p:nvPr/>
        </p:nvSpPr>
        <p:spPr>
          <a:xfrm>
            <a:off x="2671920" y="343800"/>
            <a:ext cx="81183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4800" spc="-1" strike="noStrike">
                <a:solidFill>
                  <a:srgbClr val="000000"/>
                </a:solidFill>
                <a:latin typeface="Century Gothic"/>
                <a:ea typeface="DejaVu Sans"/>
              </a:rPr>
              <a:t> </a:t>
            </a:r>
            <a:r>
              <a:rPr b="0" lang="en-IN" sz="4800" spc="-1" strike="noStrike">
                <a:solidFill>
                  <a:srgbClr val="000000"/>
                </a:solidFill>
                <a:latin typeface="Century Gothic"/>
                <a:ea typeface="DejaVu Sans"/>
              </a:rPr>
              <a:t>Overview to the Analysis </a:t>
            </a:r>
            <a:endParaRPr b="0" lang="en-IN" sz="4800" spc="-1" strike="noStrike">
              <a:latin typeface="Arial"/>
            </a:endParaRPr>
          </a:p>
        </p:txBody>
      </p:sp>
      <p:pic>
        <p:nvPicPr>
          <p:cNvPr id="153" name="Picture 2" descr=""/>
          <p:cNvPicPr/>
          <p:nvPr/>
        </p:nvPicPr>
        <p:blipFill>
          <a:blip r:embed="rId1"/>
          <a:stretch/>
        </p:blipFill>
        <p:spPr>
          <a:xfrm>
            <a:off x="1663560" y="1384200"/>
            <a:ext cx="9790920" cy="5231520"/>
          </a:xfrm>
          <a:prstGeom prst="rect">
            <a:avLst/>
          </a:prstGeom>
          <a:ln w="93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EE98BBE-3B51-4E7A-A113-4CC6D6F76531}" type="slidenum">
              <a:rPr b="0" lang="en-IN" sz="2000" spc="-1" strike="noStrike">
                <a:solidFill>
                  <a:srgbClr val="feffff"/>
                </a:solidFill>
                <a:latin typeface="Century Gothic"/>
                <a:ea typeface="DejaVu Sans"/>
              </a:rPr>
              <a:t>1</a:t>
            </a:fld>
            <a:endParaRPr b="0" lang="en-IN" sz="2000" spc="-1" strike="noStrike">
              <a:latin typeface="Arial"/>
            </a:endParaRPr>
          </a:p>
        </p:txBody>
      </p:sp>
      <p:pic>
        <p:nvPicPr>
          <p:cNvPr id="155" name="Picture 2" descr=""/>
          <p:cNvPicPr/>
          <p:nvPr/>
        </p:nvPicPr>
        <p:blipFill>
          <a:blip r:embed="rId1"/>
          <a:stretch/>
        </p:blipFill>
        <p:spPr>
          <a:xfrm>
            <a:off x="1853280" y="1365480"/>
            <a:ext cx="8875080" cy="5254200"/>
          </a:xfrm>
          <a:prstGeom prst="rect">
            <a:avLst/>
          </a:prstGeom>
          <a:ln w="9360">
            <a:noFill/>
          </a:ln>
        </p:spPr>
      </p:pic>
      <p:sp>
        <p:nvSpPr>
          <p:cNvPr id="156" name="CustomShape 2"/>
          <p:cNvSpPr/>
          <p:nvPr/>
        </p:nvSpPr>
        <p:spPr>
          <a:xfrm>
            <a:off x="3086280" y="318600"/>
            <a:ext cx="589212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4800" spc="-1" strike="noStrike">
                <a:solidFill>
                  <a:srgbClr val="000000"/>
                </a:solidFill>
                <a:latin typeface="Century Gothic"/>
                <a:ea typeface="DejaVu Sans"/>
              </a:rPr>
              <a:t> </a:t>
            </a:r>
            <a:r>
              <a:rPr b="0" lang="en-IN" sz="4800" spc="-1" strike="noStrike">
                <a:solidFill>
                  <a:srgbClr val="000000"/>
                </a:solidFill>
                <a:latin typeface="Century Gothic"/>
                <a:ea typeface="DejaVu Sans"/>
              </a:rPr>
              <a:t>Financial Analysis </a:t>
            </a:r>
            <a:endParaRPr b="0" lang="en-IN" sz="4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31720" y="787680"/>
            <a:ext cx="77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E6FF75E-6078-41CD-844B-FD06CC6B7766}" type="slidenum">
              <a:rPr b="0" lang="en-IN" sz="2000" spc="-1" strike="noStrike">
                <a:solidFill>
                  <a:srgbClr val="feffff"/>
                </a:solidFill>
                <a:latin typeface="Century Gothic"/>
                <a:ea typeface="DejaVu Sans"/>
              </a:rPr>
              <a:t>1</a:t>
            </a:fld>
            <a:endParaRPr b="0" lang="en-IN" sz="2000" spc="-1" strike="noStrike">
              <a:latin typeface="Arial"/>
            </a:endParaRPr>
          </a:p>
        </p:txBody>
      </p:sp>
      <p:sp>
        <p:nvSpPr>
          <p:cNvPr id="158" name="CustomShape 2"/>
          <p:cNvSpPr/>
          <p:nvPr/>
        </p:nvSpPr>
        <p:spPr>
          <a:xfrm>
            <a:off x="3121200" y="390240"/>
            <a:ext cx="5920560" cy="82116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fillRef idx="0"/>
          <a:effectRef idx="0"/>
          <a:fontRef idx="minor"/>
        </p:style>
        <p:txBody>
          <a:bodyPr lIns="90000" rIns="90000" tIns="45000" bIns="45000"/>
          <a:p>
            <a:pPr>
              <a:lnSpc>
                <a:spcPct val="100000"/>
              </a:lnSpc>
            </a:pPr>
            <a:r>
              <a:rPr b="0" lang="en-IN" sz="4800" spc="-1" strike="noStrike">
                <a:solidFill>
                  <a:srgbClr val="000000"/>
                </a:solidFill>
                <a:latin typeface="Century Gothic"/>
                <a:ea typeface="DejaVu Sans"/>
              </a:rPr>
              <a:t> </a:t>
            </a:r>
            <a:r>
              <a:rPr b="0" lang="en-IN" sz="4800" spc="-1" strike="noStrike">
                <a:solidFill>
                  <a:srgbClr val="000000"/>
                </a:solidFill>
                <a:latin typeface="Century Gothic"/>
                <a:ea typeface="DejaVu Sans"/>
              </a:rPr>
              <a:t>Technical Analysis </a:t>
            </a:r>
            <a:endParaRPr b="0" lang="en-IN" sz="4800" spc="-1" strike="noStrike">
              <a:latin typeface="Arial"/>
            </a:endParaRPr>
          </a:p>
        </p:txBody>
      </p:sp>
      <p:pic>
        <p:nvPicPr>
          <p:cNvPr id="159" name="Picture 2" descr=""/>
          <p:cNvPicPr/>
          <p:nvPr/>
        </p:nvPicPr>
        <p:blipFill>
          <a:blip r:embed="rId1"/>
          <a:stretch/>
        </p:blipFill>
        <p:spPr>
          <a:xfrm>
            <a:off x="1739880" y="1535400"/>
            <a:ext cx="9130680" cy="5004360"/>
          </a:xfrm>
          <a:prstGeom prst="rect">
            <a:avLst/>
          </a:prstGeom>
          <a:ln w="936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506</TotalTime>
  <Application>LibreOffice/5.4.0.3$Linux_X86_64 LibreOffice_project/40m0$Build-3</Application>
  <Words>655</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2016-09-08T09:18:21Z</dcterms:created>
  <dc:creator>Sahil Sharma</dc:creator>
  <dc:description/>
  <dc:language>en-IN</dc:language>
  <cp:lastModifiedBy/>
  <dcterms:modified xsi:type="dcterms:W3CDTF">2017-08-20T00:04:50Z</dcterms:modified>
  <cp:revision>31</cp:revision>
  <dc:subject/>
  <dc:title>STOCK MARKET ANALYSIS USING HADOOP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