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7" r:id="rId4"/>
    <p:sldId id="274" r:id="rId5"/>
    <p:sldId id="268" r:id="rId6"/>
    <p:sldId id="270" r:id="rId7"/>
    <p:sldId id="271" r:id="rId8"/>
    <p:sldId id="275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234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>
                <a:solidFill>
                  <a:srgbClr val="375E97"/>
                </a:solidFill>
              </a:defRPr>
            </a:pPr>
            <a:r>
              <a:rPr dirty="0"/>
              <a:t>Network Routing </a:t>
            </a:r>
            <a:r>
              <a:rPr lang="en-IN" dirty="0" smtClean="0"/>
              <a:t>– SPT Optimization in Link State Routing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595959"/>
                </a:solidFill>
              </a:defRPr>
            </a:pPr>
            <a:r>
              <a:rPr lang="en-IN" dirty="0" smtClean="0"/>
              <a:t>Name: </a:t>
            </a:r>
            <a:r>
              <a:rPr lang="en-IN" dirty="0" err="1" smtClean="0"/>
              <a:t>Vasu</a:t>
            </a:r>
            <a:r>
              <a:rPr lang="en-IN" dirty="0" smtClean="0"/>
              <a:t> </a:t>
            </a:r>
            <a:r>
              <a:rPr lang="en-IN" dirty="0" err="1" smtClean="0"/>
              <a:t>Dobariya</a:t>
            </a:r>
            <a:endParaRPr lang="en-IN" dirty="0" smtClean="0"/>
          </a:p>
          <a:p>
            <a:pPr>
              <a:defRPr sz="2000">
                <a:solidFill>
                  <a:srgbClr val="595959"/>
                </a:solidFill>
              </a:defRPr>
            </a:pPr>
            <a:r>
              <a:rPr lang="en-IN" dirty="0" smtClean="0"/>
              <a:t>Roll No</a:t>
            </a:r>
            <a:r>
              <a:rPr lang="en-IN" smtClean="0"/>
              <a:t>: </a:t>
            </a:r>
            <a:r>
              <a:rPr lang="en-IN" smtClean="0"/>
              <a:t>22BCE083</a:t>
            </a:r>
            <a:endParaRPr lang="en-IN" dirty="0" smtClean="0"/>
          </a:p>
          <a:p>
            <a:pPr>
              <a:defRPr sz="2000">
                <a:solidFill>
                  <a:srgbClr val="595959"/>
                </a:solidFill>
              </a:defRPr>
            </a:pPr>
            <a:r>
              <a:rPr lang="en-IN" dirty="0" smtClean="0"/>
              <a:t>Course: </a:t>
            </a:r>
            <a:r>
              <a:rPr dirty="0" smtClean="0"/>
              <a:t>Design </a:t>
            </a:r>
            <a:r>
              <a:rPr dirty="0"/>
              <a:t>and Analysis of Algorithms </a:t>
            </a:r>
            <a:endParaRPr lang="en-IN" dirty="0" smtClean="0"/>
          </a:p>
          <a:p>
            <a:pPr>
              <a:defRPr sz="2000">
                <a:solidFill>
                  <a:srgbClr val="595959"/>
                </a:solidFill>
              </a:defRPr>
            </a:pPr>
            <a:r>
              <a:rPr lang="en-IN" dirty="0" smtClean="0"/>
              <a:t>Innovative Assignment Presentation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375E97"/>
                </a:solidFill>
              </a:defRPr>
            </a:pPr>
            <a: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1371600"/>
            <a:ext cx="8229600" cy="4114800"/>
          </a:xfrm>
          <a:prstGeom prst="roundRect">
            <a:avLst/>
          </a:prstGeom>
          <a:solidFill>
            <a:srgbClr val="E3E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2F4858"/>
                </a:solidFill>
              </a:defRPr>
            </a:pPr>
            <a:r>
              <a:rPr dirty="0"/>
              <a:t>Optimizing Link State Routing in networks to ensure efficient data transmission through shortest path trees (SPT), using OSPF (Open Shortest Path First) Protocol.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2F4858"/>
                </a:solidFill>
              </a:defRPr>
            </a:pPr>
            <a:r>
              <a:rPr dirty="0"/>
              <a:t>Objective: To develop a simulator that visualizes the shortest path in a network and handles router failure scenarios.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375E97"/>
                </a:solidFill>
              </a:defRPr>
            </a:pPr>
            <a:r>
              <a:t>Methodology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1371600"/>
            <a:ext cx="8229600" cy="4114800"/>
          </a:xfrm>
          <a:prstGeom prst="roundRect">
            <a:avLst/>
          </a:prstGeom>
          <a:solidFill>
            <a:srgbClr val="E3E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2F4858"/>
                </a:solidFill>
              </a:defRPr>
            </a:pPr>
            <a:r>
              <a:rPr dirty="0" smtClean="0"/>
              <a:t>Users </a:t>
            </a:r>
            <a:r>
              <a:rPr dirty="0"/>
              <a:t>can configure network routers and links.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2F4858"/>
                </a:solidFill>
              </a:defRPr>
            </a:pPr>
            <a:r>
              <a:rPr dirty="0" smtClean="0"/>
              <a:t>Routers </a:t>
            </a:r>
            <a:r>
              <a:rPr dirty="0"/>
              <a:t>can be marked as failed to simulate network failures.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2F4858"/>
                </a:solidFill>
              </a:defRPr>
            </a:pPr>
            <a:r>
              <a:rPr dirty="0" err="1" smtClean="0"/>
              <a:t>Dijkstra’s</a:t>
            </a:r>
            <a:r>
              <a:rPr dirty="0" smtClean="0"/>
              <a:t> </a:t>
            </a:r>
            <a:r>
              <a:rPr dirty="0"/>
              <a:t>Algorithm is used to calculate shortest paths.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2F4858"/>
                </a:solidFill>
              </a:defRPr>
            </a:pPr>
            <a:r>
              <a:rPr dirty="0" smtClean="0"/>
              <a:t>The </a:t>
            </a:r>
            <a:r>
              <a:rPr dirty="0"/>
              <a:t>UI displays routing tables and paths from source to destination.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>
                <a:solidFill>
                  <a:srgbClr val="375E97"/>
                </a:solidFill>
              </a:defRPr>
            </a:pPr>
            <a:endParaRPr lang="en-IN" sz="3200" b="1" dirty="0" smtClean="0">
              <a:solidFill>
                <a:srgbClr val="375E97"/>
              </a:solidFill>
            </a:endParaRPr>
          </a:p>
          <a:p>
            <a:pPr>
              <a:defRPr sz="3200" b="1">
                <a:solidFill>
                  <a:srgbClr val="375E97"/>
                </a:solidFill>
              </a:defRPr>
            </a:pPr>
            <a:r>
              <a:rPr lang="en-IN" sz="3200" b="1" dirty="0" smtClean="0">
                <a:solidFill>
                  <a:srgbClr val="375E97"/>
                </a:solidFill>
              </a:rPr>
              <a:t>Steps Include in Link State Routing</a:t>
            </a:r>
            <a:endParaRPr lang="en-IN" sz="3200" b="1" dirty="0">
              <a:solidFill>
                <a:srgbClr val="375E97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57200" y="1600200"/>
            <a:ext cx="8229600" cy="4114800"/>
          </a:xfrm>
          <a:prstGeom prst="roundRect">
            <a:avLst/>
          </a:prstGeom>
          <a:solidFill>
            <a:srgbClr val="E3E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  <a:defRPr sz="1800">
                <a:solidFill>
                  <a:srgbClr val="2F4858"/>
                </a:solidFill>
              </a:defRPr>
            </a:pPr>
            <a:r>
              <a:rPr lang="en-US" dirty="0"/>
              <a:t>Discover its neighbors and learn their network addresses</a:t>
            </a:r>
            <a:r>
              <a:rPr lang="en-US" dirty="0" smtClean="0"/>
              <a:t>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  <a:defRPr sz="1800">
                <a:solidFill>
                  <a:srgbClr val="2F4858"/>
                </a:solidFill>
              </a:defRPr>
            </a:pPr>
            <a:r>
              <a:rPr lang="en-US" dirty="0"/>
              <a:t>Set the distance or cost metric to each of its neighbors</a:t>
            </a:r>
            <a:r>
              <a:rPr lang="en-US" dirty="0" smtClean="0"/>
              <a:t>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  <a:defRPr sz="1800">
                <a:solidFill>
                  <a:srgbClr val="2F4858"/>
                </a:solidFill>
              </a:defRPr>
            </a:pPr>
            <a:r>
              <a:rPr lang="en-US" dirty="0"/>
              <a:t>Construct a packet telling all it has just learned</a:t>
            </a:r>
            <a:r>
              <a:rPr lang="en-US" dirty="0" smtClean="0"/>
              <a:t>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  <a:defRPr sz="1800">
                <a:solidFill>
                  <a:srgbClr val="2F4858"/>
                </a:solidFill>
              </a:defRPr>
            </a:pPr>
            <a:r>
              <a:rPr lang="en-US" dirty="0"/>
              <a:t>Send this packet to and receive packets from all other routers</a:t>
            </a:r>
            <a:r>
              <a:rPr lang="en-US" dirty="0" smtClean="0"/>
              <a:t>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  <a:defRPr sz="1800">
                <a:solidFill>
                  <a:srgbClr val="2F4858"/>
                </a:solidFill>
              </a:defRPr>
            </a:pPr>
            <a:r>
              <a:rPr lang="en-US" dirty="0"/>
              <a:t>Compute the shortest path to every other </a:t>
            </a:r>
            <a:r>
              <a:rPr lang="en-US" dirty="0" smtClean="0"/>
              <a:t>router.</a:t>
            </a:r>
          </a:p>
        </p:txBody>
      </p:sp>
    </p:spTree>
    <p:extLst>
      <p:ext uri="{BB962C8B-B14F-4D97-AF65-F5344CB8AC3E}">
        <p14:creationId xmlns:p14="http://schemas.microsoft.com/office/powerpoint/2010/main" val="341393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375E97"/>
                </a:solidFill>
              </a:defRPr>
            </a:pPr>
            <a:r>
              <a:t>Algorithm Used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1371600"/>
            <a:ext cx="8229600" cy="4114800"/>
          </a:xfrm>
          <a:prstGeom prst="roundRect">
            <a:avLst/>
          </a:prstGeom>
          <a:solidFill>
            <a:srgbClr val="E3E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>
              <a:spcAft>
                <a:spcPts val="1200"/>
              </a:spcAft>
              <a:defRPr sz="1800">
                <a:solidFill>
                  <a:srgbClr val="2F4858"/>
                </a:solidFill>
              </a:defRPr>
            </a:pPr>
            <a:r>
              <a:rPr dirty="0" err="1"/>
              <a:t>Dijkstra's</a:t>
            </a:r>
            <a:r>
              <a:rPr dirty="0"/>
              <a:t> Algorithm: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2F4858"/>
                </a:solidFill>
              </a:defRPr>
            </a:pPr>
            <a:r>
              <a:rPr dirty="0" smtClean="0"/>
              <a:t>A </a:t>
            </a:r>
            <a:r>
              <a:rPr dirty="0"/>
              <a:t>well-known algorithm for finding </a:t>
            </a:r>
            <a:endParaRPr lang="en-IN" dirty="0"/>
          </a:p>
          <a:p>
            <a:pPr>
              <a:spcAft>
                <a:spcPts val="1200"/>
              </a:spcAft>
              <a:defRPr sz="1800">
                <a:solidFill>
                  <a:srgbClr val="2F4858"/>
                </a:solidFill>
              </a:defRPr>
            </a:pPr>
            <a:r>
              <a:rPr lang="en-IN" dirty="0" smtClean="0"/>
              <a:t>      </a:t>
            </a:r>
            <a:r>
              <a:rPr dirty="0" smtClean="0"/>
              <a:t>the </a:t>
            </a:r>
            <a:r>
              <a:rPr dirty="0"/>
              <a:t>shortest paths in a graph.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2F4858"/>
                </a:solidFill>
              </a:defRPr>
            </a:pPr>
            <a:r>
              <a:rPr dirty="0" smtClean="0"/>
              <a:t>Modified </a:t>
            </a:r>
            <a:r>
              <a:rPr dirty="0"/>
              <a:t>to skip paths through </a:t>
            </a:r>
            <a:r>
              <a:rPr dirty="0" smtClean="0"/>
              <a:t>failed</a:t>
            </a:r>
            <a:endParaRPr lang="en-IN" dirty="0" smtClean="0"/>
          </a:p>
          <a:p>
            <a:pPr>
              <a:spcAft>
                <a:spcPts val="1200"/>
              </a:spcAft>
              <a:defRPr sz="1800">
                <a:solidFill>
                  <a:srgbClr val="2F4858"/>
                </a:solidFill>
              </a:defRPr>
            </a:pPr>
            <a:r>
              <a:rPr lang="en-IN" dirty="0"/>
              <a:t> </a:t>
            </a:r>
            <a:r>
              <a:rPr lang="en-IN" dirty="0" smtClean="0"/>
              <a:t>     </a:t>
            </a:r>
            <a:r>
              <a:rPr dirty="0" smtClean="0"/>
              <a:t>routers</a:t>
            </a:r>
            <a:r>
              <a:rPr dirty="0"/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2F4858"/>
                </a:solidFill>
              </a:defRPr>
            </a:pPr>
            <a:r>
              <a:rPr dirty="0" smtClean="0"/>
              <a:t>Helps </a:t>
            </a:r>
            <a:r>
              <a:rPr dirty="0"/>
              <a:t>calculate optimal routes and </a:t>
            </a:r>
            <a:endParaRPr lang="en-IN" dirty="0" smtClean="0"/>
          </a:p>
          <a:p>
            <a:pPr>
              <a:spcAft>
                <a:spcPts val="1200"/>
              </a:spcAft>
              <a:defRPr sz="1800">
                <a:solidFill>
                  <a:srgbClr val="2F4858"/>
                </a:solidFill>
              </a:defRPr>
            </a:pPr>
            <a:r>
              <a:rPr lang="en-IN" dirty="0"/>
              <a:t> </a:t>
            </a:r>
            <a:r>
              <a:rPr lang="en-IN" dirty="0" smtClean="0"/>
              <a:t>     </a:t>
            </a:r>
            <a:r>
              <a:rPr dirty="0" smtClean="0"/>
              <a:t>display </a:t>
            </a:r>
            <a:r>
              <a:rPr dirty="0"/>
              <a:t>updated routing tables.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123" y="2467303"/>
            <a:ext cx="3841137" cy="1923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375E97"/>
                </a:solidFill>
              </a:defRPr>
            </a:pPr>
            <a:r>
              <a:t>Time Complexity of Algorithm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1371600"/>
            <a:ext cx="8229600" cy="4114800"/>
          </a:xfrm>
          <a:prstGeom prst="roundRect">
            <a:avLst/>
          </a:prstGeom>
          <a:solidFill>
            <a:srgbClr val="E3E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2F4858"/>
                </a:solidFill>
              </a:defRPr>
            </a:pPr>
            <a:r>
              <a:rPr dirty="0" err="1"/>
              <a:t>Dijkstra's</a:t>
            </a:r>
            <a:r>
              <a:rPr dirty="0"/>
              <a:t> Algorithm has a time complexity of O((V + E) log V), where V is the number of vertices (routers) and E is the number of edges (connections).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2F4858"/>
                </a:solidFill>
              </a:defRPr>
            </a:pPr>
            <a:r>
              <a:rPr dirty="0"/>
              <a:t>This complexity makes it efficient for moderately large networks but may have limitations in very large networks.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375E97"/>
                </a:solidFill>
              </a:defRPr>
            </a:pPr>
            <a:r>
              <a:t>UI Screenshots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1371600"/>
            <a:ext cx="8229600" cy="4114800"/>
          </a:xfrm>
          <a:prstGeom prst="roundRect">
            <a:avLst/>
          </a:prstGeom>
          <a:solidFill>
            <a:srgbClr val="E3E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>
              <a:spcAft>
                <a:spcPts val="1200"/>
              </a:spcAft>
              <a:defRPr sz="1800">
                <a:solidFill>
                  <a:srgbClr val="2F4858"/>
                </a:solidFill>
              </a:defRPr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06" y="1650672"/>
            <a:ext cx="3329361" cy="1596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626" y="1650672"/>
            <a:ext cx="3336615" cy="1596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706" y="3479857"/>
            <a:ext cx="3282786" cy="13524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4626" y="3479857"/>
            <a:ext cx="3336615" cy="18768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>
                <a:solidFill>
                  <a:srgbClr val="375E97"/>
                </a:solidFill>
              </a:defRPr>
            </a:pPr>
            <a:endParaRPr lang="en-IN" sz="3200" b="1" dirty="0" smtClean="0">
              <a:solidFill>
                <a:srgbClr val="375E97"/>
              </a:solidFill>
            </a:endParaRPr>
          </a:p>
          <a:p>
            <a:pPr>
              <a:defRPr sz="3200" b="1">
                <a:solidFill>
                  <a:srgbClr val="375E97"/>
                </a:solidFill>
              </a:defRPr>
            </a:pPr>
            <a:r>
              <a:rPr lang="en-IN" sz="3200" b="1" dirty="0" smtClean="0">
                <a:solidFill>
                  <a:srgbClr val="375E97"/>
                </a:solidFill>
              </a:rPr>
              <a:t>UI Screenshots – Router failure</a:t>
            </a:r>
            <a:endParaRPr lang="en-IN" sz="3200" b="1" dirty="0">
              <a:solidFill>
                <a:srgbClr val="375E97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57200" y="1650672"/>
            <a:ext cx="8229600" cy="4114800"/>
          </a:xfrm>
          <a:prstGeom prst="roundRect">
            <a:avLst/>
          </a:prstGeom>
          <a:solidFill>
            <a:srgbClr val="E3E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>
              <a:spcAft>
                <a:spcPts val="1200"/>
              </a:spcAft>
              <a:defRPr sz="1800">
                <a:solidFill>
                  <a:srgbClr val="2F4858"/>
                </a:solidFill>
              </a:defRPr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33" y="1809599"/>
            <a:ext cx="3774241" cy="18063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3774882"/>
            <a:ext cx="3733800" cy="178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4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375E97"/>
                </a:solidFill>
              </a:defRPr>
            </a:pPr>
            <a:r>
              <a:t>Conclusion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1371600"/>
            <a:ext cx="8229600" cy="4114800"/>
          </a:xfrm>
          <a:prstGeom prst="roundRect">
            <a:avLst/>
          </a:prstGeom>
          <a:solidFill>
            <a:srgbClr val="E3E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2F4858"/>
                </a:solidFill>
              </a:defRPr>
            </a:pPr>
            <a:r>
              <a:rPr dirty="0"/>
              <a:t>The simulator effectively demonstrates network routing and resilience.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2F4858"/>
                </a:solidFill>
              </a:defRPr>
            </a:pPr>
            <a:r>
              <a:rPr dirty="0"/>
              <a:t>Potential for enhancement by adding support for additional network protocols, like BGP (Border Gateway Protocol), to simulate real-world ISP routing more closely.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315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Network Routing – SPT Optimization in Link State Routing</vt:lpstr>
      <vt:lpstr>Problem Statement</vt:lpstr>
      <vt:lpstr>Methodology</vt:lpstr>
      <vt:lpstr>PowerPoint Presentation</vt:lpstr>
      <vt:lpstr>Algorithm Used</vt:lpstr>
      <vt:lpstr>Time Complexity of Algorithm</vt:lpstr>
      <vt:lpstr>UI Screenshots</vt:lpstr>
      <vt:lpstr>PowerPoint Presentation</vt:lpstr>
      <vt:lpstr>Conclusion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Routing – SPT Optimization in Link State Routing</dc:title>
  <dc:subject/>
  <dc:creator>Samarth Pansala</dc:creator>
  <cp:keywords/>
  <dc:description>generated using python-pptx</dc:description>
  <cp:lastModifiedBy>PREMIUM</cp:lastModifiedBy>
  <cp:revision>9</cp:revision>
  <dcterms:created xsi:type="dcterms:W3CDTF">2013-01-27T09:14:16Z</dcterms:created>
  <dcterms:modified xsi:type="dcterms:W3CDTF">2024-12-30T17:18:10Z</dcterms:modified>
  <cp:category/>
</cp:coreProperties>
</file>