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5" r:id="rId4"/>
    <p:sldId id="257" r:id="rId5"/>
    <p:sldId id="294" r:id="rId6"/>
    <p:sldId id="258" r:id="rId7"/>
    <p:sldId id="259" r:id="rId8"/>
    <p:sldId id="262" r:id="rId9"/>
    <p:sldId id="272" r:id="rId10"/>
    <p:sldId id="271" r:id="rId11"/>
    <p:sldId id="264" r:id="rId12"/>
    <p:sldId id="265" r:id="rId13"/>
    <p:sldId id="266" r:id="rId14"/>
    <p:sldId id="267" r:id="rId15"/>
    <p:sldId id="290" r:id="rId16"/>
    <p:sldId id="291" r:id="rId17"/>
    <p:sldId id="292" r:id="rId18"/>
    <p:sldId id="293" r:id="rId19"/>
    <p:sldId id="268" r:id="rId20"/>
    <p:sldId id="274" r:id="rId21"/>
    <p:sldId id="269" r:id="rId22"/>
    <p:sldId id="27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96"/>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1BDBD2E-87EB-4496-B877-DF3861B7DA12}" type="datetimeFigureOut">
              <a:rPr lang="en-US" smtClean="0"/>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9499FE7-3D98-4DEA-9A91-636012335522}"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1BDBD2E-87EB-4496-B877-DF3861B7DA12}" type="datetimeFigureOut">
              <a:rPr lang="en-US" smtClean="0"/>
            </a:fld>
            <a:endParaRPr lang="en-US"/>
          </a:p>
        </p:txBody>
      </p:sp>
      <p:sp>
        <p:nvSpPr>
          <p:cNvPr id="9" name="Slide Number Placeholder 8"/>
          <p:cNvSpPr>
            <a:spLocks noGrp="1"/>
          </p:cNvSpPr>
          <p:nvPr>
            <p:ph type="sldNum" sz="quarter" idx="15"/>
          </p:nvPr>
        </p:nvSpPr>
        <p:spPr/>
        <p:txBody>
          <a:bodyPr rtlCol="0"/>
          <a:lstStyle/>
          <a:p>
            <a:fld id="{79499FE7-3D98-4DEA-9A91-636012335522}" type="slidenum">
              <a:rPr lang="en-US" smtClean="0"/>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bwMode="auto">
          <a:xfrm rot="5400000">
            <a:off x="7763256" y="1170432"/>
            <a:ext cx="2286000" cy="381000"/>
          </a:xfrm>
        </p:spPr>
        <p:txBody>
          <a:bodyPr/>
          <a:lstStyle/>
          <a:p>
            <a:fld id="{71BDBD2E-87EB-4496-B877-DF3861B7DA12}" type="datetimeFigureOut">
              <a:rPr lang="en-US" smtClean="0"/>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9499FE7-3D98-4DEA-9A91-63601233552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1BDBD2E-87EB-4496-B877-DF3861B7DA1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99FE7-3D98-4DEA-9A91-636012335522}" type="slidenum">
              <a:rPr lang="en-US" smtClean="0"/>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1BDBD2E-87EB-4496-B877-DF3861B7DA1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499FE7-3D98-4DEA-9A91-636012335522}" type="slidenum">
              <a:rPr lang="en-US" smtClean="0"/>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1BDBD2E-87EB-4496-B877-DF3861B7DA12}" type="datetimeFigureOut">
              <a:rPr lang="en-US" smtClean="0"/>
            </a:fld>
            <a:endParaRPr lang="en-US"/>
          </a:p>
        </p:txBody>
      </p:sp>
      <p:sp>
        <p:nvSpPr>
          <p:cNvPr id="7" name="Slide Number Placeholder 6"/>
          <p:cNvSpPr>
            <a:spLocks noGrp="1"/>
          </p:cNvSpPr>
          <p:nvPr>
            <p:ph type="sldNum" sz="quarter" idx="11"/>
          </p:nvPr>
        </p:nvSpPr>
        <p:spPr/>
        <p:txBody>
          <a:bodyPr rtlCol="0"/>
          <a:lstStyle/>
          <a:p>
            <a:fld id="{79499FE7-3D98-4DEA-9A91-636012335522}" type="slidenum">
              <a:rPr lang="en-US" smtClean="0"/>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DBD2E-87EB-4496-B877-DF3861B7DA1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499FE7-3D98-4DEA-9A91-63601233552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1BDBD2E-87EB-4496-B877-DF3861B7DA12}" type="datetimeFigureOut">
              <a:rPr lang="en-US" smtClean="0"/>
            </a:fld>
            <a:endParaRPr lang="en-US"/>
          </a:p>
        </p:txBody>
      </p:sp>
      <p:sp>
        <p:nvSpPr>
          <p:cNvPr id="22" name="Slide Number Placeholder 21"/>
          <p:cNvSpPr>
            <a:spLocks noGrp="1"/>
          </p:cNvSpPr>
          <p:nvPr>
            <p:ph type="sldNum" sz="quarter" idx="15"/>
          </p:nvPr>
        </p:nvSpPr>
        <p:spPr/>
        <p:txBody>
          <a:bodyPr rtlCol="0"/>
          <a:lstStyle/>
          <a:p>
            <a:fld id="{79499FE7-3D98-4DEA-9A91-636012335522}" type="slidenum">
              <a:rPr lang="en-US" smtClean="0"/>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1BDBD2E-87EB-4496-B877-DF3861B7DA12}" type="datetimeFigureOut">
              <a:rPr lang="en-US" smtClean="0"/>
            </a:fld>
            <a:endParaRPr lang="en-US"/>
          </a:p>
        </p:txBody>
      </p:sp>
      <p:sp>
        <p:nvSpPr>
          <p:cNvPr id="18" name="Slide Number Placeholder 17"/>
          <p:cNvSpPr>
            <a:spLocks noGrp="1"/>
          </p:cNvSpPr>
          <p:nvPr>
            <p:ph type="sldNum" sz="quarter" idx="11"/>
          </p:nvPr>
        </p:nvSpPr>
        <p:spPr/>
        <p:txBody>
          <a:bodyPr rtlCol="0"/>
          <a:lstStyle/>
          <a:p>
            <a:fld id="{79499FE7-3D98-4DEA-9A91-636012335522}" type="slidenum">
              <a:rPr lang="en-US" smtClean="0"/>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1BDBD2E-87EB-4496-B877-DF3861B7DA12}" type="datetimeFigureOut">
              <a:rPr lang="en-US" smtClean="0"/>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9499FE7-3D98-4DEA-9A91-63601233552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slide" Target="slide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2.xml.rels><?xml version="1.0" encoding="UTF-8" standalone="yes"?>
<Relationships xmlns="http://schemas.openxmlformats.org/package/2006/relationships"><Relationship Id="rId9" Type="http://schemas.openxmlformats.org/officeDocument/2006/relationships/slide" Target="slide13.xml"/><Relationship Id="rId8" Type="http://schemas.openxmlformats.org/officeDocument/2006/relationships/slide" Target="slide12.xml"/><Relationship Id="rId7" Type="http://schemas.openxmlformats.org/officeDocument/2006/relationships/slide" Target="slide11.xml"/><Relationship Id="rId6" Type="http://schemas.openxmlformats.org/officeDocument/2006/relationships/slide" Target="slide10.xml"/><Relationship Id="rId5" Type="http://schemas.openxmlformats.org/officeDocument/2006/relationships/slide" Target="slide8.xml"/><Relationship Id="rId4" Type="http://schemas.openxmlformats.org/officeDocument/2006/relationships/slide" Target="slide7.xml"/><Relationship Id="rId3" Type="http://schemas.openxmlformats.org/officeDocument/2006/relationships/slide" Target="slide6.xml"/><Relationship Id="rId2" Type="http://schemas.openxmlformats.org/officeDocument/2006/relationships/slide" Target="slide4.xml"/><Relationship Id="rId13" Type="http://schemas.openxmlformats.org/officeDocument/2006/relationships/slideLayout" Target="../slideLayouts/slideLayout2.xml"/><Relationship Id="rId12" Type="http://schemas.openxmlformats.org/officeDocument/2006/relationships/slide" Target="slide20.xml"/><Relationship Id="rId11" Type="http://schemas.openxmlformats.org/officeDocument/2006/relationships/slide" Target="slide19.xml"/><Relationship Id="rId10" Type="http://schemas.openxmlformats.org/officeDocument/2006/relationships/slide" Target="slide18.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2.xml"/><Relationship Id="rId2" Type="http://schemas.openxmlformats.org/officeDocument/2006/relationships/hyperlink" Target="https://www.in.undp.org/content/dam/india/docs/human-development/District%20HDRs/4.The%20Dangs_DHDR_July%202015.pdf" TargetMode="External"/><Relationship Id="rId1" Type="http://schemas.openxmlformats.org/officeDocument/2006/relationships/hyperlink" Target="http://censusindia.gov.in/2011census/dchb/DCHB_A/24/2422_PART_A_DCHB_THE%20DANGS.pdf" TargetMode="Externa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9535"/>
            <a:ext cx="7772400" cy="1829761"/>
          </a:xfrm>
        </p:spPr>
        <p:txBody>
          <a:bodyPr>
            <a:normAutofit/>
          </a:bodyPr>
          <a:lstStyle/>
          <a:p>
            <a:pPr algn="ctr"/>
            <a:r>
              <a:rPr lang="en-IN" altLang="en-US" sz="3200" dirty="0">
                <a:solidFill>
                  <a:schemeClr val="tx1"/>
                </a:solidFill>
                <a:latin typeface="Times New Roman" panose="02020603050405020304" charset="0"/>
                <a:cs typeface="Times New Roman" panose="02020603050405020304" charset="0"/>
                <a:sym typeface="+mn-ea"/>
              </a:rPr>
              <a:t>Data Analysis For E-Learning</a:t>
            </a:r>
            <a:endParaRPr lang="en-US" sz="3200" dirty="0">
              <a:solidFill>
                <a:schemeClr val="tx1"/>
              </a:solidFill>
            </a:endParaRPr>
          </a:p>
        </p:txBody>
      </p:sp>
      <p:sp>
        <p:nvSpPr>
          <p:cNvPr id="3" name="Subtitle 2"/>
          <p:cNvSpPr>
            <a:spLocks noGrp="1"/>
          </p:cNvSpPr>
          <p:nvPr>
            <p:ph type="subTitle" idx="1"/>
          </p:nvPr>
        </p:nvSpPr>
        <p:spPr>
          <a:xfrm>
            <a:off x="838200" y="2142490"/>
            <a:ext cx="7772400" cy="1199704"/>
          </a:xfrm>
        </p:spPr>
        <p:txBody>
          <a:bodyPr>
            <a:noAutofit/>
          </a:bodyPr>
          <a:lstStyle/>
          <a:p>
            <a:pPr algn="ctr"/>
            <a:r>
              <a:rPr lang="en-US" sz="2600" dirty="0" smtClean="0"/>
              <a:t>Parul Institute of Computer Applications</a:t>
            </a:r>
            <a:endParaRPr lang="en-US" sz="2600" dirty="0" smtClean="0"/>
          </a:p>
          <a:p>
            <a:pPr algn="ctr"/>
            <a:r>
              <a:rPr lang="en-US" sz="2800" dirty="0" smtClean="0"/>
              <a:t>Semester </a:t>
            </a:r>
            <a:r>
              <a:rPr lang="en-US" sz="2800" dirty="0"/>
              <a:t>5</a:t>
            </a:r>
            <a:r>
              <a:rPr lang="en-US" sz="2800" dirty="0" smtClean="0"/>
              <a:t> Project</a:t>
            </a:r>
            <a:endParaRPr lang="en-US" sz="2800" dirty="0" smtClean="0"/>
          </a:p>
          <a:p>
            <a:pPr algn="ctr"/>
            <a:r>
              <a:rPr lang="en-US" sz="2400" dirty="0" smtClean="0"/>
              <a:t>2019-20</a:t>
            </a:r>
            <a:endParaRPr lang="en-US" sz="2400" dirty="0" smtClean="0"/>
          </a:p>
          <a:p>
            <a:pPr algn="ctr"/>
            <a:r>
              <a:rPr lang="en-US" sz="2600" dirty="0" smtClean="0"/>
              <a:t>Team members</a:t>
            </a:r>
            <a:endParaRPr lang="en-US" sz="2600" dirty="0" smtClean="0"/>
          </a:p>
          <a:p>
            <a:pPr algn="ctr"/>
            <a:r>
              <a:rPr lang="en-IN" altLang="en-US" sz="2000" dirty="0" smtClean="0"/>
              <a:t>170510101092</a:t>
            </a:r>
            <a:endParaRPr lang="en-US" sz="2000" dirty="0" smtClean="0"/>
          </a:p>
          <a:p>
            <a:pPr algn="ctr"/>
            <a:r>
              <a:rPr lang="en-IN" altLang="en-US" sz="2000" dirty="0" smtClean="0"/>
              <a:t>170510101083</a:t>
            </a:r>
            <a:endParaRPr lang="en-IN" altLang="en-US" sz="2000" dirty="0" smtClean="0"/>
          </a:p>
          <a:p>
            <a:pPr algn="ctr"/>
            <a:r>
              <a:rPr lang="en-IN" altLang="en-US" sz="2000" dirty="0" smtClean="0"/>
              <a:t>170510101084</a:t>
            </a:r>
            <a:endParaRPr lang="en-IN" altLang="en-US" sz="2000" dirty="0" smtClean="0"/>
          </a:p>
          <a:p>
            <a:pPr algn="ctr"/>
            <a:endParaRPr lang="en-US" sz="2000" dirty="0" smtClean="0"/>
          </a:p>
          <a:p>
            <a:pPr algn="ctr"/>
            <a:r>
              <a:rPr lang="en-US" sz="2200" dirty="0" smtClean="0"/>
              <a:t>Guided by:</a:t>
            </a:r>
            <a:endParaRPr lang="en-US" sz="2200" dirty="0" smtClean="0"/>
          </a:p>
          <a:p>
            <a:pPr algn="ctr"/>
            <a:r>
              <a:rPr lang="en-US" sz="2200" dirty="0" smtClean="0"/>
              <a:t>   Vijya Tulsani,</a:t>
            </a:r>
            <a:endParaRPr lang="en-US" sz="2200" dirty="0" smtClean="0"/>
          </a:p>
          <a:p>
            <a:pPr algn="ctr"/>
            <a:r>
              <a:rPr lang="en-US" sz="2200" dirty="0" smtClean="0"/>
              <a:t>     Assistant Professor</a:t>
            </a:r>
            <a:endParaRPr lang="en-US" sz="2200" dirty="0" smtClean="0"/>
          </a:p>
          <a:p>
            <a:pPr algn="l"/>
            <a:endParaRPr lang="en-US"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85728"/>
            <a:ext cx="7467600" cy="1143000"/>
          </a:xfrm>
        </p:spPr>
        <p:txBody>
          <a:bodyPr>
            <a:normAutofit/>
          </a:bodyPr>
          <a:lstStyle/>
          <a:p>
            <a:r>
              <a:rPr lang="en-US" dirty="0" smtClean="0">
                <a:sym typeface="+mn-ea"/>
              </a:rPr>
              <a:t>Screenshots </a:t>
            </a:r>
            <a:r>
              <a:rPr lang="en-IN" altLang="en-US" dirty="0" smtClean="0">
                <a:sym typeface="+mn-ea"/>
              </a:rPr>
              <a:t>1</a:t>
            </a:r>
            <a:endParaRPr lang="en-IN" altLang="en-US" dirty="0" smtClean="0">
              <a:sym typeface="+mn-ea"/>
            </a:endParaRPr>
          </a:p>
        </p:txBody>
      </p:sp>
      <p:sp>
        <p:nvSpPr>
          <p:cNvPr id="4" name="Action Button: Home 3">
            <a:hlinkClick r:id="rId1"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Content Placeholder 5" descr="Screenshot (1)"/>
          <p:cNvPicPr>
            <a:picLocks noChangeAspect="1"/>
          </p:cNvPicPr>
          <p:nvPr>
            <p:ph sz="quarter" idx="1"/>
          </p:nvPr>
        </p:nvPicPr>
        <p:blipFill>
          <a:blip r:embed="rId2"/>
          <a:stretch>
            <a:fillRect/>
          </a:stretch>
        </p:blipFill>
        <p:spPr>
          <a:xfrm>
            <a:off x="457200" y="1936115"/>
            <a:ext cx="7467600" cy="42005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ym typeface="+mn-ea"/>
              </a:rPr>
              <a:t>Screenshots </a:t>
            </a:r>
            <a:r>
              <a:rPr lang="en-IN" altLang="en-US" dirty="0" smtClean="0">
                <a:sym typeface="+mn-ea"/>
              </a:rPr>
              <a:t>2</a:t>
            </a:r>
            <a:endParaRPr lang="en-IN" altLang="en-US" dirty="0" smtClean="0">
              <a:sym typeface="+mn-ea"/>
            </a:endParaRPr>
          </a:p>
        </p:txBody>
      </p:sp>
      <p:sp>
        <p:nvSpPr>
          <p:cNvPr id="4" name="Action Button: Home 3">
            <a:hlinkClick r:id="rId1"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Content Placeholder 5" descr="Screenshot (2)"/>
          <p:cNvPicPr>
            <a:picLocks noChangeAspect="1"/>
          </p:cNvPicPr>
          <p:nvPr>
            <p:ph sz="quarter" idx="1"/>
          </p:nvPr>
        </p:nvPicPr>
        <p:blipFill>
          <a:blip r:embed="rId2"/>
          <a:stretch>
            <a:fillRect/>
          </a:stretch>
        </p:blipFill>
        <p:spPr>
          <a:xfrm>
            <a:off x="457200" y="1936115"/>
            <a:ext cx="7467600" cy="42005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ym typeface="+mn-ea"/>
              </a:rPr>
              <a:t>Screenshots </a:t>
            </a:r>
            <a:r>
              <a:rPr lang="en-IN" altLang="en-US" dirty="0" smtClean="0">
                <a:sym typeface="+mn-ea"/>
              </a:rPr>
              <a:t>3</a:t>
            </a:r>
            <a:endParaRPr lang="en-IN" altLang="en-US" dirty="0" smtClean="0">
              <a:sym typeface="+mn-ea"/>
            </a:endParaRPr>
          </a:p>
        </p:txBody>
      </p:sp>
      <p:sp>
        <p:nvSpPr>
          <p:cNvPr id="4" name="Action Button: Home 3">
            <a:hlinkClick r:id="rId1"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Content Placeholder 5" descr="Screenshot (4)"/>
          <p:cNvPicPr>
            <a:picLocks noChangeAspect="1"/>
          </p:cNvPicPr>
          <p:nvPr>
            <p:ph sz="quarter" idx="1"/>
          </p:nvPr>
        </p:nvPicPr>
        <p:blipFill>
          <a:blip r:embed="rId2"/>
          <a:stretch>
            <a:fillRect/>
          </a:stretch>
        </p:blipFill>
        <p:spPr>
          <a:xfrm>
            <a:off x="457200" y="1936115"/>
            <a:ext cx="7467600" cy="420052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ym typeface="+mn-ea"/>
              </a:rPr>
              <a:t>Screenshots </a:t>
            </a:r>
            <a:r>
              <a:rPr lang="en-IN" altLang="en-US" dirty="0" smtClean="0">
                <a:sym typeface="+mn-ea"/>
              </a:rPr>
              <a:t>4</a:t>
            </a:r>
            <a:endParaRPr lang="en-IN" altLang="en-US" dirty="0" smtClean="0">
              <a:sym typeface="+mn-ea"/>
            </a:endParaRPr>
          </a:p>
        </p:txBody>
      </p:sp>
      <p:sp>
        <p:nvSpPr>
          <p:cNvPr id="4" name="Action Button: Home 3">
            <a:hlinkClick r:id="rId1"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Content Placeholder 5" descr="Screenshot (3)"/>
          <p:cNvPicPr>
            <a:picLocks noChangeAspect="1"/>
          </p:cNvPicPr>
          <p:nvPr>
            <p:ph sz="quarter" idx="1"/>
          </p:nvPr>
        </p:nvPicPr>
        <p:blipFill>
          <a:blip r:embed="rId2"/>
          <a:stretch>
            <a:fillRect/>
          </a:stretch>
        </p:blipFill>
        <p:spPr>
          <a:xfrm>
            <a:off x="457200" y="1936115"/>
            <a:ext cx="7467600" cy="42005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ym typeface="+mn-ea"/>
              </a:rPr>
              <a:t>Screenshots</a:t>
            </a:r>
            <a:r>
              <a:rPr lang="en-IN" dirty="0" smtClean="0">
                <a:sym typeface="+mn-ea"/>
              </a:rPr>
              <a:t> 5</a:t>
            </a:r>
            <a:endParaRPr lang="en-US"/>
          </a:p>
        </p:txBody>
      </p:sp>
      <p:pic>
        <p:nvPicPr>
          <p:cNvPr id="11" name="Content Placeholder 10" descr="Screenshot (5).png"/>
          <p:cNvPicPr>
            <a:picLocks noChangeAspect="1"/>
          </p:cNvPicPr>
          <p:nvPr>
            <p:ph sz="quarter" idx="1"/>
          </p:nvPr>
        </p:nvPicPr>
        <p:blipFill>
          <a:blip r:embed="rId1" cstate="print"/>
          <a:stretch>
            <a:fillRect/>
          </a:stretch>
        </p:blipFill>
        <p:spPr>
          <a:xfrm>
            <a:off x="457200" y="1936115"/>
            <a:ext cx="7467600" cy="42005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ym typeface="+mn-ea"/>
              </a:rPr>
              <a:t>Screenshots</a:t>
            </a:r>
            <a:r>
              <a:rPr lang="en-IN" dirty="0" smtClean="0">
                <a:sym typeface="+mn-ea"/>
              </a:rPr>
              <a:t> 6</a:t>
            </a:r>
            <a:endParaRPr lang="en-US"/>
          </a:p>
        </p:txBody>
      </p:sp>
      <p:pic>
        <p:nvPicPr>
          <p:cNvPr id="12" name="Content Placeholder 11" descr="Screenshot (6).png"/>
          <p:cNvPicPr>
            <a:picLocks noChangeAspect="1"/>
          </p:cNvPicPr>
          <p:nvPr>
            <p:ph sz="quarter" idx="1"/>
          </p:nvPr>
        </p:nvPicPr>
        <p:blipFill>
          <a:blip r:embed="rId1" cstate="print"/>
          <a:stretch>
            <a:fillRect/>
          </a:stretch>
        </p:blipFill>
        <p:spPr>
          <a:xfrm>
            <a:off x="457200" y="1936115"/>
            <a:ext cx="7467600" cy="42005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ym typeface="+mn-ea"/>
              </a:rPr>
              <a:t>Screenshots</a:t>
            </a:r>
            <a:r>
              <a:rPr lang="en-IN" dirty="0" smtClean="0">
                <a:sym typeface="+mn-ea"/>
              </a:rPr>
              <a:t> 7</a:t>
            </a:r>
            <a:endParaRPr lang="en-US"/>
          </a:p>
        </p:txBody>
      </p:sp>
      <p:pic>
        <p:nvPicPr>
          <p:cNvPr id="14" name="Content Placeholder 13" descr="Screenshot (8).png"/>
          <p:cNvPicPr>
            <a:picLocks noChangeAspect="1"/>
          </p:cNvPicPr>
          <p:nvPr>
            <p:ph sz="quarter" idx="1"/>
          </p:nvPr>
        </p:nvPicPr>
        <p:blipFill>
          <a:blip r:embed="rId1" cstate="print"/>
          <a:stretch>
            <a:fillRect/>
          </a:stretch>
        </p:blipFill>
        <p:spPr>
          <a:xfrm>
            <a:off x="657225" y="1961515"/>
            <a:ext cx="7067550" cy="39776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ym typeface="+mn-ea"/>
              </a:rPr>
              <a:t>Screenshots</a:t>
            </a:r>
            <a:r>
              <a:rPr lang="en-IN" dirty="0" smtClean="0">
                <a:sym typeface="+mn-ea"/>
              </a:rPr>
              <a:t> 8</a:t>
            </a:r>
            <a:endParaRPr lang="en-US"/>
          </a:p>
        </p:txBody>
      </p:sp>
      <p:pic>
        <p:nvPicPr>
          <p:cNvPr id="16" name="Content Placeholder 15" descr="Screenshot (9).png"/>
          <p:cNvPicPr>
            <a:picLocks noChangeAspect="1"/>
          </p:cNvPicPr>
          <p:nvPr>
            <p:ph sz="quarter" idx="1"/>
          </p:nvPr>
        </p:nvPicPr>
        <p:blipFill>
          <a:blip r:embed="rId1" cstate="print"/>
          <a:stretch>
            <a:fillRect/>
          </a:stretch>
        </p:blipFill>
        <p:spPr>
          <a:xfrm>
            <a:off x="1096010" y="2294890"/>
            <a:ext cx="6188710" cy="34829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Limitations</a:t>
            </a:r>
            <a:endParaRPr lang="en-US" dirty="0"/>
          </a:p>
        </p:txBody>
      </p:sp>
      <p:sp>
        <p:nvSpPr>
          <p:cNvPr id="2" name="Content Placeholder 1"/>
          <p:cNvSpPr>
            <a:spLocks noGrp="1"/>
          </p:cNvSpPr>
          <p:nvPr>
            <p:ph sz="quarter" idx="1"/>
          </p:nvPr>
        </p:nvSpPr>
        <p:spPr/>
        <p:txBody>
          <a:bodyPr/>
          <a:lstStyle/>
          <a:p>
            <a:pPr>
              <a:buFont typeface="Wingdings" panose="05000000000000000000" charset="0"/>
              <a:buChar char="v"/>
            </a:pPr>
            <a:r>
              <a:rPr lang="en-IN" altLang="en-US" sz="1800" b="1">
                <a:latin typeface="Times New Roman" panose="02020603050405020304" charset="0"/>
                <a:cs typeface="Times New Roman" panose="02020603050405020304" charset="0"/>
                <a:sym typeface="+mn-ea"/>
              </a:rPr>
              <a:t>Limitaioms</a:t>
            </a:r>
            <a:endParaRPr lang="en-IN" altLang="en-US" sz="1800" b="1">
              <a:latin typeface="Times New Roman" panose="02020603050405020304" charset="0"/>
              <a:cs typeface="Times New Roman" panose="02020603050405020304" charset="0"/>
            </a:endParaRPr>
          </a:p>
          <a:p>
            <a:r>
              <a:rPr lang="en-IN" altLang="en-US" sz="1600">
                <a:latin typeface="Times New Roman" panose="02020603050405020304" charset="0"/>
                <a:cs typeface="Times New Roman" panose="02020603050405020304" charset="0"/>
                <a:sym typeface="+mn-ea"/>
              </a:rPr>
              <a:t>If we will get wrong information than our Data analysis get wrong report about that data.</a:t>
            </a:r>
            <a:endParaRPr lang="en-IN" altLang="en-US" sz="1600">
              <a:latin typeface="Times New Roman" panose="02020603050405020304" charset="0"/>
              <a:cs typeface="Times New Roman" panose="02020603050405020304" charset="0"/>
            </a:endParaRPr>
          </a:p>
          <a:p>
            <a:r>
              <a:rPr lang="en-IN" altLang="en-US" sz="1600">
                <a:latin typeface="Times New Roman" panose="02020603050405020304" charset="0"/>
                <a:cs typeface="Times New Roman" panose="02020603050405020304" charset="0"/>
                <a:sym typeface="+mn-ea"/>
              </a:rPr>
              <a:t>Data collected from different sources can vary in quality and format.</a:t>
            </a:r>
            <a:endParaRPr lang="en-IN" altLang="en-US" sz="1600">
              <a:latin typeface="Times New Roman" panose="02020603050405020304" charset="0"/>
              <a:cs typeface="Times New Roman" panose="02020603050405020304" charset="0"/>
              <a:sym typeface="+mn-ea"/>
            </a:endParaRPr>
          </a:p>
          <a:p>
            <a:r>
              <a:rPr lang="en-IN" altLang="en-US" sz="1600">
                <a:latin typeface="Times New Roman" panose="02020603050405020304" charset="0"/>
                <a:cs typeface="Times New Roman" panose="02020603050405020304" charset="0"/>
              </a:rPr>
              <a:t>The data could be incomplete. Missing values, even the lack of a section or a substantial part of the data, could limit its usability.</a:t>
            </a:r>
            <a:endParaRPr lang="en-IN" altLang="en-US" sz="1600">
              <a:latin typeface="Times New Roman" panose="02020603050405020304" charset="0"/>
              <a:cs typeface="Times New Roman" panose="02020603050405020304" charset="0"/>
            </a:endParaRPr>
          </a:p>
          <a:p>
            <a:r>
              <a:rPr lang="en-IN" altLang="en-US" sz="1600">
                <a:latin typeface="Times New Roman" panose="02020603050405020304" charset="0"/>
                <a:cs typeface="Times New Roman" panose="02020603050405020304" charset="0"/>
              </a:rPr>
              <a:t>If you’re using data from surveys, keep in mind that people don’t always provide accurate information.</a:t>
            </a:r>
            <a:endParaRPr lang="en-IN" altLang="en-US" sz="1600">
              <a:latin typeface="Times New Roman" panose="02020603050405020304" charset="0"/>
              <a:cs typeface="Times New Roman" panose="02020603050405020304" charset="0"/>
            </a:endParaRPr>
          </a:p>
          <a:p>
            <a:pPr marL="0" indent="0">
              <a:buNone/>
            </a:pPr>
            <a:endParaRPr lang="en-IN" altLang="en-US" sz="1800" b="1">
              <a:latin typeface="Times New Roman" panose="02020603050405020304" charset="0"/>
              <a:cs typeface="Times New Roman" panose="02020603050405020304" charset="0"/>
            </a:endParaRPr>
          </a:p>
          <a:p>
            <a:endParaRPr lang="en-US"/>
          </a:p>
        </p:txBody>
      </p:sp>
      <p:sp>
        <p:nvSpPr>
          <p:cNvPr id="4" name="Action Button: Home 3">
            <a:hlinkClick r:id="rId1"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a:t>
            </a:r>
            <a:endParaRPr lang="en-IN" dirty="0"/>
          </a:p>
        </p:txBody>
      </p:sp>
      <p:sp>
        <p:nvSpPr>
          <p:cNvPr id="3" name="Content Placeholder 2"/>
          <p:cNvSpPr>
            <a:spLocks noGrp="1"/>
          </p:cNvSpPr>
          <p:nvPr>
            <p:ph sz="quarter" idx="1"/>
          </p:nvPr>
        </p:nvSpPr>
        <p:spPr/>
        <p:txBody>
          <a:bodyPr/>
          <a:lstStyle/>
          <a:p>
            <a:r>
              <a:rPr lang="en-IN" altLang="en-US" sz="1800">
                <a:latin typeface="Times New Roman" panose="02020603050405020304" charset="0"/>
                <a:cs typeface="Times New Roman" panose="02020603050405020304" charset="0"/>
                <a:sym typeface="+mn-ea"/>
              </a:rPr>
              <a:t>We collect more data in future according to new surveys and make our data analysis report  more efficient.</a:t>
            </a:r>
            <a:endParaRPr lang="en-IN" altLang="en-US" sz="1800">
              <a:latin typeface="Times New Roman" panose="02020603050405020304" charset="0"/>
              <a:cs typeface="Times New Roman" panose="02020603050405020304" charset="0"/>
            </a:endParaRPr>
          </a:p>
          <a:p>
            <a:r>
              <a:rPr lang="en-IN" altLang="en-US" sz="1800" dirty="0">
                <a:latin typeface="Times New Roman" panose="02020603050405020304" charset="0"/>
                <a:cs typeface="Times New Roman" panose="02020603050405020304" charset="0"/>
              </a:rPr>
              <a:t>we will use modern technologies such as AI and Deep Learning.</a:t>
            </a:r>
            <a:endParaRPr lang="en-IN" altLang="en-US" sz="1800" dirty="0">
              <a:latin typeface="Times New Roman" panose="02020603050405020304" charset="0"/>
              <a:cs typeface="Times New Roman" panose="02020603050405020304" charset="0"/>
            </a:endParaRPr>
          </a:p>
          <a:p>
            <a:r>
              <a:rPr lang="en-IN" altLang="en-US" sz="1800" dirty="0">
                <a:latin typeface="Times New Roman" panose="02020603050405020304" charset="0"/>
                <a:cs typeface="Times New Roman" panose="02020603050405020304" charset="0"/>
              </a:rPr>
              <a:t>Real Time Data Collection will be done.</a:t>
            </a:r>
            <a:endParaRPr lang="en-IN" altLang="en-US" sz="1800" dirty="0">
              <a:latin typeface="Times New Roman" panose="02020603050405020304" charset="0"/>
              <a:cs typeface="Times New Roman" panose="02020603050405020304" charset="0"/>
            </a:endParaRPr>
          </a:p>
        </p:txBody>
      </p:sp>
      <p:sp>
        <p:nvSpPr>
          <p:cNvPr id="4" name="Action Button: Home 3">
            <a:hlinkClick r:id="rId1"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928670"/>
          </a:xfrm>
        </p:spPr>
        <p:txBody>
          <a:bodyPr/>
          <a:lstStyle/>
          <a:p>
            <a:r>
              <a:rPr lang="en-US" dirty="0" smtClean="0"/>
              <a:t>INDEX</a:t>
            </a:r>
            <a:endParaRPr lang="en-IN" dirty="0"/>
          </a:p>
        </p:txBody>
      </p:sp>
      <p:sp>
        <p:nvSpPr>
          <p:cNvPr id="3" name="Content Placeholder 2"/>
          <p:cNvSpPr>
            <a:spLocks noGrp="1"/>
          </p:cNvSpPr>
          <p:nvPr>
            <p:ph sz="quarter" idx="1"/>
          </p:nvPr>
        </p:nvSpPr>
        <p:spPr>
          <a:xfrm>
            <a:off x="285720" y="908720"/>
            <a:ext cx="8429684" cy="5949280"/>
          </a:xfrm>
        </p:spPr>
        <p:txBody>
          <a:bodyPr>
            <a:normAutofit fontScale="95000" lnSpcReduction="20000"/>
          </a:bodyPr>
          <a:lstStyle/>
          <a:p>
            <a:pPr>
              <a:buFont typeface="Wingdings" panose="05000000000000000000" pitchFamily="2" charset="2"/>
              <a:buChar char="Ø"/>
            </a:pPr>
            <a:r>
              <a:rPr lang="en-US" dirty="0" smtClean="0">
                <a:hlinkClick r:id="rId1" action="ppaction://hlinksldjump"/>
              </a:rPr>
              <a:t>Abstract</a:t>
            </a:r>
            <a:endParaRPr lang="en-US" dirty="0" smtClean="0">
              <a:hlinkClick r:id="rId1" action="ppaction://hlinksldjump"/>
            </a:endParaRPr>
          </a:p>
          <a:p>
            <a:pPr>
              <a:buFont typeface="Wingdings" panose="05000000000000000000" pitchFamily="2" charset="2"/>
              <a:buChar char="Ø"/>
            </a:pPr>
            <a:r>
              <a:rPr lang="en-IN" altLang="en-US" dirty="0" smtClean="0">
                <a:hlinkClick r:id="rId2" tooltip="" action="ppaction://hlinksldjump"/>
              </a:rPr>
              <a:t>Comparison of New system with Existing system</a:t>
            </a:r>
            <a:endParaRPr lang="en-US" dirty="0" smtClean="0"/>
          </a:p>
          <a:p>
            <a:pPr>
              <a:buFont typeface="Wingdings" panose="05000000000000000000" pitchFamily="2" charset="2"/>
              <a:buChar char="Ø"/>
            </a:pPr>
            <a:r>
              <a:rPr lang="en-US" dirty="0" smtClean="0">
                <a:hlinkClick r:id="" action="ppaction://noaction"/>
              </a:rPr>
              <a:t>Technology and HW, SW Requirement Specification</a:t>
            </a:r>
            <a:endParaRPr lang="en-US" dirty="0" smtClean="0"/>
          </a:p>
          <a:p>
            <a:pPr>
              <a:buFont typeface="Wingdings" panose="05000000000000000000" pitchFamily="2" charset="2"/>
              <a:buChar char="Ø"/>
            </a:pPr>
            <a:r>
              <a:rPr lang="en-US" dirty="0" smtClean="0">
                <a:hlinkClick r:id="rId3" action="ppaction://hlinksldjump"/>
              </a:rPr>
              <a:t>Modules and its short description</a:t>
            </a:r>
            <a:endParaRPr lang="en-US" dirty="0" smtClean="0"/>
          </a:p>
          <a:p>
            <a:pPr>
              <a:buFont typeface="Wingdings" panose="05000000000000000000" pitchFamily="2" charset="2"/>
              <a:buChar char="Ø"/>
            </a:pPr>
            <a:r>
              <a:rPr lang="en-US" dirty="0" smtClean="0">
                <a:hlinkClick r:id="rId4" action="ppaction://hlinksldjump"/>
              </a:rPr>
              <a:t>Activity diagram</a:t>
            </a:r>
            <a:endParaRPr lang="en-US" dirty="0" smtClean="0"/>
          </a:p>
          <a:p>
            <a:pPr>
              <a:buFont typeface="Wingdings" panose="05000000000000000000" pitchFamily="2" charset="2"/>
              <a:buChar char="Ø"/>
            </a:pPr>
            <a:r>
              <a:rPr lang="en-IN" altLang="en-US" dirty="0">
                <a:latin typeface="Times New Roman" panose="02020603050405020304" charset="0"/>
                <a:cs typeface="Times New Roman" panose="02020603050405020304" charset="0"/>
                <a:sym typeface="+mn-ea"/>
                <a:hlinkClick r:id="rId5" action="ppaction://hlinksldjump"/>
              </a:rPr>
              <a:t>System Flow Diagram</a:t>
            </a:r>
            <a:endParaRPr lang="en-US" dirty="0" smtClean="0"/>
          </a:p>
          <a:p>
            <a:pPr>
              <a:buFont typeface="Wingdings" panose="05000000000000000000" pitchFamily="2" charset="2"/>
              <a:buChar char="Ø"/>
            </a:pPr>
            <a:r>
              <a:rPr lang="en-US" dirty="0" smtClean="0">
                <a:hlinkClick r:id="rId6" action="ppaction://hlinksldjump"/>
              </a:rPr>
              <a:t>Development Phase -1 Screenshots(</a:t>
            </a:r>
            <a:r>
              <a:rPr lang="en-IN" dirty="0" smtClean="0">
                <a:hlinkClick r:id="rId6" action="ppaction://hlinksldjump"/>
              </a:rPr>
              <a:t>layout / form designing)</a:t>
            </a:r>
            <a:endParaRPr lang="en-IN" dirty="0" smtClean="0"/>
          </a:p>
          <a:p>
            <a:pPr>
              <a:buFont typeface="Wingdings" panose="05000000000000000000" pitchFamily="2" charset="2"/>
              <a:buChar char="Ø"/>
            </a:pPr>
            <a:r>
              <a:rPr lang="en-US" dirty="0" smtClean="0">
                <a:hlinkClick r:id="rId7" action="ppaction://hlinksldjump"/>
              </a:rPr>
              <a:t>Development Phase -2 Screenshots(</a:t>
            </a:r>
            <a:r>
              <a:rPr lang="en-IN" dirty="0" smtClean="0">
                <a:hlinkClick r:id="rId7" action="ppaction://hlinksldjump"/>
              </a:rPr>
              <a:t>layout / form design with code)</a:t>
            </a:r>
            <a:endParaRPr lang="en-IN" dirty="0" smtClean="0"/>
          </a:p>
          <a:p>
            <a:pPr>
              <a:buFont typeface="Wingdings" panose="05000000000000000000" pitchFamily="2" charset="2"/>
              <a:buChar char="Ø"/>
            </a:pPr>
            <a:r>
              <a:rPr lang="en-US" dirty="0" smtClean="0">
                <a:hlinkClick r:id="rId8" action="ppaction://hlinksldjump"/>
              </a:rPr>
              <a:t>Development Phase -3 Screenshots(</a:t>
            </a:r>
            <a:r>
              <a:rPr lang="en-IN" dirty="0" smtClean="0">
                <a:hlinkClick r:id="rId8" action="ppaction://hlinksldjump"/>
              </a:rPr>
              <a:t>layout / form design with validation)</a:t>
            </a:r>
            <a:endParaRPr lang="en-IN" dirty="0" smtClean="0"/>
          </a:p>
          <a:p>
            <a:pPr>
              <a:buFont typeface="Wingdings" panose="05000000000000000000" pitchFamily="2" charset="2"/>
              <a:buChar char="Ø"/>
            </a:pPr>
            <a:r>
              <a:rPr lang="en-US" dirty="0" smtClean="0">
                <a:hlinkClick r:id="rId9" action="ppaction://hlinksldjump"/>
              </a:rPr>
              <a:t>Development Phase -4 Screenshots(</a:t>
            </a:r>
            <a:r>
              <a:rPr lang="en-IN" dirty="0" smtClean="0">
                <a:hlinkClick r:id="rId9" action="ppaction://hlinksldjump"/>
              </a:rPr>
              <a:t>System with Testing)</a:t>
            </a:r>
            <a:endParaRPr lang="en-IN" dirty="0" smtClean="0"/>
          </a:p>
          <a:p>
            <a:pPr>
              <a:buFont typeface="Wingdings" panose="05000000000000000000" pitchFamily="2" charset="2"/>
              <a:buChar char="Ø"/>
            </a:pPr>
            <a:r>
              <a:rPr lang="en-US" dirty="0" smtClean="0">
                <a:hlinkClick r:id="rId10" action="ppaction://hlinksldjump"/>
              </a:rPr>
              <a:t>Limitations</a:t>
            </a:r>
            <a:endParaRPr lang="en-US" dirty="0" smtClean="0"/>
          </a:p>
          <a:p>
            <a:pPr>
              <a:buFont typeface="Wingdings" panose="05000000000000000000" pitchFamily="2" charset="2"/>
              <a:buChar char="Ø"/>
            </a:pPr>
            <a:r>
              <a:rPr lang="en-US" dirty="0" smtClean="0">
                <a:hlinkClick r:id="rId11" action="ppaction://hlinksldjump"/>
              </a:rPr>
              <a:t>Future Enhancement</a:t>
            </a:r>
            <a:endParaRPr lang="en-US" dirty="0" smtClean="0"/>
          </a:p>
          <a:p>
            <a:pPr>
              <a:buFont typeface="Wingdings" panose="05000000000000000000" pitchFamily="2" charset="2"/>
              <a:buChar char="Ø"/>
            </a:pPr>
            <a:r>
              <a:rPr lang="en-US" dirty="0" smtClean="0">
                <a:hlinkClick r:id="rId12" action="ppaction://hlinksldjump"/>
              </a:rPr>
              <a:t>References &amp; Bibliography</a:t>
            </a: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References &amp; Bibliography</a:t>
            </a:r>
            <a:endParaRPr lang="en-US" dirty="0"/>
          </a:p>
        </p:txBody>
      </p:sp>
      <p:sp>
        <p:nvSpPr>
          <p:cNvPr id="2" name="Content Placeholder 1"/>
          <p:cNvSpPr>
            <a:spLocks noGrp="1"/>
          </p:cNvSpPr>
          <p:nvPr>
            <p:ph sz="quarter" idx="1"/>
          </p:nvPr>
        </p:nvSpPr>
        <p:spPr/>
        <p:txBody>
          <a:bodyPr/>
          <a:lstStyle/>
          <a:p>
            <a:r>
              <a:rPr lang="en-US" sz="1600" b="1">
                <a:hlinkClick r:id="rId1"/>
              </a:rPr>
              <a:t>http://censusindia.gov.in/2011census/dchb/DCHB_A/24/2422_PART_A_DCHB_THE%20DANGS.pdf</a:t>
            </a:r>
            <a:endParaRPr lang="en-US" sz="1600" b="1"/>
          </a:p>
          <a:p>
            <a:r>
              <a:rPr lang="en-US" sz="1600" b="1">
                <a:hlinkClick r:id="rId2" action="ppaction://hlinkfile"/>
              </a:rPr>
              <a:t>https://www.in.undp.org/content/dam/india/docs/human-development/District%20HDRs/4.The%20Dangs_DHDR_July%202015.pdf</a:t>
            </a:r>
            <a:endParaRPr lang="en-US" sz="1600" b="1"/>
          </a:p>
          <a:p>
            <a:endParaRPr lang="en-US" sz="1600" b="1"/>
          </a:p>
        </p:txBody>
      </p:sp>
      <p:sp>
        <p:nvSpPr>
          <p:cNvPr id="4" name="Action Button: Home 3">
            <a:hlinkClick r:id="rId3"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200400"/>
            <a:ext cx="8229600" cy="1143000"/>
          </a:xfrm>
        </p:spPr>
        <p:txBody>
          <a:bodyPr/>
          <a:lstStyle/>
          <a:p>
            <a:r>
              <a:rPr lang="en-US" dirty="0" smtClean="0"/>
              <a:t>Thank you !!!</a:t>
            </a:r>
            <a:endParaRPr lang="en-US" dirty="0"/>
          </a:p>
        </p:txBody>
      </p:sp>
      <p:sp>
        <p:nvSpPr>
          <p:cNvPr id="2" name="Content Placeholder 1"/>
          <p:cNvSpPr>
            <a:spLocks noGrp="1"/>
          </p:cNvSpPr>
          <p:nvPr>
            <p:ph sz="quarter" idx="1"/>
          </p:nvPr>
        </p:nvSpPr>
        <p:spPr/>
        <p:txBody>
          <a:bodyPr/>
          <a:lstStyle/>
          <a:p>
            <a:endParaRPr lang="en-US"/>
          </a:p>
        </p:txBody>
      </p:sp>
      <p:sp>
        <p:nvSpPr>
          <p:cNvPr id="4" name="Action Button: Home 3">
            <a:hlinkClick r:id="rId1"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charset="0"/>
                <a:cs typeface="Times New Roman" panose="02020603050405020304" charset="0"/>
              </a:rPr>
              <a:t>Abstract </a:t>
            </a:r>
            <a:endParaRPr lang="en-US" dirty="0" smtClean="0">
              <a:latin typeface="Times New Roman" panose="02020603050405020304" charset="0"/>
              <a:cs typeface="Times New Roman" panose="02020603050405020304" charset="0"/>
            </a:endParaRPr>
          </a:p>
        </p:txBody>
      </p:sp>
      <p:sp>
        <p:nvSpPr>
          <p:cNvPr id="3" name="Content Placeholder 2"/>
          <p:cNvSpPr>
            <a:spLocks noGrp="1"/>
          </p:cNvSpPr>
          <p:nvPr>
            <p:ph sz="quarter" idx="1"/>
          </p:nvPr>
        </p:nvSpPr>
        <p:spPr/>
        <p:txBody>
          <a:bodyPr>
            <a:noAutofit/>
          </a:bodyPr>
          <a:lstStyle/>
          <a:p>
            <a:r>
              <a:rPr lang="en-US" sz="2000">
                <a:latin typeface="Times New Roman" panose="02020603050405020304" charset="0"/>
                <a:cs typeface="Times New Roman" panose="02020603050405020304" charset="0"/>
                <a:sym typeface="+mn-ea"/>
              </a:rPr>
              <a:t>E-learning data consists of large volume of educational data and available with complex and hybrid data architecture. Capturing of student performances, student evaluation and student's interaction information are one of the challenges faced by the e-learning software users at the time of analysis. </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Integrating student data along with educational data for analysis needs complex system design framework. </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New innovations in e-learning also facilitates augmented learning, adaptive learning, web based learning, activity based learning, and project based learning. </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Education technology interventions using learning management system, content management system, advanced distributed learning</a:t>
            </a:r>
            <a:r>
              <a:rPr lang="en-IN" altLang="en-US" sz="2000">
                <a:latin typeface="Times New Roman" panose="02020603050405020304" charset="0"/>
                <a:cs typeface="Times New Roman" panose="02020603050405020304" charset="0"/>
                <a:sym typeface="+mn-ea"/>
              </a:rPr>
              <a:t>,</a:t>
            </a:r>
            <a:r>
              <a:rPr lang="en-US" sz="2000">
                <a:latin typeface="Times New Roman" panose="02020603050405020304" charset="0"/>
                <a:cs typeface="Times New Roman" panose="02020603050405020304" charset="0"/>
                <a:sym typeface="+mn-ea"/>
              </a:rPr>
              <a:t> sharable content object reference models and application program interfaces enhanced and extended the e-learning frameworks to a greater horizon</a:t>
            </a:r>
            <a:r>
              <a:rPr lang="en-IN" altLang="en-US" sz="2000">
                <a:latin typeface="Times New Roman" panose="02020603050405020304" charset="0"/>
                <a:cs typeface="Times New Roman" panose="02020603050405020304" charset="0"/>
                <a:sym typeface="+mn-ea"/>
              </a:rPr>
              <a:t>.</a:t>
            </a:r>
            <a:endParaRPr lang="en-IN" altLang="en-US" sz="2000">
              <a:latin typeface="Times New Roman" panose="02020603050405020304" charset="0"/>
              <a:cs typeface="Times New Roman" panose="02020603050405020304" charset="0"/>
            </a:endParaRPr>
          </a:p>
          <a:p>
            <a:endParaRPr lang="en-IN" altLang="en-US" sz="2000" dirty="0">
              <a:latin typeface="Times New Roman" panose="02020603050405020304" charset="0"/>
              <a:cs typeface="Times New Roman" panose="02020603050405020304" charset="0"/>
            </a:endParaRPr>
          </a:p>
        </p:txBody>
      </p:sp>
      <p:sp>
        <p:nvSpPr>
          <p:cNvPr id="4" name="Action Button: Home 3">
            <a:hlinkClick r:id="rId1"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dirty="0" smtClean="0">
                <a:sym typeface="+mn-ea"/>
              </a:rPr>
              <a:t>Comparison of New system with Existing system</a:t>
            </a:r>
            <a:br>
              <a:rPr lang="en-US" dirty="0" smtClean="0"/>
            </a:br>
            <a:endParaRPr lang="en-US" dirty="0" smtClean="0">
              <a:latin typeface="Times New Roman" panose="02020603050405020304" charset="0"/>
              <a:cs typeface="Times New Roman" panose="02020603050405020304" charset="0"/>
            </a:endParaRPr>
          </a:p>
        </p:txBody>
      </p:sp>
      <p:sp>
        <p:nvSpPr>
          <p:cNvPr id="3" name="Content Placeholder 2"/>
          <p:cNvSpPr>
            <a:spLocks noGrp="1"/>
          </p:cNvSpPr>
          <p:nvPr>
            <p:ph sz="quarter" idx="1"/>
          </p:nvPr>
        </p:nvSpPr>
        <p:spPr/>
        <p:txBody>
          <a:bodyPr>
            <a:noAutofit/>
          </a:bodyPr>
          <a:lstStyle/>
          <a:p>
            <a:r>
              <a:rPr lang="en-IN" altLang="en-US" sz="2000">
                <a:latin typeface="Times New Roman" panose="02020603050405020304" charset="0"/>
                <a:cs typeface="Times New Roman" panose="02020603050405020304" charset="0"/>
              </a:rPr>
              <a:t>Comparison with Existing System</a:t>
            </a:r>
            <a:endParaRPr lang="en-IN" altLang="en-US" sz="2000">
              <a:latin typeface="Times New Roman" panose="02020603050405020304" charset="0"/>
              <a:cs typeface="Times New Roman" panose="02020603050405020304" charset="0"/>
            </a:endParaRPr>
          </a:p>
          <a:p>
            <a:pPr marL="914400" lvl="1" indent="-457200">
              <a:buAutoNum type="arabicPeriod"/>
            </a:pPr>
            <a:r>
              <a:rPr lang="en-IN" altLang="en-US" sz="1750">
                <a:latin typeface="Times New Roman" panose="02020603050405020304" charset="0"/>
                <a:cs typeface="Times New Roman" panose="02020603050405020304" charset="0"/>
              </a:rPr>
              <a:t>Filtered Data</a:t>
            </a:r>
            <a:endParaRPr lang="en-IN" altLang="en-US" sz="1750">
              <a:latin typeface="Times New Roman" panose="02020603050405020304" charset="0"/>
              <a:cs typeface="Times New Roman" panose="02020603050405020304" charset="0"/>
            </a:endParaRPr>
          </a:p>
          <a:p>
            <a:pPr marL="914400" lvl="1" indent="-457200">
              <a:buAutoNum type="arabicPeriod"/>
            </a:pPr>
            <a:r>
              <a:rPr lang="en-IN" altLang="en-US" sz="1750">
                <a:latin typeface="Times New Roman" panose="02020603050405020304" charset="0"/>
                <a:cs typeface="Times New Roman" panose="02020603050405020304" charset="0"/>
              </a:rPr>
              <a:t>Relevant Data</a:t>
            </a:r>
            <a:endParaRPr lang="en-IN" altLang="en-US" sz="1750">
              <a:latin typeface="Times New Roman" panose="02020603050405020304" charset="0"/>
              <a:cs typeface="Times New Roman" panose="02020603050405020304" charset="0"/>
            </a:endParaRPr>
          </a:p>
          <a:p>
            <a:pPr marL="914400" lvl="1" indent="-457200">
              <a:buAutoNum type="arabicPeriod"/>
            </a:pPr>
            <a:r>
              <a:rPr lang="en-IN" altLang="en-US" sz="1750">
                <a:latin typeface="Times New Roman" panose="02020603050405020304" charset="0"/>
                <a:cs typeface="Times New Roman" panose="02020603050405020304" charset="0"/>
              </a:rPr>
              <a:t>Visualization </a:t>
            </a:r>
            <a:endParaRPr lang="en-IN" altLang="en-US" sz="1750">
              <a:latin typeface="Times New Roman" panose="02020603050405020304" charset="0"/>
              <a:cs typeface="Times New Roman" panose="02020603050405020304" charset="0"/>
            </a:endParaRPr>
          </a:p>
          <a:p>
            <a:pPr marL="914400" lvl="1" indent="-457200">
              <a:buAutoNum type="arabicPeriod"/>
            </a:pPr>
            <a:r>
              <a:rPr lang="en-IN" altLang="en-US" sz="1750">
                <a:latin typeface="Times New Roman" panose="02020603050405020304" charset="0"/>
                <a:cs typeface="Times New Roman" panose="02020603050405020304" charset="0"/>
              </a:rPr>
              <a:t>Use Algorithm approach for analysis</a:t>
            </a:r>
            <a:endParaRPr lang="en-IN" altLang="en-US" sz="1750">
              <a:latin typeface="Times New Roman" panose="02020603050405020304" charset="0"/>
              <a:cs typeface="Times New Roman" panose="02020603050405020304" charset="0"/>
            </a:endParaRPr>
          </a:p>
          <a:p>
            <a:pPr marL="914400" lvl="1" indent="-457200">
              <a:buAutoNum type="arabicPeriod"/>
            </a:pPr>
            <a:r>
              <a:rPr lang="en-IN" altLang="en-US" sz="1750">
                <a:latin typeface="Times New Roman" panose="02020603050405020304" charset="0"/>
                <a:cs typeface="Times New Roman" panose="02020603050405020304" charset="0"/>
              </a:rPr>
              <a:t>Accuracy</a:t>
            </a:r>
            <a:endParaRPr lang="en-IN" altLang="en-US" sz="1750">
              <a:latin typeface="Times New Roman" panose="02020603050405020304" charset="0"/>
              <a:cs typeface="Times New Roman" panose="02020603050405020304" charset="0"/>
            </a:endParaRPr>
          </a:p>
          <a:p>
            <a:pPr marL="914400" lvl="1" indent="-457200">
              <a:buAutoNum type="arabicPeriod"/>
            </a:pPr>
            <a:r>
              <a:rPr lang="en-IN" altLang="en-US" sz="1750">
                <a:latin typeface="Times New Roman" panose="02020603050405020304" charset="0"/>
                <a:cs typeface="Times New Roman" panose="02020603050405020304" charset="0"/>
              </a:rPr>
              <a:t>Time saving</a:t>
            </a:r>
            <a:endParaRPr lang="en-IN" altLang="en-US" sz="1750">
              <a:latin typeface="Times New Roman" panose="02020603050405020304" charset="0"/>
              <a:cs typeface="Times New Roman" panose="02020603050405020304" charset="0"/>
            </a:endParaRPr>
          </a:p>
          <a:p>
            <a:pPr marL="457200" indent="-457200">
              <a:buNone/>
            </a:pPr>
            <a:endParaRPr lang="en-IN" altLang="en-US" sz="2000" dirty="0">
              <a:latin typeface="Times New Roman" panose="02020603050405020304" charset="0"/>
              <a:cs typeface="Times New Roman" panose="02020603050405020304" charset="0"/>
            </a:endParaRPr>
          </a:p>
        </p:txBody>
      </p:sp>
      <p:sp>
        <p:nvSpPr>
          <p:cNvPr id="4" name="Action Button: Home 3">
            <a:hlinkClick r:id="rId1"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dirty="0" smtClean="0"/>
              <a:t>Technology and HW, SW Requirement Specification</a:t>
            </a:r>
            <a:endParaRPr lang="en-US" dirty="0"/>
          </a:p>
        </p:txBody>
      </p:sp>
      <p:sp>
        <p:nvSpPr>
          <p:cNvPr id="3" name="Content Placeholder 2"/>
          <p:cNvSpPr>
            <a:spLocks noGrp="1"/>
          </p:cNvSpPr>
          <p:nvPr>
            <p:ph sz="quarter" idx="1"/>
          </p:nvPr>
        </p:nvSpPr>
        <p:spPr/>
        <p:txBody>
          <a:bodyPr/>
          <a:lstStyle/>
          <a:p>
            <a:pPr>
              <a:buFont typeface="Wingdings" panose="05000000000000000000" charset="0"/>
              <a:buChar char="v"/>
            </a:pPr>
            <a:r>
              <a:rPr lang="en-US" sz="2000" b="1" dirty="0">
                <a:latin typeface="Times New Roman" panose="02020603050405020304" charset="0"/>
                <a:cs typeface="Times New Roman" panose="02020603050405020304" charset="0"/>
                <a:sym typeface="+mn-ea"/>
              </a:rPr>
              <a:t>System configuration:</a:t>
            </a:r>
            <a:endParaRPr lang="en-US" sz="2000" b="1" dirty="0">
              <a:latin typeface="Times New Roman" panose="02020603050405020304" charset="0"/>
              <a:cs typeface="Times New Roman" panose="02020603050405020304" charset="0"/>
            </a:endParaRPr>
          </a:p>
          <a:p>
            <a:pPr lvl="1"/>
            <a:r>
              <a:rPr lang="en-IN" altLang="en-US" sz="2000" dirty="0">
                <a:latin typeface="Times New Roman" panose="02020603050405020304" charset="0"/>
                <a:cs typeface="Times New Roman" panose="02020603050405020304" charset="0"/>
                <a:sym typeface="+mn-ea"/>
              </a:rPr>
              <a:t>1</a:t>
            </a:r>
            <a:r>
              <a:rPr lang="en-US" sz="2000" dirty="0">
                <a:latin typeface="Times New Roman" panose="02020603050405020304" charset="0"/>
                <a:cs typeface="Times New Roman" panose="02020603050405020304" charset="0"/>
                <a:sym typeface="+mn-ea"/>
              </a:rPr>
              <a:t>.Server configuration</a:t>
            </a:r>
            <a:endParaRPr lang="en-US" sz="2000" dirty="0">
              <a:latin typeface="Times New Roman" panose="02020603050405020304" charset="0"/>
              <a:cs typeface="Times New Roman" panose="02020603050405020304" charset="0"/>
            </a:endParaRPr>
          </a:p>
          <a:p>
            <a:pPr lvl="1"/>
            <a:r>
              <a:rPr lang="en-IN" altLang="en-US" sz="2000" dirty="0">
                <a:latin typeface="Times New Roman" panose="02020603050405020304" charset="0"/>
                <a:cs typeface="Times New Roman" panose="02020603050405020304" charset="0"/>
                <a:sym typeface="+mn-ea"/>
              </a:rPr>
              <a:t>2</a:t>
            </a:r>
            <a:r>
              <a:rPr lang="en-US" sz="2000" dirty="0">
                <a:latin typeface="Times New Roman" panose="02020603050405020304" charset="0"/>
                <a:cs typeface="Times New Roman" panose="02020603050405020304" charset="0"/>
                <a:sym typeface="+mn-ea"/>
              </a:rPr>
              <a:t>.Core i5(7th Gen processor operating at 3.50 GHz)</a:t>
            </a:r>
            <a:endParaRPr lang="en-US" sz="2000" dirty="0">
              <a:latin typeface="Times New Roman" panose="02020603050405020304" charset="0"/>
              <a:cs typeface="Times New Roman" panose="02020603050405020304" charset="0"/>
            </a:endParaRPr>
          </a:p>
          <a:p>
            <a:pPr lvl="1"/>
            <a:r>
              <a:rPr lang="en-IN" altLang="en-US" sz="2000" dirty="0">
                <a:latin typeface="Times New Roman" panose="02020603050405020304" charset="0"/>
                <a:cs typeface="Times New Roman" panose="02020603050405020304" charset="0"/>
                <a:sym typeface="+mn-ea"/>
              </a:rPr>
              <a:t>3</a:t>
            </a:r>
            <a:r>
              <a:rPr lang="en-US" sz="2000" dirty="0">
                <a:latin typeface="Times New Roman" panose="02020603050405020304" charset="0"/>
                <a:cs typeface="Times New Roman" panose="02020603050405020304" charset="0"/>
                <a:sym typeface="+mn-ea"/>
              </a:rPr>
              <a:t>.8gb ram</a:t>
            </a:r>
            <a:endParaRPr lang="en-US" sz="2000" dirty="0">
              <a:latin typeface="Times New Roman" panose="02020603050405020304" charset="0"/>
              <a:cs typeface="Times New Roman" panose="02020603050405020304" charset="0"/>
            </a:endParaRPr>
          </a:p>
          <a:p>
            <a:pPr lvl="1"/>
            <a:r>
              <a:rPr lang="en-IN" altLang="en-US" sz="2000" dirty="0">
                <a:latin typeface="Times New Roman" panose="02020603050405020304" charset="0"/>
                <a:cs typeface="Times New Roman" panose="02020603050405020304" charset="0"/>
                <a:sym typeface="+mn-ea"/>
              </a:rPr>
              <a:t>4</a:t>
            </a:r>
            <a:r>
              <a:rPr lang="en-US" sz="2000" dirty="0">
                <a:latin typeface="Times New Roman" panose="02020603050405020304" charset="0"/>
                <a:cs typeface="Times New Roman" panose="02020603050405020304" charset="0"/>
                <a:sym typeface="+mn-ea"/>
              </a:rPr>
              <a:t>.1TB Free space hard disk</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pPr>
              <a:buFont typeface="Wingdings" panose="05000000000000000000" charset="0"/>
              <a:buChar char="v"/>
            </a:pPr>
            <a:r>
              <a:rPr lang="en-US" sz="2000" b="1" dirty="0">
                <a:latin typeface="Times New Roman" panose="02020603050405020304" charset="0"/>
                <a:cs typeface="Times New Roman" panose="02020603050405020304" charset="0"/>
                <a:sym typeface="+mn-ea"/>
              </a:rPr>
              <a:t>Software Requirements</a:t>
            </a:r>
            <a:endParaRPr lang="en-US" sz="2000" b="1" dirty="0">
              <a:latin typeface="Times New Roman" panose="02020603050405020304" charset="0"/>
              <a:cs typeface="Times New Roman" panose="02020603050405020304" charset="0"/>
            </a:endParaRPr>
          </a:p>
          <a:p>
            <a:pPr lvl="1"/>
            <a:r>
              <a:rPr lang="en-IN" altLang="en-US" sz="2000" dirty="0">
                <a:latin typeface="Times New Roman" panose="02020603050405020304" charset="0"/>
                <a:cs typeface="Times New Roman" panose="02020603050405020304" charset="0"/>
                <a:sym typeface="+mn-ea"/>
              </a:rPr>
              <a:t>1</a:t>
            </a:r>
            <a:r>
              <a:rPr lang="en-US" sz="2000" dirty="0">
                <a:latin typeface="Times New Roman" panose="02020603050405020304" charset="0"/>
                <a:cs typeface="Times New Roman" panose="02020603050405020304" charset="0"/>
                <a:sym typeface="+mn-ea"/>
              </a:rPr>
              <a:t>.Anaconda</a:t>
            </a:r>
            <a:endParaRPr lang="en-US" sz="2000" dirty="0">
              <a:latin typeface="Times New Roman" panose="02020603050405020304" charset="0"/>
              <a:cs typeface="Times New Roman" panose="02020603050405020304" charset="0"/>
            </a:endParaRPr>
          </a:p>
          <a:p>
            <a:pPr lvl="1"/>
            <a:r>
              <a:rPr lang="en-IN" altLang="en-US" sz="2000" dirty="0">
                <a:latin typeface="Times New Roman" panose="02020603050405020304" charset="0"/>
                <a:cs typeface="Times New Roman" panose="02020603050405020304" charset="0"/>
                <a:sym typeface="+mn-ea"/>
              </a:rPr>
              <a:t>2</a:t>
            </a:r>
            <a:r>
              <a:rPr lang="en-US" sz="2000" dirty="0">
                <a:latin typeface="Times New Roman" panose="02020603050405020304" charset="0"/>
                <a:cs typeface="Times New Roman" panose="02020603050405020304" charset="0"/>
                <a:sym typeface="+mn-ea"/>
              </a:rPr>
              <a:t>.Python</a:t>
            </a:r>
            <a:endParaRPr lang="en-US" sz="2000" dirty="0">
              <a:latin typeface="Times New Roman" panose="02020603050405020304" charset="0"/>
              <a:cs typeface="Times New Roman" panose="02020603050405020304" charset="0"/>
            </a:endParaRPr>
          </a:p>
          <a:p>
            <a:endParaRPr lang="en-US" sz="2000" dirty="0"/>
          </a:p>
        </p:txBody>
      </p:sp>
      <p:sp>
        <p:nvSpPr>
          <p:cNvPr id="4" name="Action Button: Home 3">
            <a:hlinkClick r:id="rId1"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Modules and its short description</a:t>
            </a:r>
            <a:endParaRPr lang="en-US" dirty="0"/>
          </a:p>
        </p:txBody>
      </p:sp>
      <p:sp>
        <p:nvSpPr>
          <p:cNvPr id="2" name="Content Placeholder 1"/>
          <p:cNvSpPr>
            <a:spLocks noGrp="1"/>
          </p:cNvSpPr>
          <p:nvPr>
            <p:ph sz="quarter" idx="1"/>
          </p:nvPr>
        </p:nvSpPr>
        <p:spPr/>
        <p:txBody>
          <a:bodyPr>
            <a:normAutofit fontScale="67500" lnSpcReduction="10000"/>
          </a:bodyPr>
          <a:lstStyle/>
          <a:p>
            <a:r>
              <a:rPr lang="en-US" sz="2400" b="1">
                <a:latin typeface="Times New Roman" panose="02020603050405020304" charset="0"/>
                <a:cs typeface="Times New Roman" panose="02020603050405020304" charset="0"/>
                <a:sym typeface="+mn-ea"/>
              </a:rPr>
              <a:t>1</a:t>
            </a:r>
            <a:r>
              <a:rPr lang="en-IN" altLang="en-US" sz="2400" b="1">
                <a:latin typeface="Times New Roman" panose="02020603050405020304" charset="0"/>
                <a:cs typeface="Times New Roman" panose="02020603050405020304" charset="0"/>
                <a:sym typeface="+mn-ea"/>
              </a:rPr>
              <a:t>.</a:t>
            </a:r>
            <a:r>
              <a:rPr lang="en-US" sz="2400" b="1">
                <a:latin typeface="Times New Roman" panose="02020603050405020304" charset="0"/>
                <a:cs typeface="Times New Roman" panose="02020603050405020304" charset="0"/>
                <a:sym typeface="+mn-ea"/>
              </a:rPr>
              <a:t> Drop-out</a:t>
            </a:r>
            <a:r>
              <a:rPr lang="en-US" sz="2400">
                <a:latin typeface="Times New Roman" panose="02020603050405020304" charset="0"/>
                <a:cs typeface="Times New Roman" panose="02020603050405020304" charset="0"/>
                <a:sym typeface="+mn-ea"/>
              </a:rPr>
              <a:t> </a:t>
            </a:r>
            <a:endParaRPr lang="en-US" sz="2400">
              <a:latin typeface="Times New Roman" panose="02020603050405020304" charset="0"/>
              <a:cs typeface="Times New Roman" panose="02020603050405020304" charset="0"/>
            </a:endParaRPr>
          </a:p>
          <a:p>
            <a:pPr marL="457200" lvl="1" indent="0" algn="just">
              <a:buNone/>
            </a:pPr>
            <a:r>
              <a:rPr lang="en-IN" altLang="en-US" sz="2400">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sym typeface="+mn-ea"/>
              </a:rPr>
              <a:t>Under this we are collecting data why student are drop-out from school and finding reason behind it to solve this problem. For data analysis the method is used is mathematical approach is average dropout ratio and percentage wise dropout list.</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sym typeface="+mn-ea"/>
              </a:rPr>
              <a:t>2</a:t>
            </a:r>
            <a:r>
              <a:rPr lang="en-IN" altLang="en-US" sz="2400" b="1">
                <a:latin typeface="Times New Roman" panose="02020603050405020304" charset="0"/>
                <a:cs typeface="Times New Roman" panose="02020603050405020304" charset="0"/>
                <a:sym typeface="+mn-ea"/>
              </a:rPr>
              <a:t>.</a:t>
            </a:r>
            <a:r>
              <a:rPr lang="en-US" sz="2400" b="1">
                <a:latin typeface="Times New Roman" panose="02020603050405020304" charset="0"/>
                <a:cs typeface="Times New Roman" panose="02020603050405020304" charset="0"/>
                <a:sym typeface="+mn-ea"/>
              </a:rPr>
              <a:t> Resources</a:t>
            </a:r>
            <a:endParaRPr lang="en-US" sz="2400" b="1">
              <a:latin typeface="Times New Roman" panose="02020603050405020304" charset="0"/>
              <a:cs typeface="Times New Roman" panose="02020603050405020304" charset="0"/>
            </a:endParaRPr>
          </a:p>
          <a:p>
            <a:pPr marL="457200" lvl="1" indent="0" algn="just">
              <a:buNone/>
            </a:pPr>
            <a:r>
              <a:rPr lang="en-IN" altLang="en-US" sz="2400">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sym typeface="+mn-ea"/>
              </a:rPr>
              <a:t>As we know that every student required basic resources in their school life. If we doesn’t provide or they didn’t get then how they will study. For example, in village there is no school then children have to travel lots of distance to go for schooling in that time the student which are motivated will go to school and other left it. So, according to me student should be given the resources which are they required and we are finding it to solve the problem.</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sym typeface="+mn-ea"/>
              </a:rPr>
              <a:t>3</a:t>
            </a:r>
            <a:r>
              <a:rPr lang="en-IN" altLang="en-US" sz="2400" b="1">
                <a:latin typeface="Times New Roman" panose="02020603050405020304" charset="0"/>
                <a:cs typeface="Times New Roman" panose="02020603050405020304" charset="0"/>
                <a:sym typeface="+mn-ea"/>
              </a:rPr>
              <a:t>.</a:t>
            </a:r>
            <a:r>
              <a:rPr lang="en-US" sz="2400" b="1">
                <a:latin typeface="Times New Roman" panose="02020603050405020304" charset="0"/>
                <a:cs typeface="Times New Roman" panose="02020603050405020304" charset="0"/>
                <a:sym typeface="+mn-ea"/>
              </a:rPr>
              <a:t> Visualization</a:t>
            </a:r>
            <a:endParaRPr lang="en-US" sz="2400">
              <a:latin typeface="Times New Roman" panose="02020603050405020304" charset="0"/>
              <a:cs typeface="Times New Roman" panose="02020603050405020304" charset="0"/>
            </a:endParaRPr>
          </a:p>
          <a:p>
            <a:pPr marL="457200" lvl="1" indent="0" algn="just">
              <a:buNone/>
            </a:pPr>
            <a:r>
              <a:rPr lang="en-US" sz="2400">
                <a:latin typeface="Times New Roman" panose="02020603050405020304" charset="0"/>
                <a:cs typeface="Times New Roman" panose="02020603050405020304" charset="0"/>
                <a:sym typeface="+mn-ea"/>
              </a:rPr>
              <a:t> </a:t>
            </a:r>
            <a:r>
              <a:rPr lang="en-IN" altLang="en-US" sz="2400">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sym typeface="+mn-ea"/>
              </a:rPr>
              <a:t>After the data analysis our task is to generate visual images to make better understanding of our work. Suppose, we have to show how many students are leaving school due to transportation and then the result will come according to the graph.</a:t>
            </a:r>
            <a:endParaRPr lang="en-US" sz="2400">
              <a:latin typeface="Times New Roman" panose="02020603050405020304" charset="0"/>
              <a:cs typeface="Times New Roman" panose="02020603050405020304" charset="0"/>
            </a:endParaRPr>
          </a:p>
          <a:p>
            <a:endParaRPr lang="en-US"/>
          </a:p>
        </p:txBody>
      </p:sp>
      <p:sp>
        <p:nvSpPr>
          <p:cNvPr id="4" name="Action Button: Home 3">
            <a:hlinkClick r:id="rId1"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Activity diagram</a:t>
            </a:r>
            <a:endParaRPr lang="en-US" dirty="0"/>
          </a:p>
        </p:txBody>
      </p:sp>
      <p:sp>
        <p:nvSpPr>
          <p:cNvPr id="4" name="Action Button: Home 3">
            <a:hlinkClick r:id="rId1"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Content Placeholder -2147482624"/>
          <p:cNvGraphicFramePr/>
          <p:nvPr>
            <p:ph sz="quarter" idx="1"/>
          </p:nvPr>
        </p:nvGraphicFramePr>
        <p:xfrm>
          <a:off x="2743351" y="1600200"/>
          <a:ext cx="2895298" cy="4873752"/>
        </p:xfrm>
        <a:graphic>
          <a:graphicData uri="http://schemas.openxmlformats.org/presentationml/2006/ole">
            <mc:AlternateContent xmlns:mc="http://schemas.openxmlformats.org/markup-compatibility/2006">
              <mc:Choice xmlns:v="urn:schemas-microsoft-com:vml" Requires="v">
                <p:oleObj spid="_x0000_s1025" name="" r:id="rId2" imgW="2710815" imgH="4559300" progId="Visio.Drawing.11">
                  <p:embed/>
                </p:oleObj>
              </mc:Choice>
              <mc:Fallback>
                <p:oleObj name="" r:id="rId2" imgW="2710815" imgH="4559300" progId="Visio.Drawing.11">
                  <p:embed/>
                  <p:pic>
                    <p:nvPicPr>
                      <p:cNvPr id="0" name="Picture 1024" descr="image1"/>
                      <p:cNvPicPr/>
                      <p:nvPr/>
                    </p:nvPicPr>
                    <p:blipFill>
                      <a:blip r:embed="rId3"/>
                      <a:stretch>
                        <a:fillRect/>
                      </a:stretch>
                    </p:blipFill>
                    <p:spPr>
                      <a:xfrm>
                        <a:off x="2743351" y="1600200"/>
                        <a:ext cx="2895298" cy="4873752"/>
                      </a:xfrm>
                      <a:prstGeom prst="rect">
                        <a:avLst/>
                      </a:prstGeom>
                      <a:noFill/>
                      <a:ln w="38100">
                        <a:noFill/>
                      </a:ln>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altLang="en-US" dirty="0">
                <a:latin typeface="Times New Roman" panose="02020603050405020304" charset="0"/>
                <a:cs typeface="Times New Roman" panose="02020603050405020304" charset="0"/>
                <a:sym typeface="+mn-ea"/>
              </a:rPr>
              <a:t>System Flow Diagram</a:t>
            </a:r>
            <a:endParaRPr lang="en-US" dirty="0"/>
          </a:p>
        </p:txBody>
      </p:sp>
      <p:sp>
        <p:nvSpPr>
          <p:cNvPr id="2" name="Content Placeholder 1"/>
          <p:cNvSpPr>
            <a:spLocks noGrp="1"/>
          </p:cNvSpPr>
          <p:nvPr>
            <p:ph sz="quarter" idx="1"/>
          </p:nvPr>
        </p:nvSpPr>
        <p:spPr/>
        <p:txBody>
          <a:bodyPr/>
          <a:lstStyle/>
          <a:p>
            <a:r>
              <a:rPr lang="en-IN" altLang="en-US" sz="1400"/>
              <a:t>1.Drop-Out</a:t>
            </a:r>
            <a:endParaRPr lang="en-IN" altLang="en-US" sz="1400"/>
          </a:p>
        </p:txBody>
      </p:sp>
      <p:sp>
        <p:nvSpPr>
          <p:cNvPr id="4" name="Action Button: Home 3">
            <a:hlinkClick r:id="rId1"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1" descr="C:\Users\Balakdas Maharaj\Downloads\Drop out Diagram.jpg"/>
          <p:cNvPicPr>
            <a:picLocks noGrp="1" noChangeAspect="1" noChangeArrowheads="1"/>
          </p:cNvPicPr>
          <p:nvPr>
            <p:ph sz="quarter" idx="2"/>
          </p:nvPr>
        </p:nvPicPr>
        <p:blipFill>
          <a:blip r:embed="rId2" cstate="print"/>
          <a:srcRect/>
          <a:stretch>
            <a:fillRect/>
          </a:stretch>
        </p:blipFill>
        <p:spPr>
          <a:xfrm>
            <a:off x="518160" y="2192655"/>
            <a:ext cx="8201660" cy="41389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altLang="en-US" dirty="0">
                <a:latin typeface="Times New Roman" panose="02020603050405020304" charset="0"/>
                <a:cs typeface="Times New Roman" panose="02020603050405020304" charset="0"/>
                <a:sym typeface="+mn-ea"/>
              </a:rPr>
              <a:t>System Flow Diagram</a:t>
            </a:r>
            <a:endParaRPr lang="en-US" dirty="0"/>
          </a:p>
        </p:txBody>
      </p:sp>
      <p:sp>
        <p:nvSpPr>
          <p:cNvPr id="2" name="Content Placeholder 1"/>
          <p:cNvSpPr>
            <a:spLocks noGrp="1"/>
          </p:cNvSpPr>
          <p:nvPr>
            <p:ph sz="quarter" idx="1"/>
          </p:nvPr>
        </p:nvSpPr>
        <p:spPr/>
        <p:txBody>
          <a:bodyPr/>
          <a:lstStyle/>
          <a:p>
            <a:r>
              <a:rPr lang="en-IN" altLang="en-US" sz="1400"/>
              <a:t>2.Resources</a:t>
            </a:r>
            <a:endParaRPr lang="en-IN" altLang="en-US" sz="1400"/>
          </a:p>
        </p:txBody>
      </p:sp>
      <p:sp>
        <p:nvSpPr>
          <p:cNvPr id="5" name="Action Button: Home 4">
            <a:hlinkClick r:id="rId1"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2" descr="C:\Users\Balakdas Maharaj\Downloads\Resources Diagram.jpg"/>
          <p:cNvPicPr>
            <a:picLocks noGrp="1" noChangeAspect="1" noChangeArrowheads="1"/>
          </p:cNvPicPr>
          <p:nvPr>
            <p:ph sz="quarter" idx="2"/>
          </p:nvPr>
        </p:nvPicPr>
        <p:blipFill>
          <a:blip r:embed="rId2" cstate="print"/>
          <a:srcRect/>
          <a:stretch>
            <a:fillRect/>
          </a:stretch>
        </p:blipFill>
        <p:spPr>
          <a:xfrm>
            <a:off x="304800" y="1953260"/>
            <a:ext cx="8468995" cy="454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3969</Words>
  <Application>WPS Presentation</Application>
  <PresentationFormat>On-screen Show (4:3)</PresentationFormat>
  <Paragraphs>128</Paragraphs>
  <Slides>21</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4" baseType="lpstr">
      <vt:lpstr>Arial</vt:lpstr>
      <vt:lpstr>SimSun</vt:lpstr>
      <vt:lpstr>Wingdings</vt:lpstr>
      <vt:lpstr>Wingdings</vt:lpstr>
      <vt:lpstr>Wingdings 2</vt:lpstr>
      <vt:lpstr>Times New Roman</vt:lpstr>
      <vt:lpstr>Wingdings</vt:lpstr>
      <vt:lpstr>Century Schoolbook</vt:lpstr>
      <vt:lpstr>Microsoft YaHei</vt:lpstr>
      <vt:lpstr>Arial Unicode MS</vt:lpstr>
      <vt:lpstr>Calibri</vt:lpstr>
      <vt:lpstr>Oriel</vt:lpstr>
      <vt:lpstr>Visio.Drawing.11</vt:lpstr>
      <vt:lpstr>Data Analysis For E-Learning</vt:lpstr>
      <vt:lpstr>INDEX</vt:lpstr>
      <vt:lpstr>Abstract </vt:lpstr>
      <vt:lpstr>Abstract </vt:lpstr>
      <vt:lpstr>Technology and HW, SW Requirement Specification</vt:lpstr>
      <vt:lpstr>Modules and its short description</vt:lpstr>
      <vt:lpstr>Activity diagram</vt:lpstr>
      <vt:lpstr>System Flow Diagram</vt:lpstr>
      <vt:lpstr>System Flow Diagram</vt:lpstr>
      <vt:lpstr>Development Phase -1 Screenshots(layout / form designing)</vt:lpstr>
      <vt:lpstr>Development Phase -2 Screenshots(layout / form design with code)</vt:lpstr>
      <vt:lpstr>Development Phase-3 Screenshots (layout / form designing with  validation)</vt:lpstr>
      <vt:lpstr>Development phase- 4 Screenshots (system with testing</vt:lpstr>
      <vt:lpstr>PowerPoint 演示文稿</vt:lpstr>
      <vt:lpstr>PowerPoint 演示文稿</vt:lpstr>
      <vt:lpstr>PowerPoint 演示文稿</vt:lpstr>
      <vt:lpstr>PowerPoint 演示文稿</vt:lpstr>
      <vt:lpstr>Limitations</vt:lpstr>
      <vt:lpstr>Future Enhancement</vt:lpstr>
      <vt:lpstr>References &amp; Bibliography</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dc:title>
  <dc:creator>parul</dc:creator>
  <cp:lastModifiedBy>Hardik</cp:lastModifiedBy>
  <cp:revision>59</cp:revision>
  <dcterms:created xsi:type="dcterms:W3CDTF">2017-10-03T10:36:00Z</dcterms:created>
  <dcterms:modified xsi:type="dcterms:W3CDTF">2019-10-17T09:51:53Z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1033-11.2.0.8321</vt:lpwstr>
  </property>
</Properties>
</file>