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82" r:id="rId10"/>
    <p:sldId id="283" r:id="rId11"/>
    <p:sldId id="270" r:id="rId12"/>
    <p:sldId id="264" r:id="rId13"/>
    <p:sldId id="265" r:id="rId14"/>
    <p:sldId id="267" r:id="rId15"/>
    <p:sldId id="266" r:id="rId16"/>
    <p:sldId id="269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79" r:id="rId28"/>
    <p:sldId id="280" r:id="rId29"/>
    <p:sldId id="281" r:id="rId30"/>
    <p:sldId id="288" r:id="rId31"/>
    <p:sldId id="285" r:id="rId32"/>
    <p:sldId id="286" r:id="rId33"/>
    <p:sldId id="287" r:id="rId34"/>
    <p:sldId id="294" r:id="rId35"/>
    <p:sldId id="295" r:id="rId36"/>
    <p:sldId id="296" r:id="rId37"/>
    <p:sldId id="293" r:id="rId38"/>
    <p:sldId id="292" r:id="rId39"/>
    <p:sldId id="29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7"/>
    <a:srgbClr val="866B93"/>
    <a:srgbClr val="466381"/>
    <a:srgbClr val="EE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26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E520-8155-4ED1-8413-FEF1052C0DF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94C5-8C64-4E2C-ABC9-BC75E5E04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1967-12DE-49E0-86B4-D4619A424EC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F305-51FD-4F95-9731-B89B64620F98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92FD-F445-4E26-AAF8-6F67D91C10F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F17-A028-49FB-A009-80D5288F7F30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EB7-EB23-4C26-8E1A-A1CBEDE6AADB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B673-803E-4FD0-BD85-8E4475723F89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058-718D-4893-8DDC-4F1D2B96C352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32A0-FFFB-45B5-AAD1-80609BCE1D21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90D-2813-4839-92EB-9609A207A92E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916F-F833-4125-8D7C-576B3C30C36A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857-CC23-4F7D-93BD-66316833EA4B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47D4-3DBF-4AD2-93FD-DD78B5A7B2F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10-F9F9-4BB4-BA54-0F95C80F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vzarubinluxof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9Voland69@gmail.com" TargetMode="External"/><Relationship Id="rId4" Type="http://schemas.openxmlformats.org/officeDocument/2006/relationships/hyperlink" Target="mailto:Vzarubin@luxof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От Сервера клиенту или как это работает у другую сторону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5" y="5893594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 Vladimir </a:t>
            </a:r>
            <a:r>
              <a:rPr lang="en-US" b="1" dirty="0" err="1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Zarubin</a:t>
            </a:r>
            <a:endParaRPr lang="en-US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15" y="1858610"/>
            <a:ext cx="5768830" cy="43298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1" y="1690688"/>
            <a:ext cx="6715169" cy="4983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Плюсы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Простой и наглядный флоу </a:t>
            </a:r>
            <a:r>
              <a:rPr lang="en-US" dirty="0" smtClean="0"/>
              <a:t>response/request</a:t>
            </a:r>
            <a:endParaRPr lang="ru-RU" dirty="0" smtClean="0"/>
          </a:p>
          <a:p>
            <a:r>
              <a:rPr lang="ru-RU" dirty="0" smtClean="0"/>
              <a:t>Достаточно </a:t>
            </a:r>
            <a:r>
              <a:rPr lang="en-US" dirty="0" smtClean="0"/>
              <a:t>Http Client</a:t>
            </a:r>
            <a:endParaRPr lang="ru-RU" dirty="0" smtClean="0"/>
          </a:p>
          <a:p>
            <a:r>
              <a:rPr lang="ru-RU" dirty="0" smtClean="0"/>
              <a:t>Реализуем независимо от сервера/клиента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Минусы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«Паразитная» нагрузка сервера (</a:t>
            </a:r>
            <a:r>
              <a:rPr lang="en-US" dirty="0" smtClean="0"/>
              <a:t>Request -&gt; Process -&gt; </a:t>
            </a:r>
            <a:r>
              <a:rPr lang="en-US" dirty="0" err="1" smtClean="0"/>
              <a:t>Sql</a:t>
            </a:r>
            <a:r>
              <a:rPr lang="en-US" dirty="0" smtClean="0"/>
              <a:t> -&gt; Response)</a:t>
            </a:r>
          </a:p>
          <a:p>
            <a:r>
              <a:rPr lang="ru-RU" dirty="0" smtClean="0"/>
              <a:t>Нет единой точки входа </a:t>
            </a:r>
          </a:p>
          <a:p>
            <a:r>
              <a:rPr lang="ru-RU" dirty="0" smtClean="0"/>
              <a:t>Состояние клиента – сложно мониторить</a:t>
            </a:r>
          </a:p>
          <a:p>
            <a:r>
              <a:rPr lang="ru-RU" dirty="0" smtClean="0"/>
              <a:t>Сложно разделять состояния</a:t>
            </a:r>
            <a:r>
              <a:rPr lang="en-US" dirty="0" smtClean="0"/>
              <a:t> </a:t>
            </a:r>
            <a:r>
              <a:rPr lang="ru-RU" dirty="0" smtClean="0"/>
              <a:t>при их наличии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 </a:t>
            </a:r>
            <a:r>
              <a:rPr lang="en-US" dirty="0" smtClean="0">
                <a:solidFill>
                  <a:srgbClr val="866B93"/>
                </a:solidFill>
              </a:rPr>
              <a:t>C</a:t>
            </a:r>
            <a:r>
              <a:rPr lang="en-US" dirty="0" smtClean="0">
                <a:solidFill>
                  <a:srgbClr val="866B93"/>
                </a:solidFill>
              </a:rPr>
              <a:t>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61" y="2620022"/>
            <a:ext cx="11637819" cy="258532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"http://localhost:9650/temp/current"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 </a:t>
            </a:r>
            <a:r>
              <a:rPr lang="en-US" dirty="0" smtClean="0">
                <a:solidFill>
                  <a:srgbClr val="866B93"/>
                </a:solidFill>
              </a:rPr>
              <a:t>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2916"/>
            <a:ext cx="10915455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'http://localhost:9650/temp/current'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tempHolder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Pooling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Клиент отправялет запрос вида </a:t>
            </a:r>
            <a:r>
              <a:rPr lang="en-US" dirty="0" smtClean="0"/>
              <a:t>Get/Post</a:t>
            </a:r>
            <a:r>
              <a:rPr lang="ru-RU" dirty="0" smtClean="0"/>
              <a:t> с большим или отсутствующим таймаутом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Сервер сохраняет </a:t>
            </a:r>
            <a:r>
              <a:rPr lang="en-US" dirty="0" err="1" smtClean="0"/>
              <a:t>HttpContext</a:t>
            </a:r>
            <a:r>
              <a:rPr lang="en-US" dirty="0" smtClean="0"/>
              <a:t> </a:t>
            </a:r>
            <a:r>
              <a:rPr lang="ru-RU" dirty="0" smtClean="0"/>
              <a:t>и оставляет соединение открытым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наступления ожидаемого события – ответ клиенту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Клиент после принятия ответа, повторяет запрос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Pooling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78" y="1144531"/>
            <a:ext cx="8056121" cy="57134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Pooling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Плюсы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Те же что и </a:t>
            </a:r>
            <a:r>
              <a:rPr lang="en-US" dirty="0" smtClean="0"/>
              <a:t>pooling</a:t>
            </a:r>
            <a:endParaRPr lang="ru-RU" dirty="0" smtClean="0"/>
          </a:p>
          <a:p>
            <a:r>
              <a:rPr lang="ru-RU" dirty="0" smtClean="0"/>
              <a:t>При «редких» событиях хорошо применим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003B77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Минусы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При частом возникновении события – становиться </a:t>
            </a:r>
            <a:r>
              <a:rPr lang="en-US" dirty="0" smtClean="0"/>
              <a:t>pooling</a:t>
            </a:r>
          </a:p>
          <a:p>
            <a:r>
              <a:rPr lang="ru-RU" dirty="0" smtClean="0"/>
              <a:t>Открытые висящие соединения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Pooling 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8226" y="2399529"/>
            <a:ext cx="10948831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(toker.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IsCancellationRequested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"http://localhost:9700/temp/GetTemp"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Pooling 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7748" y="1361252"/>
            <a:ext cx="10059164" cy="53245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'http://localhost:9700/temp/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gettemp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tempHolder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(value) {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ru-RU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Зачем?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4743"/>
            <a:ext cx="12192000" cy="48332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уведомить клиента о произошедшем событии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предоставить клиенту своевременные данные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поддержать интерактивность в вашем приложении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r>
              <a:rPr lang="ru-RU" dirty="0" smtClean="0">
                <a:solidFill>
                  <a:srgbClr val="866B93"/>
                </a:solidFill>
              </a:rPr>
              <a:t> или немного нестандартно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Application as Service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Desktop </a:t>
            </a:r>
            <a:r>
              <a:rPr lang="ru-RU" sz="2400" dirty="0" smtClean="0"/>
              <a:t>Приложение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канал связи в виде </a:t>
            </a:r>
            <a:r>
              <a:rPr lang="en-US" sz="2400" dirty="0" smtClean="0"/>
              <a:t>OWIN Self Host Rest </a:t>
            </a:r>
            <a:r>
              <a:rPr lang="ru-RU" sz="2400" dirty="0" smtClean="0"/>
              <a:t>сервиса с уникальным адресом</a:t>
            </a:r>
          </a:p>
          <a:p>
            <a:pPr marL="0" indent="0">
              <a:buNone/>
            </a:pPr>
            <a:r>
              <a:rPr lang="en-US" sz="2400" dirty="0" smtClean="0"/>
              <a:t>Rest</a:t>
            </a:r>
            <a:r>
              <a:rPr lang="ru-RU" sz="2400" dirty="0" smtClean="0"/>
              <a:t> реализует контракт </a:t>
            </a:r>
            <a:r>
              <a:rPr lang="en-US" sz="2400" dirty="0" smtClean="0"/>
              <a:t>push </a:t>
            </a:r>
            <a:r>
              <a:rPr lang="ru-RU" sz="2400" dirty="0" smtClean="0"/>
              <a:t>уведомлений</a:t>
            </a:r>
          </a:p>
          <a:p>
            <a:pPr marL="0" indent="0">
              <a:buNone/>
            </a:pPr>
            <a:r>
              <a:rPr lang="en-US" sz="2400" dirty="0" smtClean="0"/>
              <a:t>Rest </a:t>
            </a:r>
            <a:r>
              <a:rPr lang="ru-RU" sz="2400" dirty="0" smtClean="0"/>
              <a:t>принимает </a:t>
            </a:r>
            <a:r>
              <a:rPr lang="en-US" sz="2400" dirty="0" smtClean="0"/>
              <a:t>push </a:t>
            </a:r>
            <a:r>
              <a:rPr lang="ru-RU" sz="2400" dirty="0" smtClean="0"/>
              <a:t>сообщения, и прокидывает дальше в приложение (</a:t>
            </a:r>
            <a:r>
              <a:rPr lang="en-US" sz="2400" dirty="0" smtClean="0"/>
              <a:t>Pub/Sub, Event Bus, Rx)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Server as Request Client</a:t>
            </a:r>
          </a:p>
          <a:p>
            <a:pPr marL="0" indent="0">
              <a:buNone/>
            </a:pPr>
            <a:r>
              <a:rPr lang="ru-RU" sz="2400" dirty="0" smtClean="0"/>
              <a:t>При регистрации/логине клинета, серверная часть «запоминает» клиента</a:t>
            </a:r>
          </a:p>
          <a:p>
            <a:pPr marL="0" indent="0">
              <a:buNone/>
            </a:pPr>
            <a:r>
              <a:rPr lang="ru-RU" sz="2400" dirty="0" smtClean="0"/>
              <a:t>При возникновении события сервер посылает </a:t>
            </a:r>
            <a:r>
              <a:rPr lang="en-US" sz="2400" dirty="0" smtClean="0"/>
              <a:t>Rest </a:t>
            </a:r>
            <a:r>
              <a:rPr lang="ru-RU" sz="2400" dirty="0" smtClean="0"/>
              <a:t>запрос по «адресу» клиента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8" y="1843373"/>
            <a:ext cx="5168963" cy="389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08364"/>
            <a:ext cx="115824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B77"/>
                </a:solidFill>
              </a:rPr>
              <a:t>Owin</a:t>
            </a:r>
            <a:r>
              <a:rPr lang="en-US" sz="2000" b="1" dirty="0" smtClean="0">
                <a:solidFill>
                  <a:srgbClr val="003B77"/>
                </a:solidFill>
              </a:rPr>
              <a:t> Self Host </a:t>
            </a:r>
            <a:endParaRPr lang="en-US" sz="2000" dirty="0" smtClean="0"/>
          </a:p>
          <a:p>
            <a:r>
              <a:rPr lang="en-US" sz="2000" dirty="0" err="1" smtClean="0"/>
              <a:t>Owin</a:t>
            </a:r>
            <a:r>
              <a:rPr lang="en-US" sz="2000" dirty="0" smtClean="0"/>
              <a:t> </a:t>
            </a:r>
            <a:r>
              <a:rPr lang="ru-RU" sz="2000" dirty="0" smtClean="0"/>
              <a:t>совместо с </a:t>
            </a:r>
            <a:r>
              <a:rPr lang="en-US" sz="2000" dirty="0" smtClean="0"/>
              <a:t>Self-Host </a:t>
            </a:r>
            <a:r>
              <a:rPr lang="ru-RU" sz="2000" dirty="0" smtClean="0"/>
              <a:t>позволяют </a:t>
            </a:r>
            <a:r>
              <a:rPr lang="en-US" sz="2000" dirty="0" smtClean="0"/>
              <a:t>Windows </a:t>
            </a:r>
            <a:r>
              <a:rPr lang="ru-RU" sz="2000" dirty="0" smtClean="0"/>
              <a:t>приложению реализовывать веб-сервис внутри запускаемого файла.</a:t>
            </a:r>
            <a:endParaRPr lang="en-US" sz="2000" dirty="0" smtClean="0"/>
          </a:p>
          <a:p>
            <a:r>
              <a:rPr lang="en-US" sz="2000" dirty="0" err="1" smtClean="0"/>
              <a:t>Asp.Net</a:t>
            </a:r>
            <a:r>
              <a:rPr lang="en-US" sz="2000" dirty="0" smtClean="0"/>
              <a:t> Web API – </a:t>
            </a:r>
            <a:r>
              <a:rPr lang="ru-RU" sz="2000" dirty="0" smtClean="0"/>
              <a:t>как вариант реализации контракта</a:t>
            </a:r>
          </a:p>
          <a:p>
            <a:r>
              <a:rPr lang="ru-RU" sz="2000" dirty="0" smtClean="0"/>
              <a:t>Можно использовать любые расширения – </a:t>
            </a:r>
            <a:r>
              <a:rPr lang="en-US" sz="2000" dirty="0" err="1" smtClean="0"/>
              <a:t>Cors</a:t>
            </a:r>
            <a:r>
              <a:rPr lang="en-US" sz="2000" dirty="0" smtClean="0"/>
              <a:t>, </a:t>
            </a:r>
            <a:r>
              <a:rPr lang="en-US" sz="2000" dirty="0" err="1" smtClean="0"/>
              <a:t>SignalR</a:t>
            </a:r>
            <a:r>
              <a:rPr lang="en-US" sz="2000" dirty="0" smtClean="0"/>
              <a:t> and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Swagger</a:t>
            </a:r>
          </a:p>
          <a:p>
            <a:r>
              <a:rPr lang="ru-RU" sz="2000" dirty="0" smtClean="0"/>
              <a:t>Для упрощения, документирования и тестов – </a:t>
            </a:r>
            <a:r>
              <a:rPr lang="en-US" sz="2000" dirty="0" err="1" smtClean="0"/>
              <a:t>SwashBuckle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Unit-Testing</a:t>
            </a:r>
          </a:p>
          <a:p>
            <a:r>
              <a:rPr lang="en-US" sz="2000" dirty="0" err="1" smtClean="0"/>
              <a:t>Microsoft.Owin.Testing</a:t>
            </a:r>
            <a:r>
              <a:rPr lang="en-US" sz="2000" dirty="0" smtClean="0"/>
              <a:t> – </a:t>
            </a:r>
            <a:r>
              <a:rPr lang="ru-RU" sz="2000" dirty="0" smtClean="0"/>
              <a:t>юнит тесты для вашего </a:t>
            </a:r>
            <a:r>
              <a:rPr lang="en-US" sz="2000" dirty="0" smtClean="0"/>
              <a:t>API </a:t>
            </a:r>
          </a:p>
          <a:p>
            <a:endParaRPr lang="en-US" sz="2000" dirty="0" smtClean="0"/>
          </a:p>
          <a:p>
            <a:r>
              <a:rPr lang="ru-RU" sz="2000" b="1" dirty="0" smtClean="0">
                <a:solidFill>
                  <a:srgbClr val="003B77"/>
                </a:solidFill>
              </a:rPr>
              <a:t>Поддерживаемые платформы </a:t>
            </a:r>
          </a:p>
          <a:p>
            <a:r>
              <a:rPr lang="en-US" sz="2000" dirty="0" smtClean="0"/>
              <a:t>Console, WinForms, WPF</a:t>
            </a:r>
          </a:p>
          <a:p>
            <a:r>
              <a:rPr lang="en-US" sz="2000" dirty="0" err="1" smtClean="0"/>
              <a:t>.Net</a:t>
            </a:r>
            <a:r>
              <a:rPr lang="en-US" sz="2000" dirty="0" smtClean="0"/>
              <a:t> Core  - Console</a:t>
            </a:r>
          </a:p>
          <a:p>
            <a:r>
              <a:rPr lang="en-US" sz="2000" dirty="0" smtClean="0"/>
              <a:t>Since </a:t>
            </a:r>
            <a:r>
              <a:rPr lang="en-US" sz="2000" dirty="0" err="1" smtClean="0"/>
              <a:t>.Net</a:t>
            </a:r>
            <a:r>
              <a:rPr lang="en-US" sz="2000" dirty="0" smtClean="0"/>
              <a:t> Core 3 – WPF,  WinForms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Picture 2" descr="ÐÐ°ÑÑÐ¸Ð½ÐºÐ¸ Ð¿Ð¾ Ð·Ð°Ð¿ÑÐ¾ÑÑ o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31" y="4629150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89" y="1137354"/>
            <a:ext cx="109347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Рест везде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Просто и быстро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Хорошо смотриться в распределенных системах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 зависит от бэкэнда (</a:t>
            </a:r>
            <a:r>
              <a:rPr lang="en-US" sz="2400" dirty="0" smtClean="0"/>
              <a:t>Java, Python,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Все плюсы веб-сервисов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Уменьшение нагрузки сервера</a:t>
            </a:r>
            <a:r>
              <a:rPr lang="en-US" sz="2400" dirty="0" smtClean="0"/>
              <a:t>+ </a:t>
            </a:r>
            <a:r>
              <a:rPr lang="ru-RU" sz="2400" dirty="0" smtClean="0"/>
              <a:t>Возможно создавать гибридные приложения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Только настольные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Проблемы с доступом </a:t>
            </a:r>
            <a:r>
              <a:rPr lang="ru-RU" sz="2400" strike="sngStrike" dirty="0" smtClean="0"/>
              <a:t>к джоказино</a:t>
            </a:r>
            <a:r>
              <a:rPr lang="ru-RU" sz="2400" dirty="0" smtClean="0"/>
              <a:t> и правами (</a:t>
            </a:r>
            <a:r>
              <a:rPr lang="en-US" sz="2400" dirty="0" err="1" smtClean="0"/>
              <a:t>netsh</a:t>
            </a:r>
            <a:r>
              <a:rPr lang="en-US" sz="2400" dirty="0" smtClean="0"/>
              <a:t> http add </a:t>
            </a:r>
            <a:r>
              <a:rPr lang="en-US" sz="2400" dirty="0" err="1" smtClean="0"/>
              <a:t>urlacl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Обмен контрактов</a:t>
            </a:r>
            <a:r>
              <a:rPr lang="en-US" sz="2400" dirty="0" smtClean="0"/>
              <a:t> (</a:t>
            </a:r>
            <a:r>
              <a:rPr lang="ru-RU" sz="2400" dirty="0" smtClean="0"/>
              <a:t>кто главнее) и</a:t>
            </a:r>
            <a:r>
              <a:rPr lang="en-US" sz="2400" dirty="0" smtClean="0"/>
              <a:t>/</a:t>
            </a:r>
            <a:r>
              <a:rPr lang="ru-RU" sz="2400" dirty="0" smtClean="0"/>
              <a:t>или двойной код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Сложно синхронизировать</a:t>
            </a:r>
            <a:br>
              <a:rPr lang="ru-RU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6995" y="1105620"/>
            <a:ext cx="9302547" cy="563231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 =&gt;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SingleApiVersion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PushOwinSwagger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EnableSwaggerUi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3020" y="1180513"/>
            <a:ext cx="10062370" cy="34163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WebApp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StartUp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hostAddress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"http://localhost:9800/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/subscribe"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PushRegistration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IpAddress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hostAddress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"Press to exit"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6001" y="1966456"/>
            <a:ext cx="10620215" cy="16004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IHttpActionResult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}C ({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 F)"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923" y="4504965"/>
            <a:ext cx="6744154" cy="116955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NotifyClients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subscriberHolder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GetSubscribers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}/temp/current"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(temp));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9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570181"/>
            <a:ext cx="116401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SignalR</a:t>
            </a:r>
            <a:r>
              <a:rPr lang="en-US" sz="2400" dirty="0" smtClean="0"/>
              <a:t> – </a:t>
            </a:r>
            <a:r>
              <a:rPr lang="ru-RU" sz="2400" dirty="0" smtClean="0"/>
              <a:t>расширение функиональности </a:t>
            </a:r>
            <a:r>
              <a:rPr lang="en-US" sz="2400" dirty="0" smtClean="0"/>
              <a:t>ASP.net </a:t>
            </a:r>
            <a:r>
              <a:rPr lang="ru-RU" sz="2400" dirty="0" smtClean="0"/>
              <a:t>для поддержки механизма нотификации </a:t>
            </a:r>
            <a:r>
              <a:rPr lang="ru-RU" sz="2400" dirty="0" smtClean="0"/>
              <a:t>клиента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sz="2400" dirty="0" smtClean="0"/>
              <a:t>Реализует </a:t>
            </a:r>
            <a:r>
              <a:rPr lang="en-US" sz="2400" dirty="0" smtClean="0"/>
              <a:t>Push Model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Позволяет строить </a:t>
            </a:r>
            <a:r>
              <a:rPr lang="en-US" sz="2400" dirty="0" smtClean="0"/>
              <a:t>Real Time Application</a:t>
            </a:r>
          </a:p>
          <a:p>
            <a:endParaRPr lang="en-US" sz="2400" dirty="0"/>
          </a:p>
          <a:p>
            <a:r>
              <a:rPr lang="ru-RU" sz="2400" dirty="0" smtClean="0"/>
              <a:t>Поддержка  </a:t>
            </a:r>
            <a:r>
              <a:rPr lang="en-US" sz="2400" dirty="0" smtClean="0"/>
              <a:t>Server-To-Client RPC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Picture 1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576"/>
            <a:ext cx="54959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114486"/>
            <a:ext cx="1164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endParaRPr lang="en-US" sz="2400" b="1" dirty="0">
              <a:solidFill>
                <a:srgbClr val="003B77"/>
              </a:solidFill>
            </a:endParaRPr>
          </a:p>
          <a:p>
            <a:r>
              <a:rPr lang="ru-RU" sz="2000" dirty="0" smtClean="0"/>
              <a:t>Встроен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  <a:r>
              <a:rPr lang="ru-RU" sz="2000" dirty="0"/>
              <a:t> и </a:t>
            </a:r>
            <a:r>
              <a:rPr lang="en-US" sz="2000" dirty="0" err="1"/>
              <a:t>Asp.Net</a:t>
            </a:r>
            <a:r>
              <a:rPr lang="en-US" sz="2000" dirty="0"/>
              <a:t> Core</a:t>
            </a:r>
          </a:p>
          <a:p>
            <a:r>
              <a:rPr lang="ru-RU" sz="2000" dirty="0" smtClean="0"/>
              <a:t>Все плюшки </a:t>
            </a:r>
            <a:r>
              <a:rPr lang="en-US" sz="2000" dirty="0" smtClean="0"/>
              <a:t>Asp</a:t>
            </a:r>
            <a:r>
              <a:rPr lang="ru-RU" sz="2000" dirty="0" smtClean="0"/>
              <a:t>.</a:t>
            </a:r>
            <a:r>
              <a:rPr lang="en-US" sz="2000" dirty="0" smtClean="0"/>
              <a:t>Net (OWIN, CORS…)</a:t>
            </a:r>
            <a:endParaRPr lang="ru-RU" sz="2000" dirty="0"/>
          </a:p>
          <a:p>
            <a:r>
              <a:rPr lang="ru-RU" sz="2000" dirty="0" smtClean="0"/>
              <a:t>Масштабируемость </a:t>
            </a:r>
            <a:r>
              <a:rPr lang="en-US" sz="2000" dirty="0" smtClean="0"/>
              <a:t>(SQL, </a:t>
            </a:r>
            <a:r>
              <a:rPr lang="en-US" sz="2000" dirty="0" err="1" smtClean="0"/>
              <a:t>Redis</a:t>
            </a:r>
            <a:r>
              <a:rPr lang="en-US" sz="2000" dirty="0" smtClean="0"/>
              <a:t>, Azure Service Bus)</a:t>
            </a:r>
            <a:endParaRPr lang="en-US" sz="2000" dirty="0"/>
          </a:p>
          <a:p>
            <a:r>
              <a:rPr lang="ru-RU" sz="2000" dirty="0"/>
              <a:t>Нативная адресация клиентов (модели </a:t>
            </a:r>
            <a:r>
              <a:rPr lang="en-US" sz="2000" dirty="0"/>
              <a:t>Peer to peer, </a:t>
            </a:r>
            <a:r>
              <a:rPr lang="en-US" sz="2000" dirty="0" err="1"/>
              <a:t>BroadCast</a:t>
            </a:r>
            <a:r>
              <a:rPr lang="en-US" sz="2000" dirty="0"/>
              <a:t>, All except me)</a:t>
            </a:r>
          </a:p>
          <a:p>
            <a:r>
              <a:rPr lang="ru-RU" sz="2000" dirty="0"/>
              <a:t>Один канал </a:t>
            </a:r>
            <a:r>
              <a:rPr lang="ru-RU" sz="2000" dirty="0" smtClean="0"/>
              <a:t>для общения</a:t>
            </a:r>
            <a:r>
              <a:rPr lang="en-US" sz="2000" dirty="0" smtClean="0"/>
              <a:t> </a:t>
            </a:r>
            <a:r>
              <a:rPr lang="ru-RU" sz="2000" dirty="0" smtClean="0"/>
              <a:t>с клиентом</a:t>
            </a:r>
            <a:endParaRPr lang="en-US" sz="2000" dirty="0" smtClean="0"/>
          </a:p>
          <a:p>
            <a:r>
              <a:rPr lang="ru-RU" sz="2000" dirty="0" smtClean="0"/>
              <a:t>Возможность деплоя в </a:t>
            </a:r>
            <a:r>
              <a:rPr lang="en-US" sz="2000" dirty="0" smtClean="0"/>
              <a:t>AZURE</a:t>
            </a:r>
            <a:endParaRPr lang="ru-RU" sz="2000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25" y="3416840"/>
            <a:ext cx="4370275" cy="230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873" y="3828375"/>
            <a:ext cx="6437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endParaRPr lang="en-US" sz="2400" b="1" dirty="0"/>
          </a:p>
          <a:p>
            <a:r>
              <a:rPr lang="ru-RU" sz="2000" dirty="0"/>
              <a:t>Поддержка разных платформ – от браузеров до десктопов</a:t>
            </a:r>
            <a:r>
              <a:rPr lang="en-US" sz="2000" dirty="0"/>
              <a:t> (Windows Desktop, </a:t>
            </a:r>
            <a:r>
              <a:rPr lang="en-US" sz="2000" dirty="0" smtClean="0"/>
              <a:t>A lot of browsers, Java Client)</a:t>
            </a:r>
            <a:endParaRPr lang="ru-RU" sz="2000" dirty="0"/>
          </a:p>
          <a:p>
            <a:r>
              <a:rPr lang="ru-RU" sz="2000" dirty="0"/>
              <a:t>Готовые библиотеки для использования</a:t>
            </a:r>
          </a:p>
          <a:p>
            <a:r>
              <a:rPr lang="ru-RU" sz="2000" dirty="0"/>
              <a:t>Вариантивность транспорта (</a:t>
            </a:r>
            <a:r>
              <a:rPr lang="en-US" sz="2000" dirty="0" err="1"/>
              <a:t>WebSockets</a:t>
            </a:r>
            <a:r>
              <a:rPr lang="en-US" sz="2000" dirty="0"/>
              <a:t>, Server Sent Events, Forever Frame, long polling)</a:t>
            </a:r>
          </a:p>
          <a:p>
            <a:r>
              <a:rPr lang="ru-RU" sz="2000" dirty="0"/>
              <a:t>Мониторинг состояния подключения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29</a:t>
            </a:fld>
            <a:endParaRPr lang="en-US"/>
          </a:p>
        </p:txBody>
      </p:sp>
      <p:pic>
        <p:nvPicPr>
          <p:cNvPr id="11268" name="Picture 4" descr="https://qph.fs.quoracdn.net/main-qimg-90d3c32a799aa8da24d9da511ebbaa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5563"/>
            <a:ext cx="7315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</a:rPr>
              <a:t>События</a:t>
            </a:r>
            <a:r>
              <a:rPr lang="ru-RU" sz="3200" dirty="0" smtClean="0">
                <a:solidFill>
                  <a:srgbClr val="866B93"/>
                </a:solidFill>
              </a:rPr>
              <a:t> 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Клиент должен быть уведомлен о событиях произошедших в системе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Событие требует вмешательства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Лайв мониторинг активности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7" y="2829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1436977"/>
            <a:ext cx="104186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Открытый код и развитие технологии</a:t>
            </a:r>
          </a:p>
          <a:p>
            <a:r>
              <a:rPr lang="ru-RU" sz="2000" dirty="0" smtClean="0"/>
              <a:t>Много фич и плюшек (</a:t>
            </a:r>
            <a:r>
              <a:rPr lang="en-US" sz="2000" dirty="0" smtClean="0"/>
              <a:t>Loading Percent, Streams)</a:t>
            </a:r>
          </a:p>
          <a:p>
            <a:r>
              <a:rPr lang="ru-RU" sz="2000" dirty="0" smtClean="0"/>
              <a:t>Тонна документации и примеров</a:t>
            </a:r>
          </a:p>
          <a:p>
            <a:r>
              <a:rPr lang="ru-RU" sz="2000" dirty="0" smtClean="0"/>
              <a:t>Нативно и </a:t>
            </a:r>
            <a:r>
              <a:rPr lang="en-US" sz="2000" dirty="0" err="1" smtClean="0"/>
              <a:t>.Net</a:t>
            </a:r>
            <a:endParaRPr lang="ru-RU" sz="2000" dirty="0" smtClean="0"/>
          </a:p>
          <a:p>
            <a:r>
              <a:rPr lang="ru-RU" sz="2000" dirty="0" smtClean="0"/>
              <a:t>Поддержка современных технологий</a:t>
            </a:r>
          </a:p>
          <a:p>
            <a:endParaRPr lang="ru-RU" sz="2000" dirty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Нативно </a:t>
            </a:r>
            <a:r>
              <a:rPr lang="ru-RU" sz="2000" dirty="0"/>
              <a:t>и </a:t>
            </a:r>
            <a:r>
              <a:rPr lang="en-US" sz="2000" dirty="0" err="1"/>
              <a:t>.</a:t>
            </a:r>
            <a:r>
              <a:rPr lang="en-US" sz="2000" dirty="0" err="1" smtClean="0"/>
              <a:t>Net</a:t>
            </a:r>
            <a:endParaRPr lang="ru-RU" sz="2000" dirty="0" smtClean="0"/>
          </a:p>
          <a:p>
            <a:r>
              <a:rPr lang="ru-RU" sz="2000" dirty="0" smtClean="0"/>
              <a:t>Разрастается при масштабировании</a:t>
            </a:r>
            <a:endParaRPr lang="en-US" sz="20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30</a:t>
            </a:fld>
            <a:endParaRPr lang="en-US"/>
          </a:p>
        </p:txBody>
      </p:sp>
      <p:pic>
        <p:nvPicPr>
          <p:cNvPr id="12290" name="Picture 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36" y="4119595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788" t="13462" r="35000" b="51853"/>
          <a:stretch/>
        </p:blipFill>
        <p:spPr>
          <a:xfrm>
            <a:off x="7499927" y="1256885"/>
            <a:ext cx="3805382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9527" y="2076349"/>
            <a:ext cx="11455380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"http://localhost:9200"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IHubProxy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 = hubConnection.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CreateHubProxy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"TempHub"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"CurrentTemp"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temp =&gt;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 is {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"Signal R Client started"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6146" y="1845670"/>
            <a:ext cx="8289449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MapSignalR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9130" y="1751013"/>
            <a:ext cx="4996881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TempHub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 static 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031815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При наличии инфраструктуры и возможности надлежащего развертывания 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 </a:t>
            </a:r>
            <a:r>
              <a:rPr lang="en-US" sz="2000" dirty="0" smtClean="0"/>
              <a:t>Message Queue </a:t>
            </a:r>
            <a:r>
              <a:rPr lang="ru-RU" sz="2000" dirty="0" smtClean="0"/>
              <a:t>как канал обмена между клиентом и сервером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Producer/Consumer</a:t>
            </a:r>
            <a:r>
              <a:rPr lang="en-US" sz="2000" dirty="0" smtClean="0"/>
              <a:t> </a:t>
            </a:r>
            <a:r>
              <a:rPr lang="ru-RU" sz="2000" dirty="0" smtClean="0"/>
              <a:t>– отличный паттерн для общения между клиентом и сервером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rgbClr val="003B77"/>
                </a:solidFill>
              </a:rPr>
              <a:t>Сервер (</a:t>
            </a:r>
            <a:r>
              <a:rPr lang="en-US" sz="2000" b="1" dirty="0" smtClean="0">
                <a:solidFill>
                  <a:srgbClr val="003B77"/>
                </a:solidFill>
              </a:rPr>
              <a:t>Producer)</a:t>
            </a:r>
            <a:r>
              <a:rPr lang="en-US" sz="2000" dirty="0" smtClean="0"/>
              <a:t> – </a:t>
            </a:r>
            <a:r>
              <a:rPr lang="ru-RU" sz="2000" dirty="0" smtClean="0"/>
              <a:t>генерирует сообщения на основе бизнес логики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Message Queue</a:t>
            </a:r>
            <a:r>
              <a:rPr lang="en-US" sz="2000" b="1" dirty="0" smtClean="0">
                <a:solidFill>
                  <a:srgbClr val="466381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транспорт и доставка сообщений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rgbClr val="003B77"/>
                </a:solidFill>
              </a:rPr>
              <a:t>Клиент (</a:t>
            </a:r>
            <a:r>
              <a:rPr lang="en-US" sz="2000" b="1" dirty="0" smtClean="0">
                <a:solidFill>
                  <a:srgbClr val="003B77"/>
                </a:solidFill>
              </a:rPr>
              <a:t>Consumer)</a:t>
            </a:r>
            <a:r>
              <a:rPr lang="en-US" sz="2000" dirty="0" smtClean="0"/>
              <a:t> – </a:t>
            </a:r>
            <a:r>
              <a:rPr lang="ru-RU" sz="2000" dirty="0" smtClean="0"/>
              <a:t>получает сообщения (лично или</a:t>
            </a:r>
            <a:r>
              <a:rPr lang="en-US" sz="2000" dirty="0" smtClean="0"/>
              <a:t> broadcast) </a:t>
            </a:r>
            <a:r>
              <a:rPr lang="ru-RU" sz="2000" dirty="0" smtClean="0"/>
              <a:t>и обрабатывает на </a:t>
            </a:r>
            <a:r>
              <a:rPr lang="en-US" sz="2000" dirty="0" smtClean="0"/>
              <a:t>UI</a:t>
            </a:r>
            <a:r>
              <a:rPr lang="ru-RU" sz="2000" dirty="0" smtClean="0"/>
              <a:t> </a:t>
            </a:r>
          </a:p>
          <a:p>
            <a:pPr algn="ctr"/>
            <a:endParaRPr lang="ru-RU" sz="2000" dirty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54" y="4145684"/>
            <a:ext cx="5162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</a:t>
            </a:r>
            <a:r>
              <a:rPr lang="en-US" dirty="0" smtClean="0">
                <a:solidFill>
                  <a:srgbClr val="866B93"/>
                </a:solidFill>
              </a:rPr>
              <a:t>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1" y="1950800"/>
            <a:ext cx="995721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9073" y="1325563"/>
            <a:ext cx="932872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Множество моделей обмена </a:t>
            </a:r>
            <a:r>
              <a:rPr lang="ru-RU" sz="2000" dirty="0" smtClean="0"/>
              <a:t>сообщений</a:t>
            </a:r>
            <a:endParaRPr lang="en-US" sz="2000" dirty="0"/>
          </a:p>
          <a:p>
            <a:r>
              <a:rPr lang="ru-RU" sz="2000" dirty="0" smtClean="0"/>
              <a:t>Гибкость подхода и расширения</a:t>
            </a:r>
            <a:endParaRPr lang="ru-RU" sz="2000" dirty="0" smtClean="0"/>
          </a:p>
          <a:p>
            <a:r>
              <a:rPr lang="ru-RU" sz="2000" dirty="0" smtClean="0"/>
              <a:t>Гарантирования доставка </a:t>
            </a:r>
          </a:p>
          <a:p>
            <a:r>
              <a:rPr lang="ru-RU" sz="2000" dirty="0" smtClean="0"/>
              <a:t>Дополнительные возможности для тестирования и отслеживания процессов</a:t>
            </a:r>
          </a:p>
          <a:p>
            <a:r>
              <a:rPr lang="ru-RU" sz="2000" dirty="0" smtClean="0"/>
              <a:t>Не зависим от </a:t>
            </a:r>
            <a:r>
              <a:rPr lang="ru-RU" sz="2000" dirty="0" smtClean="0"/>
              <a:t>платформы клиента и сервера </a:t>
            </a:r>
            <a:r>
              <a:rPr lang="en-US" sz="2000" dirty="0" smtClean="0"/>
              <a:t>(</a:t>
            </a:r>
            <a:r>
              <a:rPr lang="ru-RU" sz="2000" dirty="0" smtClean="0"/>
              <a:t>есть варианты даже для </a:t>
            </a:r>
            <a:r>
              <a:rPr lang="en-US" sz="2000" dirty="0" smtClean="0"/>
              <a:t>JS)</a:t>
            </a:r>
            <a:endParaRPr lang="ru-RU" sz="2000" dirty="0" smtClean="0"/>
          </a:p>
          <a:p>
            <a:r>
              <a:rPr lang="ru-RU" sz="2000" dirty="0" smtClean="0"/>
              <a:t>Возможность совмещения с инфраструктурой</a:t>
            </a:r>
          </a:p>
          <a:p>
            <a:r>
              <a:rPr lang="ru-RU" sz="2000" dirty="0" smtClean="0"/>
              <a:t>Подходит для высоконагружженых систем</a:t>
            </a:r>
            <a:endParaRPr lang="ru-RU" sz="2000" dirty="0" smtClean="0"/>
          </a:p>
          <a:p>
            <a:r>
              <a:rPr lang="ru-RU" sz="2000" dirty="0" smtClean="0"/>
              <a:t>Откзоустойчивость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Требования к контуру работы</a:t>
            </a:r>
          </a:p>
          <a:p>
            <a:r>
              <a:rPr lang="ru-RU" sz="2000" dirty="0" smtClean="0"/>
              <a:t>Дополнительные узлы инфраструктуры при </a:t>
            </a:r>
            <a:r>
              <a:rPr lang="ru-RU" sz="2000" dirty="0" smtClean="0"/>
              <a:t>развертывании</a:t>
            </a:r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7423" y="1275933"/>
            <a:ext cx="6692858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consumer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EventingBasicConsumer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(channel);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consumer.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DA0DD"/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A0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(model,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=&gt;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body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ea.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(body);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BasicConsume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consumer);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9709" y="1717298"/>
            <a:ext cx="8922635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factory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ConnectionFactory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"localhost</a:t>
            </a:r>
            <a:r>
              <a:rPr lang="en-US" altLang="en-US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factory.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 body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BasicPublish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tempQueue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body);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[x] Sent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Комбинируйте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34" y="4397651"/>
            <a:ext cx="7377825" cy="164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05342"/>
            <a:ext cx="12192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Единого подхода не существует, есть лишь </a:t>
            </a:r>
            <a:r>
              <a:rPr lang="en-US" sz="2400" dirty="0" smtClean="0"/>
              <a:t>Best Practices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Все зависит от окружения и задач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Интеграции никто не отменял</a:t>
            </a:r>
          </a:p>
          <a:p>
            <a:pPr algn="ctr"/>
            <a:endParaRPr lang="ru-RU" dirty="0" smtClean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Данные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Актуальность информации – путь к успеху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 изменениях должны знать 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Обработка данных – цель клиента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На этом все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4200" y="1473200"/>
            <a:ext cx="8788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3B77"/>
                </a:solidFill>
              </a:rPr>
              <a:t>Владимир Зарубин</a:t>
            </a:r>
          </a:p>
          <a:p>
            <a:pPr algn="ctr"/>
            <a:endParaRPr lang="ru-RU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dirty="0" err="1" smtClean="0">
                <a:solidFill>
                  <a:srgbClr val="003B77"/>
                </a:solidFill>
              </a:rPr>
              <a:t>Luxoft</a:t>
            </a:r>
            <a:r>
              <a:rPr lang="en-US" sz="3600" b="1" dirty="0" smtClean="0">
                <a:solidFill>
                  <a:srgbClr val="003B77"/>
                </a:solidFill>
              </a:rPr>
              <a:t> – Omsk – </a:t>
            </a:r>
            <a:r>
              <a:rPr lang="en-US" sz="3600" b="1" dirty="0" err="1" smtClean="0">
                <a:solidFill>
                  <a:srgbClr val="003B77"/>
                </a:solidFill>
              </a:rPr>
              <a:t>Glonass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endParaRPr lang="en-US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Skype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3"/>
              </a:rPr>
              <a:t>vzarubinluxoft@gmail.com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Telegram</a:t>
            </a:r>
            <a:r>
              <a:rPr lang="en-US" sz="3600" b="1" dirty="0" smtClean="0">
                <a:solidFill>
                  <a:srgbClr val="003B77"/>
                </a:solidFill>
              </a:rPr>
              <a:t>: @faust69</a:t>
            </a: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E-mail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4"/>
              </a:rPr>
              <a:t>Vzarubin@luxoft.com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  <a:hlinkClick r:id="rId5"/>
              </a:rPr>
              <a:t>69Voland69@gmail.com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err="1" smtClean="0">
                <a:solidFill>
                  <a:srgbClr val="003B77"/>
                </a:solidFill>
              </a:rPr>
              <a:t>Github</a:t>
            </a:r>
            <a:r>
              <a:rPr lang="en-US" sz="3600" b="1" dirty="0">
                <a:solidFill>
                  <a:srgbClr val="003B77"/>
                </a:solidFill>
              </a:rPr>
              <a:t>: </a:t>
            </a:r>
            <a:r>
              <a:rPr lang="en-US" sz="3600" b="1" dirty="0" err="1">
                <a:solidFill>
                  <a:srgbClr val="003B77"/>
                </a:solidFill>
              </a:rPr>
              <a:t>VAZarubin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endParaRPr lang="en-US" sz="3600" b="1" dirty="0">
              <a:solidFill>
                <a:srgbClr val="003B77"/>
              </a:solidFill>
            </a:endParaRPr>
          </a:p>
          <a:p>
            <a:r>
              <a:rPr lang="en-US" sz="3600" b="1" dirty="0" smtClean="0">
                <a:solidFill>
                  <a:srgbClr val="003B77"/>
                </a:solidFill>
              </a:rPr>
              <a:t> </a:t>
            </a:r>
            <a:r>
              <a:rPr lang="ru-RU" sz="3600" b="1" dirty="0" smtClean="0">
                <a:solidFill>
                  <a:srgbClr val="003B77"/>
                </a:solidFill>
              </a:rPr>
              <a:t> </a:t>
            </a:r>
          </a:p>
          <a:p>
            <a:endParaRPr lang="ru-RU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5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Комманды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Обратное исполнение или 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RPC</a:t>
            </a:r>
            <a:endParaRPr lang="ru-RU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Контроль и обратная связь</a:t>
            </a:r>
          </a:p>
          <a:p>
            <a:pPr marL="0" indent="0" algn="ctr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Распределенные процессы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Классическая модель запрос-ответ.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Клиент спрашивает – сервер отвечает.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Запрос инициируется в необходимое клиенту время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Модель оповещения.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Сервер/прокси -оповещает </a:t>
            </a:r>
            <a:r>
              <a:rPr lang="ru-RU" sz="2400" b="1" dirty="0" smtClean="0"/>
              <a:t>подписчика </a:t>
            </a:r>
            <a:r>
              <a:rPr lang="ru-RU" sz="2400" dirty="0" smtClean="0"/>
              <a:t>о новой доступной информации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Push </a:t>
            </a:r>
            <a:r>
              <a:rPr lang="ru-RU" sz="2400" dirty="0" smtClean="0"/>
              <a:t>нотификация приходит клиенту по решению сервера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4903" y="195009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Polling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Long Polling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Signal R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 smtClean="0"/>
              <a:t>Owin</a:t>
            </a:r>
            <a:r>
              <a:rPr lang="en-US" sz="2400" dirty="0" smtClean="0"/>
              <a:t> Push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Message Queue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1" y="159773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9943"/>
            <a:ext cx="12192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Timers/Loops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Опрос по времени или по циклу. Каждые </a:t>
            </a:r>
            <a:r>
              <a:rPr lang="en-US" sz="2400" dirty="0" smtClean="0"/>
              <a:t>N </a:t>
            </a:r>
            <a:r>
              <a:rPr lang="ru-RU" sz="2400" dirty="0" smtClean="0"/>
              <a:t>секунд делаем </a:t>
            </a:r>
            <a:r>
              <a:rPr lang="en-US" sz="2400" dirty="0" smtClean="0"/>
              <a:t>Get/Post </a:t>
            </a:r>
            <a:r>
              <a:rPr lang="ru-RU" sz="2400" dirty="0" smtClean="0"/>
              <a:t>и получаем текущее состояние. </a:t>
            </a:r>
            <a:r>
              <a:rPr lang="ru-RU" sz="2400" i="1" dirty="0" smtClean="0"/>
              <a:t>Дискретизация</a:t>
            </a:r>
            <a:r>
              <a:rPr lang="ru-RU" sz="2400" dirty="0" smtClean="0"/>
              <a:t> состояния.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003B77"/>
                </a:solidFill>
              </a:rPr>
              <a:t>Scheduling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Опрос по расписанию. По бизнесу – данные появляются или должны обновляться со стогой переодичностью. 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Pooling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7025"/>
            <a:ext cx="12192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Event/Navigation Base</a:t>
            </a: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При загрузке новой страницы/блока/окна  - </a:t>
            </a: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получаем состояние сервера.</a:t>
            </a:r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Manual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Нажми на кнопку – увидишь результат. Старый и проверенный </a:t>
            </a:r>
            <a:r>
              <a:rPr lang="en-US" sz="2400" dirty="0" smtClean="0"/>
              <a:t>refresh/F5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eelawadee UI"/>
        <a:ea typeface=""/>
        <a:cs typeface=""/>
      </a:majorFont>
      <a:minorFont>
        <a:latin typeface="Leelawade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1002</Words>
  <Application>Microsoft Office PowerPoint</Application>
  <PresentationFormat>Widescreen</PresentationFormat>
  <Paragraphs>329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Leelawadee UI</vt:lpstr>
      <vt:lpstr>Wingdings</vt:lpstr>
      <vt:lpstr>Office Theme</vt:lpstr>
      <vt:lpstr>От Сервера клиенту или как это работает у другую сторону</vt:lpstr>
      <vt:lpstr>Зачем?</vt:lpstr>
      <vt:lpstr>Что хотим от клиента?</vt:lpstr>
      <vt:lpstr>Что хотим от клиента?</vt:lpstr>
      <vt:lpstr>Что хотим от клиента?</vt:lpstr>
      <vt:lpstr>Модели доставки сообщений</vt:lpstr>
      <vt:lpstr>Модели доставки сообщений</vt:lpstr>
      <vt:lpstr>Pooling</vt:lpstr>
      <vt:lpstr>Pooling</vt:lpstr>
      <vt:lpstr>Pooling</vt:lpstr>
      <vt:lpstr>Pooling</vt:lpstr>
      <vt:lpstr>Pooling</vt:lpstr>
      <vt:lpstr>Pooling C#</vt:lpstr>
      <vt:lpstr>Pooling JS</vt:lpstr>
      <vt:lpstr>Long Pooling</vt:lpstr>
      <vt:lpstr>Long Pooling</vt:lpstr>
      <vt:lpstr>Long Pooling</vt:lpstr>
      <vt:lpstr>Long Pooling C#</vt:lpstr>
      <vt:lpstr>Long Pooling JS</vt:lpstr>
      <vt:lpstr>Push OWIN или немного нестандартно</vt:lpstr>
      <vt:lpstr>Push OWIN</vt:lpstr>
      <vt:lpstr>Push OWIN</vt:lpstr>
      <vt:lpstr>Push OWIN</vt:lpstr>
      <vt:lpstr>Push OWIN</vt:lpstr>
      <vt:lpstr>Push OWIN</vt:lpstr>
      <vt:lpstr>Push OWIN</vt:lpstr>
      <vt:lpstr>Signal R</vt:lpstr>
      <vt:lpstr>Signal R</vt:lpstr>
      <vt:lpstr>Signal R</vt:lpstr>
      <vt:lpstr>Signal R</vt:lpstr>
      <vt:lpstr>Signal R</vt:lpstr>
      <vt:lpstr>Signal R</vt:lpstr>
      <vt:lpstr>Signal R</vt:lpstr>
      <vt:lpstr>Message Queue</vt:lpstr>
      <vt:lpstr>Message Queue</vt:lpstr>
      <vt:lpstr>Message Queue</vt:lpstr>
      <vt:lpstr>Message Queue</vt:lpstr>
      <vt:lpstr>Message Queue</vt:lpstr>
      <vt:lpstr>Комбинируйте</vt:lpstr>
      <vt:lpstr>На этом все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Сервера клиенту или как это работает у другую сторону</dc:title>
  <dc:creator>Zarubin, Vladimir</dc:creator>
  <cp:lastModifiedBy>Zarubin, Vladimir</cp:lastModifiedBy>
  <cp:revision>67</cp:revision>
  <dcterms:created xsi:type="dcterms:W3CDTF">2019-05-18T18:13:11Z</dcterms:created>
  <dcterms:modified xsi:type="dcterms:W3CDTF">2019-05-28T05:27:57Z</dcterms:modified>
</cp:coreProperties>
</file>