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82" r:id="rId10"/>
    <p:sldId id="283" r:id="rId11"/>
    <p:sldId id="270" r:id="rId12"/>
    <p:sldId id="264" r:id="rId13"/>
    <p:sldId id="265" r:id="rId14"/>
    <p:sldId id="267" r:id="rId15"/>
    <p:sldId id="266" r:id="rId16"/>
    <p:sldId id="269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4" r:id="rId27"/>
    <p:sldId id="279" r:id="rId28"/>
    <p:sldId id="280" r:id="rId29"/>
    <p:sldId id="281" r:id="rId30"/>
    <p:sldId id="288" r:id="rId31"/>
    <p:sldId id="285" r:id="rId32"/>
    <p:sldId id="286" r:id="rId33"/>
    <p:sldId id="287" r:id="rId34"/>
    <p:sldId id="294" r:id="rId35"/>
    <p:sldId id="295" r:id="rId36"/>
    <p:sldId id="296" r:id="rId37"/>
    <p:sldId id="293" r:id="rId38"/>
    <p:sldId id="292" r:id="rId39"/>
    <p:sldId id="290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77"/>
    <a:srgbClr val="866B93"/>
    <a:srgbClr val="466381"/>
    <a:srgbClr val="EE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E520-8155-4ED1-8413-FEF1052C0DFB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194C5-8C64-4E2C-ABC9-BC75E5E046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94C5-8C64-4E2C-ABC9-BC75E5E046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3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94C5-8C64-4E2C-ABC9-BC75E5E046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0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94C5-8C64-4E2C-ABC9-BC75E5E0466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1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1967-12DE-49E0-86B4-D4619A424ECE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4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F305-51FD-4F95-9731-B89B64620F98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6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92FD-F445-4E26-AAF8-6F67D91C10FE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9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EF17-A028-49FB-A009-80D5288F7F30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1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EB7-EB23-4C26-8E1A-A1CBEDE6AADB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B673-803E-4FD0-BD85-8E4475723F89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C058-718D-4893-8DDC-4F1D2B96C352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32A0-FFFB-45B5-AAD1-80609BCE1D21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90D-2813-4839-92EB-9609A207A92E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6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916F-F833-4125-8D7C-576B3C30C36A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3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857-CC23-4F7D-93BD-66316833EA4B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1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47D4-3DBF-4AD2-93FD-DD78B5A7B2FE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vzarubinluxoft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69Voland69@gmail.com" TargetMode="External"/><Relationship Id="rId4" Type="http://schemas.openxmlformats.org/officeDocument/2006/relationships/hyperlink" Target="mailto:Vzarubin@luxoft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От сервера – клиенту,</a:t>
            </a:r>
            <a:b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или Как это работает </a:t>
            </a:r>
            <a:r>
              <a:rPr lang="ru-RU" dirty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/>
            </a:r>
            <a:br>
              <a:rPr lang="ru-RU" dirty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в другую сторону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5" y="5893594"/>
            <a:ext cx="9144000" cy="1655762"/>
          </a:xfrm>
        </p:spPr>
        <p:txBody>
          <a:bodyPr/>
          <a:lstStyle/>
          <a:p>
            <a:r>
              <a:rPr lang="en-US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By Vladimir Zarubin</a:t>
            </a:r>
            <a:endParaRPr lang="en-US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030" name="Picture 6" descr="Fruit Smoothie P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832349"/>
            <a:ext cx="1057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</a:t>
            </a:r>
            <a:r>
              <a:rPr lang="en-US" dirty="0">
                <a:solidFill>
                  <a:srgbClr val="866B93"/>
                </a:solidFill>
              </a:rPr>
              <a:t>l</a:t>
            </a:r>
            <a:r>
              <a:rPr lang="en-US" dirty="0" smtClean="0">
                <a:solidFill>
                  <a:srgbClr val="866B93"/>
                </a:solidFill>
              </a:rPr>
              <a:t>ling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15" y="1858610"/>
            <a:ext cx="5768830" cy="43298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31" y="1690688"/>
            <a:ext cx="6715169" cy="49836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400" b="1" dirty="0" smtClean="0">
                <a:solidFill>
                  <a:srgbClr val="003B77"/>
                </a:solidFill>
              </a:rPr>
              <a:t>Плюсы</a:t>
            </a:r>
            <a:endParaRPr lang="en-US" sz="44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Простой и наглядный флоу </a:t>
            </a:r>
            <a:r>
              <a:rPr lang="en-US" dirty="0" smtClean="0"/>
              <a:t>response/request</a:t>
            </a:r>
            <a:endParaRPr lang="ru-RU" dirty="0" smtClean="0"/>
          </a:p>
          <a:p>
            <a:r>
              <a:rPr lang="ru-RU" dirty="0" smtClean="0"/>
              <a:t>Достаточно </a:t>
            </a:r>
            <a:r>
              <a:rPr lang="en-US" dirty="0" smtClean="0"/>
              <a:t>Http Client</a:t>
            </a:r>
            <a:endParaRPr lang="ru-RU" dirty="0" smtClean="0"/>
          </a:p>
          <a:p>
            <a:r>
              <a:rPr lang="ru-RU" dirty="0" smtClean="0"/>
              <a:t>Реализуем независимо от сервера/клиента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u-RU" sz="4400" b="1" dirty="0" smtClean="0">
                <a:solidFill>
                  <a:srgbClr val="003B77"/>
                </a:solidFill>
              </a:rPr>
              <a:t>Минусы</a:t>
            </a:r>
            <a:endParaRPr lang="en-US" sz="44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Дискретизация состояния</a:t>
            </a:r>
            <a:endParaRPr lang="en-US" dirty="0" smtClean="0"/>
          </a:p>
          <a:p>
            <a:r>
              <a:rPr lang="ru-RU" dirty="0" smtClean="0"/>
              <a:t>«Паразитная» нагрузка сервера (</a:t>
            </a:r>
            <a:r>
              <a:rPr lang="en-US" dirty="0" smtClean="0"/>
              <a:t>Request -&gt; Process -&gt; Sql -&gt; Response)</a:t>
            </a:r>
          </a:p>
          <a:p>
            <a:r>
              <a:rPr lang="ru-RU" dirty="0" smtClean="0"/>
              <a:t>Нет единой точки входа </a:t>
            </a:r>
          </a:p>
          <a:p>
            <a:r>
              <a:rPr lang="ru-RU" dirty="0" smtClean="0"/>
              <a:t>Состояние клиента сложно мониторить</a:t>
            </a:r>
          </a:p>
          <a:p>
            <a:r>
              <a:rPr lang="ru-RU" dirty="0" smtClean="0"/>
              <a:t>Сложно разделять состояния</a:t>
            </a:r>
            <a:r>
              <a:rPr lang="en-US" dirty="0" smtClean="0"/>
              <a:t> </a:t>
            </a:r>
            <a:r>
              <a:rPr lang="ru-RU" dirty="0" smtClean="0"/>
              <a:t>при их наличии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7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 C#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5561" y="2620022"/>
            <a:ext cx="11637819" cy="258532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"http://localhost:9650/temp/current"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GetStringAsync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(currentTemp);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Console.ReadLine();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 JS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822916"/>
            <a:ext cx="10915455" cy="440120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9C5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8C8B6"/>
                </a:solidFill>
                <a:effectLst/>
                <a:latin typeface="Consolas" panose="020B0609020204030204" pitchFamily="49" charset="0"/>
              </a:rPr>
              <a:t>="text/javascript"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'http://localhost:9650/temp/current'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(response)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    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(val)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document.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"tempHolder"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innerText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Клиент отправляет запрос вида </a:t>
            </a:r>
            <a:r>
              <a:rPr lang="en-US" dirty="0" smtClean="0"/>
              <a:t>Get/Post</a:t>
            </a:r>
            <a:r>
              <a:rPr lang="ru-RU" dirty="0" smtClean="0"/>
              <a:t> с большим или отсутствующим таймаутом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Сервер сохраняет </a:t>
            </a:r>
            <a:r>
              <a:rPr lang="en-US" dirty="0" smtClean="0"/>
              <a:t>HttpContext </a:t>
            </a:r>
            <a:r>
              <a:rPr lang="ru-RU" dirty="0" smtClean="0"/>
              <a:t>и оставляет соединение открытым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наступления ожидаемого события – ответ клиенту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Клиент после принятия ответа повторяет запрос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Polling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678" y="1144531"/>
            <a:ext cx="8056121" cy="57134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rgbClr val="003B77"/>
                </a:solidFill>
              </a:rPr>
              <a:t>Плюсы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Те же что и </a:t>
            </a:r>
            <a:r>
              <a:rPr lang="en-US" dirty="0" smtClean="0"/>
              <a:t>pooling</a:t>
            </a:r>
            <a:endParaRPr lang="ru-RU" dirty="0" smtClean="0"/>
          </a:p>
          <a:p>
            <a:r>
              <a:rPr lang="ru-RU" dirty="0" smtClean="0"/>
              <a:t>При «редких» событиях хорошо применим</a:t>
            </a:r>
          </a:p>
          <a:p>
            <a:pPr marL="0" indent="0">
              <a:buNone/>
            </a:pPr>
            <a:endParaRPr lang="en-US" sz="3600" b="1" dirty="0" smtClean="0">
              <a:solidFill>
                <a:srgbClr val="003B77"/>
              </a:solidFill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rgbClr val="003B77"/>
                </a:solidFill>
              </a:rPr>
              <a:t>Минусы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При частом возникновении события – становится </a:t>
            </a:r>
            <a:r>
              <a:rPr lang="en-US" dirty="0" smtClean="0"/>
              <a:t>pooling</a:t>
            </a:r>
          </a:p>
          <a:p>
            <a:r>
              <a:rPr lang="ru-RU" dirty="0" smtClean="0"/>
              <a:t>Открытые висящие соединения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Polling C#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8226" y="2399529"/>
            <a:ext cx="10948831" cy="230832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(toker.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IsCancellationRequested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"http://localhost:9700/temp/GetTemp"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GetStringAsync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(currentTemp);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Polling JS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57748" y="1361252"/>
            <a:ext cx="10059164" cy="532453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9C5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8C8B6"/>
                </a:solidFill>
                <a:effectLst/>
                <a:latin typeface="Consolas" panose="020B0609020204030204" pitchFamily="49" charset="0"/>
              </a:rPr>
              <a:t>="text/javascript"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'http://localhost:9700/temp/gettemp'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(response)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    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(val)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document.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"tempHolder"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innerText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(value) {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ru-RU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Зачем?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24743"/>
            <a:ext cx="12192000" cy="483325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Как уведомить клиента о произошедшем событии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>
              <a:buFont typeface="Wingdings" panose="05000000000000000000" pitchFamily="2" charset="2"/>
              <a:buChar char="§"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Как предоставить клиенту своевременные данные</a:t>
            </a:r>
            <a:r>
              <a:rPr lang="en-US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Как поддержать интерактивность в вашем приложении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9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r>
              <a:rPr lang="ru-RU" dirty="0" smtClean="0">
                <a:solidFill>
                  <a:srgbClr val="866B93"/>
                </a:solidFill>
              </a:rPr>
              <a:t>, или Немного нестандартно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Application as Service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Desktop</a:t>
            </a:r>
            <a:r>
              <a:rPr lang="ru-RU" sz="2400" dirty="0" smtClean="0"/>
              <a:t>-приложение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предоставляет канал связи в виде </a:t>
            </a:r>
            <a:r>
              <a:rPr lang="en-US" sz="2400" dirty="0" smtClean="0"/>
              <a:t>OWIN Self Host Rest </a:t>
            </a:r>
            <a:r>
              <a:rPr lang="ru-RU" sz="2400" dirty="0" smtClean="0"/>
              <a:t>сервиса с уникальным адресом</a:t>
            </a:r>
          </a:p>
          <a:p>
            <a:pPr marL="0" indent="0">
              <a:buNone/>
            </a:pPr>
            <a:r>
              <a:rPr lang="en-US" sz="2400" dirty="0" smtClean="0"/>
              <a:t>Rest</a:t>
            </a:r>
            <a:r>
              <a:rPr lang="ru-RU" sz="2400" dirty="0" smtClean="0"/>
              <a:t> реализует контракт </a:t>
            </a:r>
            <a:r>
              <a:rPr lang="en-US" sz="2400" dirty="0" smtClean="0"/>
              <a:t>push</a:t>
            </a:r>
            <a:r>
              <a:rPr lang="ru-RU" sz="2400" dirty="0" smtClean="0"/>
              <a:t>-уведомлений</a:t>
            </a:r>
          </a:p>
          <a:p>
            <a:pPr marL="0" indent="0">
              <a:buNone/>
            </a:pPr>
            <a:r>
              <a:rPr lang="en-US" sz="2400" dirty="0" smtClean="0"/>
              <a:t>Rest </a:t>
            </a:r>
            <a:r>
              <a:rPr lang="ru-RU" sz="2400" dirty="0" smtClean="0"/>
              <a:t>принимает </a:t>
            </a:r>
            <a:r>
              <a:rPr lang="en-US" sz="2400" dirty="0" smtClean="0"/>
              <a:t>push</a:t>
            </a:r>
            <a:r>
              <a:rPr lang="ru-RU" sz="2400" dirty="0" smtClean="0"/>
              <a:t>-сообщения и прокидывает дальше в приложение (</a:t>
            </a:r>
            <a:r>
              <a:rPr lang="en-US" sz="2400" dirty="0" smtClean="0"/>
              <a:t>Pub/Sub, Event Bus, Rx)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Server as Request Client</a:t>
            </a:r>
          </a:p>
          <a:p>
            <a:pPr marL="0" indent="0">
              <a:buNone/>
            </a:pPr>
            <a:r>
              <a:rPr lang="ru-RU" sz="2400" dirty="0" smtClean="0"/>
              <a:t>При регистрации/логине клиента серверная часть «запоминает» клиента</a:t>
            </a:r>
          </a:p>
          <a:p>
            <a:pPr marL="0" indent="0">
              <a:buNone/>
            </a:pPr>
            <a:r>
              <a:rPr lang="ru-RU" sz="2400" dirty="0" smtClean="0"/>
              <a:t>При возникновении события сервер посылает </a:t>
            </a:r>
            <a:r>
              <a:rPr lang="en-US" sz="2400" dirty="0" smtClean="0"/>
              <a:t>Rest</a:t>
            </a:r>
            <a:r>
              <a:rPr lang="ru-RU" sz="2400" dirty="0" smtClean="0"/>
              <a:t>-запрос по «адресу» клиента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5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18" y="1843373"/>
            <a:ext cx="5168963" cy="3897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08364"/>
            <a:ext cx="115824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3B77"/>
                </a:solidFill>
              </a:rPr>
              <a:t>Owin Self Host </a:t>
            </a:r>
            <a:endParaRPr lang="en-US" sz="2000" dirty="0" smtClean="0"/>
          </a:p>
          <a:p>
            <a:r>
              <a:rPr lang="en-US" sz="2000" dirty="0" smtClean="0"/>
              <a:t>Owin </a:t>
            </a:r>
            <a:r>
              <a:rPr lang="ru-RU" sz="2000" dirty="0" smtClean="0"/>
              <a:t>совместо с </a:t>
            </a:r>
            <a:r>
              <a:rPr lang="en-US" sz="2000" dirty="0" smtClean="0"/>
              <a:t>Self-Host </a:t>
            </a:r>
            <a:r>
              <a:rPr lang="ru-RU" sz="2000" dirty="0" smtClean="0"/>
              <a:t>позволяют </a:t>
            </a:r>
            <a:r>
              <a:rPr lang="en-US" sz="2000" dirty="0" smtClean="0"/>
              <a:t>Windows</a:t>
            </a:r>
            <a:r>
              <a:rPr lang="ru-RU" sz="2000" dirty="0" smtClean="0"/>
              <a:t>-приложению реализовывать веб-сервис внутри запускаемого файла</a:t>
            </a:r>
            <a:endParaRPr lang="en-US" sz="2000" dirty="0" smtClean="0"/>
          </a:p>
          <a:p>
            <a:r>
              <a:rPr lang="en-US" sz="2000" dirty="0" smtClean="0"/>
              <a:t>Asp.Net Web API </a:t>
            </a:r>
            <a:r>
              <a:rPr lang="ru-RU" sz="2000" dirty="0" smtClean="0"/>
              <a:t>как вариант реализации контракта</a:t>
            </a:r>
          </a:p>
          <a:p>
            <a:r>
              <a:rPr lang="ru-RU" sz="2000" dirty="0" smtClean="0"/>
              <a:t>Можно использовать любые расширения – </a:t>
            </a:r>
            <a:r>
              <a:rPr lang="en-US" sz="2000" dirty="0" smtClean="0"/>
              <a:t>Cors, SignalR and etc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en-US" sz="2000" b="1" dirty="0" smtClean="0">
                <a:solidFill>
                  <a:srgbClr val="003B77"/>
                </a:solidFill>
              </a:rPr>
              <a:t>Swagger</a:t>
            </a:r>
          </a:p>
          <a:p>
            <a:r>
              <a:rPr lang="ru-RU" sz="2000" dirty="0" smtClean="0"/>
              <a:t>Для упрощения, документирования и тестов – </a:t>
            </a:r>
            <a:r>
              <a:rPr lang="en-US" sz="2000" dirty="0" err="1" smtClean="0"/>
              <a:t>SwashBuckle</a:t>
            </a:r>
            <a:endParaRPr lang="ru-RU" sz="2000" dirty="0" smtClean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3B77"/>
                </a:solidFill>
              </a:rPr>
              <a:t>Unit-Testing</a:t>
            </a:r>
          </a:p>
          <a:p>
            <a:r>
              <a:rPr lang="en-US" sz="2000" dirty="0" smtClean="0"/>
              <a:t>Microsoft.Owin.Testing – </a:t>
            </a:r>
            <a:r>
              <a:rPr lang="ru-RU" sz="2000" dirty="0" smtClean="0"/>
              <a:t>юнит-тесты для вашего </a:t>
            </a:r>
            <a:r>
              <a:rPr lang="en-US" sz="2000" dirty="0" smtClean="0"/>
              <a:t>API </a:t>
            </a:r>
          </a:p>
          <a:p>
            <a:endParaRPr lang="en-US" sz="2000" dirty="0" smtClean="0"/>
          </a:p>
          <a:p>
            <a:r>
              <a:rPr lang="ru-RU" sz="2000" b="1" dirty="0" smtClean="0">
                <a:solidFill>
                  <a:srgbClr val="003B77"/>
                </a:solidFill>
              </a:rPr>
              <a:t>Поддерживаемые платформы </a:t>
            </a:r>
          </a:p>
          <a:p>
            <a:r>
              <a:rPr lang="en-US" sz="2000" dirty="0" smtClean="0"/>
              <a:t>Console, WinForms, WPF</a:t>
            </a:r>
          </a:p>
          <a:p>
            <a:r>
              <a:rPr lang="en-US" sz="2000" dirty="0" smtClean="0"/>
              <a:t>.Net Core  - Console</a:t>
            </a:r>
          </a:p>
          <a:p>
            <a:r>
              <a:rPr lang="en-US" sz="2000" dirty="0" smtClean="0"/>
              <a:t>Since .Net Core 3 – WPF,  WinForms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5" name="Picture 2" descr="ÐÐ°ÑÑÐ¸Ð½ÐºÐ¸ Ð¿Ð¾ Ð·Ð°Ð¿ÑÐ¾ÑÑ ow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31" y="4629150"/>
            <a:ext cx="4762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589" y="1137354"/>
            <a:ext cx="109347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Плюсы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Рест везде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Просто и быстро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Хорошо смотрится в распределенных системах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mtClean="0"/>
              <a:t>Не зависит </a:t>
            </a:r>
            <a:r>
              <a:rPr lang="ru-RU" sz="2400" dirty="0" smtClean="0"/>
              <a:t>от </a:t>
            </a:r>
            <a:r>
              <a:rPr lang="ru-RU" sz="2400" dirty="0" err="1" smtClean="0"/>
              <a:t>бэкэнда</a:t>
            </a:r>
            <a:r>
              <a:rPr lang="ru-RU" sz="2400" dirty="0" smtClean="0"/>
              <a:t> (</a:t>
            </a:r>
            <a:r>
              <a:rPr lang="en-US" sz="2400" dirty="0" smtClean="0"/>
              <a:t>Java, Python, NodeJs)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Все плюсы веб-сервисов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Уменьшение нагрузки сервера </a:t>
            </a:r>
            <a:r>
              <a:rPr lang="en-US" sz="2400" dirty="0" smtClean="0"/>
              <a:t>+ </a:t>
            </a:r>
            <a:r>
              <a:rPr lang="ru-RU" sz="2400" dirty="0"/>
              <a:t>в</a:t>
            </a:r>
            <a:r>
              <a:rPr lang="ru-RU" sz="2400" dirty="0" smtClean="0"/>
              <a:t>озможно создавать гибридные приложения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/>
            <a:r>
              <a:rPr lang="ru-RU" sz="2400" b="1" dirty="0" smtClean="0">
                <a:solidFill>
                  <a:srgbClr val="003B77"/>
                </a:solidFill>
              </a:rPr>
              <a:t>Минусы</a:t>
            </a: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Только настольные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Проблемы с доступом </a:t>
            </a:r>
            <a:r>
              <a:rPr lang="ru-RU" sz="2400" strike="sngStrike" dirty="0" smtClean="0"/>
              <a:t>к </a:t>
            </a:r>
            <a:r>
              <a:rPr lang="ru-RU" sz="2400" strike="sngStrike" dirty="0" err="1" smtClean="0"/>
              <a:t>джойказино</a:t>
            </a:r>
            <a:r>
              <a:rPr lang="ru-RU" sz="2400" dirty="0" smtClean="0"/>
              <a:t> и правами (</a:t>
            </a:r>
            <a:r>
              <a:rPr lang="en-US" sz="2400" dirty="0" smtClean="0"/>
              <a:t>netsh http add urlacl)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Обмен контрактов</a:t>
            </a:r>
            <a:r>
              <a:rPr lang="en-US" sz="2400" dirty="0" smtClean="0"/>
              <a:t> (</a:t>
            </a:r>
            <a:r>
              <a:rPr lang="ru-RU" sz="2400" dirty="0" smtClean="0"/>
              <a:t>кто главнее) и</a:t>
            </a:r>
            <a:r>
              <a:rPr lang="en-US" sz="2400" dirty="0" smtClean="0"/>
              <a:t>/</a:t>
            </a:r>
            <a:r>
              <a:rPr lang="ru-RU" sz="2400" dirty="0" smtClean="0"/>
              <a:t>или двойной код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Сложно синхронизировать</a:t>
            </a:r>
            <a:br>
              <a:rPr lang="ru-RU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6995" y="1105620"/>
            <a:ext cx="9302547" cy="563231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IAppBuilder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appBuilder)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HttpConfiguration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MapHttpAttributeRoutes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MapHttpRoute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"{controller}/{action}"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EnableSwagger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 =&gt; c.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SingleApiVersion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"v1"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"PushOwinSwagger"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EnableSwaggerUi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UseCors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CorsOptions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AllowAll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UseWebApi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(config);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EnsureInitialized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3020" y="1180513"/>
            <a:ext cx="10062370" cy="341632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WebApp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StartUp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&gt;(hostAddress))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"http://localhost:9800/reg/subscribe"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PostJsonAsync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PushRegistration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IpAddress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hostAddress,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ClientId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NewGuid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"Press to exit"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ReadKey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16001" y="1966456"/>
            <a:ext cx="10620215" cy="160043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IHttpActionResult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TempChange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"Current temp is 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TemperatureInC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}C ({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TemperatureInF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 F)"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23923" y="4504965"/>
            <a:ext cx="6744154" cy="116955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NotifyClients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temp)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sub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subscriberHolder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GetSubscribers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}/temp/current"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PostJsonAsync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TempChange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(temp));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29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873" y="1570181"/>
            <a:ext cx="116401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SignalR – </a:t>
            </a:r>
            <a:r>
              <a:rPr lang="ru-RU" sz="2400" dirty="0" smtClean="0"/>
              <a:t>расширение функциональности </a:t>
            </a:r>
            <a:r>
              <a:rPr lang="en-US" sz="2400" dirty="0" smtClean="0"/>
              <a:t>ASP.net </a:t>
            </a:r>
            <a:r>
              <a:rPr lang="ru-RU" sz="2400" dirty="0" smtClean="0"/>
              <a:t>для поддержки механизма нотификации клиента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sz="2400" dirty="0" smtClean="0"/>
              <a:t>Реализует </a:t>
            </a:r>
            <a:r>
              <a:rPr lang="en-US" sz="2400" dirty="0" smtClean="0"/>
              <a:t>Push Model</a:t>
            </a:r>
          </a:p>
          <a:p>
            <a:endParaRPr lang="en-US" sz="2400" dirty="0"/>
          </a:p>
          <a:p>
            <a:r>
              <a:rPr lang="ru-RU" sz="2400" dirty="0" smtClean="0"/>
              <a:t>Позволяет строить </a:t>
            </a:r>
            <a:r>
              <a:rPr lang="en-US" sz="2400" dirty="0" smtClean="0"/>
              <a:t>Real Time Application</a:t>
            </a:r>
          </a:p>
          <a:p>
            <a:endParaRPr lang="en-US" sz="2400" dirty="0"/>
          </a:p>
          <a:p>
            <a:r>
              <a:rPr lang="ru-RU" sz="2400" dirty="0" smtClean="0"/>
              <a:t>Поддержка  </a:t>
            </a:r>
            <a:r>
              <a:rPr lang="en-US" sz="2400" dirty="0" smtClean="0"/>
              <a:t>Server-To-Client RPC</a:t>
            </a:r>
            <a:endParaRPr lang="ru-RU" sz="2400" dirty="0" smtClean="0"/>
          </a:p>
          <a:p>
            <a:endParaRPr lang="ru-RU" sz="2400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4" name="Picture 12" descr="ÐÐ°ÑÑÐ¸Ð½ÐºÐ¸ Ð¿Ð¾ Ð·Ð°Ð¿ÑÐ¾ÑÑ Signal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3576"/>
            <a:ext cx="54959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873" y="1114486"/>
            <a:ext cx="11640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Сервер</a:t>
            </a:r>
            <a:endParaRPr lang="en-US" sz="2400" b="1" dirty="0">
              <a:solidFill>
                <a:srgbClr val="003B77"/>
              </a:solidFill>
            </a:endParaRPr>
          </a:p>
          <a:p>
            <a:r>
              <a:rPr lang="ru-RU" sz="2000" dirty="0" smtClean="0"/>
              <a:t>Встроен </a:t>
            </a:r>
            <a:r>
              <a:rPr lang="ru-RU" sz="2000" dirty="0"/>
              <a:t>в </a:t>
            </a:r>
            <a:r>
              <a:rPr lang="en-US" sz="2000" dirty="0"/>
              <a:t>Asp.net</a:t>
            </a:r>
            <a:r>
              <a:rPr lang="ru-RU" sz="2000" dirty="0"/>
              <a:t> и </a:t>
            </a:r>
            <a:r>
              <a:rPr lang="en-US" sz="2000" dirty="0"/>
              <a:t>Asp.Net Core</a:t>
            </a:r>
          </a:p>
          <a:p>
            <a:r>
              <a:rPr lang="ru-RU" sz="2000" dirty="0" smtClean="0"/>
              <a:t>Все плюшки </a:t>
            </a:r>
            <a:r>
              <a:rPr lang="en-US" sz="2000" dirty="0" smtClean="0"/>
              <a:t>Asp</a:t>
            </a:r>
            <a:r>
              <a:rPr lang="ru-RU" sz="2000" dirty="0" smtClean="0"/>
              <a:t>.</a:t>
            </a:r>
            <a:r>
              <a:rPr lang="en-US" sz="2000" dirty="0" smtClean="0"/>
              <a:t>Net (OWIN, CORS…)</a:t>
            </a:r>
            <a:endParaRPr lang="ru-RU" sz="2000" dirty="0"/>
          </a:p>
          <a:p>
            <a:r>
              <a:rPr lang="ru-RU" sz="2000" dirty="0" smtClean="0"/>
              <a:t>Масштабируемость </a:t>
            </a:r>
            <a:r>
              <a:rPr lang="en-US" sz="2000" dirty="0" smtClean="0"/>
              <a:t>(SQL, Redis, Azure Service Bus)</a:t>
            </a:r>
            <a:endParaRPr lang="en-US" sz="2000" dirty="0"/>
          </a:p>
          <a:p>
            <a:r>
              <a:rPr lang="ru-RU" sz="2000" dirty="0"/>
              <a:t>Нативная адресация клиентов (модели </a:t>
            </a:r>
            <a:r>
              <a:rPr lang="en-US" sz="2000" dirty="0"/>
              <a:t>Peer to peer, BroadCast, All except me)</a:t>
            </a:r>
          </a:p>
          <a:p>
            <a:r>
              <a:rPr lang="ru-RU" sz="2000" dirty="0"/>
              <a:t>Один канал </a:t>
            </a:r>
            <a:r>
              <a:rPr lang="ru-RU" sz="2000" dirty="0" smtClean="0"/>
              <a:t>для общения</a:t>
            </a:r>
            <a:r>
              <a:rPr lang="en-US" sz="2000" dirty="0" smtClean="0"/>
              <a:t> </a:t>
            </a:r>
            <a:r>
              <a:rPr lang="ru-RU" sz="2000" dirty="0" smtClean="0"/>
              <a:t>с клиентом</a:t>
            </a:r>
            <a:endParaRPr lang="en-US" sz="2000" dirty="0" smtClean="0"/>
          </a:p>
          <a:p>
            <a:r>
              <a:rPr lang="ru-RU" sz="2000" dirty="0" smtClean="0"/>
              <a:t>Возможность деплоя в </a:t>
            </a:r>
            <a:r>
              <a:rPr lang="en-US" sz="2000" dirty="0" smtClean="0"/>
              <a:t>AZURE</a:t>
            </a:r>
            <a:endParaRPr lang="ru-RU" sz="2000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25" y="3416840"/>
            <a:ext cx="4370275" cy="2305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873" y="3828375"/>
            <a:ext cx="6437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Клиент</a:t>
            </a:r>
            <a:endParaRPr lang="en-US" sz="2400" b="1" dirty="0"/>
          </a:p>
          <a:p>
            <a:r>
              <a:rPr lang="ru-RU" sz="2000" dirty="0"/>
              <a:t>Поддержка разных платформ – от браузеров до десктопов</a:t>
            </a:r>
            <a:r>
              <a:rPr lang="en-US" sz="2000" dirty="0"/>
              <a:t> (Windows Desktop, </a:t>
            </a:r>
            <a:r>
              <a:rPr lang="en-US" sz="2000" dirty="0" smtClean="0"/>
              <a:t>A lot of browsers, Java Client)</a:t>
            </a:r>
            <a:endParaRPr lang="ru-RU" sz="2000" dirty="0"/>
          </a:p>
          <a:p>
            <a:r>
              <a:rPr lang="ru-RU" sz="2000" dirty="0"/>
              <a:t>Готовые библиотеки для использования</a:t>
            </a:r>
          </a:p>
          <a:p>
            <a:r>
              <a:rPr lang="ru-RU" sz="2000" dirty="0" smtClean="0"/>
              <a:t>Вариативность </a:t>
            </a:r>
            <a:r>
              <a:rPr lang="ru-RU" sz="2000" dirty="0"/>
              <a:t>транспорта (</a:t>
            </a:r>
            <a:r>
              <a:rPr lang="en-US" sz="2000" dirty="0"/>
              <a:t>WebSockets, Server Sent Events, Forever Frame, long polling)</a:t>
            </a:r>
          </a:p>
          <a:p>
            <a:r>
              <a:rPr lang="ru-RU" sz="2000" dirty="0"/>
              <a:t>Мониторинг состояния подключения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29</a:t>
            </a:fld>
            <a:endParaRPr lang="en-US" dirty="0"/>
          </a:p>
        </p:txBody>
      </p:sp>
      <p:pic>
        <p:nvPicPr>
          <p:cNvPr id="11268" name="Picture 4" descr="https://qph.fs.quoracdn.net/main-qimg-90d3c32a799aa8da24d9da511ebbaa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25563"/>
            <a:ext cx="73152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9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Что хотим от клиента?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solidFill>
                  <a:srgbClr val="866B93"/>
                </a:solidFill>
              </a:rPr>
              <a:t>События</a:t>
            </a:r>
            <a:r>
              <a:rPr lang="ru-RU" sz="3200" dirty="0" smtClean="0">
                <a:solidFill>
                  <a:srgbClr val="866B93"/>
                </a:solidFill>
              </a:rPr>
              <a:t> </a:t>
            </a:r>
          </a:p>
          <a:p>
            <a:pPr marL="0" indent="0" algn="ctr">
              <a:buNone/>
            </a:pPr>
            <a:endParaRPr lang="ru-RU" sz="3200" dirty="0" smtClean="0">
              <a:solidFill>
                <a:srgbClr val="866B93"/>
              </a:solidFill>
            </a:endParaRPr>
          </a:p>
          <a:p>
            <a:pPr marL="0" indent="0" algn="ctr">
              <a:buNone/>
            </a:pPr>
            <a:r>
              <a:rPr lang="ru-RU" dirty="0" smtClean="0"/>
              <a:t>Клиент должен быть уведомлен о событиях, произошедших в системе 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Событие требует вмешательства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err="1" smtClean="0"/>
              <a:t>Лайв</a:t>
            </a:r>
            <a:r>
              <a:rPr lang="ru-RU" dirty="0" smtClean="0"/>
              <a:t>-мониторинг активности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47" y="2829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691" y="1436977"/>
            <a:ext cx="1041861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Плюсы</a:t>
            </a:r>
            <a:r>
              <a:rPr lang="ru-RU" sz="2000" dirty="0" smtClean="0"/>
              <a:t>:</a:t>
            </a:r>
          </a:p>
          <a:p>
            <a:r>
              <a:rPr lang="ru-RU" sz="2000" dirty="0" smtClean="0"/>
              <a:t>Открытый код и развитие технологии</a:t>
            </a:r>
          </a:p>
          <a:p>
            <a:r>
              <a:rPr lang="ru-RU" sz="2000" dirty="0" smtClean="0"/>
              <a:t>Много фич и плюшек (</a:t>
            </a:r>
            <a:r>
              <a:rPr lang="en-US" sz="2000" dirty="0" smtClean="0"/>
              <a:t>Loading Percent, Streams)</a:t>
            </a:r>
          </a:p>
          <a:p>
            <a:r>
              <a:rPr lang="ru-RU" sz="2000" dirty="0" smtClean="0"/>
              <a:t>Тонна документации и примеров</a:t>
            </a:r>
          </a:p>
          <a:p>
            <a:r>
              <a:rPr lang="ru-RU" sz="2000" dirty="0" smtClean="0"/>
              <a:t>Нативно и </a:t>
            </a:r>
            <a:r>
              <a:rPr lang="en-US" sz="2000" dirty="0" smtClean="0"/>
              <a:t>.Net</a:t>
            </a:r>
            <a:endParaRPr lang="ru-RU" sz="2000" dirty="0" smtClean="0"/>
          </a:p>
          <a:p>
            <a:r>
              <a:rPr lang="ru-RU" sz="2000" dirty="0" smtClean="0"/>
              <a:t>Поддержка современных технологий</a:t>
            </a:r>
          </a:p>
          <a:p>
            <a:endParaRPr lang="ru-RU" sz="2000" dirty="0"/>
          </a:p>
          <a:p>
            <a:r>
              <a:rPr lang="ru-RU" sz="2400" b="1" dirty="0" smtClean="0">
                <a:solidFill>
                  <a:srgbClr val="003B77"/>
                </a:solidFill>
              </a:rPr>
              <a:t>Минусы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r>
              <a:rPr lang="ru-RU" sz="2000" dirty="0" smtClean="0"/>
              <a:t>Нативно </a:t>
            </a:r>
            <a:r>
              <a:rPr lang="ru-RU" sz="2000" dirty="0"/>
              <a:t>и </a:t>
            </a:r>
            <a:r>
              <a:rPr lang="en-US" sz="2000" dirty="0"/>
              <a:t>.</a:t>
            </a:r>
            <a:r>
              <a:rPr lang="en-US" sz="2000" dirty="0" smtClean="0"/>
              <a:t>Net</a:t>
            </a:r>
            <a:endParaRPr lang="ru-RU" sz="2000" dirty="0" smtClean="0"/>
          </a:p>
          <a:p>
            <a:r>
              <a:rPr lang="ru-RU" sz="2000" dirty="0" smtClean="0"/>
              <a:t>Разрастается при масштабировании</a:t>
            </a:r>
            <a:endParaRPr lang="en-US" sz="2000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30</a:t>
            </a:fld>
            <a:endParaRPr lang="en-US" dirty="0"/>
          </a:p>
        </p:txBody>
      </p:sp>
      <p:pic>
        <p:nvPicPr>
          <p:cNvPr id="12290" name="Picture 2" descr="ÐÐ°ÑÑÐ¸Ð½ÐºÐ¸ Ð¿Ð¾ Ð·Ð°Ð¿ÑÐ¾ÑÑ Signal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636" y="4119595"/>
            <a:ext cx="5715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788" t="13462" r="35000" b="51853"/>
          <a:stretch/>
        </p:blipFill>
        <p:spPr>
          <a:xfrm>
            <a:off x="7499927" y="1256885"/>
            <a:ext cx="3805382" cy="22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9527" y="2076349"/>
            <a:ext cx="11455380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hubConnection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HubConnection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"http://localhost:9200"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IHubProxy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stockTickerHubProxy = hubConnection.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CreateHubProxy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"TempHub"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stockTickerHubProxy.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"CurrentTemp"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temp =&gt;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 is 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hubConnection.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"Signal R Client started"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6146" y="1845670"/>
            <a:ext cx="8289449" cy="424731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IAppBuilder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appBuilder)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HttpConfiguration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MapHttpAttributeRoutes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MapHttpRoute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"{controller}/{action}"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UseCors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CorsOptions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AllowAll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MapSignalR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UseWebApi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(config);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EnsureInitialized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9130" y="1751013"/>
            <a:ext cx="4996881" cy="452431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TempHub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Hub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IClient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 static 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31815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/>
              <a:t>При наличии инфраструктуры и возможности надлежащего развертывания </a:t>
            </a:r>
          </a:p>
          <a:p>
            <a:pPr algn="ctr">
              <a:lnSpc>
                <a:spcPct val="150000"/>
              </a:lnSpc>
            </a:pPr>
            <a:r>
              <a:rPr lang="ru-RU" sz="2000" dirty="0" smtClean="0"/>
              <a:t> </a:t>
            </a:r>
            <a:r>
              <a:rPr lang="en-US" sz="2000" dirty="0" smtClean="0"/>
              <a:t>Message Queue </a:t>
            </a:r>
            <a:r>
              <a:rPr lang="ru-RU" sz="2000" dirty="0" smtClean="0"/>
              <a:t>как канал обмена между клиентом и сервером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003B77"/>
                </a:solidFill>
              </a:rPr>
              <a:t>Producer/Consumer</a:t>
            </a:r>
            <a:r>
              <a:rPr lang="en-US" sz="2000" dirty="0" smtClean="0"/>
              <a:t> </a:t>
            </a:r>
            <a:r>
              <a:rPr lang="ru-RU" sz="2000" dirty="0" smtClean="0"/>
              <a:t>– отличный паттерн для общения между клиентом и сервером</a:t>
            </a:r>
          </a:p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rgbClr val="003B77"/>
                </a:solidFill>
              </a:rPr>
              <a:t>Сервер</a:t>
            </a:r>
            <a:r>
              <a:rPr lang="ru-RU" sz="2000" b="1" dirty="0" smtClean="0">
                <a:solidFill>
                  <a:srgbClr val="003B77"/>
                </a:solidFill>
              </a:rPr>
              <a:t> (</a:t>
            </a:r>
            <a:r>
              <a:rPr lang="en-US" sz="2000" b="1" dirty="0" smtClean="0">
                <a:solidFill>
                  <a:srgbClr val="003B77"/>
                </a:solidFill>
              </a:rPr>
              <a:t>Producer)</a:t>
            </a:r>
            <a:r>
              <a:rPr lang="en-US" sz="2000" dirty="0" smtClean="0"/>
              <a:t> </a:t>
            </a:r>
            <a:r>
              <a:rPr lang="ru-RU" sz="2000" dirty="0" smtClean="0"/>
              <a:t>генерирует сообщения на основе бизнес-логики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003B77"/>
                </a:solidFill>
              </a:rPr>
              <a:t>Message Queue</a:t>
            </a:r>
            <a:r>
              <a:rPr lang="en-US" sz="2000" b="1" dirty="0" smtClean="0">
                <a:solidFill>
                  <a:srgbClr val="466381"/>
                </a:solidFill>
              </a:rPr>
              <a:t> </a:t>
            </a:r>
            <a:r>
              <a:rPr lang="en-US" sz="2000" dirty="0" smtClean="0"/>
              <a:t>– </a:t>
            </a:r>
            <a:r>
              <a:rPr lang="ru-RU" sz="2000" dirty="0" smtClean="0"/>
              <a:t>транспорт и доставка сообщений</a:t>
            </a:r>
          </a:p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rgbClr val="003B77"/>
                </a:solidFill>
              </a:rPr>
              <a:t>Клиент</a:t>
            </a:r>
            <a:r>
              <a:rPr lang="ru-RU" sz="2000" b="1" dirty="0" smtClean="0">
                <a:solidFill>
                  <a:srgbClr val="003B77"/>
                </a:solidFill>
              </a:rPr>
              <a:t> (</a:t>
            </a:r>
            <a:r>
              <a:rPr lang="en-US" sz="2000" b="1" dirty="0" smtClean="0">
                <a:solidFill>
                  <a:srgbClr val="003B77"/>
                </a:solidFill>
              </a:rPr>
              <a:t>Consumer)</a:t>
            </a:r>
            <a:r>
              <a:rPr lang="en-US" sz="2000" dirty="0" smtClean="0"/>
              <a:t> </a:t>
            </a:r>
            <a:r>
              <a:rPr lang="ru-RU" sz="2000" dirty="0" smtClean="0"/>
              <a:t>получает сообщения (лично или</a:t>
            </a:r>
            <a:r>
              <a:rPr lang="en-US" sz="2000" dirty="0" smtClean="0"/>
              <a:t> broadcast) </a:t>
            </a:r>
            <a:r>
              <a:rPr lang="ru-RU" sz="2000" dirty="0" smtClean="0"/>
              <a:t>и обрабатывает на </a:t>
            </a:r>
            <a:r>
              <a:rPr lang="en-US" sz="2000" dirty="0" smtClean="0"/>
              <a:t>UI</a:t>
            </a:r>
            <a:r>
              <a:rPr lang="ru-RU" sz="2000" dirty="0" smtClean="0"/>
              <a:t> </a:t>
            </a:r>
          </a:p>
          <a:p>
            <a:pPr algn="ctr"/>
            <a:endParaRPr lang="ru-RU" sz="2000" dirty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54" y="4145684"/>
            <a:ext cx="51625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91" y="1950800"/>
            <a:ext cx="9957218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9073" y="1325563"/>
            <a:ext cx="9328727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Плюсы</a:t>
            </a:r>
            <a:r>
              <a:rPr lang="ru-RU" dirty="0" smtClean="0"/>
              <a:t>:</a:t>
            </a:r>
          </a:p>
          <a:p>
            <a:r>
              <a:rPr lang="ru-RU" sz="2000" dirty="0" smtClean="0"/>
              <a:t>Множество моделей обмена сообщений</a:t>
            </a:r>
            <a:endParaRPr lang="en-US" sz="2000" dirty="0"/>
          </a:p>
          <a:p>
            <a:r>
              <a:rPr lang="ru-RU" sz="2000" dirty="0" smtClean="0"/>
              <a:t>Гибкость подхода и расширения</a:t>
            </a:r>
          </a:p>
          <a:p>
            <a:r>
              <a:rPr lang="ru-RU" sz="2000" dirty="0" smtClean="0"/>
              <a:t>Гарантированная доставка </a:t>
            </a:r>
          </a:p>
          <a:p>
            <a:r>
              <a:rPr lang="ru-RU" sz="2000" dirty="0" smtClean="0"/>
              <a:t>Дополнительные возможности для тестирования и отслеживания процессов</a:t>
            </a:r>
          </a:p>
          <a:p>
            <a:r>
              <a:rPr lang="ru-RU" sz="2000" dirty="0" smtClean="0"/>
              <a:t>Не зависим от платформы клиента и сервера </a:t>
            </a:r>
            <a:r>
              <a:rPr lang="en-US" sz="2000" dirty="0" smtClean="0"/>
              <a:t>(</a:t>
            </a:r>
            <a:r>
              <a:rPr lang="ru-RU" sz="2000" dirty="0" smtClean="0"/>
              <a:t>есть варианты даже для </a:t>
            </a:r>
            <a:r>
              <a:rPr lang="en-US" sz="2000" dirty="0" smtClean="0"/>
              <a:t>JS)</a:t>
            </a:r>
            <a:endParaRPr lang="ru-RU" sz="2000" dirty="0" smtClean="0"/>
          </a:p>
          <a:p>
            <a:r>
              <a:rPr lang="ru-RU" sz="2000" dirty="0" smtClean="0"/>
              <a:t>Возможность совмещения с инфраструктурой</a:t>
            </a:r>
          </a:p>
          <a:p>
            <a:r>
              <a:rPr lang="ru-RU" sz="2000" dirty="0" smtClean="0"/>
              <a:t>Подходит для высоконагружженых систем</a:t>
            </a:r>
          </a:p>
          <a:p>
            <a:r>
              <a:rPr lang="ru-RU" sz="2000" dirty="0" smtClean="0"/>
              <a:t>Отказоустойчивость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2400" b="1" dirty="0" smtClean="0">
                <a:solidFill>
                  <a:srgbClr val="003B77"/>
                </a:solidFill>
              </a:rPr>
              <a:t>Минусы</a:t>
            </a:r>
            <a:r>
              <a:rPr lang="ru-RU" dirty="0" smtClean="0"/>
              <a:t>:</a:t>
            </a:r>
          </a:p>
          <a:p>
            <a:r>
              <a:rPr lang="ru-RU" sz="2000" dirty="0" smtClean="0"/>
              <a:t>Требования к контуру работы</a:t>
            </a:r>
          </a:p>
          <a:p>
            <a:r>
              <a:rPr lang="ru-RU" sz="2000" dirty="0" smtClean="0"/>
              <a:t>Дополнительные узлы инфраструктуры при развертывании</a:t>
            </a:r>
          </a:p>
          <a:p>
            <a:endParaRPr lang="ru-RU" sz="2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17423" y="1275933"/>
            <a:ext cx="6692858" cy="526297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channel = connection.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CreateModel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channel.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QueueDeclare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"tempQueue"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consumer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EventingBasicConsumer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(channel);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consumer.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A0DD"/>
                </a:solidFill>
                <a:effectLst/>
                <a:latin typeface="Consolas" panose="020B0609020204030204" pitchFamily="49" charset="0"/>
              </a:rPr>
              <a:t>Received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(model, ea) =&gt;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body = ea.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message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UTF8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(body);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"Current Temp 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FF80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message);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channel.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BasicConsume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"tempQueue"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consumer);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59709" y="1717298"/>
            <a:ext cx="8922635" cy="424731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factory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ConnectionFactory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HostName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"localhost</a:t>
            </a:r>
            <a:r>
              <a:rPr lang="en-US" altLang="en-US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IConnection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connection = factory.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IModel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channel = connection.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channel.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QueueDeclare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"tempQueue"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[] body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UTF8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(message);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channel.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BasicPublish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"tempQueue"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body);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 [x] Sent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FF80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message);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Комбинируйте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34" y="4397651"/>
            <a:ext cx="7377825" cy="164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05342"/>
            <a:ext cx="12192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Единого подхода не существует, есть лишь </a:t>
            </a:r>
            <a:r>
              <a:rPr lang="en-US" sz="2400" dirty="0" smtClean="0"/>
              <a:t>Best Practices</a:t>
            </a:r>
          </a:p>
          <a:p>
            <a:pPr algn="ctr"/>
            <a:endParaRPr lang="en-US" sz="2400" dirty="0"/>
          </a:p>
          <a:p>
            <a:pPr algn="ctr"/>
            <a:r>
              <a:rPr lang="ru-RU" sz="2400" dirty="0" smtClean="0"/>
              <a:t>Все зависит от окружения и задач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smtClean="0"/>
              <a:t>Интеграции никто не отменял</a:t>
            </a:r>
          </a:p>
          <a:p>
            <a:pPr algn="ctr"/>
            <a:endParaRPr lang="ru-RU" dirty="0" smtClean="0"/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Что хотим от клиента?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Данные</a:t>
            </a:r>
          </a:p>
          <a:p>
            <a:pPr marL="0" indent="0" algn="ctr">
              <a:buNone/>
            </a:pPr>
            <a:endParaRPr lang="ru-RU" sz="3200" dirty="0" smtClean="0">
              <a:solidFill>
                <a:srgbClr val="866B93"/>
              </a:solidFill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Актуальность информации – путь к успеху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Об изменениях должны знать 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Обработка данных – цель клиента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На этом все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4200" y="1473200"/>
            <a:ext cx="87884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3B77"/>
                </a:solidFill>
              </a:rPr>
              <a:t>Владимир Зарубин</a:t>
            </a:r>
          </a:p>
          <a:p>
            <a:pPr algn="ctr"/>
            <a:endParaRPr lang="ru-RU" sz="3600" b="1" dirty="0">
              <a:solidFill>
                <a:srgbClr val="003B77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3B77"/>
                </a:solidFill>
              </a:rPr>
              <a:t>Luxoft – Omsk – Glonass</a:t>
            </a:r>
          </a:p>
          <a:p>
            <a:pPr algn="ctr"/>
            <a:endParaRPr lang="en-US" sz="3600" b="1" dirty="0">
              <a:solidFill>
                <a:srgbClr val="003B77"/>
              </a:solidFill>
            </a:endParaRPr>
          </a:p>
          <a:p>
            <a:pPr algn="ctr"/>
            <a:r>
              <a:rPr lang="en-US" sz="3600" b="1" u="sng" dirty="0" smtClean="0">
                <a:solidFill>
                  <a:srgbClr val="003B77"/>
                </a:solidFill>
              </a:rPr>
              <a:t>Skype</a:t>
            </a:r>
            <a:r>
              <a:rPr lang="en-US" sz="3600" b="1" dirty="0" smtClean="0">
                <a:solidFill>
                  <a:srgbClr val="003B77"/>
                </a:solidFill>
              </a:rPr>
              <a:t>: </a:t>
            </a:r>
            <a:r>
              <a:rPr lang="en-US" sz="3600" b="1" dirty="0" smtClean="0">
                <a:solidFill>
                  <a:srgbClr val="003B77"/>
                </a:solidFill>
                <a:hlinkClick r:id="rId3"/>
              </a:rPr>
              <a:t>vzarubinluxoft@gmail.com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r>
              <a:rPr lang="en-US" sz="3600" b="1" u="sng" dirty="0" smtClean="0">
                <a:solidFill>
                  <a:srgbClr val="003B77"/>
                </a:solidFill>
              </a:rPr>
              <a:t>Telegram</a:t>
            </a:r>
            <a:r>
              <a:rPr lang="en-US" sz="3600" b="1" dirty="0" smtClean="0">
                <a:solidFill>
                  <a:srgbClr val="003B77"/>
                </a:solidFill>
              </a:rPr>
              <a:t>: @faust69</a:t>
            </a:r>
          </a:p>
          <a:p>
            <a:pPr algn="ctr"/>
            <a:r>
              <a:rPr lang="en-US" sz="3600" b="1" u="sng" dirty="0" smtClean="0">
                <a:solidFill>
                  <a:srgbClr val="003B77"/>
                </a:solidFill>
              </a:rPr>
              <a:t>E-mail</a:t>
            </a:r>
            <a:r>
              <a:rPr lang="en-US" sz="3600" b="1" dirty="0" smtClean="0">
                <a:solidFill>
                  <a:srgbClr val="003B77"/>
                </a:solidFill>
              </a:rPr>
              <a:t>: </a:t>
            </a:r>
            <a:r>
              <a:rPr lang="en-US" sz="3600" b="1" dirty="0" smtClean="0">
                <a:solidFill>
                  <a:srgbClr val="003B77"/>
                </a:solidFill>
                <a:hlinkClick r:id="rId4"/>
              </a:rPr>
              <a:t>Vzarubin@luxoft.com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3B77"/>
                </a:solidFill>
                <a:hlinkClick r:id="rId5"/>
              </a:rPr>
              <a:t>69Voland69@gmail.com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3B77"/>
                </a:solidFill>
              </a:rPr>
              <a:t>Github</a:t>
            </a:r>
            <a:r>
              <a:rPr lang="en-US" sz="3600" b="1" dirty="0">
                <a:solidFill>
                  <a:srgbClr val="003B77"/>
                </a:solidFill>
              </a:rPr>
              <a:t>: VAZarubin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endParaRPr lang="en-US" sz="3600" b="1" dirty="0">
              <a:solidFill>
                <a:srgbClr val="003B77"/>
              </a:solidFill>
            </a:endParaRPr>
          </a:p>
          <a:p>
            <a:r>
              <a:rPr lang="en-US" sz="3600" b="1" dirty="0" smtClean="0">
                <a:solidFill>
                  <a:srgbClr val="003B77"/>
                </a:solidFill>
              </a:rPr>
              <a:t> </a:t>
            </a:r>
            <a:r>
              <a:rPr lang="ru-RU" sz="3600" b="1" dirty="0" smtClean="0">
                <a:solidFill>
                  <a:srgbClr val="003B77"/>
                </a:solidFill>
              </a:rPr>
              <a:t> </a:t>
            </a:r>
          </a:p>
          <a:p>
            <a:endParaRPr lang="ru-RU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5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Что хотим от клиента?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Команды</a:t>
            </a:r>
          </a:p>
          <a:p>
            <a:pPr marL="0" indent="0" algn="ctr">
              <a:buNone/>
            </a:pPr>
            <a:endParaRPr lang="ru-RU" sz="3200" dirty="0" smtClean="0">
              <a:solidFill>
                <a:srgbClr val="866B93"/>
              </a:solidFill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Обратное исполнение, или </a:t>
            </a:r>
            <a:r>
              <a:rPr lang="en-US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RPC</a:t>
            </a:r>
            <a:endParaRPr lang="ru-RU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Контроль и обратная связь</a:t>
            </a:r>
          </a:p>
          <a:p>
            <a:pPr marL="0" indent="0" algn="ctr">
              <a:buNone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Распределенные процессы</a:t>
            </a:r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Модели доставки сообщений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6096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Pull/Imperative</a:t>
            </a:r>
          </a:p>
          <a:p>
            <a:pPr marL="0" indent="0" algn="ctr">
              <a:buNone/>
            </a:pPr>
            <a:endParaRPr lang="en-US" sz="3600" dirty="0">
              <a:solidFill>
                <a:srgbClr val="866B93"/>
              </a:solidFill>
            </a:endParaRPr>
          </a:p>
          <a:p>
            <a:pPr marL="0" indent="0" algn="ctr">
              <a:buNone/>
            </a:pPr>
            <a:r>
              <a:rPr lang="ru-RU" sz="2400" dirty="0" smtClean="0"/>
              <a:t>Классическая модель запрос-ответ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Клиент спрашивает – сервер отвечает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ru-RU" sz="2400" dirty="0" smtClean="0"/>
              <a:t>Запрос инициируется в необходимое клиенту время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1" y="1825625"/>
            <a:ext cx="609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Push/Reactive</a:t>
            </a:r>
            <a:endParaRPr lang="ru-RU" sz="3600" dirty="0" smtClean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ru-RU" sz="3600" dirty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/>
              <a:t>Модель оповещения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/>
              <a:t>Сервер/прокси оповещает </a:t>
            </a:r>
            <a:r>
              <a:rPr lang="ru-RU" sz="2400" b="1" dirty="0" smtClean="0"/>
              <a:t>подписчика </a:t>
            </a:r>
            <a:r>
              <a:rPr lang="ru-RU" sz="2400" dirty="0" smtClean="0"/>
              <a:t>о новой доступной информации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Push</a:t>
            </a:r>
            <a:r>
              <a:rPr lang="ru-RU" sz="2400" dirty="0" smtClean="0"/>
              <a:t>-нотификация приходит клиенту по решению сервера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>
              <a:solidFill>
                <a:srgbClr val="866B9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64903" y="1950098"/>
            <a:ext cx="0" cy="4758612"/>
          </a:xfrm>
          <a:prstGeom prst="line">
            <a:avLst/>
          </a:prstGeom>
          <a:ln w="19050">
            <a:solidFill>
              <a:srgbClr val="866B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Модели доставки сообщений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6096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Pull/Imperative</a:t>
            </a:r>
          </a:p>
          <a:p>
            <a:pPr marL="0" indent="0" algn="ctr">
              <a:buNone/>
            </a:pPr>
            <a:endParaRPr lang="en-US" sz="3600" dirty="0">
              <a:solidFill>
                <a:srgbClr val="866B93"/>
              </a:solidFill>
            </a:endParaRPr>
          </a:p>
          <a:p>
            <a:pPr marL="0" indent="0" algn="ctr">
              <a:buNone/>
            </a:pPr>
            <a:r>
              <a:rPr lang="en-US" sz="2400" dirty="0" smtClean="0"/>
              <a:t>Polling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smtClean="0"/>
              <a:t>Long Polling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1" y="1825625"/>
            <a:ext cx="609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Push/Reactive</a:t>
            </a:r>
            <a:endParaRPr lang="ru-RU" sz="3600" dirty="0" smtClean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ru-RU" sz="3600" dirty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Signal R</a:t>
            </a: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Owin Push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Message Queue</a:t>
            </a: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>
              <a:solidFill>
                <a:srgbClr val="866B9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1" y="1597738"/>
            <a:ext cx="0" cy="4758612"/>
          </a:xfrm>
          <a:prstGeom prst="line">
            <a:avLst/>
          </a:prstGeom>
          <a:ln w="19050">
            <a:solidFill>
              <a:srgbClr val="866B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85616"/>
            <a:ext cx="12192000" cy="26556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003B77"/>
                </a:solidFill>
              </a:rPr>
              <a:t>Scheduling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Опрос по расписанию. По </a:t>
            </a:r>
            <a:r>
              <a:rPr lang="ru-RU" sz="2400" dirty="0" smtClean="0"/>
              <a:t>бизнесу </a:t>
            </a:r>
            <a:r>
              <a:rPr lang="ru-RU" sz="2400" dirty="0"/>
              <a:t>данные появляются или должны обновляться со </a:t>
            </a:r>
            <a:r>
              <a:rPr lang="ru-RU" sz="2400" dirty="0" smtClean="0"/>
              <a:t>строгой пер</a:t>
            </a:r>
            <a:r>
              <a:rPr lang="ru-RU" sz="2400" dirty="0"/>
              <a:t>и</a:t>
            </a:r>
            <a:r>
              <a:rPr lang="ru-RU" sz="2400" dirty="0" smtClean="0"/>
              <a:t>одичностью</a:t>
            </a: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93576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B77"/>
                </a:solidFill>
              </a:rPr>
              <a:t>Timers/Loops</a:t>
            </a:r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/>
          </a:p>
          <a:p>
            <a:pPr algn="ctr"/>
            <a:r>
              <a:rPr lang="ru-RU" sz="2400" dirty="0"/>
              <a:t>Опрос по времени или циклу. Каждые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ru-RU" sz="2400" dirty="0"/>
              <a:t>секунд делаем </a:t>
            </a:r>
            <a:r>
              <a:rPr lang="en-US" sz="2400" dirty="0"/>
              <a:t>Get/Post </a:t>
            </a:r>
            <a:r>
              <a:rPr lang="ru-RU" sz="2400" dirty="0"/>
              <a:t>и получаем текущее состояние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8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37003"/>
            <a:ext cx="12192000" cy="5899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Manual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ru-RU" sz="2400" dirty="0" smtClean="0"/>
              <a:t>Нажми на кнопку – увидишь результат. Старый и проверенный </a:t>
            </a:r>
            <a:r>
              <a:rPr lang="en-US" sz="2400" dirty="0" smtClean="0"/>
              <a:t>refresh/F5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413913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B77"/>
                </a:solidFill>
              </a:rPr>
              <a:t>Event/Navigation Base</a:t>
            </a:r>
            <a:endParaRPr lang="en-US" sz="2400" dirty="0"/>
          </a:p>
          <a:p>
            <a:pPr algn="ctr"/>
            <a:r>
              <a:rPr lang="ru-RU" sz="2400" dirty="0"/>
              <a:t>При загрузке новой страницы/блока/окна получаем состояние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5955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Leelawadee UI"/>
        <a:ea typeface=""/>
        <a:cs typeface=""/>
      </a:majorFont>
      <a:minorFont>
        <a:latin typeface="Leelawade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976</Words>
  <Application>Microsoft Office PowerPoint</Application>
  <PresentationFormat>Широкоэкранный</PresentationFormat>
  <Paragraphs>326</Paragraphs>
  <Slides>40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Leelawadee UI</vt:lpstr>
      <vt:lpstr>Wingdings</vt:lpstr>
      <vt:lpstr>Office Theme</vt:lpstr>
      <vt:lpstr>От сервера – клиенту, или Как это работает  в другую сторону</vt:lpstr>
      <vt:lpstr>Зачем?</vt:lpstr>
      <vt:lpstr>Что хотим от клиента?</vt:lpstr>
      <vt:lpstr>Что хотим от клиента?</vt:lpstr>
      <vt:lpstr>Что хотим от клиента?</vt:lpstr>
      <vt:lpstr>Модели доставки сообщений</vt:lpstr>
      <vt:lpstr>Модели доставки сообщений</vt:lpstr>
      <vt:lpstr>Polling</vt:lpstr>
      <vt:lpstr>Polling</vt:lpstr>
      <vt:lpstr>Polling</vt:lpstr>
      <vt:lpstr>Polling</vt:lpstr>
      <vt:lpstr>Polling</vt:lpstr>
      <vt:lpstr>Polling C#</vt:lpstr>
      <vt:lpstr>Polling JS</vt:lpstr>
      <vt:lpstr>Long Polling</vt:lpstr>
      <vt:lpstr>Long Polling</vt:lpstr>
      <vt:lpstr>Long Polling</vt:lpstr>
      <vt:lpstr>Long Polling C#</vt:lpstr>
      <vt:lpstr>Long Polling JS</vt:lpstr>
      <vt:lpstr>Push OWIN, или Немного нестандартно</vt:lpstr>
      <vt:lpstr>Push OWIN</vt:lpstr>
      <vt:lpstr>Push OWIN</vt:lpstr>
      <vt:lpstr>Push OWIN</vt:lpstr>
      <vt:lpstr>Push OWIN</vt:lpstr>
      <vt:lpstr>Push OWIN</vt:lpstr>
      <vt:lpstr>Push OWIN</vt:lpstr>
      <vt:lpstr>Signal R</vt:lpstr>
      <vt:lpstr>Signal R</vt:lpstr>
      <vt:lpstr>Signal R</vt:lpstr>
      <vt:lpstr>Signal R</vt:lpstr>
      <vt:lpstr>Signal R</vt:lpstr>
      <vt:lpstr>Signal R</vt:lpstr>
      <vt:lpstr>Signal R</vt:lpstr>
      <vt:lpstr>Message Queue</vt:lpstr>
      <vt:lpstr>Message Queue</vt:lpstr>
      <vt:lpstr>Message Queue</vt:lpstr>
      <vt:lpstr>Message Queue</vt:lpstr>
      <vt:lpstr>Message Queue</vt:lpstr>
      <vt:lpstr>Комбинируйте</vt:lpstr>
      <vt:lpstr>На этом все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Сервера клиенту или как это работает у другую сторону</dc:title>
  <dc:creator>Zarubin, Vladimir</dc:creator>
  <cp:lastModifiedBy>Zarubin, Vladimir</cp:lastModifiedBy>
  <cp:revision>102</cp:revision>
  <dcterms:created xsi:type="dcterms:W3CDTF">2019-05-18T18:13:11Z</dcterms:created>
  <dcterms:modified xsi:type="dcterms:W3CDTF">2019-05-30T10:03:47Z</dcterms:modified>
</cp:coreProperties>
</file>