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81" r:id="rId5"/>
    <p:sldId id="273" r:id="rId6"/>
    <p:sldId id="274" r:id="rId7"/>
    <p:sldId id="279" r:id="rId8"/>
    <p:sldId id="275" r:id="rId9"/>
    <p:sldId id="276" r:id="rId10"/>
    <p:sldId id="280" r:id="rId11"/>
    <p:sldId id="282" r:id="rId12"/>
    <p:sldId id="283" r:id="rId13"/>
    <p:sldId id="284" r:id="rId14"/>
    <p:sldId id="27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Gilham/altcover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stackoverflow.com/questions/8389024/iis-express-vs-default-iis-that-comes-with-windows-7" TargetMode="External"/><Relationship Id="rId4" Type="http://schemas.openxmlformats.org/officeDocument/2006/relationships/hyperlink" Target="https://www.hanselman.com/blog/AltCoverAndReportGeneratorGiveAmazingCodeCoverageOnNETCore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nthworks.com/blog/2013/04/20/why-you-need-functional-covera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ReportGenerator" TargetMode="External"/><Relationship Id="rId2" Type="http://schemas.openxmlformats.org/officeDocument/2006/relationships/hyperlink" Target="https://github.com/OpenCover/openco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Cover/opencover/releases/download/4.7.922/opencover.4.7.922.zip" TargetMode="External"/><Relationship Id="rId4" Type="http://schemas.openxmlformats.org/officeDocument/2006/relationships/hyperlink" Target="https://github.com/OpenCover/opencover/releases/download/4.5.3427/opencover.4.5.3427.z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A458-A3C3-4249-AAC5-84A7925B4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cover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47BD1-0CCD-499F-A223-BDF33FFA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 Test coverage  Tool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F5E54-7261-47E4-9EE9-1C8E3F81B570}"/>
              </a:ext>
            </a:extLst>
          </p:cNvPr>
          <p:cNvSpPr/>
          <p:nvPr/>
        </p:nvSpPr>
        <p:spPr>
          <a:xfrm>
            <a:off x="9171709" y="5876789"/>
            <a:ext cx="24030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rgbClr val="92D050"/>
                </a:solidFill>
                <a:effectLst/>
              </a:rPr>
              <a:t> Version: V2.3</a:t>
            </a:r>
          </a:p>
        </p:txBody>
      </p:sp>
    </p:spTree>
    <p:extLst>
      <p:ext uri="{BB962C8B-B14F-4D97-AF65-F5344CB8AC3E}">
        <p14:creationId xmlns:p14="http://schemas.microsoft.com/office/powerpoint/2010/main" val="398317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B33BDB-C025-44B1-8C9F-5D7195F9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691"/>
            <a:ext cx="11029615" cy="4876800"/>
          </a:xfrm>
        </p:spPr>
        <p:txBody>
          <a:bodyPr>
            <a:normAutofit lnSpcReduction="10000"/>
          </a:bodyPr>
          <a:lstStyle/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Alt Cover Alternate to Open Cover</a:t>
            </a:r>
          </a:p>
          <a:p>
            <a:pPr lvl="2"/>
            <a:r>
              <a:rPr lang="en-IN" dirty="0">
                <a:hlinkClick r:id="rId3"/>
              </a:rPr>
              <a:t>https://github.com/SteveGilham/altcover</a:t>
            </a:r>
            <a:endParaRPr lang="en-IN" dirty="0"/>
          </a:p>
          <a:p>
            <a:pPr lvl="2"/>
            <a:r>
              <a:rPr lang="en-IN" dirty="0">
                <a:hlinkClick r:id="rId4"/>
              </a:rPr>
              <a:t>https://www.hanselman.com/blog/AltCoverAndReportGeneratorGiveAmazingCodeCoverageOnNETCore.aspx</a:t>
            </a:r>
            <a:endParaRPr lang="en-IN" dirty="0"/>
          </a:p>
          <a:p>
            <a:pPr lvl="1"/>
            <a:r>
              <a:rPr lang="en-US" dirty="0"/>
              <a:t>IIS Express Recommended for Open Cover Since IIS it tightly integrated with Windows OS and this needs to many configurations to changes</a:t>
            </a:r>
          </a:p>
          <a:p>
            <a:pPr lvl="2"/>
            <a:r>
              <a:rPr lang="en-US" dirty="0">
                <a:hlinkClick r:id="rId5"/>
              </a:rPr>
              <a:t>https://stackoverflow.com/questions/8389024/iis-express-vs-default-iis-that-comes-with-windows-7</a:t>
            </a:r>
            <a:endParaRPr lang="en-US" dirty="0"/>
          </a:p>
          <a:p>
            <a:pPr lvl="1"/>
            <a:r>
              <a:rPr lang="en-US" dirty="0"/>
              <a:t>It is recommended to stop IIS using below command. Since we use port 80 in </a:t>
            </a:r>
            <a:r>
              <a:rPr lang="en-US" dirty="0" err="1"/>
              <a:t>applicationHost.config</a:t>
            </a:r>
            <a:r>
              <a:rPr lang="en-US" dirty="0"/>
              <a:t>.</a:t>
            </a:r>
          </a:p>
          <a:p>
            <a:pPr lvl="2"/>
            <a:r>
              <a:rPr lang="nl-NL" dirty="0"/>
              <a:t>net start w3svc</a:t>
            </a:r>
          </a:p>
          <a:p>
            <a:pPr lvl="2"/>
            <a:r>
              <a:rPr lang="nl-NL" dirty="0"/>
              <a:t>net stop w3svc /y</a:t>
            </a:r>
            <a:endParaRPr lang="en-US" dirty="0"/>
          </a:p>
          <a:p>
            <a:pPr lvl="1"/>
            <a:r>
              <a:rPr lang="en-US" dirty="0"/>
              <a:t>Path IIS Express </a:t>
            </a:r>
          </a:p>
          <a:p>
            <a:pPr lvl="2"/>
            <a:r>
              <a:rPr lang="en-US" dirty="0"/>
              <a:t>32 Bit:	  C:\Program Files (x86)\IIS Express\iisexpress.exe</a:t>
            </a:r>
          </a:p>
          <a:p>
            <a:pPr lvl="2"/>
            <a:r>
              <a:rPr lang="en-US" dirty="0"/>
              <a:t>	64 Bit:   C:\Program Files\IIS Express\iisexpress.exe</a:t>
            </a:r>
          </a:p>
          <a:p>
            <a:pPr lvl="1"/>
            <a:r>
              <a:rPr lang="en-US" dirty="0"/>
              <a:t>Path IIS Express </a:t>
            </a:r>
            <a:r>
              <a:rPr lang="en-US" dirty="0" err="1"/>
              <a:t>applicationHost.config</a:t>
            </a:r>
            <a:r>
              <a:rPr lang="en-US" dirty="0"/>
              <a:t>:  %</a:t>
            </a:r>
            <a:r>
              <a:rPr lang="en-US" dirty="0" err="1"/>
              <a:t>userprofile</a:t>
            </a:r>
            <a:r>
              <a:rPr lang="en-US" dirty="0"/>
              <a:t>%\documents\</a:t>
            </a:r>
            <a:r>
              <a:rPr lang="en-US" dirty="0" err="1"/>
              <a:t>IISExpress</a:t>
            </a:r>
            <a:r>
              <a:rPr lang="en-US" dirty="0"/>
              <a:t>\config</a:t>
            </a:r>
          </a:p>
          <a:p>
            <a:pPr lvl="1"/>
            <a:r>
              <a:rPr lang="en-US" dirty="0"/>
              <a:t>Sample IIS Express </a:t>
            </a:r>
            <a:r>
              <a:rPr lang="en-US" dirty="0" err="1"/>
              <a:t>applicationHost.config</a:t>
            </a:r>
            <a:endParaRPr lang="en-US" dirty="0">
              <a:highlight>
                <a:srgbClr val="FFFF00"/>
              </a:highlight>
            </a:endParaRPr>
          </a:p>
          <a:p>
            <a:pPr marL="6300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E56CE7-2531-4C47-B514-D9EABD08E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079988"/>
              </p:ext>
            </p:extLst>
          </p:nvPr>
        </p:nvGraphicFramePr>
        <p:xfrm>
          <a:off x="7915276" y="5641180"/>
          <a:ext cx="2096943" cy="78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6" imgW="1280520" imgH="481320" progId="Package">
                  <p:embed/>
                </p:oleObj>
              </mc:Choice>
              <mc:Fallback>
                <p:oleObj name="Packager Shell Object" showAsIcon="1" r:id="rId6" imgW="1280520" imgH="48132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F87DC55-DE20-4AF3-B4BE-8E2099157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15276" y="5641180"/>
                        <a:ext cx="2096943" cy="787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17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B33BDB-C025-44B1-8C9F-5D7195F9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98995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Most Used Commands</a:t>
            </a:r>
          </a:p>
          <a:p>
            <a:pPr lvl="2"/>
            <a:r>
              <a:rPr lang="en-US" dirty="0"/>
              <a:t>OpenCover.Console.exe -</a:t>
            </a:r>
            <a:r>
              <a:rPr lang="en-US" dirty="0" err="1"/>
              <a:t>target:"C</a:t>
            </a:r>
            <a:r>
              <a:rPr lang="en-US" dirty="0"/>
              <a:t>:\Program Files\IIS Express\iisexpress.exe" -filter:+[*]* -</a:t>
            </a:r>
            <a:r>
              <a:rPr lang="en-US" dirty="0" err="1"/>
              <a:t>register:user</a:t>
            </a:r>
            <a:r>
              <a:rPr lang="en-US" dirty="0"/>
              <a:t> -</a:t>
            </a:r>
            <a:r>
              <a:rPr lang="en-US" dirty="0" err="1"/>
              <a:t>targetdir:C</a:t>
            </a:r>
            <a:r>
              <a:rPr lang="en-US" dirty="0"/>
              <a:t>:\Users\</a:t>
            </a:r>
            <a:r>
              <a:rPr lang="en-US" dirty="0" err="1"/>
              <a:t>anand</a:t>
            </a:r>
            <a:r>
              <a:rPr lang="en-US" dirty="0"/>
              <a:t>\source\repos\WebApplication9\WebApplication9\bin\Release\Publish\bin</a:t>
            </a:r>
          </a:p>
          <a:p>
            <a:pPr lvl="2"/>
            <a:r>
              <a:rPr lang="en-US" dirty="0"/>
              <a:t>ReportGenerator.exe -</a:t>
            </a:r>
            <a:r>
              <a:rPr lang="en-US" dirty="0" err="1"/>
              <a:t>reports:"C</a:t>
            </a:r>
            <a:r>
              <a:rPr lang="en-US" dirty="0"/>
              <a:t>:\OpenCover\opencover.4.7.922\results.xml" -</a:t>
            </a:r>
            <a:r>
              <a:rPr lang="en-US" dirty="0" err="1"/>
              <a:t>targetdir:C</a:t>
            </a:r>
            <a:r>
              <a:rPr lang="en-US" dirty="0"/>
              <a:t>:\</a:t>
            </a:r>
            <a:r>
              <a:rPr lang="en-US" dirty="0" err="1"/>
              <a:t>OpenCover</a:t>
            </a:r>
            <a:r>
              <a:rPr lang="en-US" dirty="0"/>
              <a:t>\Output\net47 -</a:t>
            </a:r>
            <a:r>
              <a:rPr lang="en-US" dirty="0" err="1"/>
              <a:t>sourcedir:C</a:t>
            </a:r>
            <a:r>
              <a:rPr lang="en-US" dirty="0"/>
              <a:t>:\Users\</a:t>
            </a:r>
            <a:r>
              <a:rPr lang="en-US" dirty="0" err="1"/>
              <a:t>anand</a:t>
            </a:r>
            <a:r>
              <a:rPr lang="en-US" dirty="0"/>
              <a:t>\source\repos\WebApplication9\WebApplication9\bin</a:t>
            </a:r>
          </a:p>
          <a:p>
            <a:pPr lvl="2"/>
            <a:r>
              <a:rPr lang="en-US" dirty="0"/>
              <a:t>Command to filter assemblies while generating reports</a:t>
            </a:r>
          </a:p>
          <a:p>
            <a:pPr lvl="3"/>
            <a:r>
              <a:rPr lang="en-US" dirty="0"/>
              <a:t>ReportGenerator.exe -</a:t>
            </a:r>
            <a:r>
              <a:rPr lang="en-US" dirty="0" err="1"/>
              <a:t>reports:"C</a:t>
            </a:r>
            <a:r>
              <a:rPr lang="en-US" dirty="0"/>
              <a:t>:\OpenCover\opencover.4.7.922\results.xml"  -</a:t>
            </a:r>
            <a:r>
              <a:rPr lang="en-US" dirty="0" err="1"/>
              <a:t>targetdir:C</a:t>
            </a:r>
            <a:r>
              <a:rPr lang="en-US" dirty="0"/>
              <a:t>:\</a:t>
            </a:r>
            <a:r>
              <a:rPr lang="en-US" dirty="0" err="1"/>
              <a:t>OpenCover</a:t>
            </a:r>
            <a:r>
              <a:rPr lang="en-US" dirty="0"/>
              <a:t>\Output\net47 -</a:t>
            </a:r>
            <a:r>
              <a:rPr lang="en-US" dirty="0" err="1"/>
              <a:t>sourcedir:C</a:t>
            </a:r>
            <a:r>
              <a:rPr lang="en-US" dirty="0"/>
              <a:t>:\Users\</a:t>
            </a:r>
            <a:r>
              <a:rPr lang="en-US" dirty="0" err="1"/>
              <a:t>anand</a:t>
            </a:r>
            <a:r>
              <a:rPr lang="en-US" dirty="0"/>
              <a:t>\source\repos\WebApplication11\WebApplication11\bin\Release\Publish\bin "-</a:t>
            </a:r>
            <a:r>
              <a:rPr lang="en-US" dirty="0" err="1">
                <a:highlight>
                  <a:srgbClr val="FFFF00"/>
                </a:highlight>
              </a:rPr>
              <a:t>assemblyfilters</a:t>
            </a:r>
            <a:r>
              <a:rPr lang="en-US" dirty="0">
                <a:highlight>
                  <a:srgbClr val="FFFF00"/>
                </a:highlight>
              </a:rPr>
              <a:t>:+WebApplication11*;+ClassLibrary1*"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B33BDB-C025-44B1-8C9F-5D7195F9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8945"/>
            <a:ext cx="11113983" cy="4414982"/>
          </a:xfrm>
        </p:spPr>
        <p:txBody>
          <a:bodyPr>
            <a:normAutofit/>
          </a:bodyPr>
          <a:lstStyle/>
          <a:p>
            <a:pPr marL="357750" indent="-285750"/>
            <a:r>
              <a:rPr lang="en-US" dirty="0"/>
              <a:t>Hosting Multiple Site And Capture Functional Test Coverage</a:t>
            </a:r>
          </a:p>
          <a:p>
            <a:pPr marL="681750" lvl="1" indent="-285750"/>
            <a:r>
              <a:rPr lang="en-US" dirty="0"/>
              <a:t>OpenCover.Console.exe -</a:t>
            </a:r>
            <a:r>
              <a:rPr lang="en-US" dirty="0" err="1"/>
              <a:t>target:"C</a:t>
            </a:r>
            <a:r>
              <a:rPr lang="en-US" dirty="0"/>
              <a:t>:\Program Files\IIS Express\iisexpress.exe" -</a:t>
            </a:r>
            <a:r>
              <a:rPr lang="en-US" dirty="0" err="1"/>
              <a:t>targetargs</a:t>
            </a:r>
            <a:r>
              <a:rPr lang="en-US" dirty="0"/>
              <a:t>:"-</a:t>
            </a:r>
            <a:r>
              <a:rPr lang="en-US" dirty="0" err="1"/>
              <a:t>config:C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applicationhost_aspx.config</a:t>
            </a:r>
            <a:r>
              <a:rPr lang="en-US" dirty="0"/>
              <a:t>" -filter:+[*]* -</a:t>
            </a:r>
            <a:r>
              <a:rPr lang="en-US" dirty="0" err="1"/>
              <a:t>register:user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"-</a:t>
            </a:r>
            <a:r>
              <a:rPr lang="en-US" dirty="0" err="1">
                <a:solidFill>
                  <a:srgbClr val="FF0000"/>
                </a:solidFill>
              </a:rPr>
              <a:t>searchdirs:C</a:t>
            </a:r>
            <a:r>
              <a:rPr lang="en-US" dirty="0">
                <a:solidFill>
                  <a:srgbClr val="FF0000"/>
                </a:solidFill>
              </a:rPr>
              <a:t>:\</a:t>
            </a:r>
            <a:r>
              <a:rPr lang="en-US" dirty="0" err="1">
                <a:solidFill>
                  <a:srgbClr val="FF0000"/>
                </a:solidFill>
              </a:rPr>
              <a:t>MyFolder</a:t>
            </a:r>
            <a:r>
              <a:rPr lang="en-US" dirty="0">
                <a:solidFill>
                  <a:srgbClr val="FF0000"/>
                </a:solidFill>
              </a:rPr>
              <a:t>\Demo\</a:t>
            </a:r>
            <a:r>
              <a:rPr lang="en-US" dirty="0" err="1">
                <a:solidFill>
                  <a:srgbClr val="FF0000"/>
                </a:solidFill>
              </a:rPr>
              <a:t>aspx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 err="1">
                <a:solidFill>
                  <a:srgbClr val="FF0000"/>
                </a:solidFill>
              </a:rPr>
              <a:t>bin;C</a:t>
            </a:r>
            <a:r>
              <a:rPr lang="en-US" dirty="0">
                <a:solidFill>
                  <a:srgbClr val="FF0000"/>
                </a:solidFill>
              </a:rPr>
              <a:t>:\</a:t>
            </a:r>
            <a:r>
              <a:rPr lang="en-US" dirty="0" err="1">
                <a:solidFill>
                  <a:srgbClr val="FF0000"/>
                </a:solidFill>
              </a:rPr>
              <a:t>MyFolder</a:t>
            </a:r>
            <a:r>
              <a:rPr lang="en-US" dirty="0">
                <a:solidFill>
                  <a:srgbClr val="FF0000"/>
                </a:solidFill>
              </a:rPr>
              <a:t>\Demo\</a:t>
            </a:r>
            <a:r>
              <a:rPr lang="en-US" dirty="0" err="1">
                <a:solidFill>
                  <a:srgbClr val="FF0000"/>
                </a:solidFill>
              </a:rPr>
              <a:t>mvc</a:t>
            </a:r>
            <a:r>
              <a:rPr lang="en-US" dirty="0">
                <a:solidFill>
                  <a:srgbClr val="FF0000"/>
                </a:solidFill>
              </a:rPr>
              <a:t>\bin"</a:t>
            </a:r>
          </a:p>
          <a:p>
            <a:pPr marL="681750" lvl="1" indent="-285750"/>
            <a:r>
              <a:rPr lang="en-US" dirty="0"/>
              <a:t>Report Option in Filters</a:t>
            </a:r>
          </a:p>
          <a:p>
            <a:pPr marL="951750" lvl="2" indent="-285750"/>
            <a:r>
              <a:rPr lang="en-US" dirty="0"/>
              <a:t>ReportGenerator.exe -</a:t>
            </a:r>
            <a:r>
              <a:rPr lang="en-US" dirty="0" err="1"/>
              <a:t>reports:"C</a:t>
            </a:r>
            <a:r>
              <a:rPr lang="en-US" dirty="0"/>
              <a:t>:\OpenCover\opencover.4.7.922\results.xml" -</a:t>
            </a:r>
            <a:r>
              <a:rPr lang="en-US" dirty="0" err="1"/>
              <a:t>targetdir:C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zfunctionalCoverageReport</a:t>
            </a:r>
            <a:r>
              <a:rPr lang="en-US" dirty="0"/>
              <a:t> "-</a:t>
            </a:r>
            <a:r>
              <a:rPr lang="en-US" dirty="0" err="1"/>
              <a:t>sourcedirs:C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aspx</a:t>
            </a:r>
            <a:r>
              <a:rPr lang="en-US" dirty="0"/>
              <a:t>\</a:t>
            </a:r>
            <a:r>
              <a:rPr lang="en-US" dirty="0" err="1"/>
              <a:t>bin;C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mvc</a:t>
            </a:r>
            <a:r>
              <a:rPr lang="en-US" dirty="0"/>
              <a:t>\bin" "-</a:t>
            </a:r>
            <a:r>
              <a:rPr lang="en-US" dirty="0" err="1">
                <a:solidFill>
                  <a:srgbClr val="FF0000"/>
                </a:solidFill>
              </a:rPr>
              <a:t>assemblyfilters</a:t>
            </a:r>
            <a:r>
              <a:rPr lang="en-US" dirty="0"/>
              <a:t>:-Antlr3.Runtime* " "-</a:t>
            </a:r>
            <a:r>
              <a:rPr lang="en-US" dirty="0" err="1">
                <a:solidFill>
                  <a:srgbClr val="FF0000"/>
                </a:solidFill>
              </a:rPr>
              <a:t>classfilters</a:t>
            </a:r>
            <a:r>
              <a:rPr lang="en-US" dirty="0"/>
              <a:t>:-__</a:t>
            </a:r>
            <a:r>
              <a:rPr lang="en-US" dirty="0" err="1"/>
              <a:t>ASP.FastObjectFactory</a:t>
            </a:r>
            <a:r>
              <a:rPr lang="en-US" dirty="0"/>
              <a:t>*;-*.</a:t>
            </a:r>
            <a:r>
              <a:rPr lang="en-US" dirty="0" err="1"/>
              <a:t>BundleConfig</a:t>
            </a:r>
            <a:r>
              <a:rPr lang="en-US" dirty="0"/>
              <a:t>;-*.</a:t>
            </a:r>
            <a:r>
              <a:rPr lang="en-US" dirty="0" err="1"/>
              <a:t>FilterConfig</a:t>
            </a:r>
            <a:r>
              <a:rPr lang="en-US" dirty="0"/>
              <a:t>;-*.</a:t>
            </a:r>
            <a:r>
              <a:rPr lang="en-US" dirty="0" err="1"/>
              <a:t>RouteConfig</a:t>
            </a:r>
            <a:r>
              <a:rPr lang="en-US" dirty="0"/>
              <a:t>;-*.</a:t>
            </a:r>
            <a:r>
              <a:rPr lang="en-US" dirty="0" err="1"/>
              <a:t>MvcApplication</a:t>
            </a:r>
            <a:r>
              <a:rPr lang="en-US" dirty="0"/>
              <a:t>;-ASP._Page_Views__</a:t>
            </a:r>
            <a:r>
              <a:rPr lang="en-US" dirty="0" err="1"/>
              <a:t>ViewStart_cshtml</a:t>
            </a:r>
            <a:r>
              <a:rPr lang="en-US" dirty="0"/>
              <a:t>"</a:t>
            </a:r>
          </a:p>
          <a:p>
            <a:pPr marL="951750" lvl="2" indent="-285750"/>
            <a:r>
              <a:rPr lang="en-US" dirty="0"/>
              <a:t>ReportGenerator.exe -</a:t>
            </a:r>
            <a:r>
              <a:rPr lang="en-US" dirty="0" err="1"/>
              <a:t>reports:"C</a:t>
            </a:r>
            <a:r>
              <a:rPr lang="en-US" dirty="0"/>
              <a:t>:\OpenCover\opencover.4.7.922\results.xml" -</a:t>
            </a:r>
            <a:r>
              <a:rPr lang="en-US" dirty="0" err="1"/>
              <a:t>targetdir:C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zfunctionalCoverageReport</a:t>
            </a:r>
            <a:r>
              <a:rPr lang="en-US" dirty="0"/>
              <a:t> "-</a:t>
            </a:r>
            <a:r>
              <a:rPr lang="en-US" dirty="0" err="1"/>
              <a:t>sourcedirs:C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aspx</a:t>
            </a:r>
            <a:r>
              <a:rPr lang="en-US" dirty="0"/>
              <a:t>\</a:t>
            </a:r>
            <a:r>
              <a:rPr lang="en-US" dirty="0" err="1"/>
              <a:t>bin;C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mvc</a:t>
            </a:r>
            <a:r>
              <a:rPr lang="en-US" dirty="0"/>
              <a:t>\bin" "-</a:t>
            </a:r>
            <a:r>
              <a:rPr lang="en-US" dirty="0" err="1">
                <a:solidFill>
                  <a:srgbClr val="FF0000"/>
                </a:solidFill>
              </a:rPr>
              <a:t>assemblyfilters</a:t>
            </a:r>
            <a:r>
              <a:rPr lang="en-US" dirty="0"/>
              <a:t>:-Antlr3.Runtime*;-System.Web.UI.dll*" "-</a:t>
            </a:r>
            <a:r>
              <a:rPr lang="en-US" dirty="0" err="1">
                <a:solidFill>
                  <a:srgbClr val="FF0000"/>
                </a:solidFill>
              </a:rPr>
              <a:t>classfilters</a:t>
            </a:r>
            <a:r>
              <a:rPr lang="en-US" dirty="0"/>
              <a:t>:-__</a:t>
            </a:r>
            <a:r>
              <a:rPr lang="en-US" dirty="0" err="1"/>
              <a:t>ASP.FastObjectFactory</a:t>
            </a:r>
            <a:r>
              <a:rPr lang="en-US" dirty="0"/>
              <a:t>*;-*.</a:t>
            </a:r>
            <a:r>
              <a:rPr lang="en-US" dirty="0" err="1"/>
              <a:t>BundleConfig</a:t>
            </a:r>
            <a:r>
              <a:rPr lang="en-US" dirty="0"/>
              <a:t>;-*.</a:t>
            </a:r>
            <a:r>
              <a:rPr lang="en-US" dirty="0" err="1"/>
              <a:t>FilterConfig</a:t>
            </a:r>
            <a:r>
              <a:rPr lang="en-US" dirty="0"/>
              <a:t>;-*.</a:t>
            </a:r>
            <a:r>
              <a:rPr lang="en-US" dirty="0" err="1"/>
              <a:t>RouteConfig</a:t>
            </a:r>
            <a:r>
              <a:rPr lang="en-US" dirty="0"/>
              <a:t>;-*.</a:t>
            </a:r>
            <a:r>
              <a:rPr lang="en-US" dirty="0" err="1"/>
              <a:t>MvcApplication</a:t>
            </a:r>
            <a:r>
              <a:rPr lang="en-US" dirty="0"/>
              <a:t>;-ASP._Page_Views__</a:t>
            </a:r>
            <a:r>
              <a:rPr lang="en-US" dirty="0" err="1"/>
              <a:t>ViewStart_cshtml</a:t>
            </a:r>
            <a:r>
              <a:rPr lang="en-US" dirty="0"/>
              <a:t>" "-</a:t>
            </a:r>
            <a:r>
              <a:rPr lang="en-US" dirty="0" err="1">
                <a:solidFill>
                  <a:srgbClr val="FF0000"/>
                </a:solidFill>
              </a:rPr>
              <a:t>filefilters</a:t>
            </a:r>
            <a:r>
              <a:rPr lang="en-US" dirty="0"/>
              <a:t>:-C:\</a:t>
            </a:r>
            <a:r>
              <a:rPr lang="en-US" dirty="0" err="1"/>
              <a:t>MyFolder</a:t>
            </a:r>
            <a:r>
              <a:rPr lang="en-US" dirty="0"/>
              <a:t>\TFS\</a:t>
            </a:r>
            <a:r>
              <a:rPr lang="en-US" dirty="0" err="1"/>
              <a:t>rmy</a:t>
            </a:r>
            <a:r>
              <a:rPr lang="en-US" dirty="0"/>
              <a:t>\POC\</a:t>
            </a:r>
            <a:r>
              <a:rPr lang="en-US" dirty="0" err="1"/>
              <a:t>OpenCover</a:t>
            </a:r>
            <a:r>
              <a:rPr lang="en-US" dirty="0"/>
              <a:t>\</a:t>
            </a:r>
            <a:r>
              <a:rPr lang="en-US" dirty="0" err="1"/>
              <a:t>aspx</a:t>
            </a:r>
            <a:r>
              <a:rPr lang="en-US" dirty="0"/>
              <a:t>\*"</a:t>
            </a:r>
          </a:p>
          <a:p>
            <a:pPr marL="681750" lvl="1" indent="-28575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EE0C-1AA2-4975-952C-0C329C2C63E7}"/>
              </a:ext>
            </a:extLst>
          </p:cNvPr>
          <p:cNvSpPr txBox="1"/>
          <p:nvPr/>
        </p:nvSpPr>
        <p:spPr>
          <a:xfrm>
            <a:off x="831273" y="5680364"/>
            <a:ext cx="99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feature is supported with Open Cover 4.7.922 or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34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B33BDB-C025-44B1-8C9F-5D7195F9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8945"/>
            <a:ext cx="11113983" cy="4498110"/>
          </a:xfrm>
        </p:spPr>
        <p:txBody>
          <a:bodyPr>
            <a:normAutofit/>
          </a:bodyPr>
          <a:lstStyle/>
          <a:p>
            <a:pPr marL="357750" indent="-285750"/>
            <a:r>
              <a:rPr lang="en-US" dirty="0"/>
              <a:t>Console Application And Capture Functional Test Coverage</a:t>
            </a:r>
          </a:p>
          <a:p>
            <a:pPr marL="681750" lvl="1" indent="-285750"/>
            <a:r>
              <a:rPr lang="en-US" dirty="0"/>
              <a:t>cd C:\OpenCover\opencover.4.7.922</a:t>
            </a:r>
          </a:p>
          <a:p>
            <a:pPr marL="681750" lvl="1" indent="-285750"/>
            <a:r>
              <a:rPr lang="en-US" dirty="0"/>
              <a:t>OpenCover.Console.exe -</a:t>
            </a:r>
            <a:r>
              <a:rPr lang="en-US" dirty="0" err="1"/>
              <a:t>target:"C</a:t>
            </a:r>
            <a:r>
              <a:rPr lang="en-US" dirty="0"/>
              <a:t>:\MyFolder\Demo\ConsoleApp\ConsoleApp1.exe" -</a:t>
            </a:r>
            <a:r>
              <a:rPr lang="en-US" dirty="0" err="1"/>
              <a:t>register:user</a:t>
            </a:r>
            <a:endParaRPr lang="en-US" dirty="0"/>
          </a:p>
          <a:p>
            <a:pPr marL="681750" lvl="1" indent="-285750"/>
            <a:r>
              <a:rPr lang="en-US" dirty="0"/>
              <a:t>cd C:\OpenCover\ReportGenerator_4.2.2\net47</a:t>
            </a:r>
          </a:p>
          <a:p>
            <a:pPr marL="681750" lvl="1" indent="-285750"/>
            <a:r>
              <a:rPr lang="en-US" dirty="0"/>
              <a:t>ReportGenerator.exe -</a:t>
            </a:r>
            <a:r>
              <a:rPr lang="en-US" dirty="0" err="1"/>
              <a:t>reports:"C</a:t>
            </a:r>
            <a:r>
              <a:rPr lang="en-US" dirty="0"/>
              <a:t>:\OpenCover\opencover.4.7.922\results.xml" -</a:t>
            </a:r>
            <a:r>
              <a:rPr lang="en-US" dirty="0" err="1"/>
              <a:t>targetdir:C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zfunctionalCoverageReport</a:t>
            </a:r>
            <a:r>
              <a:rPr lang="en-US" dirty="0"/>
              <a:t> -</a:t>
            </a:r>
            <a:r>
              <a:rPr lang="en-US" dirty="0" err="1"/>
              <a:t>sourcedir:C</a:t>
            </a:r>
            <a:r>
              <a:rPr lang="en-US" dirty="0"/>
              <a:t>:\</a:t>
            </a:r>
            <a:r>
              <a:rPr lang="en-US" dirty="0" err="1"/>
              <a:t>MyFolder</a:t>
            </a:r>
            <a:r>
              <a:rPr lang="en-US" dirty="0"/>
              <a:t>\Demo\</a:t>
            </a:r>
            <a:r>
              <a:rPr lang="en-US" dirty="0" err="1"/>
              <a:t>ConsoleApp</a:t>
            </a:r>
            <a:r>
              <a:rPr lang="en-US" dirty="0"/>
              <a:t>\</a:t>
            </a:r>
          </a:p>
          <a:p>
            <a:pPr marL="681750" lvl="1" indent="-285750"/>
            <a:endParaRPr lang="en-US" dirty="0"/>
          </a:p>
          <a:p>
            <a:pPr marL="681750" lvl="1" indent="-285750"/>
            <a:endParaRPr lang="en-US" dirty="0"/>
          </a:p>
          <a:p>
            <a:pPr marL="681750" lvl="1" indent="-285750"/>
            <a:r>
              <a:rPr lang="en-US" dirty="0"/>
              <a:t>Note:  Above Path are POC paths please change as per your needs</a:t>
            </a:r>
          </a:p>
          <a:p>
            <a:pPr marL="681750" lvl="1" indent="-28575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4632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630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&amp; QE Expectation</a:t>
            </a:r>
          </a:p>
          <a:p>
            <a:r>
              <a:rPr lang="en-US" dirty="0"/>
              <a:t>Functional Test Coverage</a:t>
            </a:r>
          </a:p>
          <a:p>
            <a:r>
              <a:rPr lang="en-US" dirty="0"/>
              <a:t>Why You Need Functional Test Coverage Over Code Coverage</a:t>
            </a:r>
          </a:p>
          <a:p>
            <a:r>
              <a:rPr lang="en-US" dirty="0"/>
              <a:t>Functional Test Coverage Tools &amp; Why Open Cover</a:t>
            </a:r>
          </a:p>
          <a:p>
            <a:r>
              <a:rPr lang="en-US" dirty="0"/>
              <a:t>Open Cover &amp; Report Generator</a:t>
            </a:r>
          </a:p>
          <a:p>
            <a:r>
              <a:rPr lang="en-US" dirty="0"/>
              <a:t>Open Cover &amp; Report Generator - Prerequisite &amp; Note</a:t>
            </a:r>
          </a:p>
          <a:p>
            <a:r>
              <a:rPr lang="en-US" dirty="0"/>
              <a:t>Demo On Open Cover</a:t>
            </a:r>
          </a:p>
          <a:p>
            <a:r>
              <a:rPr lang="en-US" dirty="0"/>
              <a:t>Additional info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5111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&amp; QE Expectation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Should be able to host web application using Open Cover on developer box to generate report</a:t>
            </a:r>
          </a:p>
          <a:p>
            <a:r>
              <a:rPr lang="en-US" dirty="0"/>
              <a:t>QE Should be able to setup automated/manual test script execute against developer box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3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 Coverage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Coverage aims to measure the effectiveness of testing in a qualitative manner. It determines whether the test cases are covering entire functional requirements.  You can think of it as a kind of black box testing, where test cases are not written based on code but based on user requirements or expected functionality. </a:t>
            </a:r>
          </a:p>
          <a:p>
            <a:pPr lvl="1"/>
            <a:r>
              <a:rPr lang="en-US" dirty="0"/>
              <a:t>Functional Coverage Tracks Your Test Plan.</a:t>
            </a:r>
            <a:endParaRPr lang="en-IN" dirty="0"/>
          </a:p>
          <a:p>
            <a:pPr lvl="1"/>
            <a:r>
              <a:rPr lang="en-US" dirty="0"/>
              <a:t>Track the code coverage of a functional test, so that the test design and execution can be refined to reach an  accurate, functional test goal.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Functional test Coverage Over 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Coverage cannot detect conditions that are not in the code</a:t>
            </a:r>
          </a:p>
          <a:p>
            <a:r>
              <a:rPr lang="en-US" dirty="0"/>
              <a:t>.NET Code Coverage on ASPX Files?</a:t>
            </a:r>
          </a:p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Please go thru below URL for more info</a:t>
            </a: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http://www.synthworks.com/blog/2013/04/20/why-you-need-functional-coverage/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 Coverage Tools &amp; Why Open Cover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4263C1-9882-4AE6-8232-EC551EDF0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69733"/>
              </p:ext>
            </p:extLst>
          </p:nvPr>
        </p:nvGraphicFramePr>
        <p:xfrm>
          <a:off x="526473" y="2115127"/>
          <a:ext cx="10760364" cy="4191811"/>
        </p:xfrm>
        <a:graphic>
          <a:graphicData uri="http://schemas.openxmlformats.org/drawingml/2006/table">
            <a:tbl>
              <a:tblPr/>
              <a:tblGrid>
                <a:gridCol w="2927927">
                  <a:extLst>
                    <a:ext uri="{9D8B030D-6E8A-4147-A177-3AD203B41FA5}">
                      <a16:colId xmlns:a16="http://schemas.microsoft.com/office/drawing/2014/main" val="4104501217"/>
                    </a:ext>
                  </a:extLst>
                </a:gridCol>
                <a:gridCol w="2049597">
                  <a:extLst>
                    <a:ext uri="{9D8B030D-6E8A-4147-A177-3AD203B41FA5}">
                      <a16:colId xmlns:a16="http://schemas.microsoft.com/office/drawing/2014/main" val="599562821"/>
                    </a:ext>
                  </a:extLst>
                </a:gridCol>
                <a:gridCol w="1451862">
                  <a:extLst>
                    <a:ext uri="{9D8B030D-6E8A-4147-A177-3AD203B41FA5}">
                      <a16:colId xmlns:a16="http://schemas.microsoft.com/office/drawing/2014/main" val="3272140366"/>
                    </a:ext>
                  </a:extLst>
                </a:gridCol>
                <a:gridCol w="2165489">
                  <a:extLst>
                    <a:ext uri="{9D8B030D-6E8A-4147-A177-3AD203B41FA5}">
                      <a16:colId xmlns:a16="http://schemas.microsoft.com/office/drawing/2014/main" val="3013291874"/>
                    </a:ext>
                  </a:extLst>
                </a:gridCol>
                <a:gridCol w="2165489">
                  <a:extLst>
                    <a:ext uri="{9D8B030D-6E8A-4147-A177-3AD203B41FA5}">
                      <a16:colId xmlns:a16="http://schemas.microsoft.com/office/drawing/2014/main" val="3559750832"/>
                    </a:ext>
                  </a:extLst>
                </a:gridCol>
              </a:tblGrid>
              <a:tr h="69272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Ncover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DotCover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Coverlet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Cover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435278"/>
                  </a:ext>
                </a:extLst>
              </a:tr>
              <a:tr h="951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License Type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Commerical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Commerical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Free/Open Source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Free/Open Source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16126"/>
                  </a:ext>
                </a:extLst>
              </a:tr>
              <a:tr h="80730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 4.0 or Above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73205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 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7929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IIS &amp; IIS Express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289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2DD873B-8673-4CD5-8F6E-E1047893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64" y="3919395"/>
            <a:ext cx="528452" cy="514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FC8E2-B2E5-4B13-BFF2-A454B45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91" y="3918260"/>
            <a:ext cx="528453" cy="515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A41B7-510A-46EF-B0B4-F7BFA9CE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90" y="4698733"/>
            <a:ext cx="528453" cy="515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BE4C4-4B37-4B71-BF1D-37CB6BA8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42" y="5613098"/>
            <a:ext cx="528453" cy="515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82C449-BAF3-4CA0-AA93-0D386BE2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56" y="3945812"/>
            <a:ext cx="528453" cy="515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63C73-8444-498A-B98D-AC461C5E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55" y="4726285"/>
            <a:ext cx="528453" cy="515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DF08F2-5C33-4479-81AF-7AEDB08F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07" y="5640650"/>
            <a:ext cx="528453" cy="515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2C683-4BAE-4D80-97FF-4C27D50A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25" y="3918260"/>
            <a:ext cx="528453" cy="51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7B7AE3-7E1A-4857-8DD3-63620223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24" y="4698733"/>
            <a:ext cx="528453" cy="515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E9F073-461A-441F-8A25-0F077556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276" y="5613098"/>
            <a:ext cx="528453" cy="515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03BA66-84B2-4C3E-8E9F-4A29133A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887" y="4709105"/>
            <a:ext cx="528453" cy="5151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83E4A-476D-4675-99E4-2CFEE805B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20" y="5613098"/>
            <a:ext cx="528453" cy="515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36C20F-F0F9-4CA6-BEFF-028A012F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70" y="5614233"/>
            <a:ext cx="528452" cy="5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Cover &amp; Report generator – prerequisite &amp; Note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Prerequisite:</a:t>
            </a:r>
          </a:p>
          <a:p>
            <a:pPr lvl="1"/>
            <a:r>
              <a:rPr lang="en-US" dirty="0"/>
              <a:t>CPU 2GHZ or above, RAM  8GB or above</a:t>
            </a:r>
          </a:p>
          <a:p>
            <a:pPr lvl="1"/>
            <a:r>
              <a:rPr lang="en-US" dirty="0"/>
              <a:t>.NET 4.5.2 Framework or above</a:t>
            </a:r>
          </a:p>
          <a:p>
            <a:pPr lvl="1"/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support is also there for Open Cover.  But it is recommended to use stand alone since we need to add package to projects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Cover &amp; Report generator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Cover is a Code/Functional Test Coverage tool for .NET</a:t>
            </a:r>
          </a:p>
          <a:p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https://github.com/OpenCover/opencover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IN" dirty="0"/>
          </a:p>
          <a:p>
            <a:endParaRPr lang="en-US" dirty="0">
              <a:hlinkClick r:id="rId3"/>
            </a:endParaRPr>
          </a:p>
          <a:p>
            <a:r>
              <a:rPr lang="en-US" dirty="0"/>
              <a:t>Report generator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https://github.com/danielpalme/ReportGenerator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EAB700-AEA5-4F60-97E8-0362F871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72799"/>
              </p:ext>
            </p:extLst>
          </p:nvPr>
        </p:nvGraphicFramePr>
        <p:xfrm>
          <a:off x="1173016" y="3509818"/>
          <a:ext cx="9060875" cy="545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231">
                  <a:extLst>
                    <a:ext uri="{9D8B030D-6E8A-4147-A177-3AD203B41FA5}">
                      <a16:colId xmlns:a16="http://schemas.microsoft.com/office/drawing/2014/main" val="1877545788"/>
                    </a:ext>
                  </a:extLst>
                </a:gridCol>
                <a:gridCol w="8199644">
                  <a:extLst>
                    <a:ext uri="{9D8B030D-6E8A-4147-A177-3AD203B41FA5}">
                      <a16:colId xmlns:a16="http://schemas.microsoft.com/office/drawing/2014/main" val="1539109483"/>
                    </a:ext>
                  </a:extLst>
                </a:gridCol>
              </a:tblGrid>
              <a:tr h="295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4.5.2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https://github.com/OpenCover/opencover/releases/download/4.5.3427/opencover.4.5.3427.zip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6518139"/>
                  </a:ext>
                </a:extLst>
              </a:tr>
              <a:tr h="2456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https://github.com/OpenCover/opencover/releases/download/4.7.922/opencover.4.7.922.zip</a:t>
                      </a:r>
                      <a:endParaRPr lang="en-IN" sz="16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3808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97F24D-0127-4EF0-AD88-1EE7F353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48473"/>
              </p:ext>
            </p:extLst>
          </p:nvPr>
        </p:nvGraphicFramePr>
        <p:xfrm>
          <a:off x="1078921" y="5119696"/>
          <a:ext cx="10013952" cy="50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21">
                  <a:extLst>
                    <a:ext uri="{9D8B030D-6E8A-4147-A177-3AD203B41FA5}">
                      <a16:colId xmlns:a16="http://schemas.microsoft.com/office/drawing/2014/main" val="704956487"/>
                    </a:ext>
                  </a:extLst>
                </a:gridCol>
                <a:gridCol w="9062131">
                  <a:extLst>
                    <a:ext uri="{9D8B030D-6E8A-4147-A177-3AD203B41FA5}">
                      <a16:colId xmlns:a16="http://schemas.microsoft.com/office/drawing/2014/main" val="140392987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4.5.2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https://github.com/danielpalme/ReportGenerator/releases/download/v3.1.2.0/ReportGenerator_3.1.2.0.zip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741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https://github.com/danielpalme/ReportGenerator/releases/download/v4.2.5/ReportGenerator_4.2.5.zip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090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1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pic>
        <p:nvPicPr>
          <p:cNvPr id="3074" name="Picture 1" descr="image002">
            <a:extLst>
              <a:ext uri="{FF2B5EF4-FFF2-40B4-BE49-F238E27FC236}">
                <a16:creationId xmlns:a16="http://schemas.microsoft.com/office/drawing/2014/main" id="{2EA5C538-1837-44B4-9241-4ACB956A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28" y="1869440"/>
            <a:ext cx="9468967" cy="480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948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940</TotalTime>
  <Words>1090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Packager Shell Object</vt:lpstr>
      <vt:lpstr>Open cover</vt:lpstr>
      <vt:lpstr>content</vt:lpstr>
      <vt:lpstr>Dev &amp; QE Expectation</vt:lpstr>
      <vt:lpstr>Functional Test Coverage</vt:lpstr>
      <vt:lpstr>Why You Need Functional test Coverage Over Code Coverage</vt:lpstr>
      <vt:lpstr>Functional TEST Coverage Tools &amp; Why Open Cover</vt:lpstr>
      <vt:lpstr>Open Cover &amp; Report generator – prerequisite &amp; Note</vt:lpstr>
      <vt:lpstr>Open Cover &amp; Report generator</vt:lpstr>
      <vt:lpstr>Demo</vt:lpstr>
      <vt:lpstr>Additional info</vt:lpstr>
      <vt:lpstr>Additional info</vt:lpstr>
      <vt:lpstr>Additional info</vt:lpstr>
      <vt:lpstr>Additional info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Anand Nandagiri(UST,IN)</dc:creator>
  <cp:lastModifiedBy>Anand Nandagiri(UST,IN)</cp:lastModifiedBy>
  <cp:revision>66</cp:revision>
  <dcterms:created xsi:type="dcterms:W3CDTF">2019-06-21T04:51:47Z</dcterms:created>
  <dcterms:modified xsi:type="dcterms:W3CDTF">2019-07-25T10:41:32Z</dcterms:modified>
</cp:coreProperties>
</file>