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4"/>
  </p:sldMasterIdLst>
  <p:sldIdLst>
    <p:sldId id="256" r:id="rId5"/>
    <p:sldId id="257" r:id="rId6"/>
    <p:sldId id="258" r:id="rId7"/>
    <p:sldId id="259" r:id="rId8"/>
    <p:sldId id="260" r:id="rId9"/>
    <p:sldId id="263" r:id="rId10"/>
    <p:sldId id="264" r:id="rId11"/>
    <p:sldId id="266" r:id="rId12"/>
    <p:sldId id="261" r:id="rId13"/>
    <p:sldId id="262"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C46D9-AEC4-4A9E-B9CC-022E0809BF1B}" v="2" dt="2023-04-09T20:21:22.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4/10/2023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460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4/10/2023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314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4/10/2023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3954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4/10/2023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769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4/10/2023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104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4/10/2023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0720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4/10/2023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3156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4/10/2023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0819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4/10/2023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2742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4/10/2023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2144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4/10/2023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303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4/10/2023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3354950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83" r:id="rId6"/>
    <p:sldLayoutId id="2147483779" r:id="rId7"/>
    <p:sldLayoutId id="2147483780" r:id="rId8"/>
    <p:sldLayoutId id="2147483781" r:id="rId9"/>
    <p:sldLayoutId id="2147483782" r:id="rId10"/>
    <p:sldLayoutId id="214748378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57" name="Freeform: Shape 11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8" name="Freeform: Shape 11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9" name="Freeform: Shape 11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0" name="Freeform: Shape 11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1" name="Freeform: Shape 11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2" name="Oval 11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63" name="Rectangle 1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le of tuxedos">
            <a:extLst>
              <a:ext uri="{FF2B5EF4-FFF2-40B4-BE49-F238E27FC236}">
                <a16:creationId xmlns:a16="http://schemas.microsoft.com/office/drawing/2014/main" id="{8E2EA420-BF85-D392-07B5-B72269603278}"/>
              </a:ext>
            </a:extLst>
          </p:cNvPr>
          <p:cNvPicPr>
            <a:picLocks noChangeAspect="1"/>
          </p:cNvPicPr>
          <p:nvPr/>
        </p:nvPicPr>
        <p:blipFill rotWithShape="1">
          <a:blip r:embed="rId2"/>
          <a:srcRect b="15730"/>
          <a:stretch/>
        </p:blipFill>
        <p:spPr>
          <a:xfrm>
            <a:off x="2511713" y="3691116"/>
            <a:ext cx="3634674" cy="2044511"/>
          </a:xfrm>
          <a:prstGeom prst="rect">
            <a:avLst/>
          </a:prstGeom>
        </p:spPr>
      </p:pic>
      <p:grpSp>
        <p:nvGrpSpPr>
          <p:cNvPr id="164" name="Group 120">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65" name="Rectangle 121">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22">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7" name="Rectangle 124">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E6A1A-3206-15F2-AFBF-C27262ADFDF5}"/>
              </a:ext>
            </a:extLst>
          </p:cNvPr>
          <p:cNvSpPr>
            <a:spLocks noGrp="1"/>
          </p:cNvSpPr>
          <p:nvPr>
            <p:ph type="ctrTitle"/>
          </p:nvPr>
        </p:nvSpPr>
        <p:spPr>
          <a:xfrm>
            <a:off x="740584" y="859808"/>
            <a:ext cx="3543197" cy="2878986"/>
          </a:xfrm>
        </p:spPr>
        <p:txBody>
          <a:bodyPr vert="horz" lIns="91440" tIns="45720" rIns="91440" bIns="45720" rtlCol="0" anchor="ctr">
            <a:normAutofit/>
          </a:bodyPr>
          <a:lstStyle/>
          <a:p>
            <a:r>
              <a:rPr lang="en-US" sz="3700">
                <a:ea typeface="+mj-ea"/>
              </a:rPr>
              <a:t>AI </a:t>
            </a:r>
            <a:br>
              <a:rPr lang="en-US" sz="3700">
                <a:ea typeface="+mj-ea"/>
              </a:rPr>
            </a:br>
            <a:r>
              <a:rPr lang="en-US" sz="3700">
                <a:ea typeface="+mj-ea"/>
              </a:rPr>
              <a:t>iN Fashion </a:t>
            </a:r>
            <a:br>
              <a:rPr lang="en-US" sz="3700">
                <a:ea typeface="+mj-ea"/>
              </a:rPr>
            </a:br>
            <a:endParaRPr lang="en-US" sz="3700">
              <a:ea typeface="+mj-ea"/>
            </a:endParaRPr>
          </a:p>
        </p:txBody>
      </p:sp>
      <p:grpSp>
        <p:nvGrpSpPr>
          <p:cNvPr id="168"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28" name="Freeform: Shape 127">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9" name="Freeform: Shape 128">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0" name="Freeform: Shape 129">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71" name="Freeform: Shape 130">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72" name="Freeform: Shape 131">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73" name="Freeform: Shape 132">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74" name="Freeform: Shape 133">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75" name="Freeform: Shape 135">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76" name="Freeform: Shape 136">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77" name="Freeform: Shape 137">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78" name="Freeform: Shape 138">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79" name="Freeform: Shape 139">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42"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tx1"/>
          </a:solidFill>
        </p:grpSpPr>
        <p:sp>
          <p:nvSpPr>
            <p:cNvPr id="143" name="Freeform: Shape 142">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E789634E-352A-AC8A-27C2-64092A81A279}"/>
              </a:ext>
            </a:extLst>
          </p:cNvPr>
          <p:cNvSpPr>
            <a:spLocks noGrp="1"/>
          </p:cNvSpPr>
          <p:nvPr>
            <p:ph type="subTitle" idx="1"/>
          </p:nvPr>
        </p:nvSpPr>
        <p:spPr>
          <a:xfrm>
            <a:off x="6477270" y="685805"/>
            <a:ext cx="4974771" cy="5534019"/>
          </a:xfrm>
        </p:spPr>
        <p:txBody>
          <a:bodyPr vert="horz" lIns="91440" tIns="45720" rIns="91440" bIns="45720" rtlCol="0">
            <a:normAutofit/>
          </a:bodyPr>
          <a:lstStyle/>
          <a:p>
            <a:pPr indent="-228600" algn="l">
              <a:buFont typeface="Arial" panose="020B0604020202020204" pitchFamily="34" charset="0"/>
              <a:buChar char="•"/>
            </a:pPr>
            <a:r>
              <a:rPr lang="en-US" dirty="0"/>
              <a:t>By:</a:t>
            </a:r>
          </a:p>
          <a:p>
            <a:pPr indent="-228600" algn="l">
              <a:buFont typeface="Arial" panose="020B0604020202020204" pitchFamily="34" charset="0"/>
              <a:buChar char="•"/>
            </a:pPr>
            <a:r>
              <a:rPr lang="en-US" dirty="0"/>
              <a:t>V Abhinav Reddy(12100397)</a:t>
            </a:r>
          </a:p>
          <a:p>
            <a:pPr indent="-228600" algn="l">
              <a:buFont typeface="Arial" panose="020B0604020202020204" pitchFamily="34" charset="0"/>
              <a:buChar char="•"/>
            </a:pPr>
            <a:r>
              <a:rPr lang="en-US" dirty="0"/>
              <a:t>Ashish Bharti(12109333)</a:t>
            </a:r>
          </a:p>
          <a:p>
            <a:pPr indent="-228600" algn="l">
              <a:buFont typeface="Arial" panose="020B0604020202020204" pitchFamily="34" charset="0"/>
              <a:buChar char="•"/>
            </a:pPr>
            <a:r>
              <a:rPr lang="en-US" dirty="0"/>
              <a:t>Ramavath Sanjay(12113173)</a:t>
            </a:r>
          </a:p>
        </p:txBody>
      </p:sp>
    </p:spTree>
    <p:extLst>
      <p:ext uri="{BB962C8B-B14F-4D97-AF65-F5344CB8AC3E}">
        <p14:creationId xmlns:p14="http://schemas.microsoft.com/office/powerpoint/2010/main" val="204705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4080-9851-40E9-8F2F-348F72950756}"/>
              </a:ext>
            </a:extLst>
          </p:cNvPr>
          <p:cNvSpPr>
            <a:spLocks noGrp="1"/>
          </p:cNvSpPr>
          <p:nvPr>
            <p:ph type="title"/>
          </p:nvPr>
        </p:nvSpPr>
        <p:spPr>
          <a:xfrm>
            <a:off x="838200" y="349223"/>
            <a:ext cx="10515600" cy="1325563"/>
          </a:xfrm>
        </p:spPr>
        <p: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5C83A81-016B-A308-58DF-FD8C6848BE11}"/>
              </a:ext>
            </a:extLst>
          </p:cNvPr>
          <p:cNvSpPr>
            <a:spLocks noGrp="1"/>
          </p:cNvSpPr>
          <p:nvPr>
            <p:ph idx="1"/>
          </p:nvPr>
        </p:nvSpPr>
        <p:spPr/>
        <p:txBody>
          <a:bodyPr>
            <a:normAutofit/>
          </a:bodyPr>
          <a:lstStyle/>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Compile the model: This code compiles the model using the Adam optimizer, </a:t>
            </a:r>
            <a:r>
              <a:rPr lang="en-US" sz="1900" b="0" i="0" dirty="0" err="1">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SparseCategoricalCrossentropy</a:t>
            </a: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 loss function, and accuracy as the evaluation metric.</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Train the model: This code trains the model using the training data for 10 epochs.</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Evaluate the model: This code evaluates the model's performance on the test data and prints the test accuracy.</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Make predictions: This code uses the trained model to make predictions on the test images.</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Plot the results: This code plots the first 10 test images, their predicted labels, and the true labels using Matplotlib.</a:t>
            </a:r>
          </a:p>
          <a:p>
            <a:pPr marL="0" indent="0" algn="l">
              <a:buNone/>
            </a:pPr>
            <a:endPar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lgn="l">
              <a:buNone/>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The output of this code is a plot of the first 10 test images with their predicted and true labels displayed underneath them. The accuracy of the model on the test set is also printed.</a:t>
            </a:r>
          </a:p>
          <a:p>
            <a:pPr marL="0" indent="0" algn="l">
              <a:buNone/>
            </a:pPr>
            <a:endPar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IN" sz="1900" dirty="0">
              <a:latin typeface="Calibri Light" panose="020F0302020204030204" pitchFamily="34" charset="0"/>
              <a:ea typeface="Calibri Light" panose="020F0302020204030204" pitchFamily="34" charset="0"/>
              <a:cs typeface="Calibri Light" panose="020F0302020204030204" pitchFamily="34" charset="0"/>
            </a:endParaRPr>
          </a:p>
          <a:p>
            <a:endParaRPr lang="en-IN" sz="19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2751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F57C-04B8-17D3-730D-A29620C93674}"/>
              </a:ext>
            </a:extLst>
          </p:cNvPr>
          <p:cNvSpPr>
            <a:spLocks noGrp="1"/>
          </p:cNvSpPr>
          <p:nvPr>
            <p:ph type="title"/>
          </p:nvPr>
        </p:nvSpPr>
        <p:spPr/>
        <p:txBody>
          <a:bodyPr>
            <a:normAutofit/>
          </a:bodyPr>
          <a:lstStyle/>
          <a:p>
            <a:r>
              <a:rPr lang="en-IN" sz="3700" b="1" i="0" u="sng"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Fashion MNIST Dataset</a:t>
            </a:r>
            <a:endParaRPr lang="en-IN" sz="37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13DA7046-2BD9-779B-DCE2-EA8F8A923AD2}"/>
              </a:ext>
            </a:extLst>
          </p:cNvPr>
          <p:cNvSpPr>
            <a:spLocks noGrp="1"/>
          </p:cNvSpPr>
          <p:nvPr>
            <p:ph idx="1"/>
          </p:nvPr>
        </p:nvSpPr>
        <p:spPr>
          <a:xfrm>
            <a:off x="606370" y="1587859"/>
            <a:ext cx="11096625" cy="4423327"/>
          </a:xfrm>
        </p:spPr>
        <p:txBody>
          <a:bodyPr>
            <a:normAutofit/>
          </a:bodyPr>
          <a:lstStyle/>
          <a:p>
            <a:pPr algn="l"/>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Fashion MNIST is a dataset of images that is commonly used in computer vision and machine learning research. It consists of 70,000 grayscale images of 28x28 pixels, each representing a different clothing item or accessory. The dataset includes 10 different classes of clothing, including T-shirts, trousers, sneakers, dresses, and more.</a:t>
            </a:r>
          </a:p>
          <a:p>
            <a:pPr algn="l"/>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In the code, the Fashion MNIST dataset is used to train and test a neural network to classify the different types of clothing items. The images in the dataset are preprocessed to ensure that they are all the same size and are normalized to improve the performance of the neural network. The dataset is split into training and testing sets, with 60,000 images used for training and 10,000 images used for testing. The neural network is trained using the training set and then evaluated using the testing set to measure its accuracy in classifying the different types of clothing. The Fashion MNIST dataset is a useful tool for researchers and developers to test and develop their machine learning models for fashion-related tasks.</a:t>
            </a:r>
          </a:p>
          <a:p>
            <a:endParaRPr lang="en-IN" sz="19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725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AEDF-A58B-3641-B1B8-B1DB0178FBA4}"/>
              </a:ext>
            </a:extLst>
          </p:cNvPr>
          <p:cNvSpPr>
            <a:spLocks noGrp="1"/>
          </p:cNvSpPr>
          <p:nvPr>
            <p:ph type="title"/>
          </p:nvPr>
        </p:nvSpPr>
        <p:spPr/>
        <p:txBody>
          <a:bodyPr>
            <a:normAutofit/>
          </a:bodyPr>
          <a:lstStyle/>
          <a:p>
            <a:r>
              <a:rPr lang="en-US" sz="3700" b="1" u="sng">
                <a:latin typeface="Calibri" panose="020F0502020204030204" pitchFamily="34" charset="0"/>
                <a:ea typeface="Calibri" panose="020F0502020204030204" pitchFamily="34" charset="0"/>
                <a:cs typeface="Calibri" panose="020F0502020204030204" pitchFamily="34" charset="0"/>
              </a:rPr>
              <a:t>Conclusion</a:t>
            </a:r>
            <a:endParaRPr lang="en-IN" sz="37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B9C2D5B-1E0A-F153-1DFB-89B569EB030B}"/>
              </a:ext>
            </a:extLst>
          </p:cNvPr>
          <p:cNvSpPr>
            <a:spLocks noGrp="1"/>
          </p:cNvSpPr>
          <p:nvPr>
            <p:ph idx="1"/>
          </p:nvPr>
        </p:nvSpPr>
        <p:spPr/>
        <p:txBody>
          <a:bodyPr>
            <a:normAutofit/>
          </a:bodyPr>
          <a:lstStyle/>
          <a:p>
            <a:pPr algn="l"/>
            <a:r>
              <a:rPr lang="en-US" sz="19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In this presentation, we discussed the role of AI in the fashion industry. We highlighted some of the benefits of AI in fashion, such as increased efficiency, cost savings, and improved customer experiences, and provided specific examples of how these benefits have been realized in the industry. We also discussed some of the challenges of implementing AI in fashion, such as data privacy concerns, bias in algorithms, and technological barriers, and provided specific examples of how these challenges have been addressed by industry leaders.</a:t>
            </a:r>
          </a:p>
          <a:p>
            <a:pPr algn="l"/>
            <a:r>
              <a:rPr lang="en-US" sz="19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Looking to the future, AI is expected to continue to play a significant role in the fashion industry. We can expect to see further advancements in the development of AI-powered tools, such as virtual try-on and product recommendation systems, that will enhance the customer experience and improve operational efficiency. Additionally, AI can be used to improve sustainability in the fashion industry by optimizing the supply chain, reducing waste, and lowering carbon emissions.</a:t>
            </a:r>
          </a:p>
          <a:p>
            <a:pPr algn="l"/>
            <a:r>
              <a:rPr lang="en-US" sz="19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Overall, AI has already begun to revolutionize the fashion industry, and we can expect to see even more exciting developments in the years to come. By embracing AI and addressing the challenges that come with its implementation, the fashion industry can continue to grow and innovate in exciting new ways.</a:t>
            </a:r>
          </a:p>
          <a:p>
            <a:endParaRPr lang="en-IN" sz="19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7775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0AFAD0-2189-1E07-C5AA-FA464BE8F70B}"/>
              </a:ext>
            </a:extLst>
          </p:cNvPr>
          <p:cNvSpPr>
            <a:spLocks noGrp="1"/>
          </p:cNvSpPr>
          <p:nvPr>
            <p:ph type="ctrTitle"/>
          </p:nvPr>
        </p:nvSpPr>
        <p:spPr>
          <a:xfrm>
            <a:off x="946521" y="396117"/>
            <a:ext cx="5217172" cy="1158857"/>
          </a:xfrm>
        </p:spPr>
        <p:txBody>
          <a:bodyPr vert="horz" lIns="91440" tIns="45720" rIns="91440" bIns="45720" rtlCol="0" anchor="b">
            <a:normAutofit/>
          </a:bodyPr>
          <a:lstStyle/>
          <a:p>
            <a:pPr algn="l"/>
            <a:r>
              <a:rPr lang="en-US" sz="4400" u="sng" spc="0" dirty="0">
                <a:latin typeface="Calibri" panose="020F0502020204030204" pitchFamily="34" charset="0"/>
                <a:ea typeface="Calibri" panose="020F0502020204030204" pitchFamily="34" charset="0"/>
                <a:cs typeface="Calibri" panose="020F0502020204030204" pitchFamily="34" charset="0"/>
              </a:rPr>
              <a:t>Introduction </a:t>
            </a:r>
            <a:endParaRPr lang="en-US" sz="4400" spc="0" dirty="0">
              <a:latin typeface="Calibri" panose="020F0502020204030204" pitchFamily="34" charset="0"/>
              <a:ea typeface="Calibri" panose="020F0502020204030204" pitchFamily="34" charset="0"/>
              <a:cs typeface="Calibri" panose="020F0502020204030204" pitchFamily="34" charset="0"/>
            </a:endParaRPr>
          </a:p>
        </p:txBody>
      </p:sp>
      <p:grpSp>
        <p:nvGrpSpPr>
          <p:cNvPr id="21" name="Group 20">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22"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Subtitle 2">
            <a:extLst>
              <a:ext uri="{FF2B5EF4-FFF2-40B4-BE49-F238E27FC236}">
                <a16:creationId xmlns:a16="http://schemas.microsoft.com/office/drawing/2014/main" id="{FC4F99D9-9FB7-9EC1-83C8-F6FB0D5F6C37}"/>
              </a:ext>
            </a:extLst>
          </p:cNvPr>
          <p:cNvSpPr>
            <a:spLocks noGrp="1"/>
          </p:cNvSpPr>
          <p:nvPr>
            <p:ph type="subTitle" idx="1"/>
          </p:nvPr>
        </p:nvSpPr>
        <p:spPr>
          <a:xfrm>
            <a:off x="946520" y="1747592"/>
            <a:ext cx="5217173" cy="4351338"/>
          </a:xfrm>
        </p:spPr>
        <p:txBody>
          <a:bodyPr vert="horz" lIns="91440" tIns="45720" rIns="91440" bIns="45720" rtlCol="0">
            <a:normAutofit/>
          </a:bodyPr>
          <a:lstStyle/>
          <a:p>
            <a:pPr marL="342900" indent="-228600" algn="l">
              <a:buFont typeface="Arial" panose="020B0604020202020204" pitchFamily="34" charset="0"/>
              <a:buChar char="•"/>
            </a:pPr>
            <a:r>
              <a:rPr lang="en-US" sz="1900" cap="none" spc="0" dirty="0">
                <a:latin typeface="Calibri Light" panose="020F0302020204030204" pitchFamily="34" charset="0"/>
                <a:ea typeface="Calibri Light" panose="020F0302020204030204" pitchFamily="34" charset="0"/>
                <a:cs typeface="Calibri Light" panose="020F0302020204030204" pitchFamily="34" charset="0"/>
              </a:rPr>
              <a:t>A</a:t>
            </a:r>
            <a:r>
              <a:rPr lang="en-US" sz="1900" b="0" i="0" cap="none" spc="0" dirty="0">
                <a:effectLst/>
                <a:latin typeface="Calibri Light" panose="020F0302020204030204" pitchFamily="34" charset="0"/>
                <a:ea typeface="Calibri Light" panose="020F0302020204030204" pitchFamily="34" charset="0"/>
                <a:cs typeface="Calibri Light" panose="020F0302020204030204" pitchFamily="34" charset="0"/>
              </a:rPr>
              <a:t>rtificial Intelligence (AI) is rapidly transforming the fashion industry in various ways, including improving the efficiency of the supply chain, enhancing the customer experience, and enabling the creation of more sustainable and ethical fashion products.</a:t>
            </a:r>
          </a:p>
          <a:p>
            <a:pPr marL="342900" indent="-228600" algn="l">
              <a:buFont typeface="Arial" panose="020B0604020202020204" pitchFamily="34" charset="0"/>
              <a:buChar char="•"/>
            </a:pPr>
            <a:r>
              <a:rPr lang="en-US" sz="1900" b="0" i="0" cap="none" spc="0" dirty="0">
                <a:effectLst/>
                <a:latin typeface="Calibri Light" panose="020F0302020204030204" pitchFamily="34" charset="0"/>
                <a:ea typeface="Calibri Light" panose="020F0302020204030204" pitchFamily="34" charset="0"/>
                <a:cs typeface="Calibri Light" panose="020F0302020204030204" pitchFamily="34" charset="0"/>
              </a:rPr>
              <a:t>One significant application of AI in fashion is through the use of machine learning algorithms to analyze and interpret consumer data to provide insights into consumer preferences and behaviors. Retailers can use this data to better understand their customers and create personalized shopping experiences, tailor marketing campaigns, and improve product design and development.</a:t>
            </a:r>
          </a:p>
          <a:p>
            <a:pPr indent="-228600" algn="l">
              <a:buFont typeface="Arial" panose="020B0604020202020204" pitchFamily="34" charset="0"/>
              <a:buChar char="•"/>
            </a:pPr>
            <a:endParaRPr lang="en-US" sz="1900" cap="small" spc="0" dirty="0"/>
          </a:p>
          <a:p>
            <a:pPr indent="-228600" algn="l">
              <a:buFont typeface="Arial" panose="020B0604020202020204" pitchFamily="34" charset="0"/>
              <a:buChar char="•"/>
            </a:pPr>
            <a:endParaRPr lang="en-US" sz="1900" cap="small" spc="0" dirty="0"/>
          </a:p>
        </p:txBody>
      </p:sp>
      <p:grpSp>
        <p:nvGrpSpPr>
          <p:cNvPr id="25" name="Group 24">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26"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0" name="Freeform: Shape 29">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8" name="Freeform: Shape 27">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descr="Diagram&#10;&#10;Description automatically generated">
            <a:extLst>
              <a:ext uri="{FF2B5EF4-FFF2-40B4-BE49-F238E27FC236}">
                <a16:creationId xmlns:a16="http://schemas.microsoft.com/office/drawing/2014/main" id="{63D09EFF-FECF-82D5-3027-1868A50012CF}"/>
              </a:ext>
            </a:extLst>
          </p:cNvPr>
          <p:cNvPicPr>
            <a:picLocks noChangeAspect="1"/>
          </p:cNvPicPr>
          <p:nvPr/>
        </p:nvPicPr>
        <p:blipFill rotWithShape="1">
          <a:blip r:embed="rId2">
            <a:extLst>
              <a:ext uri="{28A0092B-C50C-407E-A947-70E740481C1C}">
                <a14:useLocalDpi xmlns:a14="http://schemas.microsoft.com/office/drawing/2010/main" val="0"/>
              </a:ext>
            </a:extLst>
          </a:blip>
          <a:srcRect l="20880" r="19727" b="-2"/>
          <a:stretch/>
        </p:blipFill>
        <p:spPr>
          <a:xfrm>
            <a:off x="7253021" y="1820334"/>
            <a:ext cx="3555043" cy="3217333"/>
          </a:xfrm>
          <a:prstGeom prst="rect">
            <a:avLst/>
          </a:prstGeom>
        </p:spPr>
      </p:pic>
      <p:grpSp>
        <p:nvGrpSpPr>
          <p:cNvPr id="33" name="Group 32">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34"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5" name="Freeform: Shape 204">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5"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6" name="Freeform: Shape 35">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92577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 name="Rectangle 36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755A43-7D8A-D0F1-8F7B-F765BA2BAF2B}"/>
              </a:ext>
            </a:extLst>
          </p:cNvPr>
          <p:cNvSpPr>
            <a:spLocks noGrp="1"/>
          </p:cNvSpPr>
          <p:nvPr>
            <p:ph type="title"/>
          </p:nvPr>
        </p:nvSpPr>
        <p:spPr>
          <a:xfrm>
            <a:off x="946521" y="396117"/>
            <a:ext cx="5217172" cy="1158857"/>
          </a:xfrm>
        </p:spPr>
        <p:txBody>
          <a:bodyPr anchor="b">
            <a:normAutofit/>
          </a:bodyPr>
          <a:lstStyle/>
          <a:p>
            <a:r>
              <a:rPr lang="en-IN" sz="3700" b="1" i="0" u="sng" dirty="0">
                <a:effectLst/>
                <a:latin typeface="Calibri" panose="020F0502020204030204" pitchFamily="34" charset="0"/>
                <a:ea typeface="Calibri" panose="020F0502020204030204" pitchFamily="34" charset="0"/>
                <a:cs typeface="Calibri" panose="020F0502020204030204" pitchFamily="34" charset="0"/>
              </a:rPr>
              <a:t>AI in Fashion - Examples</a:t>
            </a:r>
            <a:endParaRPr lang="en-IN" sz="3700" b="1" u="sng" dirty="0">
              <a:latin typeface="Calibri" panose="020F0502020204030204" pitchFamily="34" charset="0"/>
              <a:ea typeface="Calibri" panose="020F0502020204030204" pitchFamily="34" charset="0"/>
              <a:cs typeface="Calibri" panose="020F0502020204030204" pitchFamily="34" charset="0"/>
            </a:endParaRPr>
          </a:p>
        </p:txBody>
      </p:sp>
      <p:grpSp>
        <p:nvGrpSpPr>
          <p:cNvPr id="370" name="Group 369">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371"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2"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Content Placeholder 2">
            <a:extLst>
              <a:ext uri="{FF2B5EF4-FFF2-40B4-BE49-F238E27FC236}">
                <a16:creationId xmlns:a16="http://schemas.microsoft.com/office/drawing/2014/main" id="{7A94FD2F-0910-C79F-C46D-706346A5E9BB}"/>
              </a:ext>
            </a:extLst>
          </p:cNvPr>
          <p:cNvSpPr>
            <a:spLocks noGrp="1"/>
          </p:cNvSpPr>
          <p:nvPr>
            <p:ph idx="1"/>
          </p:nvPr>
        </p:nvSpPr>
        <p:spPr>
          <a:xfrm>
            <a:off x="946520" y="1747592"/>
            <a:ext cx="5217173" cy="4351338"/>
          </a:xfrm>
        </p:spPr>
        <p:txBody>
          <a:bodyPr>
            <a:normAutofit/>
          </a:bodyPr>
          <a:lstStyle/>
          <a:p>
            <a:r>
              <a:rPr lang="en-US" sz="1700" b="1" i="0" dirty="0">
                <a:effectLst/>
                <a:latin typeface="Calibri Light" panose="020F0302020204030204" pitchFamily="34" charset="0"/>
                <a:ea typeface="Calibri Light" panose="020F0302020204030204" pitchFamily="34" charset="0"/>
                <a:cs typeface="Calibri Light" panose="020F0302020204030204" pitchFamily="34" charset="0"/>
              </a:rPr>
              <a:t>Virtual Try-Ons</a:t>
            </a:r>
            <a:r>
              <a:rPr lang="en-US" sz="1700" b="0" i="0" dirty="0">
                <a:effectLst/>
                <a:latin typeface="Calibri Light" panose="020F0302020204030204" pitchFamily="34" charset="0"/>
                <a:ea typeface="Calibri Light" panose="020F0302020204030204" pitchFamily="34" charset="0"/>
                <a:cs typeface="Calibri Light" panose="020F0302020204030204" pitchFamily="34" charset="0"/>
              </a:rPr>
              <a:t>: AI-powered virtual try-on tools are being used by many fashion retailers to help customers try on clothes virtually. This allows customers to see how an outfit will look on them without having to physically try it on. For example, H&amp;M uses an AR-based virtual try-on tool in their app to allow customers to see how a piece of clothing will look on them before purchasing.</a:t>
            </a:r>
          </a:p>
          <a:p>
            <a:r>
              <a:rPr lang="en-US" sz="1700" b="1" i="0" dirty="0">
                <a:effectLst/>
                <a:latin typeface="Calibri Light" panose="020F0302020204030204" pitchFamily="34" charset="0"/>
                <a:ea typeface="Calibri Light" panose="020F0302020204030204" pitchFamily="34" charset="0"/>
                <a:cs typeface="Calibri Light" panose="020F0302020204030204" pitchFamily="34" charset="0"/>
              </a:rPr>
              <a:t>Supply Chain Optimization</a:t>
            </a:r>
            <a:r>
              <a:rPr lang="en-US" sz="1700" b="0" i="0" dirty="0">
                <a:effectLst/>
                <a:latin typeface="Calibri Light" panose="020F0302020204030204" pitchFamily="34" charset="0"/>
                <a:ea typeface="Calibri Light" panose="020F0302020204030204" pitchFamily="34" charset="0"/>
                <a:cs typeface="Calibri Light" panose="020F0302020204030204" pitchFamily="34" charset="0"/>
              </a:rPr>
              <a:t>: AI can be used to optimize supply chain management in the fashion industry. For example, it can be used to analyze demand forecasting data and optimize inventory management. It can also be used to analyze production and logistics data to optimize the supply chain and reduce costs. For example, Zara uses AI to analyze real-time sales data and production lead times to optimize their supply chain and reduce lead times</a:t>
            </a:r>
            <a:r>
              <a:rPr lang="en-US" sz="1500" b="0" i="0" dirty="0">
                <a:effectLst/>
                <a:latin typeface="Calibri Light" panose="020F0302020204030204" pitchFamily="34" charset="0"/>
                <a:ea typeface="Calibri Light" panose="020F0302020204030204" pitchFamily="34" charset="0"/>
                <a:cs typeface="Calibri Light" panose="020F0302020204030204" pitchFamily="34" charset="0"/>
              </a:rPr>
              <a:t>.</a:t>
            </a:r>
          </a:p>
          <a:p>
            <a:endParaRPr lang="en-US" sz="15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IN" sz="1500" dirty="0"/>
          </a:p>
        </p:txBody>
      </p:sp>
      <p:grpSp>
        <p:nvGrpSpPr>
          <p:cNvPr id="374" name="Group 373">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375"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79" name="Freeform: Shape 378">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76"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77" name="Freeform: Shape 376">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a:extLst>
              <a:ext uri="{FF2B5EF4-FFF2-40B4-BE49-F238E27FC236}">
                <a16:creationId xmlns:a16="http://schemas.microsoft.com/office/drawing/2014/main" id="{180AF8F0-39C6-C6EF-9145-734B88DBCF8F}"/>
              </a:ext>
            </a:extLst>
          </p:cNvPr>
          <p:cNvPicPr>
            <a:picLocks noChangeAspect="1"/>
          </p:cNvPicPr>
          <p:nvPr/>
        </p:nvPicPr>
        <p:blipFill rotWithShape="1">
          <a:blip r:embed="rId2">
            <a:extLst>
              <a:ext uri="{28A0092B-C50C-407E-A947-70E740481C1C}">
                <a14:useLocalDpi xmlns:a14="http://schemas.microsoft.com/office/drawing/2010/main" val="0"/>
              </a:ext>
            </a:extLst>
          </a:blip>
          <a:srcRect l="46012" r="1451"/>
          <a:stretch/>
        </p:blipFill>
        <p:spPr>
          <a:xfrm>
            <a:off x="7253021" y="1820334"/>
            <a:ext cx="3555043" cy="3217333"/>
          </a:xfrm>
          <a:prstGeom prst="rect">
            <a:avLst/>
          </a:prstGeom>
        </p:spPr>
      </p:pic>
      <p:grpSp>
        <p:nvGrpSpPr>
          <p:cNvPr id="382" name="Group 381">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383"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54" name="Freeform: Shape 553">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84"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85" name="Freeform: Shape 384">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72084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7C29-7641-DFB4-31A7-6AB3A0755243}"/>
              </a:ext>
            </a:extLst>
          </p:cNvPr>
          <p:cNvSpPr>
            <a:spLocks noGrp="1"/>
          </p:cNvSpPr>
          <p:nvPr>
            <p:ph type="title"/>
          </p:nvPr>
        </p:nvSpPr>
        <p:spPr/>
        <p:txBody>
          <a:bodyPr>
            <a:normAutofit/>
          </a:bodyPr>
          <a:lstStyle/>
          <a:p>
            <a:r>
              <a:rPr lang="en-US" sz="3000" b="1" u="sng">
                <a:latin typeface="Calibri" panose="020F0502020204030204" pitchFamily="34" charset="0"/>
                <a:ea typeface="Calibri" panose="020F0502020204030204" pitchFamily="34" charset="0"/>
                <a:cs typeface="Calibri" panose="020F0502020204030204" pitchFamily="34" charset="0"/>
              </a:rPr>
              <a:t>Benefits of Ai in Fashion</a:t>
            </a:r>
            <a:endParaRPr lang="en-IN" sz="30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0AF3981-233E-A3EA-4E81-3F230F12B059}"/>
              </a:ext>
            </a:extLst>
          </p:cNvPr>
          <p:cNvSpPr>
            <a:spLocks noGrp="1"/>
          </p:cNvSpPr>
          <p:nvPr>
            <p:ph idx="1"/>
          </p:nvPr>
        </p:nvSpPr>
        <p:spPr>
          <a:xfrm>
            <a:off x="671223" y="1690688"/>
            <a:ext cx="10515600" cy="4351338"/>
          </a:xfrm>
        </p:spPr>
        <p:txBody>
          <a:bodyPr>
            <a:normAutofit/>
          </a:bodyPr>
          <a:lstStyle/>
          <a:p>
            <a:pPr marL="0" indent="0">
              <a:buNone/>
            </a:pPr>
            <a:r>
              <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There are many benefits of AI in the fashion industry, including increased efficiency, cost savings, and improved customer experiences. Here are some of the main benefits:</a:t>
            </a:r>
          </a:p>
          <a:p>
            <a:pPr marL="342900" indent="-342900">
              <a:buFont typeface="+mj-lt"/>
              <a:buAutoNum type="arabicPeriod"/>
            </a:pPr>
            <a:r>
              <a:rPr lang="en-US" sz="1800">
                <a:solidFill>
                  <a:srgbClr val="D1D5DB"/>
                </a:solidFill>
                <a:latin typeface="Calibri Light" panose="020F0302020204030204" pitchFamily="34" charset="0"/>
                <a:ea typeface="Calibri Light" panose="020F0302020204030204" pitchFamily="34" charset="0"/>
                <a:cs typeface="Calibri Light" panose="020F0302020204030204" pitchFamily="34" charset="0"/>
              </a:rPr>
              <a:t> </a:t>
            </a:r>
            <a:r>
              <a:rPr lang="en-US" sz="1800" b="1"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Increased Efficiency</a:t>
            </a:r>
            <a:r>
              <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 Alibaba's FashionAI is an AI-powered virtual stylist that recommends outfits based on a shopper's preferences and body type. This AI tool helps shoppers discover items that they would be interested in buying and saves their time from browsing through numerous products. Moreover, the chatbots equipped with Natural Language Processing (NLP) technology can handle customer inquiries, order tracking, and provide fashion advice 24/7, thereby increasing the efficiency of customer service.</a:t>
            </a:r>
          </a:p>
          <a:p>
            <a:pPr marL="342900" indent="-342900">
              <a:buFont typeface="+mj-lt"/>
              <a:buAutoNum type="arabicPeriod"/>
            </a:pPr>
            <a:r>
              <a:rPr lang="en-US" sz="1800" b="1"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Cost Savings: </a:t>
            </a:r>
            <a:r>
              <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Tommy Hilfiger has used AI to optimize their production processes and reduce waste. By analyzing production data and identifying areas for improvement, Tommy Hilfiger was able to reduce their fabric waste by 35% and save an estimated $18 million in 2018.</a:t>
            </a:r>
          </a:p>
          <a:p>
            <a:pPr marL="342900" indent="-342900">
              <a:buFont typeface="+mj-lt"/>
              <a:buAutoNum type="arabicPeriod"/>
            </a:pPr>
            <a:r>
              <a:rPr lang="en-US" sz="1800" b="1"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Improved Customer Experiences: </a:t>
            </a:r>
            <a:r>
              <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Levi's has used AI-powered chatbots to improve customer service and support. The chatbots use natural language processing to understand customer inquiries and provide personalized recommendations and assistance. As a result, Levi's has been able to provide faster and more efficient customer service, improving the overall customer experience.</a:t>
            </a:r>
          </a:p>
          <a:p>
            <a:pPr marL="342900" indent="-342900">
              <a:buFont typeface="+mj-lt"/>
              <a:buAutoNum type="arabicPeriod"/>
            </a:pPr>
            <a:endPar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mj-lt"/>
              <a:buAutoNum type="arabicPeriod"/>
            </a:pPr>
            <a:endPar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mj-lt"/>
              <a:buAutoNum type="arabicPeriod"/>
            </a:pPr>
            <a:endPar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l">
              <a:buFont typeface="+mj-lt"/>
              <a:buAutoNum type="arabicPeriod"/>
            </a:pPr>
            <a:endPar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mj-lt"/>
              <a:buAutoNum type="arabicPeriod"/>
            </a:pPr>
            <a:endPar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US" sz="1800" b="0" i="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7561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2B8D-222E-7F3E-E847-63C5542DA705}"/>
              </a:ext>
            </a:extLst>
          </p:cNvPr>
          <p:cNvSpPr>
            <a:spLocks noGrp="1"/>
          </p:cNvSpPr>
          <p:nvPr>
            <p:ph type="title"/>
          </p:nvPr>
        </p:nvSpPr>
        <p:spPr/>
        <p:txBody>
          <a:bodyPr>
            <a:normAutofit/>
          </a:bodyPr>
          <a:lstStyle/>
          <a:p>
            <a:r>
              <a:rPr lang="en-US" sz="3700" b="1" i="0" u="sng"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Challenges of AI in Fashion</a:t>
            </a:r>
            <a:endParaRPr lang="en-IN" sz="37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1A0410-3693-0365-56FD-1FD0035855A0}"/>
              </a:ext>
            </a:extLst>
          </p:cNvPr>
          <p:cNvSpPr>
            <a:spLocks noGrp="1"/>
          </p:cNvSpPr>
          <p:nvPr>
            <p:ph idx="1"/>
          </p:nvPr>
        </p:nvSpPr>
        <p:spPr/>
        <p:txBody>
          <a:bodyPr/>
          <a:lstStyle/>
          <a:p>
            <a:r>
              <a:rPr lang="en-US" sz="1900" b="1"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Data Privacy Concerns</a:t>
            </a: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 AI systems rely on vast amounts of data to operate effectively. However, collecting and processing this data can raise concerns about data privacy and security. To address these concerns, companies like Levi's have developed privacy policies that are transparent and clearly communicated to their customers. They also ensure that the data they collect is anonymized, and they provide customers with the option to opt-out of data collection.</a:t>
            </a:r>
          </a:p>
          <a:p>
            <a:r>
              <a:rPr lang="en-US" sz="1900" b="1"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Bias in Algorithms: </a:t>
            </a: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AI systems can inherit biases from the data they are trained on, leading to unfair and discriminatory outcomes. To address this issue, companies like Amazon have developed tools to detect and mitigate bias in their algorithms. For example, they have created a machine learning tool called Amazon </a:t>
            </a:r>
            <a:r>
              <a:rPr lang="en-US" sz="1900" b="0" i="0" dirty="0" err="1">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SageMaker</a:t>
            </a: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 that can detect biases in algorithms and provide recommendations for mitigating them.</a:t>
            </a:r>
          </a:p>
          <a:p>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Sustainability: The environmental impact of AI is another challenge in the fashion industry. AI relies on significant computing power, which can lead to increased energy consumption and carbon emissions. To address this issue, companies like Google have pledged to achieve carbon neutrality by 2020 and use renewable energy sources for their data centers.</a:t>
            </a:r>
          </a:p>
          <a:p>
            <a:endParaRPr lang="en-US" sz="18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US" sz="18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338628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5C472AC4-E9CD-CA55-2CEF-1B88DE05F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303" y="1029611"/>
            <a:ext cx="9106689" cy="5563082"/>
          </a:xfrm>
          <a:prstGeom prst="rect">
            <a:avLst/>
          </a:prstGeom>
        </p:spPr>
      </p:pic>
      <p:sp>
        <p:nvSpPr>
          <p:cNvPr id="4" name="Title 3">
            <a:extLst>
              <a:ext uri="{FF2B5EF4-FFF2-40B4-BE49-F238E27FC236}">
                <a16:creationId xmlns:a16="http://schemas.microsoft.com/office/drawing/2014/main" id="{C1BEC10D-3685-8985-F7DF-62FB80955F0D}"/>
              </a:ext>
            </a:extLst>
          </p:cNvPr>
          <p:cNvSpPr>
            <a:spLocks noGrp="1"/>
          </p:cNvSpPr>
          <p:nvPr>
            <p:ph type="title"/>
          </p:nvPr>
        </p:nvSpPr>
        <p:spPr>
          <a:xfrm>
            <a:off x="838200" y="104535"/>
            <a:ext cx="10515600" cy="1085850"/>
          </a:xfrm>
        </p:spPr>
        <p:txBody>
          <a:bodyPr>
            <a:normAutofit/>
          </a:bodyPr>
          <a:lstStyle/>
          <a:p>
            <a:r>
              <a:rPr lang="en-US" sz="3700" b="1" u="sng" dirty="0">
                <a:latin typeface="Calibri" panose="020F0502020204030204" pitchFamily="34" charset="0"/>
                <a:ea typeface="Calibri" panose="020F0502020204030204" pitchFamily="34" charset="0"/>
                <a:cs typeface="Calibri" panose="020F0502020204030204" pitchFamily="34" charset="0"/>
              </a:rPr>
              <a:t>Code:</a:t>
            </a:r>
            <a:endParaRPr lang="en-IN" sz="3700" b="1"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101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9013B91-E57A-6C21-846B-62F941B14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44" y="1246971"/>
            <a:ext cx="10295512" cy="3817951"/>
          </a:xfrm>
          <a:prstGeom prst="rect">
            <a:avLst/>
          </a:prstGeom>
        </p:spPr>
      </p:pic>
    </p:spTree>
    <p:extLst>
      <p:ext uri="{BB962C8B-B14F-4D97-AF65-F5344CB8AC3E}">
        <p14:creationId xmlns:p14="http://schemas.microsoft.com/office/powerpoint/2010/main" val="208595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6377E5-78EC-9526-B68C-16FC649A4FF8}"/>
              </a:ext>
            </a:extLst>
          </p:cNvPr>
          <p:cNvPicPr>
            <a:picLocks noChangeAspect="1"/>
          </p:cNvPicPr>
          <p:nvPr/>
        </p:nvPicPr>
        <p:blipFill>
          <a:blip r:embed="rId2"/>
          <a:stretch>
            <a:fillRect/>
          </a:stretch>
        </p:blipFill>
        <p:spPr>
          <a:xfrm>
            <a:off x="544349" y="1395365"/>
            <a:ext cx="11103302" cy="5273497"/>
          </a:xfrm>
          <a:prstGeom prst="rect">
            <a:avLst/>
          </a:prstGeom>
        </p:spPr>
      </p:pic>
      <p:sp>
        <p:nvSpPr>
          <p:cNvPr id="4" name="Title 3">
            <a:extLst>
              <a:ext uri="{FF2B5EF4-FFF2-40B4-BE49-F238E27FC236}">
                <a16:creationId xmlns:a16="http://schemas.microsoft.com/office/drawing/2014/main" id="{C686DD98-9CDC-CC3F-4175-1771D8E1A3C7}"/>
              </a:ext>
            </a:extLst>
          </p:cNvPr>
          <p:cNvSpPr>
            <a:spLocks noGrp="1"/>
          </p:cNvSpPr>
          <p:nvPr>
            <p:ph type="title"/>
          </p:nvPr>
        </p:nvSpPr>
        <p:spPr>
          <a:xfrm>
            <a:off x="731196" y="213795"/>
            <a:ext cx="10515600" cy="1325563"/>
          </a:xfrm>
        </p:spPr>
        <p:txBody>
          <a:bodyPr/>
          <a:lstStyle/>
          <a:p>
            <a:r>
              <a:rPr lang="en-US" dirty="0"/>
              <a:t>Output</a:t>
            </a:r>
            <a:endParaRPr lang="en-IN" dirty="0"/>
          </a:p>
        </p:txBody>
      </p:sp>
    </p:spTree>
    <p:extLst>
      <p:ext uri="{BB962C8B-B14F-4D97-AF65-F5344CB8AC3E}">
        <p14:creationId xmlns:p14="http://schemas.microsoft.com/office/powerpoint/2010/main" val="327283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990C-DF64-2438-2874-A49CE2ACAF22}"/>
              </a:ext>
            </a:extLst>
          </p:cNvPr>
          <p:cNvSpPr>
            <a:spLocks noGrp="1"/>
          </p:cNvSpPr>
          <p:nvPr>
            <p:ph type="title"/>
          </p:nvPr>
        </p:nvSpPr>
        <p:spPr/>
        <p:txBody>
          <a:bodyPr>
            <a:normAutofit/>
          </a:bodyPr>
          <a:lstStyle/>
          <a:p>
            <a:r>
              <a:rPr lang="en-US" sz="3700" b="1" u="sng" dirty="0">
                <a:latin typeface="Calibri" panose="020F0502020204030204" pitchFamily="34" charset="0"/>
                <a:ea typeface="Calibri" panose="020F0502020204030204" pitchFamily="34" charset="0"/>
                <a:cs typeface="Calibri" panose="020F0502020204030204" pitchFamily="34" charset="0"/>
              </a:rPr>
              <a:t>Code Explanation</a:t>
            </a:r>
            <a:endParaRPr lang="en-IN" sz="37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EBE028-A76B-2FF6-4C03-AB66612CFD63}"/>
              </a:ext>
            </a:extLst>
          </p:cNvPr>
          <p:cNvSpPr>
            <a:spLocks noGrp="1"/>
          </p:cNvSpPr>
          <p:nvPr>
            <p:ph idx="1"/>
          </p:nvPr>
        </p:nvSpPr>
        <p:spPr>
          <a:xfrm>
            <a:off x="766638" y="1579135"/>
            <a:ext cx="10667338" cy="4487710"/>
          </a:xfrm>
        </p:spPr>
        <p:txBody>
          <a:bodyPr>
            <a:noAutofit/>
          </a:bodyPr>
          <a:lstStyle/>
          <a:p>
            <a:pPr marL="0" indent="0">
              <a:buNone/>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This code uses TensorFlow to build and train a neural network to classify images of clothing from the Fashion MNIST dataset. Here is an overview of each section:</a:t>
            </a:r>
          </a:p>
          <a:p>
            <a:pPr algn="l"/>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This code uses TensorFlow to build and train a neural network to classify images of clothing from the Fashion MNIST dataset. Here is an overview of each section:</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Import necessary libraries: The code imports TensorFlow, </a:t>
            </a:r>
            <a:r>
              <a:rPr lang="en-US" sz="1900" b="0" i="0" dirty="0" err="1">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Keras</a:t>
            </a: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 (a high-level API for building and training neural networks), NumPy (a library for numerical computing), and Matplotlib (a library for plotting graphs and charts).</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Load the Fashion MNIST dataset: This code loads the Fashion MNIST dataset, which consists of 70,000 grayscale images of clothing items in 10 categories.</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Define class names: The code defines a list of class names corresponding to the 10 categories in the dataset.</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Preprocess the data: This code scales the pixel values of the images between 0 and 1 to normalize them.</a:t>
            </a:r>
          </a:p>
          <a:p>
            <a:pPr algn="l">
              <a:buFont typeface="+mj-lt"/>
              <a:buAutoNum type="arabicPeriod"/>
            </a:pP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Build the model: This code defines a sequential neural network with two layers: a flattened input layer and a dense layer with 128 neurons and a </a:t>
            </a:r>
            <a:r>
              <a:rPr lang="en-US" sz="1900" b="0" i="0" dirty="0" err="1">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ReLU</a:t>
            </a:r>
            <a:r>
              <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rPr>
              <a:t> activation function. </a:t>
            </a:r>
          </a:p>
          <a:p>
            <a:pPr marL="0" indent="0">
              <a:buNone/>
            </a:pPr>
            <a:endParaRPr lang="en-US" sz="1900" b="0" i="0" dirty="0">
              <a:solidFill>
                <a:srgbClr val="D1D5DB"/>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IN" sz="19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5169091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E1B98067C54D49BF2B70A3998ED948" ma:contentTypeVersion="4" ma:contentTypeDescription="Create a new document." ma:contentTypeScope="" ma:versionID="07f1abb8c7749e95d66a7ba29357b131">
  <xsd:schema xmlns:xsd="http://www.w3.org/2001/XMLSchema" xmlns:xs="http://www.w3.org/2001/XMLSchema" xmlns:p="http://schemas.microsoft.com/office/2006/metadata/properties" xmlns:ns3="1b8a32ea-d413-41c8-a19b-9387082503db" targetNamespace="http://schemas.microsoft.com/office/2006/metadata/properties" ma:root="true" ma:fieldsID="22bfa91dab1ff858d3d5644d894a7f99" ns3:_="">
    <xsd:import namespace="1b8a32ea-d413-41c8-a19b-9387082503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a32ea-d413-41c8-a19b-9387082503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2D8131-B4F9-452E-97AC-00FAAF75E9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8a32ea-d413-41c8-a19b-938708250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6979EB-D658-45E3-85C8-C51CE8DC5FFF}">
  <ds:schemaRefs>
    <ds:schemaRef ds:uri="http://schemas.microsoft.com/sharepoint/v3/contenttype/forms"/>
  </ds:schemaRefs>
</ds:datastoreItem>
</file>

<file path=customXml/itemProps3.xml><?xml version="1.0" encoding="utf-8"?>
<ds:datastoreItem xmlns:ds="http://schemas.openxmlformats.org/officeDocument/2006/customXml" ds:itemID="{3D3886FF-8D6D-4296-82AD-4D752435F3E5}">
  <ds:schemaRefs>
    <ds:schemaRef ds:uri="http://purl.org/dc/terms/"/>
    <ds:schemaRef ds:uri="http://www.w3.org/XML/1998/namespac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1b8a32ea-d413-41c8-a19b-9387082503db"/>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120</TotalTime>
  <Words>1486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Source Sans Pro</vt:lpstr>
      <vt:lpstr>FunkyShapesDarkVTI</vt:lpstr>
      <vt:lpstr>AI  iN Fashion  </vt:lpstr>
      <vt:lpstr>Introduction </vt:lpstr>
      <vt:lpstr>AI in Fashion - Examples</vt:lpstr>
      <vt:lpstr>Benefits of Ai in Fashion</vt:lpstr>
      <vt:lpstr>Challenges of AI in Fashion</vt:lpstr>
      <vt:lpstr>Code:</vt:lpstr>
      <vt:lpstr>PowerPoint Presentation</vt:lpstr>
      <vt:lpstr>Output</vt:lpstr>
      <vt:lpstr>Code Explanation</vt:lpstr>
      <vt:lpstr>PowerPoint Presentation</vt:lpstr>
      <vt:lpstr>Fashion MNIST Dataset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Fashion  </dc:title>
  <dc:creator>V Abhinav Reddy</dc:creator>
  <cp:lastModifiedBy>V Abhinav Reddy</cp:lastModifiedBy>
  <cp:revision>2</cp:revision>
  <dcterms:created xsi:type="dcterms:W3CDTF">2023-04-09T18:38:38Z</dcterms:created>
  <dcterms:modified xsi:type="dcterms:W3CDTF">2023-04-09T20:39:02Z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0x01010039E1B98067C54D49BF2B70A3998ED948</vt:lpwstr>
  </property>
</Properties>
</file>