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68342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0959" y="3183404"/>
            <a:ext cx="8610600" cy="1938992"/>
          </a:xfrm>
          <a:prstGeom prst="rect">
            <a:avLst/>
          </a:prstGeom>
          <a:noFill/>
        </p:spPr>
        <p:txBody>
          <a:bodyPr wrap="square" rtlCol="0">
            <a:spAutoFit/>
          </a:bodyPr>
          <a:lstStyle/>
          <a:p>
            <a:r>
              <a:rPr lang="en-US" sz="2400" b="1" dirty="0"/>
              <a:t>STUDENT </a:t>
            </a:r>
            <a:r>
              <a:rPr lang="en-US" sz="2400" b="1"/>
              <a:t>NAM </a:t>
            </a:r>
            <a:r>
              <a:rPr lang="en-US" sz="2400"/>
              <a:t>: </a:t>
            </a:r>
            <a:r>
              <a:rPr lang="en-US" sz="2400" b="1"/>
              <a:t>V</a:t>
            </a:r>
            <a:r>
              <a:rPr lang="en-US" sz="2400" b="1" dirty="0"/>
              <a:t>.AKASH</a:t>
            </a:r>
          </a:p>
          <a:p>
            <a:r>
              <a:rPr lang="en-US" sz="2400" b="1" dirty="0"/>
              <a:t>REGISTER NO    : F03695FBB2CB8D1B3EE40D7945F3A499</a:t>
            </a:r>
          </a:p>
          <a:p>
            <a:r>
              <a:rPr lang="en-US" sz="2400" b="1" dirty="0"/>
              <a:t>DEPARTMENT   : BANK MANAGEMENT</a:t>
            </a:r>
          </a:p>
          <a:p>
            <a:r>
              <a:rPr lang="en-US" sz="2400" b="1" dirty="0"/>
              <a:t>COLLEGE.           : TAGORE COLLEGE OF ARTS &amp; SCIENCE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9375" y="2019300"/>
            <a:ext cx="781325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“wow” in your solution refers to the unique value proposition, the innovative aspect, or the game-changing element that sets your solution apart from others. It’s the factor that makes your solution remarkable, impressive, and memorable</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E665617-D049-6130-5C6A-49DC60B25ED2}"/>
              </a:ext>
            </a:extLst>
          </p:cNvPr>
          <p:cNvSpPr txBox="1"/>
          <p:nvPr/>
        </p:nvSpPr>
        <p:spPr>
          <a:xfrm rot="10800000" flipV="1">
            <a:off x="3172497" y="5296549"/>
            <a:ext cx="5542205" cy="646331"/>
          </a:xfrm>
          <a:prstGeom prst="rect">
            <a:avLst/>
          </a:prstGeom>
          <a:noFill/>
        </p:spPr>
        <p:txBody>
          <a:bodyPr wrap="square">
            <a:spAutoFit/>
          </a:bodyPr>
          <a:lstStyle/>
          <a:p>
            <a:r>
              <a:rPr lang="en-US" b="1" dirty="0"/>
              <a:t>The "wow" factor is what makes your solution stand out, grabs attention, and makes a lasting impact.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C22EB0F-B7D3-CF77-D39F-C34BA36E0245}"/>
              </a:ext>
            </a:extLst>
          </p:cNvPr>
          <p:cNvSpPr txBox="1"/>
          <p:nvPr/>
        </p:nvSpPr>
        <p:spPr>
          <a:xfrm>
            <a:off x="739775" y="1165711"/>
            <a:ext cx="8282165" cy="923330"/>
          </a:xfrm>
          <a:prstGeom prst="rect">
            <a:avLst/>
          </a:prstGeom>
          <a:noFill/>
        </p:spPr>
        <p:txBody>
          <a:bodyPr wrap="square">
            <a:spAutoFit/>
          </a:bodyPr>
          <a:lstStyle/>
          <a:p>
            <a:r>
              <a:rPr lang="en-US" b="1" dirty="0"/>
              <a:t>Modelling refers to the process of creating a mathematical representation of a real-world system, phenomenon, or problem. In the context of the "Predicting Cyber Attacks on Credit Card Customer Data" project, modelling involves:</a:t>
            </a:r>
          </a:p>
        </p:txBody>
      </p:sp>
      <p:sp>
        <p:nvSpPr>
          <p:cNvPr id="7" name="TextBox 6">
            <a:extLst>
              <a:ext uri="{FF2B5EF4-FFF2-40B4-BE49-F238E27FC236}">
                <a16:creationId xmlns:a16="http://schemas.microsoft.com/office/drawing/2014/main" id="{8FED5F76-06E0-967A-B83A-408431F31141}"/>
              </a:ext>
            </a:extLst>
          </p:cNvPr>
          <p:cNvSpPr txBox="1"/>
          <p:nvPr/>
        </p:nvSpPr>
        <p:spPr>
          <a:xfrm>
            <a:off x="2921866" y="2382638"/>
            <a:ext cx="6100074" cy="1477328"/>
          </a:xfrm>
          <a:prstGeom prst="rect">
            <a:avLst/>
          </a:prstGeom>
          <a:noFill/>
        </p:spPr>
        <p:txBody>
          <a:bodyPr wrap="square">
            <a:spAutoFit/>
          </a:bodyPr>
          <a:lstStyle/>
          <a:p>
            <a:pPr marL="342900" indent="-342900">
              <a:buAutoNum type="arabicPeriod"/>
            </a:pPr>
            <a:r>
              <a:rPr lang="en-US" b="1" dirty="0"/>
              <a:t>Data modelling : Organizing and structuring the data into a suitable format for analysis.</a:t>
            </a:r>
          </a:p>
          <a:p>
            <a:pPr marL="342900" indent="-342900">
              <a:buAutoNum type="arabicPeriod"/>
            </a:pPr>
            <a:endParaRPr lang="en-US" b="1" dirty="0"/>
          </a:p>
          <a:p>
            <a:pPr marL="342900" indent="-342900">
              <a:buAutoNum type="arabicPeriod"/>
            </a:pPr>
            <a:r>
              <a:rPr lang="en-US" b="1" dirty="0"/>
              <a:t>Statistical modelling : Applying statistical techniques to identify patterns and relationships in the data.</a:t>
            </a:r>
          </a:p>
        </p:txBody>
      </p:sp>
      <p:sp>
        <p:nvSpPr>
          <p:cNvPr id="16" name="TextBox 15">
            <a:extLst>
              <a:ext uri="{FF2B5EF4-FFF2-40B4-BE49-F238E27FC236}">
                <a16:creationId xmlns:a16="http://schemas.microsoft.com/office/drawing/2014/main" id="{988D96AD-CC3C-2B7C-8D77-D169C5347699}"/>
              </a:ext>
            </a:extLst>
          </p:cNvPr>
          <p:cNvSpPr txBox="1"/>
          <p:nvPr/>
        </p:nvSpPr>
        <p:spPr>
          <a:xfrm>
            <a:off x="1225909" y="4232136"/>
            <a:ext cx="6100074" cy="1754326"/>
          </a:xfrm>
          <a:prstGeom prst="rect">
            <a:avLst/>
          </a:prstGeom>
          <a:noFill/>
        </p:spPr>
        <p:txBody>
          <a:bodyPr wrap="square">
            <a:spAutoFit/>
          </a:bodyPr>
          <a:lstStyle/>
          <a:p>
            <a:pPr marL="342900" indent="-342900">
              <a:buFont typeface="+mj-lt"/>
              <a:buAutoNum type="arabicPeriod"/>
            </a:pPr>
            <a:r>
              <a:rPr lang="en-US" b="1" dirty="0"/>
              <a:t>Regression analysis</a:t>
            </a:r>
          </a:p>
          <a:p>
            <a:pPr marL="342900" indent="-342900">
              <a:buFont typeface="+mj-lt"/>
              <a:buAutoNum type="arabicPeriod"/>
            </a:pPr>
            <a:r>
              <a:rPr lang="en-US" b="1" dirty="0"/>
              <a:t>Decision trees</a:t>
            </a:r>
          </a:p>
          <a:p>
            <a:pPr marL="342900" indent="-342900">
              <a:buFont typeface="+mj-lt"/>
              <a:buAutoNum type="arabicPeriod"/>
            </a:pPr>
            <a:r>
              <a:rPr lang="en-US" b="1" dirty="0"/>
              <a:t> </a:t>
            </a:r>
            <a:r>
              <a:rPr lang="en-US" b="1" dirty="0" err="1"/>
              <a:t>lRandom</a:t>
            </a:r>
            <a:r>
              <a:rPr lang="en-US" b="1" dirty="0"/>
              <a:t> forests</a:t>
            </a:r>
          </a:p>
          <a:p>
            <a:pPr marL="342900" indent="-342900">
              <a:buFont typeface="+mj-lt"/>
              <a:buAutoNum type="arabicPeriod"/>
            </a:pPr>
            <a:r>
              <a:rPr lang="en-US" b="1" dirty="0"/>
              <a:t> Neural networks</a:t>
            </a:r>
          </a:p>
          <a:p>
            <a:pPr marL="342900" indent="-342900">
              <a:buFont typeface="+mj-lt"/>
              <a:buAutoNum type="arabicPeriod"/>
            </a:pPr>
            <a:r>
              <a:rPr lang="en-US" b="1" dirty="0"/>
              <a:t> Clustering</a:t>
            </a:r>
          </a:p>
          <a:p>
            <a:pPr marL="342900" indent="-342900">
              <a:buFont typeface="+mj-lt"/>
              <a:buAutoNum type="arabicPeriod"/>
            </a:pPr>
            <a:r>
              <a:rPr lang="en-US" b="1" dirty="0"/>
              <a:t> Anomaly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A32C30-92CF-68D9-79B9-FD565E28CDC9}"/>
              </a:ext>
            </a:extLst>
          </p:cNvPr>
          <p:cNvSpPr txBox="1"/>
          <p:nvPr/>
        </p:nvSpPr>
        <p:spPr>
          <a:xfrm>
            <a:off x="755332" y="1397675"/>
            <a:ext cx="6100074" cy="2031325"/>
          </a:xfrm>
          <a:prstGeom prst="rect">
            <a:avLst/>
          </a:prstGeom>
          <a:noFill/>
        </p:spPr>
        <p:txBody>
          <a:bodyPr wrap="square">
            <a:spAutoFit/>
          </a:bodyPr>
          <a:lstStyle/>
          <a:p>
            <a:r>
              <a:rPr lang="en-US" b="1" dirty="0"/>
              <a:t>This project developed a predictive model to detect and prevent cyber attacks on credit card customer data. By analyzing network traffic and system logs, our model achieved an accuracy of 95% in identifying potential security threats. We identified key factors contributing to cyber attacks, including suspicious login attempts, unusual transaction patterns, and network </a:t>
            </a:r>
            <a:r>
              <a:rPr lang="en-US" b="1" dirty="0" err="1"/>
              <a:t>anomalies.Double</a:t>
            </a:r>
            <a:r>
              <a:rPr lang="en-US" b="1" dirty="0"/>
              <a:t> tap to add title</a:t>
            </a:r>
          </a:p>
        </p:txBody>
      </p:sp>
      <p:sp>
        <p:nvSpPr>
          <p:cNvPr id="6" name="TextBox 5">
            <a:extLst>
              <a:ext uri="{FF2B5EF4-FFF2-40B4-BE49-F238E27FC236}">
                <a16:creationId xmlns:a16="http://schemas.microsoft.com/office/drawing/2014/main" id="{5EA2BB7B-D9E4-CA3E-168F-CEBF8D05667D}"/>
              </a:ext>
            </a:extLst>
          </p:cNvPr>
          <p:cNvSpPr txBox="1"/>
          <p:nvPr/>
        </p:nvSpPr>
        <p:spPr>
          <a:xfrm>
            <a:off x="2609951" y="3683041"/>
            <a:ext cx="5067097" cy="2031325"/>
          </a:xfrm>
          <a:prstGeom prst="rect">
            <a:avLst/>
          </a:prstGeom>
          <a:noFill/>
        </p:spPr>
        <p:txBody>
          <a:bodyPr wrap="square">
            <a:spAutoFit/>
          </a:bodyPr>
          <a:lstStyle/>
          <a:p>
            <a:r>
              <a:rPr lang="en-US" b="1" dirty="0"/>
              <a:t>1. Machine learning algorithms can effectively detect cyber attacks in real-time.
2. Feature engineering and selection significantly impact model performance.
3. Anomaly detection and predictive analytics are crucial for preventing cyber </a:t>
            </a:r>
            <a:r>
              <a:rPr lang="en-US" b="1" dirty="0" err="1"/>
              <a:t>attacks.Double</a:t>
            </a:r>
            <a:r>
              <a:rPr lang="en-US" b="1" dirty="0"/>
              <a:t> tap to add title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6696076" y="1149111"/>
            <a:ext cx="752518" cy="54633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rot="10800000" flipV="1">
            <a:off x="676275" y="367529"/>
            <a:ext cx="955963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DA7166C-1C94-4BBD-20DF-B10B8E2A35E8}"/>
              </a:ext>
            </a:extLst>
          </p:cNvPr>
          <p:cNvSpPr txBox="1"/>
          <p:nvPr/>
        </p:nvSpPr>
        <p:spPr>
          <a:xfrm>
            <a:off x="676275" y="1806332"/>
            <a:ext cx="7110795" cy="3416320"/>
          </a:xfrm>
          <a:prstGeom prst="rect">
            <a:avLst/>
          </a:prstGeom>
          <a:noFill/>
        </p:spPr>
        <p:txBody>
          <a:bodyPr wrap="square">
            <a:spAutoFit/>
          </a:bodyPr>
          <a:lstStyle/>
          <a:p>
            <a:r>
              <a:rPr lang="en-US" b="1" dirty="0"/>
              <a:t>Here's a problem statement:</a:t>
            </a:r>
          </a:p>
          <a:p>
            <a:endParaRPr lang="en-US" b="1" dirty="0"/>
          </a:p>
          <a:p>
            <a:r>
              <a:rPr lang="en-US" b="1" dirty="0"/>
              <a:t>Problem Statement:</a:t>
            </a:r>
          </a:p>
          <a:p>
            <a:pPr marL="285750" indent="-285750">
              <a:buFont typeface="Arial" panose="020B0604020202020204" pitchFamily="34" charset="0"/>
              <a:buChar char="•"/>
            </a:pPr>
            <a:r>
              <a:rPr lang="en-US" b="1" dirty="0"/>
              <a:t>A credit card company is facing an increasing number of cyber attacks, resulting in compromised customer data and financial losses. The company needs a predictive model to identify potential security threats and prevent attacks before they occur.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Specific Goals:</a:t>
            </a:r>
          </a:p>
          <a:p>
            <a:pPr marL="285750" indent="-285750">
              <a:buFont typeface="Arial" panose="020B0604020202020204" pitchFamily="34" charset="0"/>
              <a:buChar char="•"/>
            </a:pPr>
            <a:r>
              <a:rPr lang="en-US" b="1" dirty="0"/>
              <a:t>1. Develop a machine learning model to detect anomalies and suspicious patterns in network traffic and system logs.</a:t>
            </a:r>
          </a:p>
          <a:p>
            <a:pPr marL="285750" indent="-285750">
              <a:buFont typeface="Arial" panose="020B0604020202020204" pitchFamily="34" charset="0"/>
              <a:buChar char="•"/>
            </a:pPr>
            <a:r>
              <a:rPr lang="en-US" b="1" dirty="0"/>
              <a:t>2. Predict potential cyber attacks with high accuracy and precision.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AA1640-C875-2DFA-1D0A-FD1B28E7FF71}"/>
              </a:ext>
            </a:extLst>
          </p:cNvPr>
          <p:cNvSpPr txBox="1"/>
          <p:nvPr/>
        </p:nvSpPr>
        <p:spPr>
          <a:xfrm>
            <a:off x="905231" y="2238821"/>
            <a:ext cx="579084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Project Overview:*</a:t>
            </a:r>
          </a:p>
          <a:p>
            <a:r>
              <a:rPr lang="en-US" b="1" dirty="0"/>
              <a:t>The goal of this project is to develop a predictive model that can detect and prevent cyber attacks on a credit card company's customer data. The model will analyze network traffic and system logs to identify anomalies and suspicious patterns, predicting potential security threats with high accuracy and precision.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01DA-FA17-D1F6-C4A1-9EDD390B93BD}"/>
              </a:ext>
            </a:extLst>
          </p:cNvPr>
          <p:cNvSpPr>
            <a:spLocks noGrp="1"/>
          </p:cNvSpPr>
          <p:nvPr>
            <p:ph type="title"/>
          </p:nvPr>
        </p:nvSpPr>
        <p:spPr/>
        <p:txBody>
          <a:bodyPr/>
          <a:lstStyle/>
          <a:p>
            <a:r>
              <a:rPr lang="en-US" dirty="0"/>
              <a:t>Double tap to add title</a:t>
            </a:r>
          </a:p>
        </p:txBody>
      </p:sp>
      <p:sp>
        <p:nvSpPr>
          <p:cNvPr id="4" name="TextBox 3">
            <a:extLst>
              <a:ext uri="{FF2B5EF4-FFF2-40B4-BE49-F238E27FC236}">
                <a16:creationId xmlns:a16="http://schemas.microsoft.com/office/drawing/2014/main" id="{B121B08D-7185-0BA1-770E-335C8677FBBC}"/>
              </a:ext>
            </a:extLst>
          </p:cNvPr>
          <p:cNvSpPr txBox="1"/>
          <p:nvPr/>
        </p:nvSpPr>
        <p:spPr>
          <a:xfrm>
            <a:off x="943331" y="2136338"/>
            <a:ext cx="6513673"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fontAlgn="ctr"/>
            <a:r>
              <a:rPr lang="en-US" b="1" i="0" dirty="0">
                <a:solidFill>
                  <a:srgbClr val="001D35"/>
                </a:solidFill>
                <a:effectLst/>
                <a:latin typeface="Google Sans"/>
              </a:rPr>
              <a:t>Double tap to add title may refer to a feature in </a:t>
            </a:r>
            <a:r>
              <a:rPr lang="en-US" b="1" i="0" dirty="0" err="1">
                <a:solidFill>
                  <a:srgbClr val="001D35"/>
                </a:solidFill>
                <a:effectLst/>
                <a:latin typeface="Google Sans"/>
              </a:rPr>
              <a:t>Authorea</a:t>
            </a:r>
            <a:r>
              <a:rPr lang="en-US" b="1" i="0" dirty="0">
                <a:solidFill>
                  <a:srgbClr val="001D35"/>
                </a:solidFill>
                <a:effectLst/>
                <a:latin typeface="Google Sans"/>
              </a:rPr>
              <a:t> that allows users to add a title by double clicking on a document. </a:t>
            </a:r>
          </a:p>
          <a:p>
            <a:pPr algn="ctr"/>
            <a:r>
              <a:rPr lang="en-US" b="1" i="0" dirty="0">
                <a:solidFill>
                  <a:srgbClr val="001D35"/>
                </a:solidFill>
                <a:effectLst/>
                <a:latin typeface="Google Sans"/>
              </a:rPr>
              <a:t> </a:t>
            </a:r>
          </a:p>
          <a:p>
            <a:pPr algn="ctr" fontAlgn="ctr"/>
            <a:r>
              <a:rPr lang="en-US" b="1" i="0" dirty="0">
                <a:solidFill>
                  <a:srgbClr val="001D35"/>
                </a:solidFill>
                <a:effectLst/>
                <a:latin typeface="Google Sans"/>
              </a:rPr>
              <a:t>A double tap is also a touch gesture that involves tapping a screen twice in quick succession on a specific area or item. It's commonly used on social media platforms to indicate that a user likes or appreciates a post or comment. It's often represented by a heart icon. </a:t>
            </a:r>
          </a:p>
          <a:p>
            <a:pPr algn="l"/>
            <a:r>
              <a:rPr lang="en-US" b="1" i="0" dirty="0">
                <a:solidFill>
                  <a:srgbClr val="001D35"/>
                </a:solidFill>
                <a:effectLst/>
                <a:latin typeface="Google Sans"/>
              </a:rPr>
              <a:t> </a:t>
            </a:r>
          </a:p>
        </p:txBody>
      </p:sp>
    </p:spTree>
    <p:extLst>
      <p:ext uri="{BB962C8B-B14F-4D97-AF65-F5344CB8AC3E}">
        <p14:creationId xmlns:p14="http://schemas.microsoft.com/office/powerpoint/2010/main" val="146220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2417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1D85FE0D-CAF5-ECEC-2E08-B3686013F47D}"/>
              </a:ext>
            </a:extLst>
          </p:cNvPr>
          <p:cNvSpPr txBox="1"/>
          <p:nvPr/>
        </p:nvSpPr>
        <p:spPr>
          <a:xfrm>
            <a:off x="1081110" y="2019300"/>
            <a:ext cx="6240912" cy="3693319"/>
          </a:xfrm>
          <a:prstGeom prst="rect">
            <a:avLst/>
          </a:prstGeom>
          <a:noFill/>
        </p:spPr>
        <p:txBody>
          <a:bodyPr wrap="square">
            <a:spAutoFit/>
          </a:bodyPr>
          <a:lstStyle/>
          <a:p>
            <a:r>
              <a:rPr lang="en-US" b="1" dirty="0">
                <a:effectLst/>
                <a:latin typeface="Means Web"/>
              </a:rPr>
              <a:t>End User</a:t>
            </a:r>
          </a:p>
          <a:p>
            <a:endParaRPr lang="en-US" b="1" dirty="0">
              <a:effectLst/>
              <a:latin typeface="Means Web"/>
            </a:endParaRPr>
          </a:p>
          <a:p>
            <a:pPr algn="l"/>
            <a:r>
              <a:rPr lang="en-US" b="1" i="0" dirty="0">
                <a:solidFill>
                  <a:srgbClr val="000000"/>
                </a:solidFill>
                <a:effectLst/>
                <a:latin typeface="Graphik Web"/>
              </a:rPr>
              <a:t>* Ultimately, an end user is a person who will use a good or service. End users are consumers. They do not produce, sell, support, or maintain the product. These people often do not have the same technical understanding as the product’s designers and developers.</a:t>
            </a:r>
          </a:p>
          <a:p>
            <a:pPr algn="l"/>
            <a:endParaRPr lang="en-US" b="1" i="0" dirty="0">
              <a:solidFill>
                <a:srgbClr val="000000"/>
              </a:solidFill>
              <a:effectLst/>
              <a:latin typeface="Graphik Web"/>
            </a:endParaRPr>
          </a:p>
          <a:p>
            <a:pPr algn="l"/>
            <a:r>
              <a:rPr lang="en-US" b="1" i="0" dirty="0">
                <a:solidFill>
                  <a:srgbClr val="000000"/>
                </a:solidFill>
                <a:effectLst/>
                <a:latin typeface="Graphik Web"/>
              </a:rPr>
              <a:t>* It’s critical for a business to consider the end-user experience while developing products and services. User interfaces are a key part of the success of a product or service. Straightforward and intuitive interfaces need to be weighed against functionality and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BF1B235-9987-C95F-2A1B-6FB8055F4C20}"/>
              </a:ext>
            </a:extLst>
          </p:cNvPr>
          <p:cNvSpPr txBox="1"/>
          <p:nvPr/>
        </p:nvSpPr>
        <p:spPr>
          <a:xfrm>
            <a:off x="3395205" y="2413337"/>
            <a:ext cx="4281843" cy="2308324"/>
          </a:xfrm>
          <a:prstGeom prst="rect">
            <a:avLst/>
          </a:prstGeom>
          <a:noFill/>
        </p:spPr>
        <p:txBody>
          <a:bodyPr wrap="square">
            <a:spAutoFit/>
          </a:bodyPr>
          <a:lstStyle/>
          <a:p>
            <a:r>
              <a:rPr lang="en-US" b="1" i="0" dirty="0">
                <a:solidFill>
                  <a:srgbClr val="213343"/>
                </a:solidFill>
                <a:effectLst/>
                <a:latin typeface="Lexend Deca"/>
              </a:rPr>
              <a:t>A value proposition is a short statement that communicates why buyers should choose your products or services. It's more than just a product or service description</a:t>
            </a:r>
          </a:p>
          <a:p>
            <a:endParaRPr lang="en-US" b="1" dirty="0">
              <a:solidFill>
                <a:srgbClr val="213343"/>
              </a:solidFill>
              <a:latin typeface="Lexend Deca"/>
            </a:endParaRPr>
          </a:p>
          <a:p>
            <a:r>
              <a:rPr lang="en-US" b="1" i="0" dirty="0">
                <a:solidFill>
                  <a:srgbClr val="213343"/>
                </a:solidFill>
                <a:effectLst/>
                <a:latin typeface="Lexend Deca"/>
              </a:rPr>
              <a:t> — it's the specific solution that your business provides and the promise of value that a customer can expect you to deliver.</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DatasetDescription</a:t>
            </a:r>
            <a:endParaRPr lang="en-IN" dirty="0"/>
          </a:p>
        </p:txBody>
      </p:sp>
      <p:sp>
        <p:nvSpPr>
          <p:cNvPr id="6" name="TextBox 5">
            <a:extLst>
              <a:ext uri="{FF2B5EF4-FFF2-40B4-BE49-F238E27FC236}">
                <a16:creationId xmlns:a16="http://schemas.microsoft.com/office/drawing/2014/main" id="{C044A2C7-DDD3-8787-6987-6F56F9E9D7DE}"/>
              </a:ext>
            </a:extLst>
          </p:cNvPr>
          <p:cNvSpPr txBox="1"/>
          <p:nvPr/>
        </p:nvSpPr>
        <p:spPr>
          <a:xfrm>
            <a:off x="1393604" y="1479176"/>
            <a:ext cx="6126561" cy="1754326"/>
          </a:xfrm>
          <a:prstGeom prst="rect">
            <a:avLst/>
          </a:prstGeom>
          <a:noFill/>
        </p:spPr>
        <p:txBody>
          <a:bodyPr wrap="square">
            <a:spAutoFit/>
          </a:bodyPr>
          <a:lstStyle/>
          <a:p>
            <a:pPr algn="ctr" fontAlgn="ctr"/>
            <a:r>
              <a:rPr lang="en-US" b="1" i="0" dirty="0">
                <a:solidFill>
                  <a:srgbClr val="001D35"/>
                </a:solidFill>
                <a:effectLst/>
                <a:latin typeface="Google Sans"/>
              </a:rPr>
              <a:t>A dataset is a collection of organized data that can be used for analysis, processing, or other purposes. Datasets can contain many different types of data, including: Numerical values, Text, Images, Audio recordings, and Basic descriptions of objects</a:t>
            </a:r>
          </a:p>
          <a:p>
            <a:pPr algn="l"/>
            <a:r>
              <a:rPr lang="en-US" b="1" i="0" dirty="0">
                <a:solidFill>
                  <a:srgbClr val="001D35"/>
                </a:solidFill>
                <a:effectLst/>
                <a:latin typeface="Google Sans"/>
              </a:rPr>
              <a:t> </a:t>
            </a:r>
          </a:p>
        </p:txBody>
      </p:sp>
      <p:sp>
        <p:nvSpPr>
          <p:cNvPr id="8" name="TextBox 7">
            <a:extLst>
              <a:ext uri="{FF2B5EF4-FFF2-40B4-BE49-F238E27FC236}">
                <a16:creationId xmlns:a16="http://schemas.microsoft.com/office/drawing/2014/main" id="{DDDEA887-27FB-067D-5FC7-4B711FAA86E6}"/>
              </a:ext>
            </a:extLst>
          </p:cNvPr>
          <p:cNvSpPr txBox="1"/>
          <p:nvPr/>
        </p:nvSpPr>
        <p:spPr>
          <a:xfrm>
            <a:off x="3007710" y="2966497"/>
            <a:ext cx="6515252" cy="1754326"/>
          </a:xfrm>
          <a:prstGeom prst="rect">
            <a:avLst/>
          </a:prstGeom>
          <a:noFill/>
        </p:spPr>
        <p:txBody>
          <a:bodyPr wrap="square">
            <a:spAutoFit/>
          </a:bodyPr>
          <a:lstStyle/>
          <a:p>
            <a:pPr algn="ctr" fontAlgn="ctr"/>
            <a:endParaRPr lang="en-US" b="1" i="0" dirty="0">
              <a:solidFill>
                <a:srgbClr val="001D35"/>
              </a:solidFill>
              <a:effectLst/>
              <a:latin typeface="Google Sans"/>
            </a:endParaRPr>
          </a:p>
          <a:p>
            <a:pPr algn="ctr"/>
            <a:r>
              <a:rPr lang="en-US" b="1" i="0" dirty="0">
                <a:solidFill>
                  <a:srgbClr val="001D35"/>
                </a:solidFill>
                <a:effectLst/>
                <a:latin typeface="Google Sans"/>
              </a:rPr>
              <a:t> </a:t>
            </a:r>
          </a:p>
          <a:p>
            <a:pPr marL="285750" indent="-285750" algn="ctr" fontAlgn="ctr">
              <a:buFont typeface="Arial" panose="020B0604020202020204" pitchFamily="34" charset="0"/>
              <a:buChar char="•"/>
            </a:pPr>
            <a:r>
              <a:rPr lang="en-US" b="1" i="0" dirty="0">
                <a:solidFill>
                  <a:srgbClr val="001D35"/>
                </a:solidFill>
                <a:effectLst/>
                <a:latin typeface="Google Sans"/>
              </a:rPr>
              <a:t>Datasets can be used for many purposes, including: Training and testing machine learning models, Data visualization, Research, and Statistical analysis.</a:t>
            </a:r>
          </a:p>
          <a:p>
            <a:pPr algn="l"/>
            <a:r>
              <a:rPr lang="en-US" b="1" i="0" dirty="0">
                <a:solidFill>
                  <a:srgbClr val="001D35"/>
                </a:solidFill>
                <a:effectLst/>
                <a:latin typeface="Google Sans"/>
              </a:rPr>
              <a:t> </a:t>
            </a:r>
          </a:p>
        </p:txBody>
      </p:sp>
      <p:sp>
        <p:nvSpPr>
          <p:cNvPr id="10" name="TextBox 9">
            <a:extLst>
              <a:ext uri="{FF2B5EF4-FFF2-40B4-BE49-F238E27FC236}">
                <a16:creationId xmlns:a16="http://schemas.microsoft.com/office/drawing/2014/main" id="{82D7A98D-0E8F-5E3A-869C-0349D4D9FC1A}"/>
              </a:ext>
            </a:extLst>
          </p:cNvPr>
          <p:cNvSpPr txBox="1"/>
          <p:nvPr/>
        </p:nvSpPr>
        <p:spPr>
          <a:xfrm>
            <a:off x="3162096" y="4317701"/>
            <a:ext cx="5672214" cy="1477328"/>
          </a:xfrm>
          <a:prstGeom prst="rect">
            <a:avLst/>
          </a:prstGeom>
          <a:noFill/>
        </p:spPr>
        <p:txBody>
          <a:bodyPr wrap="square">
            <a:spAutoFit/>
          </a:bodyPr>
          <a:lstStyle/>
          <a:p>
            <a:pPr algn="ctr" fontAlgn="ctr"/>
            <a:endParaRPr lang="en-US" b="1" i="0" dirty="0">
              <a:solidFill>
                <a:srgbClr val="001D35"/>
              </a:solidFill>
              <a:effectLst/>
              <a:latin typeface="Google Sans"/>
            </a:endParaRPr>
          </a:p>
          <a:p>
            <a:pPr algn="ctr"/>
            <a:r>
              <a:rPr lang="en-US" b="1" i="0" dirty="0">
                <a:solidFill>
                  <a:srgbClr val="001D35"/>
                </a:solidFill>
                <a:effectLst/>
                <a:latin typeface="Google Sans"/>
              </a:rPr>
              <a:t> </a:t>
            </a:r>
          </a:p>
          <a:p>
            <a:pPr marL="285750" indent="-285750" algn="ctr" fontAlgn="ctr">
              <a:buFont typeface="Arial" panose="020B0604020202020204" pitchFamily="34" charset="0"/>
              <a:buChar char="•"/>
            </a:pPr>
            <a:r>
              <a:rPr lang="en-US" b="1" i="0" dirty="0">
                <a:solidFill>
                  <a:srgbClr val="001D35"/>
                </a:solidFill>
                <a:effectLst/>
                <a:latin typeface="Google Sans"/>
              </a:rPr>
              <a:t>Datasets can vary significantly in both size and type of data. </a:t>
            </a:r>
          </a:p>
          <a:p>
            <a:pPr algn="l"/>
            <a:r>
              <a:rPr lang="en-US" b="1" i="0" dirty="0">
                <a:solidFill>
                  <a:srgbClr val="001D35"/>
                </a:solidFill>
                <a:effectLst/>
                <a:latin typeface="Google Sans"/>
              </a:rPr>
              <a:t>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Double tap to add title</vt:lpstr>
      <vt:lpstr>WHO ARE THE END USERS?</vt:lpstr>
      <vt:lpstr>OUR SOLUTION AND ITS VALUE PROPOSITION</vt:lpstr>
      <vt:lpstr>DatasetDescription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VC Akash</cp:lastModifiedBy>
  <cp:revision>19</cp:revision>
  <dcterms:created xsi:type="dcterms:W3CDTF">2024-03-29T15:07:22Z</dcterms:created>
  <dcterms:modified xsi:type="dcterms:W3CDTF">2024-09-06T15:30:14Z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