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50" d="100"/>
          <a:sy n="50" d="100"/>
        </p:scale>
        <p:origin x="1301" y="1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8D0F-B5FE-3961-3661-E7545FDED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745505-3742-055D-A3E8-3E314BDCB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F1BC2D-CBDF-54D2-46C4-4B7659145277}"/>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5" name="Footer Placeholder 4">
            <a:extLst>
              <a:ext uri="{FF2B5EF4-FFF2-40B4-BE49-F238E27FC236}">
                <a16:creationId xmlns:a16="http://schemas.microsoft.com/office/drawing/2014/main" id="{16AF5C0C-3506-71F5-47AA-341DFF64B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7779E-BDBA-28BA-F6F6-5A0CF4D24A46}"/>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337876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C4ED-2F58-E7A9-DBC6-561658735F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C73922-0747-CEEF-AD5E-A9013A924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92A54C-6CA9-DF80-61A9-6703D0B80541}"/>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5" name="Footer Placeholder 4">
            <a:extLst>
              <a:ext uri="{FF2B5EF4-FFF2-40B4-BE49-F238E27FC236}">
                <a16:creationId xmlns:a16="http://schemas.microsoft.com/office/drawing/2014/main" id="{0263DDC1-7F43-FCA5-FCE5-EC4099D0E0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EF97A-1331-D738-3A1B-4CC2712057EB}"/>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241257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F6425-2C04-0DE8-C6B6-76CDBB7542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00F9C2-FC97-8698-A118-092252248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98DBF-6C8F-4845-4665-A2CE7CBCDC6D}"/>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5" name="Footer Placeholder 4">
            <a:extLst>
              <a:ext uri="{FF2B5EF4-FFF2-40B4-BE49-F238E27FC236}">
                <a16:creationId xmlns:a16="http://schemas.microsoft.com/office/drawing/2014/main" id="{2154782D-DCFC-7F83-B8F8-D31A25896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A75C6-FE95-AB86-F4CA-0878004F76A6}"/>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409806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E634-151A-A7B3-90A1-52DC395804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0882A1-2C2C-542E-5AF7-9BFC641DA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4FC16-F5C2-2522-9295-D7799891EFF5}"/>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5" name="Footer Placeholder 4">
            <a:extLst>
              <a:ext uri="{FF2B5EF4-FFF2-40B4-BE49-F238E27FC236}">
                <a16:creationId xmlns:a16="http://schemas.microsoft.com/office/drawing/2014/main" id="{376EA93A-2169-0217-3F6A-4C60BA24C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9A8E9-50CB-362C-545D-CAE893835011}"/>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308770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72B5-6636-7BDE-11A2-A245FB7BCB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5A7875-FD1A-0214-2F1C-DC152C2DA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BB49DC-EA3C-A74C-A798-D730236220C7}"/>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5" name="Footer Placeholder 4">
            <a:extLst>
              <a:ext uri="{FF2B5EF4-FFF2-40B4-BE49-F238E27FC236}">
                <a16:creationId xmlns:a16="http://schemas.microsoft.com/office/drawing/2014/main" id="{D4D61A0C-5E95-4C00-ADB5-9C41A0A0C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24ED0-C1D8-9B1B-73D7-32063EE876FE}"/>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112530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CECC-B662-662B-5F04-45C91FE156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7E0ADD-29E5-D8F3-B577-3E2B415C4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9DF890-66AA-1368-E27B-21854BB4D1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A4F8F7-E6E2-2843-4F0C-751AB267FAA2}"/>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6" name="Footer Placeholder 5">
            <a:extLst>
              <a:ext uri="{FF2B5EF4-FFF2-40B4-BE49-F238E27FC236}">
                <a16:creationId xmlns:a16="http://schemas.microsoft.com/office/drawing/2014/main" id="{5E71550F-EE74-7A9B-999C-C160C4520D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44FB49-FDDF-32E8-D85E-4C8B9AE4A2B8}"/>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37126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139E-6DE3-C4F2-7142-8BBAC7B5EF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970EF9-96F0-DC30-152F-E2E144F74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60EBD7-68FD-3E4E-FFD8-965CB86381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79C56E-E07A-8BCB-6EBE-54DE51C32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F519F-E07E-5333-AC27-A4F6292149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B18DFE-E28E-4BAA-50C6-0E73034D99B8}"/>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8" name="Footer Placeholder 7">
            <a:extLst>
              <a:ext uri="{FF2B5EF4-FFF2-40B4-BE49-F238E27FC236}">
                <a16:creationId xmlns:a16="http://schemas.microsoft.com/office/drawing/2014/main" id="{D3BD3F7A-B69D-4336-C098-7E7813E2B8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75E3CB-4B04-528F-DF5D-7BBC846B5AF6}"/>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185491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DC03-9651-7486-E586-D6AAE65F7F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AEFA26-D2E2-D32D-B6C6-3FDFC15613AC}"/>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4" name="Footer Placeholder 3">
            <a:extLst>
              <a:ext uri="{FF2B5EF4-FFF2-40B4-BE49-F238E27FC236}">
                <a16:creationId xmlns:a16="http://schemas.microsoft.com/office/drawing/2014/main" id="{906646D4-5B09-DB66-9734-7EBB0EB407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9D7746-15E8-543F-9336-1565A42DEAB0}"/>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126413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A35999-3F14-4DD4-1EBB-AEF133674BFF}"/>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3" name="Footer Placeholder 2">
            <a:extLst>
              <a:ext uri="{FF2B5EF4-FFF2-40B4-BE49-F238E27FC236}">
                <a16:creationId xmlns:a16="http://schemas.microsoft.com/office/drawing/2014/main" id="{4C1900A5-D34F-9972-0CF7-A6DE11759F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82A8F1-D027-B8E4-2091-0614D9B3C2E5}"/>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4033515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5362-AF35-F1E5-A6B0-A3CC4905D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671221-F2BB-15EB-8603-AA4E23E8A6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5C0959-EC3B-9A94-018C-77CF112FE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79D7B-9489-CE23-1BAB-8BD3CD4DD8DD}"/>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6" name="Footer Placeholder 5">
            <a:extLst>
              <a:ext uri="{FF2B5EF4-FFF2-40B4-BE49-F238E27FC236}">
                <a16:creationId xmlns:a16="http://schemas.microsoft.com/office/drawing/2014/main" id="{0A26906F-2EED-199C-47FD-7145FDCB39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C7CA7-0D81-1A4C-B6EB-2BA000190A10}"/>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229082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D507-E30A-28DF-F889-FFF2AF3FD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3ED695-9DA4-0F4E-3E00-558EC43C3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6F0C73-F3F0-0F12-0B2C-7D63F75C9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87EE8-CFAC-CA0B-AA36-B5D7CBB67718}"/>
              </a:ext>
            </a:extLst>
          </p:cNvPr>
          <p:cNvSpPr>
            <a:spLocks noGrp="1"/>
          </p:cNvSpPr>
          <p:nvPr>
            <p:ph type="dt" sz="half" idx="10"/>
          </p:nvPr>
        </p:nvSpPr>
        <p:spPr/>
        <p:txBody>
          <a:bodyPr/>
          <a:lstStyle/>
          <a:p>
            <a:fld id="{750E6B4F-19DB-4229-84C5-69C1C882518C}" type="datetimeFigureOut">
              <a:rPr lang="en-IN" smtClean="0"/>
              <a:t>28-04-2024</a:t>
            </a:fld>
            <a:endParaRPr lang="en-IN"/>
          </a:p>
        </p:txBody>
      </p:sp>
      <p:sp>
        <p:nvSpPr>
          <p:cNvPr id="6" name="Footer Placeholder 5">
            <a:extLst>
              <a:ext uri="{FF2B5EF4-FFF2-40B4-BE49-F238E27FC236}">
                <a16:creationId xmlns:a16="http://schemas.microsoft.com/office/drawing/2014/main" id="{57848E65-CFBF-C9A9-7B72-5FDAD4E3E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D16CBD-FBBF-4DCA-7601-B6B2D2811DF7}"/>
              </a:ext>
            </a:extLst>
          </p:cNvPr>
          <p:cNvSpPr>
            <a:spLocks noGrp="1"/>
          </p:cNvSpPr>
          <p:nvPr>
            <p:ph type="sldNum" sz="quarter" idx="12"/>
          </p:nvPr>
        </p:nvSpPr>
        <p:spPr/>
        <p:txBody>
          <a:bodyPr/>
          <a:lstStyle/>
          <a:p>
            <a:fld id="{3C22C03B-32A2-4FC5-9A0F-9183CB7C957C}" type="slidenum">
              <a:rPr lang="en-IN" smtClean="0"/>
              <a:t>‹#›</a:t>
            </a:fld>
            <a:endParaRPr lang="en-IN"/>
          </a:p>
        </p:txBody>
      </p:sp>
    </p:spTree>
    <p:extLst>
      <p:ext uri="{BB962C8B-B14F-4D97-AF65-F5344CB8AC3E}">
        <p14:creationId xmlns:p14="http://schemas.microsoft.com/office/powerpoint/2010/main" val="414365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E048B-2C86-31DF-6FF5-F168F37C7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B94F33-D362-C0C4-F1A6-6BCF0EB47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7BB6A-7785-A53E-8178-01D3C9549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E6B4F-19DB-4229-84C5-69C1C882518C}" type="datetimeFigureOut">
              <a:rPr lang="en-IN" smtClean="0"/>
              <a:t>28-04-2024</a:t>
            </a:fld>
            <a:endParaRPr lang="en-IN"/>
          </a:p>
        </p:txBody>
      </p:sp>
      <p:sp>
        <p:nvSpPr>
          <p:cNvPr id="5" name="Footer Placeholder 4">
            <a:extLst>
              <a:ext uri="{FF2B5EF4-FFF2-40B4-BE49-F238E27FC236}">
                <a16:creationId xmlns:a16="http://schemas.microsoft.com/office/drawing/2014/main" id="{20858CFC-3A5A-2469-D43D-9C5131DAB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CAEC79-A8BC-4000-AF0B-E2496C61C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2C03B-32A2-4FC5-9A0F-9183CB7C957C}" type="slidenum">
              <a:rPr lang="en-IN" smtClean="0"/>
              <a:t>‹#›</a:t>
            </a:fld>
            <a:endParaRPr lang="en-IN"/>
          </a:p>
        </p:txBody>
      </p:sp>
    </p:spTree>
    <p:extLst>
      <p:ext uri="{BB962C8B-B14F-4D97-AF65-F5344CB8AC3E}">
        <p14:creationId xmlns:p14="http://schemas.microsoft.com/office/powerpoint/2010/main" val="2781281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125" b="3125"/>
          <a:stretch/>
        </p:blipFill>
        <p:spPr>
          <a:xfrm>
            <a:off x="1" y="0"/>
            <a:ext cx="12192000" cy="6858000"/>
          </a:xfrm>
          <a:prstGeom prst="rect">
            <a:avLst/>
          </a:prstGeom>
        </p:spPr>
      </p:pic>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sp>
        <p:nvSpPr>
          <p:cNvPr id="23" name="TextBox 22">
            <a:extLst>
              <a:ext uri="{FF2B5EF4-FFF2-40B4-BE49-F238E27FC236}">
                <a16:creationId xmlns:a16="http://schemas.microsoft.com/office/drawing/2014/main" id="{39183F8B-CEFD-73CF-FEFA-640FD9097D58}"/>
              </a:ext>
            </a:extLst>
          </p:cNvPr>
          <p:cNvSpPr txBox="1"/>
          <p:nvPr/>
        </p:nvSpPr>
        <p:spPr>
          <a:xfrm>
            <a:off x="3532205" y="-1383781"/>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24" name="TextBox 23">
            <a:extLst>
              <a:ext uri="{FF2B5EF4-FFF2-40B4-BE49-F238E27FC236}">
                <a16:creationId xmlns:a16="http://schemas.microsoft.com/office/drawing/2014/main" id="{0C039050-8223-01D4-5FC8-40455016E643}"/>
              </a:ext>
            </a:extLst>
          </p:cNvPr>
          <p:cNvSpPr txBox="1"/>
          <p:nvPr/>
        </p:nvSpPr>
        <p:spPr>
          <a:xfrm>
            <a:off x="-5399340" y="2453832"/>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endParaRPr lang="en-IN" sz="2400" dirty="0">
              <a:solidFill>
                <a:schemeClr val="bg1"/>
              </a:solidFill>
              <a:latin typeface="DIN Condensed" panose="00000500000000000000" pitchFamily="2" charset="0"/>
            </a:endParaRPr>
          </a:p>
        </p:txBody>
      </p:sp>
      <p:sp>
        <p:nvSpPr>
          <p:cNvPr id="26" name="TextBox 25">
            <a:extLst>
              <a:ext uri="{FF2B5EF4-FFF2-40B4-BE49-F238E27FC236}">
                <a16:creationId xmlns:a16="http://schemas.microsoft.com/office/drawing/2014/main" id="{D3AD77A0-7F04-0028-5524-FCC0C6A4A67F}"/>
              </a:ext>
            </a:extLst>
          </p:cNvPr>
          <p:cNvSpPr txBox="1"/>
          <p:nvPr/>
        </p:nvSpPr>
        <p:spPr>
          <a:xfrm>
            <a:off x="12449050" y="2438592"/>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Tree>
    <p:extLst>
      <p:ext uri="{BB962C8B-B14F-4D97-AF65-F5344CB8AC3E}">
        <p14:creationId xmlns:p14="http://schemas.microsoft.com/office/powerpoint/2010/main" val="329809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8235437"/>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27229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895983" y="8235437"/>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
        <p:nvSpPr>
          <p:cNvPr id="8" name="TextBox 7">
            <a:extLst>
              <a:ext uri="{FF2B5EF4-FFF2-40B4-BE49-F238E27FC236}">
                <a16:creationId xmlns:a16="http://schemas.microsoft.com/office/drawing/2014/main" id="{21119095-EB4D-D2D5-70AA-752E73DB3985}"/>
              </a:ext>
            </a:extLst>
          </p:cNvPr>
          <p:cNvSpPr txBox="1"/>
          <p:nvPr/>
        </p:nvSpPr>
        <p:spPr>
          <a:xfrm>
            <a:off x="3674448" y="352374"/>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New Strategy:</a:t>
            </a:r>
            <a:endParaRPr lang="en-IN" sz="5400" dirty="0">
              <a:solidFill>
                <a:schemeClr val="bg1"/>
              </a:solidFill>
              <a:latin typeface="Soulcraft" panose="00000500000000000000" pitchFamily="2" charset="0"/>
            </a:endParaRPr>
          </a:p>
        </p:txBody>
      </p:sp>
      <p:sp>
        <p:nvSpPr>
          <p:cNvPr id="9" name="TextBox 8">
            <a:extLst>
              <a:ext uri="{FF2B5EF4-FFF2-40B4-BE49-F238E27FC236}">
                <a16:creationId xmlns:a16="http://schemas.microsoft.com/office/drawing/2014/main" id="{DDE7F650-DFA7-E557-9636-AE12891C12BB}"/>
              </a:ext>
            </a:extLst>
          </p:cNvPr>
          <p:cNvSpPr txBox="1"/>
          <p:nvPr/>
        </p:nvSpPr>
        <p:spPr>
          <a:xfrm>
            <a:off x="-6012040" y="2120042"/>
            <a:ext cx="7376160" cy="461665"/>
          </a:xfrm>
          <a:prstGeom prst="rect">
            <a:avLst/>
          </a:prstGeom>
          <a:noFill/>
        </p:spPr>
        <p:txBody>
          <a:bodyPr wrap="square" rtlCol="0">
            <a:spAutoFit/>
          </a:bodyPr>
          <a:lstStyle/>
          <a:p>
            <a:pPr marL="457200" indent="-457200">
              <a:buAutoNum type="arabicPeriod"/>
            </a:pPr>
            <a:r>
              <a:rPr lang="en-US" sz="2400" dirty="0">
                <a:solidFill>
                  <a:schemeClr val="bg1"/>
                </a:solidFill>
                <a:latin typeface="DIN Condensed" panose="00000500000000000000" pitchFamily="2" charset="0"/>
              </a:rPr>
              <a:t>Order by Date and Time using datetime Module:</a:t>
            </a:r>
          </a:p>
        </p:txBody>
      </p:sp>
      <p:pic>
        <p:nvPicPr>
          <p:cNvPr id="16" name="Picture 15">
            <a:extLst>
              <a:ext uri="{FF2B5EF4-FFF2-40B4-BE49-F238E27FC236}">
                <a16:creationId xmlns:a16="http://schemas.microsoft.com/office/drawing/2014/main" id="{DF43397F-7B42-54C6-F7C3-08C662737EFC}"/>
              </a:ext>
            </a:extLst>
          </p:cNvPr>
          <p:cNvPicPr>
            <a:picLocks noChangeAspect="1"/>
          </p:cNvPicPr>
          <p:nvPr/>
        </p:nvPicPr>
        <p:blipFill>
          <a:blip r:embed="rId3"/>
          <a:stretch>
            <a:fillRect/>
          </a:stretch>
        </p:blipFill>
        <p:spPr>
          <a:xfrm>
            <a:off x="12467553" y="3197850"/>
            <a:ext cx="11339543" cy="1790855"/>
          </a:xfrm>
          <a:prstGeom prst="rect">
            <a:avLst/>
          </a:prstGeom>
          <a:noFill/>
        </p:spPr>
      </p:pic>
      <p:sp>
        <p:nvSpPr>
          <p:cNvPr id="19" name="TextBox 18">
            <a:extLst>
              <a:ext uri="{FF2B5EF4-FFF2-40B4-BE49-F238E27FC236}">
                <a16:creationId xmlns:a16="http://schemas.microsoft.com/office/drawing/2014/main" id="{D6960386-1C5E-1C49-7CDF-2A80F70BE9B8}"/>
              </a:ext>
            </a:extLst>
          </p:cNvPr>
          <p:cNvSpPr txBox="1"/>
          <p:nvPr/>
        </p:nvSpPr>
        <p:spPr>
          <a:xfrm>
            <a:off x="4836103" y="4306214"/>
            <a:ext cx="4544457" cy="1754326"/>
          </a:xfrm>
          <a:prstGeom prst="rect">
            <a:avLst/>
          </a:prstGeom>
          <a:noFill/>
        </p:spPr>
        <p:txBody>
          <a:bodyPr wrap="square" rtlCol="0">
            <a:spAutoFit/>
          </a:bodyPr>
          <a:lstStyle/>
          <a:p>
            <a:r>
              <a:rPr lang="en-US" dirty="0">
                <a:latin typeface="DIN Condensed" panose="00000500000000000000" pitchFamily="2" charset="0"/>
              </a:rPr>
              <a:t>Based on the analysis, here are the overall metrics for the food delivery operations:</a:t>
            </a:r>
          </a:p>
          <a:p>
            <a:r>
              <a:rPr lang="en-US" dirty="0">
                <a:latin typeface="DIN Condensed" panose="00000500000000000000" pitchFamily="2" charset="0"/>
              </a:rPr>
              <a:t>Total Orders: 1,000</a:t>
            </a:r>
          </a:p>
          <a:p>
            <a:r>
              <a:rPr lang="en-US" dirty="0">
                <a:latin typeface="DIN Condensed" panose="00000500000000000000" pitchFamily="2" charset="0"/>
              </a:rPr>
              <a:t>Total Revenue (from Commission Fees): 126,990 INR</a:t>
            </a:r>
          </a:p>
          <a:p>
            <a:r>
              <a:rPr lang="en-US" dirty="0">
                <a:latin typeface="DIN Condensed" panose="00000500000000000000" pitchFamily="2" charset="0"/>
              </a:rPr>
              <a:t>Total Costs: 232,709.85 INR</a:t>
            </a:r>
          </a:p>
          <a:p>
            <a:r>
              <a:rPr lang="en-US" dirty="0">
                <a:latin typeface="DIN Condensed" panose="00000500000000000000" pitchFamily="2" charset="0"/>
              </a:rPr>
              <a:t>Total Profit: -105,719.85 INR</a:t>
            </a:r>
          </a:p>
        </p:txBody>
      </p:sp>
      <p:sp>
        <p:nvSpPr>
          <p:cNvPr id="23" name="TextBox 22">
            <a:extLst>
              <a:ext uri="{FF2B5EF4-FFF2-40B4-BE49-F238E27FC236}">
                <a16:creationId xmlns:a16="http://schemas.microsoft.com/office/drawing/2014/main" id="{1B0ECDB3-729F-E32D-9AB1-D8C320380F5E}"/>
              </a:ext>
            </a:extLst>
          </p:cNvPr>
          <p:cNvSpPr txBox="1"/>
          <p:nvPr/>
        </p:nvSpPr>
        <p:spPr>
          <a:xfrm>
            <a:off x="1786405" y="1254292"/>
            <a:ext cx="9318475" cy="4893647"/>
          </a:xfrm>
          <a:prstGeom prst="rect">
            <a:avLst/>
          </a:prstGeom>
          <a:noFill/>
        </p:spPr>
        <p:txBody>
          <a:bodyPr wrap="square">
            <a:spAutoFit/>
          </a:bodyPr>
          <a:lstStyle/>
          <a:p>
            <a:r>
              <a:rPr lang="en-US" sz="2400" dirty="0">
                <a:solidFill>
                  <a:schemeClr val="bg1"/>
                </a:solidFill>
                <a:latin typeface="DIN Condensed" panose="00000500000000000000" pitchFamily="2" charset="0"/>
              </a:rPr>
              <a:t>From the analysis so far we understood that the discounts on food orders are resulting in huge losses. Now, we need to find a new strategy for profitability. We need to find a sweet spot for offering discounts and charging commissions. To find a sweet spot for commission and discount percentages, we can analyze the characteristics of profitable orders more deeply.</a:t>
            </a:r>
          </a:p>
          <a:p>
            <a:r>
              <a:rPr lang="en-US" sz="2400" dirty="0">
                <a:solidFill>
                  <a:schemeClr val="bg1"/>
                </a:solidFill>
                <a:latin typeface="DIN Condensed" panose="00000500000000000000" pitchFamily="2" charset="0"/>
              </a:rPr>
              <a:t>Specifically, we need to look for:</a:t>
            </a:r>
          </a:p>
          <a:p>
            <a:r>
              <a:rPr lang="en-US" sz="2400" dirty="0">
                <a:solidFill>
                  <a:schemeClr val="bg1"/>
                </a:solidFill>
                <a:latin typeface="DIN Condensed" panose="00000500000000000000" pitchFamily="2" charset="0"/>
              </a:rPr>
              <a:t>A new average commission percentage based on profitable orders.</a:t>
            </a:r>
          </a:p>
          <a:p>
            <a:r>
              <a:rPr lang="en-US" sz="2400" dirty="0">
                <a:solidFill>
                  <a:schemeClr val="bg1"/>
                </a:solidFill>
                <a:latin typeface="DIN Condensed" panose="00000500000000000000" pitchFamily="2" charset="0"/>
              </a:rPr>
              <a:t>A new average discount percentage for profitable orders, that could serve as a guideline for what level of discount still allows for profitability.</a:t>
            </a:r>
          </a:p>
          <a:p>
            <a:r>
              <a:rPr lang="en-US" sz="2400" dirty="0">
                <a:solidFill>
                  <a:schemeClr val="bg1"/>
                </a:solidFill>
                <a:latin typeface="DIN Condensed" panose="00000500000000000000" pitchFamily="2" charset="0"/>
              </a:rPr>
              <a:t>Given these new averages, we can suggest adjustments that might not only make individual orders profitable but also apply broadly across all orders to improve overall profitability.</a:t>
            </a:r>
          </a:p>
          <a:p>
            <a:r>
              <a:rPr lang="en-US" sz="2400" dirty="0">
                <a:solidFill>
                  <a:schemeClr val="bg1"/>
                </a:solidFill>
                <a:latin typeface="DIN Condensed" panose="00000500000000000000" pitchFamily="2" charset="0"/>
              </a:rPr>
              <a:t>Let’s calculate:</a:t>
            </a:r>
          </a:p>
          <a:p>
            <a:r>
              <a:rPr lang="en-US" sz="2400" dirty="0">
                <a:solidFill>
                  <a:schemeClr val="bg1"/>
                </a:solidFill>
                <a:latin typeface="DIN Condensed" panose="00000500000000000000" pitchFamily="2" charset="0"/>
              </a:rPr>
              <a:t>The average commission percentage for profitable orders. The average discount percentage for profitable orders.</a:t>
            </a:r>
            <a:endParaRPr lang="en-IN" sz="2400" dirty="0">
              <a:solidFill>
                <a:schemeClr val="bg1"/>
              </a:solidFill>
              <a:latin typeface="DIN Condensed" panose="00000500000000000000" pitchFamily="2" charset="0"/>
            </a:endParaRPr>
          </a:p>
        </p:txBody>
      </p:sp>
    </p:spTree>
    <p:extLst>
      <p:ext uri="{BB962C8B-B14F-4D97-AF65-F5344CB8AC3E}">
        <p14:creationId xmlns:p14="http://schemas.microsoft.com/office/powerpoint/2010/main" val="15525677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8235437"/>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27229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20895" y="3834543"/>
            <a:ext cx="10950210" cy="2308324"/>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average commission percentage for profitable orders is significantly higher than the overall average across all orders. It suggests that a higher commission rate on orders might be a key factor in achieving profitability. The average discount percentage for profitable orders is notably lower than the overall average, indicating that lower discounts might contribute to profitability without significantly deterring order volume.</a:t>
            </a:r>
          </a:p>
          <a:p>
            <a:r>
              <a:rPr lang="en-US" sz="2400" dirty="0">
                <a:solidFill>
                  <a:schemeClr val="bg1"/>
                </a:solidFill>
                <a:effectLst/>
                <a:latin typeface="DIN Condensed" panose="00000500000000000000" pitchFamily="2" charset="0"/>
              </a:rPr>
              <a:t>Based on this analysis, a strategy that aims for a commission rate closer to 30% and a discount rate around 6% could potentially improve profitability across the board.</a:t>
            </a:r>
            <a:endParaRPr lang="en-IN" sz="2400" dirty="0">
              <a:solidFill>
                <a:schemeClr val="bg1"/>
              </a:solidFill>
              <a:latin typeface="DIN Condensed" panose="00000500000000000000" pitchFamily="2" charset="0"/>
            </a:endParaRPr>
          </a:p>
        </p:txBody>
      </p:sp>
      <p:sp>
        <p:nvSpPr>
          <p:cNvPr id="9" name="TextBox 8">
            <a:extLst>
              <a:ext uri="{FF2B5EF4-FFF2-40B4-BE49-F238E27FC236}">
                <a16:creationId xmlns:a16="http://schemas.microsoft.com/office/drawing/2014/main" id="{DDE7F650-DFA7-E557-9636-AE12891C12BB}"/>
              </a:ext>
            </a:extLst>
          </p:cNvPr>
          <p:cNvSpPr txBox="1"/>
          <p:nvPr/>
        </p:nvSpPr>
        <p:spPr>
          <a:xfrm>
            <a:off x="-6012040" y="2120042"/>
            <a:ext cx="7376160" cy="461665"/>
          </a:xfrm>
          <a:prstGeom prst="rect">
            <a:avLst/>
          </a:prstGeom>
          <a:noFill/>
        </p:spPr>
        <p:txBody>
          <a:bodyPr wrap="square" rtlCol="0">
            <a:spAutoFit/>
          </a:bodyPr>
          <a:lstStyle/>
          <a:p>
            <a:pPr marL="457200" indent="-457200">
              <a:buAutoNum type="arabicPeriod"/>
            </a:pPr>
            <a:r>
              <a:rPr lang="en-US" sz="2400" dirty="0">
                <a:solidFill>
                  <a:schemeClr val="bg1"/>
                </a:solidFill>
                <a:latin typeface="DIN Condensed" panose="00000500000000000000" pitchFamily="2" charset="0"/>
              </a:rPr>
              <a:t>Order by Date and Time using datetime Module:</a:t>
            </a:r>
          </a:p>
        </p:txBody>
      </p:sp>
      <p:pic>
        <p:nvPicPr>
          <p:cNvPr id="16" name="Picture 15">
            <a:extLst>
              <a:ext uri="{FF2B5EF4-FFF2-40B4-BE49-F238E27FC236}">
                <a16:creationId xmlns:a16="http://schemas.microsoft.com/office/drawing/2014/main" id="{DF43397F-7B42-54C6-F7C3-08C662737EFC}"/>
              </a:ext>
            </a:extLst>
          </p:cNvPr>
          <p:cNvPicPr>
            <a:picLocks noChangeAspect="1"/>
          </p:cNvPicPr>
          <p:nvPr/>
        </p:nvPicPr>
        <p:blipFill>
          <a:blip r:embed="rId3"/>
          <a:stretch>
            <a:fillRect/>
          </a:stretch>
        </p:blipFill>
        <p:spPr>
          <a:xfrm>
            <a:off x="12467553" y="3197850"/>
            <a:ext cx="11339543" cy="1790855"/>
          </a:xfrm>
          <a:prstGeom prst="rect">
            <a:avLst/>
          </a:prstGeom>
          <a:noFill/>
        </p:spPr>
      </p:pic>
      <p:pic>
        <p:nvPicPr>
          <p:cNvPr id="11" name="Picture 10">
            <a:extLst>
              <a:ext uri="{FF2B5EF4-FFF2-40B4-BE49-F238E27FC236}">
                <a16:creationId xmlns:a16="http://schemas.microsoft.com/office/drawing/2014/main" id="{095ED0FD-585B-5EBE-191B-551BCEC2A04B}"/>
              </a:ext>
            </a:extLst>
          </p:cNvPr>
          <p:cNvPicPr>
            <a:picLocks noChangeAspect="1"/>
          </p:cNvPicPr>
          <p:nvPr/>
        </p:nvPicPr>
        <p:blipFill>
          <a:blip r:embed="rId4"/>
          <a:stretch>
            <a:fillRect/>
          </a:stretch>
        </p:blipFill>
        <p:spPr>
          <a:xfrm>
            <a:off x="1131108" y="233439"/>
            <a:ext cx="9929784" cy="3296296"/>
          </a:xfrm>
          <a:prstGeom prst="rect">
            <a:avLst/>
          </a:prstGeom>
        </p:spPr>
      </p:pic>
      <p:sp>
        <p:nvSpPr>
          <p:cNvPr id="22" name="TextBox 21">
            <a:extLst>
              <a:ext uri="{FF2B5EF4-FFF2-40B4-BE49-F238E27FC236}">
                <a16:creationId xmlns:a16="http://schemas.microsoft.com/office/drawing/2014/main" id="{FC13208F-4371-0B61-07EB-913F79D5DC06}"/>
              </a:ext>
            </a:extLst>
          </p:cNvPr>
          <p:cNvSpPr txBox="1"/>
          <p:nvPr/>
        </p:nvSpPr>
        <p:spPr>
          <a:xfrm>
            <a:off x="6711541" y="2782669"/>
            <a:ext cx="3896503" cy="646331"/>
          </a:xfrm>
          <a:prstGeom prst="rect">
            <a:avLst/>
          </a:prstGeom>
          <a:noFill/>
        </p:spPr>
        <p:txBody>
          <a:bodyPr wrap="square">
            <a:spAutoFit/>
          </a:bodyPr>
          <a:lstStyle/>
          <a:p>
            <a:r>
              <a:rPr lang="en-IN" dirty="0">
                <a:latin typeface="DIN Condensed" panose="00000500000000000000" pitchFamily="2" charset="0"/>
              </a:rPr>
              <a:t>Average Commission:  30.508436145149435</a:t>
            </a:r>
          </a:p>
          <a:p>
            <a:r>
              <a:rPr lang="en-IN" dirty="0">
                <a:latin typeface="DIN Condensed" panose="00000500000000000000" pitchFamily="2" charset="0"/>
              </a:rPr>
              <a:t>Average Discount Percentage:  5.8674698795</a:t>
            </a:r>
          </a:p>
        </p:txBody>
      </p:sp>
    </p:spTree>
    <p:extLst>
      <p:ext uri="{BB962C8B-B14F-4D97-AF65-F5344CB8AC3E}">
        <p14:creationId xmlns:p14="http://schemas.microsoft.com/office/powerpoint/2010/main" val="2561894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sp>
        <p:nvSpPr>
          <p:cNvPr id="8" name="TextBox 7">
            <a:extLst>
              <a:ext uri="{FF2B5EF4-FFF2-40B4-BE49-F238E27FC236}">
                <a16:creationId xmlns:a16="http://schemas.microsoft.com/office/drawing/2014/main" id="{21119095-EB4D-D2D5-70AA-752E73DB3985}"/>
              </a:ext>
            </a:extLst>
          </p:cNvPr>
          <p:cNvSpPr txBox="1"/>
          <p:nvPr/>
        </p:nvSpPr>
        <p:spPr>
          <a:xfrm>
            <a:off x="3569101" y="593980"/>
            <a:ext cx="5127585" cy="1200329"/>
          </a:xfrm>
          <a:prstGeom prst="rect">
            <a:avLst/>
          </a:prstGeom>
          <a:noFill/>
        </p:spPr>
        <p:txBody>
          <a:bodyPr wrap="square" rtlCol="0">
            <a:spAutoFit/>
          </a:bodyPr>
          <a:lstStyle/>
          <a:p>
            <a:pPr algn="ctr"/>
            <a:r>
              <a:rPr lang="en-US" sz="7200" dirty="0">
                <a:solidFill>
                  <a:schemeClr val="bg1"/>
                </a:solidFill>
                <a:latin typeface="Soulcraft" panose="00000500000000000000" pitchFamily="2" charset="0"/>
              </a:rPr>
              <a:t>THANK YOU !</a:t>
            </a:r>
            <a:endParaRPr lang="en-IN" sz="7200" dirty="0">
              <a:solidFill>
                <a:schemeClr val="bg1"/>
              </a:solidFill>
              <a:latin typeface="Soulcraft" panose="00000500000000000000" pitchFamily="2" charset="0"/>
            </a:endParaRPr>
          </a:p>
        </p:txBody>
      </p:sp>
      <p:sp>
        <p:nvSpPr>
          <p:cNvPr id="19" name="TextBox 18">
            <a:extLst>
              <a:ext uri="{FF2B5EF4-FFF2-40B4-BE49-F238E27FC236}">
                <a16:creationId xmlns:a16="http://schemas.microsoft.com/office/drawing/2014/main" id="{D6960386-1C5E-1C49-7CDF-2A80F70BE9B8}"/>
              </a:ext>
            </a:extLst>
          </p:cNvPr>
          <p:cNvSpPr txBox="1"/>
          <p:nvPr/>
        </p:nvSpPr>
        <p:spPr>
          <a:xfrm>
            <a:off x="4836103" y="4306214"/>
            <a:ext cx="4544457" cy="1754326"/>
          </a:xfrm>
          <a:prstGeom prst="rect">
            <a:avLst/>
          </a:prstGeom>
          <a:noFill/>
        </p:spPr>
        <p:txBody>
          <a:bodyPr wrap="square" rtlCol="0">
            <a:spAutoFit/>
          </a:bodyPr>
          <a:lstStyle/>
          <a:p>
            <a:r>
              <a:rPr lang="en-US" dirty="0">
                <a:latin typeface="DIN Condensed" panose="00000500000000000000" pitchFamily="2" charset="0"/>
              </a:rPr>
              <a:t>Based on the analysis, here are the overall metrics for the food delivery operations:</a:t>
            </a:r>
          </a:p>
          <a:p>
            <a:r>
              <a:rPr lang="en-US" dirty="0">
                <a:latin typeface="DIN Condensed" panose="00000500000000000000" pitchFamily="2" charset="0"/>
              </a:rPr>
              <a:t>Total Orders: 1,000</a:t>
            </a:r>
          </a:p>
          <a:p>
            <a:r>
              <a:rPr lang="en-US" dirty="0">
                <a:latin typeface="DIN Condensed" panose="00000500000000000000" pitchFamily="2" charset="0"/>
              </a:rPr>
              <a:t>Total Revenue (from Commission Fees): 126,990 INR</a:t>
            </a:r>
          </a:p>
          <a:p>
            <a:r>
              <a:rPr lang="en-US" dirty="0">
                <a:latin typeface="DIN Condensed" panose="00000500000000000000" pitchFamily="2" charset="0"/>
              </a:rPr>
              <a:t>Total Costs: 232,709.85 INR</a:t>
            </a:r>
          </a:p>
          <a:p>
            <a:r>
              <a:rPr lang="en-US" dirty="0">
                <a:latin typeface="DIN Condensed" panose="00000500000000000000" pitchFamily="2" charset="0"/>
              </a:rPr>
              <a:t>Total Profit: -105,719.85 INR</a:t>
            </a:r>
          </a:p>
        </p:txBody>
      </p:sp>
      <p:sp>
        <p:nvSpPr>
          <p:cNvPr id="23" name="TextBox 22">
            <a:extLst>
              <a:ext uri="{FF2B5EF4-FFF2-40B4-BE49-F238E27FC236}">
                <a16:creationId xmlns:a16="http://schemas.microsoft.com/office/drawing/2014/main" id="{1B0ECDB3-729F-E32D-9AB1-D8C320380F5E}"/>
              </a:ext>
            </a:extLst>
          </p:cNvPr>
          <p:cNvSpPr txBox="1"/>
          <p:nvPr/>
        </p:nvSpPr>
        <p:spPr>
          <a:xfrm>
            <a:off x="1014536" y="2306116"/>
            <a:ext cx="9318475" cy="769441"/>
          </a:xfrm>
          <a:prstGeom prst="rect">
            <a:avLst/>
          </a:prstGeom>
          <a:noFill/>
        </p:spPr>
        <p:txBody>
          <a:bodyPr wrap="square">
            <a:spAutoFit/>
          </a:bodyPr>
          <a:lstStyle/>
          <a:p>
            <a:r>
              <a:rPr lang="en-US" sz="4400" dirty="0">
                <a:solidFill>
                  <a:schemeClr val="bg1"/>
                </a:solidFill>
                <a:latin typeface="DIN Condensed" panose="00000500000000000000" pitchFamily="2" charset="0"/>
              </a:rPr>
              <a:t>PRESENTATION BY:- </a:t>
            </a:r>
            <a:endParaRPr lang="en-IN" sz="4400" dirty="0">
              <a:solidFill>
                <a:schemeClr val="bg1"/>
              </a:solidFill>
              <a:latin typeface="DIN Condensed" panose="00000500000000000000" pitchFamily="2" charset="0"/>
            </a:endParaRPr>
          </a:p>
        </p:txBody>
      </p:sp>
      <p:sp>
        <p:nvSpPr>
          <p:cNvPr id="10" name="TextBox 9">
            <a:extLst>
              <a:ext uri="{FF2B5EF4-FFF2-40B4-BE49-F238E27FC236}">
                <a16:creationId xmlns:a16="http://schemas.microsoft.com/office/drawing/2014/main" id="{7A58FBDC-5A6F-271F-67BD-9ABA70EBA4D6}"/>
              </a:ext>
            </a:extLst>
          </p:cNvPr>
          <p:cNvSpPr txBox="1"/>
          <p:nvPr/>
        </p:nvSpPr>
        <p:spPr>
          <a:xfrm>
            <a:off x="1060256" y="3185747"/>
            <a:ext cx="9318475" cy="1938992"/>
          </a:xfrm>
          <a:prstGeom prst="rect">
            <a:avLst/>
          </a:prstGeom>
          <a:noFill/>
        </p:spPr>
        <p:txBody>
          <a:bodyPr wrap="square">
            <a:spAutoFit/>
          </a:bodyPr>
          <a:lstStyle/>
          <a:p>
            <a:r>
              <a:rPr lang="en-US" sz="4000" b="1" dirty="0">
                <a:solidFill>
                  <a:schemeClr val="bg1"/>
                </a:solidFill>
                <a:effectLst/>
                <a:latin typeface="DIN Condensed" panose="00000500000000000000" pitchFamily="2" charset="0"/>
              </a:rPr>
              <a:t>160122737127 - S. Srujan Reddy </a:t>
            </a:r>
            <a:endParaRPr lang="en-US" sz="4000" b="1" dirty="0">
              <a:solidFill>
                <a:schemeClr val="bg1"/>
              </a:solidFill>
              <a:latin typeface="DIN Condensed" panose="00000500000000000000" pitchFamily="2" charset="0"/>
            </a:endParaRPr>
          </a:p>
          <a:p>
            <a:r>
              <a:rPr lang="en-US" sz="4000" b="1" dirty="0">
                <a:solidFill>
                  <a:schemeClr val="bg1"/>
                </a:solidFill>
                <a:effectLst/>
                <a:latin typeface="DIN Condensed" panose="00000500000000000000" pitchFamily="2" charset="0"/>
              </a:rPr>
              <a:t>160122737132 – V. Ashish </a:t>
            </a:r>
            <a:endParaRPr lang="en-US" sz="4000" b="1" dirty="0">
              <a:solidFill>
                <a:schemeClr val="bg1"/>
              </a:solidFill>
              <a:latin typeface="DIN Condensed" panose="00000500000000000000" pitchFamily="2" charset="0"/>
            </a:endParaRPr>
          </a:p>
          <a:p>
            <a:r>
              <a:rPr lang="en-US" sz="4000" b="1" dirty="0">
                <a:solidFill>
                  <a:schemeClr val="bg1"/>
                </a:solidFill>
                <a:effectLst/>
                <a:latin typeface="DIN Condensed" panose="00000500000000000000" pitchFamily="2" charset="0"/>
              </a:rPr>
              <a:t>160122737135 – Y. Arun Reddy</a:t>
            </a:r>
            <a:endParaRPr lang="en-IN" sz="4000" b="1" dirty="0">
              <a:solidFill>
                <a:schemeClr val="bg1"/>
              </a:solidFill>
              <a:latin typeface="DIN Condensed" panose="00000500000000000000" pitchFamily="2" charset="0"/>
            </a:endParaRPr>
          </a:p>
        </p:txBody>
      </p:sp>
    </p:spTree>
    <p:extLst>
      <p:ext uri="{BB962C8B-B14F-4D97-AF65-F5344CB8AC3E}">
        <p14:creationId xmlns:p14="http://schemas.microsoft.com/office/powerpoint/2010/main" val="10963420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2438592"/>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6428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895983" y="2438592"/>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
        <p:nvSpPr>
          <p:cNvPr id="8" name="TextBox 7">
            <a:extLst>
              <a:ext uri="{FF2B5EF4-FFF2-40B4-BE49-F238E27FC236}">
                <a16:creationId xmlns:a16="http://schemas.microsoft.com/office/drawing/2014/main" id="{C8503083-61A5-CF7D-1B06-1CD08FA486CE}"/>
              </a:ext>
            </a:extLst>
          </p:cNvPr>
          <p:cNvSpPr txBox="1"/>
          <p:nvPr/>
        </p:nvSpPr>
        <p:spPr>
          <a:xfrm>
            <a:off x="3532208" y="-980227"/>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PROCEDURE</a:t>
            </a:r>
            <a:endParaRPr lang="en-IN" sz="5400" dirty="0">
              <a:solidFill>
                <a:schemeClr val="bg1"/>
              </a:solidFill>
              <a:latin typeface="Soulcraft" panose="00000500000000000000" pitchFamily="2" charset="0"/>
            </a:endParaRPr>
          </a:p>
        </p:txBody>
      </p:sp>
    </p:spTree>
    <p:extLst>
      <p:ext uri="{BB962C8B-B14F-4D97-AF65-F5344CB8AC3E}">
        <p14:creationId xmlns:p14="http://schemas.microsoft.com/office/powerpoint/2010/main" val="4747022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8235437"/>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27229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895983" y="8235437"/>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
        <p:nvSpPr>
          <p:cNvPr id="8" name="TextBox 7">
            <a:extLst>
              <a:ext uri="{FF2B5EF4-FFF2-40B4-BE49-F238E27FC236}">
                <a16:creationId xmlns:a16="http://schemas.microsoft.com/office/drawing/2014/main" id="{21119095-EB4D-D2D5-70AA-752E73DB3985}"/>
              </a:ext>
            </a:extLst>
          </p:cNvPr>
          <p:cNvSpPr txBox="1"/>
          <p:nvPr/>
        </p:nvSpPr>
        <p:spPr>
          <a:xfrm>
            <a:off x="3532208" y="540334"/>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PROCEDURE</a:t>
            </a:r>
            <a:endParaRPr lang="en-IN" sz="5400" dirty="0">
              <a:solidFill>
                <a:schemeClr val="bg1"/>
              </a:solidFill>
              <a:latin typeface="Soulcraft" panose="00000500000000000000" pitchFamily="2" charset="0"/>
            </a:endParaRPr>
          </a:p>
        </p:txBody>
      </p:sp>
      <p:sp>
        <p:nvSpPr>
          <p:cNvPr id="9" name="TextBox 8">
            <a:extLst>
              <a:ext uri="{FF2B5EF4-FFF2-40B4-BE49-F238E27FC236}">
                <a16:creationId xmlns:a16="http://schemas.microsoft.com/office/drawing/2014/main" id="{DDE7F650-DFA7-E557-9636-AE12891C12BB}"/>
              </a:ext>
            </a:extLst>
          </p:cNvPr>
          <p:cNvSpPr txBox="1"/>
          <p:nvPr/>
        </p:nvSpPr>
        <p:spPr>
          <a:xfrm>
            <a:off x="706442" y="2120042"/>
            <a:ext cx="7376160" cy="461665"/>
          </a:xfrm>
          <a:prstGeom prst="rect">
            <a:avLst/>
          </a:prstGeom>
          <a:noFill/>
        </p:spPr>
        <p:txBody>
          <a:bodyPr wrap="square" rtlCol="0">
            <a:spAutoFit/>
          </a:bodyPr>
          <a:lstStyle/>
          <a:p>
            <a:pPr marL="457200" indent="-457200">
              <a:buAutoNum type="arabicPeriod"/>
            </a:pPr>
            <a:r>
              <a:rPr lang="en-US" sz="2400" dirty="0">
                <a:solidFill>
                  <a:schemeClr val="bg1"/>
                </a:solidFill>
                <a:latin typeface="DIN Condensed" panose="00000500000000000000" pitchFamily="2" charset="0"/>
              </a:rPr>
              <a:t>Order by Date and Time using datetime Module:</a:t>
            </a:r>
          </a:p>
        </p:txBody>
      </p:sp>
      <p:sp>
        <p:nvSpPr>
          <p:cNvPr id="10" name="TextBox 9">
            <a:extLst>
              <a:ext uri="{FF2B5EF4-FFF2-40B4-BE49-F238E27FC236}">
                <a16:creationId xmlns:a16="http://schemas.microsoft.com/office/drawing/2014/main" id="{48E08FED-2DA1-BEE3-1689-1C6392880D8A}"/>
              </a:ext>
            </a:extLst>
          </p:cNvPr>
          <p:cNvSpPr txBox="1"/>
          <p:nvPr/>
        </p:nvSpPr>
        <p:spPr>
          <a:xfrm>
            <a:off x="625419" y="5433720"/>
            <a:ext cx="7376160" cy="461665"/>
          </a:xfrm>
          <a:prstGeom prst="rect">
            <a:avLst/>
          </a:prstGeom>
          <a:noFill/>
        </p:spPr>
        <p:txBody>
          <a:bodyPr wrap="square" rtlCol="0">
            <a:spAutoFit/>
          </a:bodyPr>
          <a:lstStyle/>
          <a:p>
            <a:r>
              <a:rPr lang="en-US" sz="2400" dirty="0">
                <a:solidFill>
                  <a:schemeClr val="bg1"/>
                </a:solidFill>
                <a:latin typeface="DIN Condensed" panose="00000500000000000000" pitchFamily="2" charset="0"/>
              </a:rPr>
              <a:t>2, Create Column for Discount Amount and Discount Percentage:</a:t>
            </a:r>
          </a:p>
        </p:txBody>
      </p:sp>
      <p:pic>
        <p:nvPicPr>
          <p:cNvPr id="16" name="Picture 15">
            <a:extLst>
              <a:ext uri="{FF2B5EF4-FFF2-40B4-BE49-F238E27FC236}">
                <a16:creationId xmlns:a16="http://schemas.microsoft.com/office/drawing/2014/main" id="{DF43397F-7B42-54C6-F7C3-08C662737EFC}"/>
              </a:ext>
            </a:extLst>
          </p:cNvPr>
          <p:cNvPicPr>
            <a:picLocks noChangeAspect="1"/>
          </p:cNvPicPr>
          <p:nvPr/>
        </p:nvPicPr>
        <p:blipFill>
          <a:blip r:embed="rId3"/>
          <a:stretch>
            <a:fillRect/>
          </a:stretch>
        </p:blipFill>
        <p:spPr>
          <a:xfrm>
            <a:off x="463122" y="3057173"/>
            <a:ext cx="11339543" cy="1790855"/>
          </a:xfrm>
          <a:prstGeom prst="rect">
            <a:avLst/>
          </a:prstGeom>
          <a:noFill/>
        </p:spPr>
      </p:pic>
    </p:spTree>
    <p:extLst>
      <p:ext uri="{BB962C8B-B14F-4D97-AF65-F5344CB8AC3E}">
        <p14:creationId xmlns:p14="http://schemas.microsoft.com/office/powerpoint/2010/main" val="12095973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8235437"/>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27229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895983" y="8235437"/>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
        <p:nvSpPr>
          <p:cNvPr id="8" name="TextBox 7">
            <a:extLst>
              <a:ext uri="{FF2B5EF4-FFF2-40B4-BE49-F238E27FC236}">
                <a16:creationId xmlns:a16="http://schemas.microsoft.com/office/drawing/2014/main" id="{21119095-EB4D-D2D5-70AA-752E73DB3985}"/>
              </a:ext>
            </a:extLst>
          </p:cNvPr>
          <p:cNvSpPr txBox="1"/>
          <p:nvPr/>
        </p:nvSpPr>
        <p:spPr>
          <a:xfrm>
            <a:off x="3532208" y="540334"/>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PROCEDURE</a:t>
            </a:r>
            <a:endParaRPr lang="en-IN" sz="5400" dirty="0">
              <a:solidFill>
                <a:schemeClr val="bg1"/>
              </a:solidFill>
              <a:latin typeface="Soulcraft" panose="00000500000000000000" pitchFamily="2" charset="0"/>
            </a:endParaRPr>
          </a:p>
        </p:txBody>
      </p:sp>
      <p:sp>
        <p:nvSpPr>
          <p:cNvPr id="9" name="TextBox 8">
            <a:extLst>
              <a:ext uri="{FF2B5EF4-FFF2-40B4-BE49-F238E27FC236}">
                <a16:creationId xmlns:a16="http://schemas.microsoft.com/office/drawing/2014/main" id="{DDE7F650-DFA7-E557-9636-AE12891C12BB}"/>
              </a:ext>
            </a:extLst>
          </p:cNvPr>
          <p:cNvSpPr txBox="1"/>
          <p:nvPr/>
        </p:nvSpPr>
        <p:spPr>
          <a:xfrm>
            <a:off x="-6012040" y="2120042"/>
            <a:ext cx="7376160" cy="461665"/>
          </a:xfrm>
          <a:prstGeom prst="rect">
            <a:avLst/>
          </a:prstGeom>
          <a:noFill/>
        </p:spPr>
        <p:txBody>
          <a:bodyPr wrap="square" rtlCol="0">
            <a:spAutoFit/>
          </a:bodyPr>
          <a:lstStyle/>
          <a:p>
            <a:pPr marL="457200" indent="-457200">
              <a:buAutoNum type="arabicPeriod"/>
            </a:pPr>
            <a:r>
              <a:rPr lang="en-US" sz="2400" dirty="0">
                <a:solidFill>
                  <a:schemeClr val="bg1"/>
                </a:solidFill>
                <a:latin typeface="DIN Condensed" panose="00000500000000000000" pitchFamily="2" charset="0"/>
              </a:rPr>
              <a:t>Order by Date and Time using datetime Module:</a:t>
            </a:r>
          </a:p>
        </p:txBody>
      </p:sp>
      <p:sp>
        <p:nvSpPr>
          <p:cNvPr id="10" name="TextBox 9">
            <a:extLst>
              <a:ext uri="{FF2B5EF4-FFF2-40B4-BE49-F238E27FC236}">
                <a16:creationId xmlns:a16="http://schemas.microsoft.com/office/drawing/2014/main" id="{48E08FED-2DA1-BEE3-1689-1C6392880D8A}"/>
              </a:ext>
            </a:extLst>
          </p:cNvPr>
          <p:cNvSpPr txBox="1"/>
          <p:nvPr/>
        </p:nvSpPr>
        <p:spPr>
          <a:xfrm>
            <a:off x="855224" y="1529561"/>
            <a:ext cx="7376160" cy="461665"/>
          </a:xfrm>
          <a:prstGeom prst="rect">
            <a:avLst/>
          </a:prstGeom>
          <a:noFill/>
        </p:spPr>
        <p:txBody>
          <a:bodyPr wrap="square" rtlCol="0">
            <a:spAutoFit/>
          </a:bodyPr>
          <a:lstStyle/>
          <a:p>
            <a:r>
              <a:rPr lang="en-US" sz="2400" dirty="0">
                <a:solidFill>
                  <a:schemeClr val="bg1"/>
                </a:solidFill>
                <a:latin typeface="DIN Condensed" panose="00000500000000000000" pitchFamily="2" charset="0"/>
              </a:rPr>
              <a:t>2, Create Column for Discount Amount and Discount Percentage:</a:t>
            </a:r>
          </a:p>
        </p:txBody>
      </p:sp>
      <p:pic>
        <p:nvPicPr>
          <p:cNvPr id="16" name="Picture 15">
            <a:extLst>
              <a:ext uri="{FF2B5EF4-FFF2-40B4-BE49-F238E27FC236}">
                <a16:creationId xmlns:a16="http://schemas.microsoft.com/office/drawing/2014/main" id="{DF43397F-7B42-54C6-F7C3-08C662737EFC}"/>
              </a:ext>
            </a:extLst>
          </p:cNvPr>
          <p:cNvPicPr>
            <a:picLocks noChangeAspect="1"/>
          </p:cNvPicPr>
          <p:nvPr/>
        </p:nvPicPr>
        <p:blipFill>
          <a:blip r:embed="rId3"/>
          <a:stretch>
            <a:fillRect/>
          </a:stretch>
        </p:blipFill>
        <p:spPr>
          <a:xfrm>
            <a:off x="12467553" y="3197850"/>
            <a:ext cx="11339543" cy="1790855"/>
          </a:xfrm>
          <a:prstGeom prst="rect">
            <a:avLst/>
          </a:prstGeom>
          <a:noFill/>
        </p:spPr>
      </p:pic>
      <p:pic>
        <p:nvPicPr>
          <p:cNvPr id="21" name="Picture 20">
            <a:extLst>
              <a:ext uri="{FF2B5EF4-FFF2-40B4-BE49-F238E27FC236}">
                <a16:creationId xmlns:a16="http://schemas.microsoft.com/office/drawing/2014/main" id="{8555BE8B-7492-86DD-C186-9B52FF1B3418}"/>
              </a:ext>
            </a:extLst>
          </p:cNvPr>
          <p:cNvPicPr>
            <a:picLocks noChangeAspect="1"/>
          </p:cNvPicPr>
          <p:nvPr/>
        </p:nvPicPr>
        <p:blipFill>
          <a:blip r:embed="rId4"/>
          <a:stretch>
            <a:fillRect/>
          </a:stretch>
        </p:blipFill>
        <p:spPr>
          <a:xfrm>
            <a:off x="1202327" y="1991226"/>
            <a:ext cx="4930567" cy="4640982"/>
          </a:xfrm>
          <a:prstGeom prst="rect">
            <a:avLst/>
          </a:prstGeom>
        </p:spPr>
      </p:pic>
    </p:spTree>
    <p:extLst>
      <p:ext uri="{BB962C8B-B14F-4D97-AF65-F5344CB8AC3E}">
        <p14:creationId xmlns:p14="http://schemas.microsoft.com/office/powerpoint/2010/main" val="1504373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8235437"/>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27229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895983" y="8235437"/>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
        <p:nvSpPr>
          <p:cNvPr id="8" name="TextBox 7">
            <a:extLst>
              <a:ext uri="{FF2B5EF4-FFF2-40B4-BE49-F238E27FC236}">
                <a16:creationId xmlns:a16="http://schemas.microsoft.com/office/drawing/2014/main" id="{21119095-EB4D-D2D5-70AA-752E73DB3985}"/>
              </a:ext>
            </a:extLst>
          </p:cNvPr>
          <p:cNvSpPr txBox="1"/>
          <p:nvPr/>
        </p:nvSpPr>
        <p:spPr>
          <a:xfrm>
            <a:off x="3532208" y="540334"/>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PROCEDURE</a:t>
            </a:r>
            <a:endParaRPr lang="en-IN" sz="5400" dirty="0">
              <a:solidFill>
                <a:schemeClr val="bg1"/>
              </a:solidFill>
              <a:latin typeface="Soulcraft" panose="00000500000000000000" pitchFamily="2" charset="0"/>
            </a:endParaRPr>
          </a:p>
        </p:txBody>
      </p:sp>
      <p:sp>
        <p:nvSpPr>
          <p:cNvPr id="9" name="TextBox 8">
            <a:extLst>
              <a:ext uri="{FF2B5EF4-FFF2-40B4-BE49-F238E27FC236}">
                <a16:creationId xmlns:a16="http://schemas.microsoft.com/office/drawing/2014/main" id="{DDE7F650-DFA7-E557-9636-AE12891C12BB}"/>
              </a:ext>
            </a:extLst>
          </p:cNvPr>
          <p:cNvSpPr txBox="1"/>
          <p:nvPr/>
        </p:nvSpPr>
        <p:spPr>
          <a:xfrm>
            <a:off x="-6012040" y="2120042"/>
            <a:ext cx="7376160" cy="461665"/>
          </a:xfrm>
          <a:prstGeom prst="rect">
            <a:avLst/>
          </a:prstGeom>
          <a:noFill/>
        </p:spPr>
        <p:txBody>
          <a:bodyPr wrap="square" rtlCol="0">
            <a:spAutoFit/>
          </a:bodyPr>
          <a:lstStyle/>
          <a:p>
            <a:pPr marL="457200" indent="-457200">
              <a:buAutoNum type="arabicPeriod"/>
            </a:pPr>
            <a:r>
              <a:rPr lang="en-US" sz="2400" dirty="0">
                <a:solidFill>
                  <a:schemeClr val="bg1"/>
                </a:solidFill>
                <a:latin typeface="DIN Condensed" panose="00000500000000000000" pitchFamily="2" charset="0"/>
              </a:rPr>
              <a:t>Order by Date and Time using datetime Module:</a:t>
            </a:r>
          </a:p>
        </p:txBody>
      </p:sp>
      <p:sp>
        <p:nvSpPr>
          <p:cNvPr id="10" name="TextBox 9">
            <a:extLst>
              <a:ext uri="{FF2B5EF4-FFF2-40B4-BE49-F238E27FC236}">
                <a16:creationId xmlns:a16="http://schemas.microsoft.com/office/drawing/2014/main" id="{48E08FED-2DA1-BEE3-1689-1C6392880D8A}"/>
              </a:ext>
            </a:extLst>
          </p:cNvPr>
          <p:cNvSpPr txBox="1"/>
          <p:nvPr/>
        </p:nvSpPr>
        <p:spPr>
          <a:xfrm>
            <a:off x="855224" y="1633231"/>
            <a:ext cx="7376160" cy="461665"/>
          </a:xfrm>
          <a:prstGeom prst="rect">
            <a:avLst/>
          </a:prstGeom>
          <a:noFill/>
        </p:spPr>
        <p:txBody>
          <a:bodyPr wrap="square" rtlCol="0">
            <a:spAutoFit/>
          </a:bodyPr>
          <a:lstStyle/>
          <a:p>
            <a:r>
              <a:rPr lang="en-US" sz="2400" dirty="0">
                <a:solidFill>
                  <a:schemeClr val="bg1"/>
                </a:solidFill>
                <a:latin typeface="DIN Condensed" panose="00000500000000000000" pitchFamily="2" charset="0"/>
              </a:rPr>
              <a:t>3. Perform Cost and Profitability analysis:</a:t>
            </a:r>
          </a:p>
        </p:txBody>
      </p:sp>
      <p:pic>
        <p:nvPicPr>
          <p:cNvPr id="16" name="Picture 15">
            <a:extLst>
              <a:ext uri="{FF2B5EF4-FFF2-40B4-BE49-F238E27FC236}">
                <a16:creationId xmlns:a16="http://schemas.microsoft.com/office/drawing/2014/main" id="{DF43397F-7B42-54C6-F7C3-08C662737EFC}"/>
              </a:ext>
            </a:extLst>
          </p:cNvPr>
          <p:cNvPicPr>
            <a:picLocks noChangeAspect="1"/>
          </p:cNvPicPr>
          <p:nvPr/>
        </p:nvPicPr>
        <p:blipFill>
          <a:blip r:embed="rId3"/>
          <a:stretch>
            <a:fillRect/>
          </a:stretch>
        </p:blipFill>
        <p:spPr>
          <a:xfrm>
            <a:off x="12467553" y="3197850"/>
            <a:ext cx="11339543" cy="1790855"/>
          </a:xfrm>
          <a:prstGeom prst="rect">
            <a:avLst/>
          </a:prstGeom>
          <a:noFill/>
        </p:spPr>
      </p:pic>
      <p:pic>
        <p:nvPicPr>
          <p:cNvPr id="17" name="Picture 16">
            <a:extLst>
              <a:ext uri="{FF2B5EF4-FFF2-40B4-BE49-F238E27FC236}">
                <a16:creationId xmlns:a16="http://schemas.microsoft.com/office/drawing/2014/main" id="{BC0791D7-312C-BFEE-A606-5401A73CF5A9}"/>
              </a:ext>
            </a:extLst>
          </p:cNvPr>
          <p:cNvPicPr>
            <a:picLocks noChangeAspect="1"/>
          </p:cNvPicPr>
          <p:nvPr/>
        </p:nvPicPr>
        <p:blipFill>
          <a:blip r:embed="rId4"/>
          <a:stretch>
            <a:fillRect/>
          </a:stretch>
        </p:blipFill>
        <p:spPr>
          <a:xfrm>
            <a:off x="921385" y="2350874"/>
            <a:ext cx="8268914" cy="3944609"/>
          </a:xfrm>
          <a:prstGeom prst="rect">
            <a:avLst/>
          </a:prstGeom>
        </p:spPr>
      </p:pic>
      <p:sp>
        <p:nvSpPr>
          <p:cNvPr id="19" name="TextBox 18">
            <a:extLst>
              <a:ext uri="{FF2B5EF4-FFF2-40B4-BE49-F238E27FC236}">
                <a16:creationId xmlns:a16="http://schemas.microsoft.com/office/drawing/2014/main" id="{D6960386-1C5E-1C49-7CDF-2A80F70BE9B8}"/>
              </a:ext>
            </a:extLst>
          </p:cNvPr>
          <p:cNvSpPr txBox="1"/>
          <p:nvPr/>
        </p:nvSpPr>
        <p:spPr>
          <a:xfrm>
            <a:off x="4836103" y="4306214"/>
            <a:ext cx="4544457" cy="1754326"/>
          </a:xfrm>
          <a:prstGeom prst="rect">
            <a:avLst/>
          </a:prstGeom>
          <a:noFill/>
        </p:spPr>
        <p:txBody>
          <a:bodyPr wrap="square" rtlCol="0">
            <a:spAutoFit/>
          </a:bodyPr>
          <a:lstStyle/>
          <a:p>
            <a:r>
              <a:rPr lang="en-US" dirty="0">
                <a:latin typeface="DIN Condensed" panose="00000500000000000000" pitchFamily="2" charset="0"/>
              </a:rPr>
              <a:t>Based on the analysis, here are the overall metrics for the food delivery operations:</a:t>
            </a:r>
          </a:p>
          <a:p>
            <a:r>
              <a:rPr lang="en-US" dirty="0">
                <a:latin typeface="DIN Condensed" panose="00000500000000000000" pitchFamily="2" charset="0"/>
              </a:rPr>
              <a:t>Total Orders: 1,000</a:t>
            </a:r>
          </a:p>
          <a:p>
            <a:r>
              <a:rPr lang="en-US" dirty="0">
                <a:latin typeface="DIN Condensed" panose="00000500000000000000" pitchFamily="2" charset="0"/>
              </a:rPr>
              <a:t>Total Revenue (from Commission Fees): 126,990 INR</a:t>
            </a:r>
          </a:p>
          <a:p>
            <a:r>
              <a:rPr lang="en-US" dirty="0">
                <a:latin typeface="DIN Condensed" panose="00000500000000000000" pitchFamily="2" charset="0"/>
              </a:rPr>
              <a:t>Total Costs: 232,709.85 INR</a:t>
            </a:r>
          </a:p>
          <a:p>
            <a:r>
              <a:rPr lang="en-US" dirty="0">
                <a:latin typeface="DIN Condensed" panose="00000500000000000000" pitchFamily="2" charset="0"/>
              </a:rPr>
              <a:t>Total Profit: -105,719.85 INR</a:t>
            </a:r>
          </a:p>
        </p:txBody>
      </p:sp>
    </p:spTree>
    <p:extLst>
      <p:ext uri="{BB962C8B-B14F-4D97-AF65-F5344CB8AC3E}">
        <p14:creationId xmlns:p14="http://schemas.microsoft.com/office/powerpoint/2010/main" val="8778675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8235437"/>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27229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895983" y="8235437"/>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
        <p:nvSpPr>
          <p:cNvPr id="8" name="TextBox 7">
            <a:extLst>
              <a:ext uri="{FF2B5EF4-FFF2-40B4-BE49-F238E27FC236}">
                <a16:creationId xmlns:a16="http://schemas.microsoft.com/office/drawing/2014/main" id="{21119095-EB4D-D2D5-70AA-752E73DB3985}"/>
              </a:ext>
            </a:extLst>
          </p:cNvPr>
          <p:cNvSpPr txBox="1"/>
          <p:nvPr/>
        </p:nvSpPr>
        <p:spPr>
          <a:xfrm>
            <a:off x="3532208" y="540334"/>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PROCEDURE</a:t>
            </a:r>
            <a:endParaRPr lang="en-IN" sz="5400" dirty="0">
              <a:solidFill>
                <a:schemeClr val="bg1"/>
              </a:solidFill>
              <a:latin typeface="Soulcraft" panose="00000500000000000000" pitchFamily="2" charset="0"/>
            </a:endParaRPr>
          </a:p>
        </p:txBody>
      </p:sp>
      <p:sp>
        <p:nvSpPr>
          <p:cNvPr id="9" name="TextBox 8">
            <a:extLst>
              <a:ext uri="{FF2B5EF4-FFF2-40B4-BE49-F238E27FC236}">
                <a16:creationId xmlns:a16="http://schemas.microsoft.com/office/drawing/2014/main" id="{DDE7F650-DFA7-E557-9636-AE12891C12BB}"/>
              </a:ext>
            </a:extLst>
          </p:cNvPr>
          <p:cNvSpPr txBox="1"/>
          <p:nvPr/>
        </p:nvSpPr>
        <p:spPr>
          <a:xfrm>
            <a:off x="-6012040" y="2120042"/>
            <a:ext cx="7376160" cy="461665"/>
          </a:xfrm>
          <a:prstGeom prst="rect">
            <a:avLst/>
          </a:prstGeom>
          <a:noFill/>
        </p:spPr>
        <p:txBody>
          <a:bodyPr wrap="square" rtlCol="0">
            <a:spAutoFit/>
          </a:bodyPr>
          <a:lstStyle/>
          <a:p>
            <a:pPr marL="457200" indent="-457200">
              <a:buAutoNum type="arabicPeriod"/>
            </a:pPr>
            <a:r>
              <a:rPr lang="en-US" sz="2400" dirty="0">
                <a:solidFill>
                  <a:schemeClr val="bg1"/>
                </a:solidFill>
                <a:latin typeface="DIN Condensed" panose="00000500000000000000" pitchFamily="2" charset="0"/>
              </a:rPr>
              <a:t>Order by Date and Time using datetime Module:</a:t>
            </a:r>
          </a:p>
        </p:txBody>
      </p:sp>
      <p:pic>
        <p:nvPicPr>
          <p:cNvPr id="16" name="Picture 15">
            <a:extLst>
              <a:ext uri="{FF2B5EF4-FFF2-40B4-BE49-F238E27FC236}">
                <a16:creationId xmlns:a16="http://schemas.microsoft.com/office/drawing/2014/main" id="{DF43397F-7B42-54C6-F7C3-08C662737EFC}"/>
              </a:ext>
            </a:extLst>
          </p:cNvPr>
          <p:cNvPicPr>
            <a:picLocks noChangeAspect="1"/>
          </p:cNvPicPr>
          <p:nvPr/>
        </p:nvPicPr>
        <p:blipFill>
          <a:blip r:embed="rId3"/>
          <a:stretch>
            <a:fillRect/>
          </a:stretch>
        </p:blipFill>
        <p:spPr>
          <a:xfrm>
            <a:off x="12467553" y="3197850"/>
            <a:ext cx="11339543" cy="1790855"/>
          </a:xfrm>
          <a:prstGeom prst="rect">
            <a:avLst/>
          </a:prstGeom>
          <a:noFill/>
        </p:spPr>
      </p:pic>
      <p:sp>
        <p:nvSpPr>
          <p:cNvPr id="19" name="TextBox 18">
            <a:extLst>
              <a:ext uri="{FF2B5EF4-FFF2-40B4-BE49-F238E27FC236}">
                <a16:creationId xmlns:a16="http://schemas.microsoft.com/office/drawing/2014/main" id="{D6960386-1C5E-1C49-7CDF-2A80F70BE9B8}"/>
              </a:ext>
            </a:extLst>
          </p:cNvPr>
          <p:cNvSpPr txBox="1"/>
          <p:nvPr/>
        </p:nvSpPr>
        <p:spPr>
          <a:xfrm>
            <a:off x="4836103" y="4306214"/>
            <a:ext cx="4544457" cy="1754326"/>
          </a:xfrm>
          <a:prstGeom prst="rect">
            <a:avLst/>
          </a:prstGeom>
          <a:noFill/>
        </p:spPr>
        <p:txBody>
          <a:bodyPr wrap="square" rtlCol="0">
            <a:spAutoFit/>
          </a:bodyPr>
          <a:lstStyle/>
          <a:p>
            <a:r>
              <a:rPr lang="en-US" dirty="0">
                <a:latin typeface="DIN Condensed" panose="00000500000000000000" pitchFamily="2" charset="0"/>
              </a:rPr>
              <a:t>Based on the analysis, here are the overall metrics for the food delivery operations:</a:t>
            </a:r>
          </a:p>
          <a:p>
            <a:r>
              <a:rPr lang="en-US" dirty="0">
                <a:latin typeface="DIN Condensed" panose="00000500000000000000" pitchFamily="2" charset="0"/>
              </a:rPr>
              <a:t>Total Orders: 1,000</a:t>
            </a:r>
          </a:p>
          <a:p>
            <a:r>
              <a:rPr lang="en-US" dirty="0">
                <a:latin typeface="DIN Condensed" panose="00000500000000000000" pitchFamily="2" charset="0"/>
              </a:rPr>
              <a:t>Total Revenue (from Commission Fees): 126,990 INR</a:t>
            </a:r>
          </a:p>
          <a:p>
            <a:r>
              <a:rPr lang="en-US" dirty="0">
                <a:latin typeface="DIN Condensed" panose="00000500000000000000" pitchFamily="2" charset="0"/>
              </a:rPr>
              <a:t>Total Costs: 232,709.85 INR</a:t>
            </a:r>
          </a:p>
          <a:p>
            <a:r>
              <a:rPr lang="en-US" dirty="0">
                <a:latin typeface="DIN Condensed" panose="00000500000000000000" pitchFamily="2" charset="0"/>
              </a:rPr>
              <a:t>Total Profit: -105,719.85 INR</a:t>
            </a:r>
          </a:p>
        </p:txBody>
      </p:sp>
      <p:sp>
        <p:nvSpPr>
          <p:cNvPr id="11" name="TextBox 10">
            <a:extLst>
              <a:ext uri="{FF2B5EF4-FFF2-40B4-BE49-F238E27FC236}">
                <a16:creationId xmlns:a16="http://schemas.microsoft.com/office/drawing/2014/main" id="{D134D62F-4011-1672-9F59-C31F9CCAE581}"/>
              </a:ext>
            </a:extLst>
          </p:cNvPr>
          <p:cNvSpPr txBox="1"/>
          <p:nvPr/>
        </p:nvSpPr>
        <p:spPr>
          <a:xfrm>
            <a:off x="2407920" y="2120042"/>
            <a:ext cx="7376160" cy="3046988"/>
          </a:xfrm>
          <a:prstGeom prst="rect">
            <a:avLst/>
          </a:prstGeom>
          <a:noFill/>
        </p:spPr>
        <p:txBody>
          <a:bodyPr wrap="square" rtlCol="0">
            <a:spAutoFit/>
          </a:bodyPr>
          <a:lstStyle/>
          <a:p>
            <a:pPr algn="ctr"/>
            <a:r>
              <a:rPr lang="en-US" sz="3200" dirty="0">
                <a:solidFill>
                  <a:schemeClr val="bg1"/>
                </a:solidFill>
                <a:latin typeface="DIN Condensed" panose="00000500000000000000" pitchFamily="2" charset="0"/>
              </a:rPr>
              <a:t>The analysis indicates that the total costs associated with the food delivery operations exceed the total revenue generated from commission fees, resulting in a net loss. It suggests that the current commission rates, delivery fees, and discount strategies might not be sustainable for profitability.</a:t>
            </a:r>
          </a:p>
        </p:txBody>
      </p:sp>
    </p:spTree>
    <p:extLst>
      <p:ext uri="{BB962C8B-B14F-4D97-AF65-F5344CB8AC3E}">
        <p14:creationId xmlns:p14="http://schemas.microsoft.com/office/powerpoint/2010/main" val="1468405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8235437"/>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27229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895983" y="8235437"/>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
        <p:nvSpPr>
          <p:cNvPr id="8" name="TextBox 7">
            <a:extLst>
              <a:ext uri="{FF2B5EF4-FFF2-40B4-BE49-F238E27FC236}">
                <a16:creationId xmlns:a16="http://schemas.microsoft.com/office/drawing/2014/main" id="{21119095-EB4D-D2D5-70AA-752E73DB3985}"/>
              </a:ext>
            </a:extLst>
          </p:cNvPr>
          <p:cNvSpPr txBox="1"/>
          <p:nvPr/>
        </p:nvSpPr>
        <p:spPr>
          <a:xfrm>
            <a:off x="3532208" y="342214"/>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PROCEDURE</a:t>
            </a:r>
            <a:endParaRPr lang="en-IN" sz="5400" dirty="0">
              <a:solidFill>
                <a:schemeClr val="bg1"/>
              </a:solidFill>
              <a:latin typeface="Soulcraft" panose="00000500000000000000" pitchFamily="2" charset="0"/>
            </a:endParaRPr>
          </a:p>
        </p:txBody>
      </p:sp>
      <p:sp>
        <p:nvSpPr>
          <p:cNvPr id="9" name="TextBox 8">
            <a:extLst>
              <a:ext uri="{FF2B5EF4-FFF2-40B4-BE49-F238E27FC236}">
                <a16:creationId xmlns:a16="http://schemas.microsoft.com/office/drawing/2014/main" id="{DDE7F650-DFA7-E557-9636-AE12891C12BB}"/>
              </a:ext>
            </a:extLst>
          </p:cNvPr>
          <p:cNvSpPr txBox="1"/>
          <p:nvPr/>
        </p:nvSpPr>
        <p:spPr>
          <a:xfrm>
            <a:off x="-6012040" y="2120042"/>
            <a:ext cx="7376160" cy="461665"/>
          </a:xfrm>
          <a:prstGeom prst="rect">
            <a:avLst/>
          </a:prstGeom>
          <a:noFill/>
        </p:spPr>
        <p:txBody>
          <a:bodyPr wrap="square" rtlCol="0">
            <a:spAutoFit/>
          </a:bodyPr>
          <a:lstStyle/>
          <a:p>
            <a:pPr marL="457200" indent="-457200">
              <a:buAutoNum type="arabicPeriod"/>
            </a:pPr>
            <a:r>
              <a:rPr lang="en-US" sz="2400" dirty="0">
                <a:solidFill>
                  <a:schemeClr val="bg1"/>
                </a:solidFill>
                <a:latin typeface="DIN Condensed" panose="00000500000000000000" pitchFamily="2" charset="0"/>
              </a:rPr>
              <a:t>Order by Date and Time using datetime Module:</a:t>
            </a:r>
          </a:p>
        </p:txBody>
      </p:sp>
      <p:pic>
        <p:nvPicPr>
          <p:cNvPr id="16" name="Picture 15">
            <a:extLst>
              <a:ext uri="{FF2B5EF4-FFF2-40B4-BE49-F238E27FC236}">
                <a16:creationId xmlns:a16="http://schemas.microsoft.com/office/drawing/2014/main" id="{DF43397F-7B42-54C6-F7C3-08C662737EFC}"/>
              </a:ext>
            </a:extLst>
          </p:cNvPr>
          <p:cNvPicPr>
            <a:picLocks noChangeAspect="1"/>
          </p:cNvPicPr>
          <p:nvPr/>
        </p:nvPicPr>
        <p:blipFill>
          <a:blip r:embed="rId3"/>
          <a:stretch>
            <a:fillRect/>
          </a:stretch>
        </p:blipFill>
        <p:spPr>
          <a:xfrm>
            <a:off x="12467553" y="3197850"/>
            <a:ext cx="11339543" cy="1790855"/>
          </a:xfrm>
          <a:prstGeom prst="rect">
            <a:avLst/>
          </a:prstGeom>
          <a:noFill/>
        </p:spPr>
      </p:pic>
      <p:sp>
        <p:nvSpPr>
          <p:cNvPr id="19" name="TextBox 18">
            <a:extLst>
              <a:ext uri="{FF2B5EF4-FFF2-40B4-BE49-F238E27FC236}">
                <a16:creationId xmlns:a16="http://schemas.microsoft.com/office/drawing/2014/main" id="{D6960386-1C5E-1C49-7CDF-2A80F70BE9B8}"/>
              </a:ext>
            </a:extLst>
          </p:cNvPr>
          <p:cNvSpPr txBox="1"/>
          <p:nvPr/>
        </p:nvSpPr>
        <p:spPr>
          <a:xfrm>
            <a:off x="4836103" y="4306214"/>
            <a:ext cx="4544457" cy="1754326"/>
          </a:xfrm>
          <a:prstGeom prst="rect">
            <a:avLst/>
          </a:prstGeom>
          <a:noFill/>
        </p:spPr>
        <p:txBody>
          <a:bodyPr wrap="square" rtlCol="0">
            <a:spAutoFit/>
          </a:bodyPr>
          <a:lstStyle/>
          <a:p>
            <a:r>
              <a:rPr lang="en-US" dirty="0">
                <a:latin typeface="DIN Condensed" panose="00000500000000000000" pitchFamily="2" charset="0"/>
              </a:rPr>
              <a:t>Based on the analysis, here are the overall metrics for the food delivery operations:</a:t>
            </a:r>
          </a:p>
          <a:p>
            <a:r>
              <a:rPr lang="en-US" dirty="0">
                <a:latin typeface="DIN Condensed" panose="00000500000000000000" pitchFamily="2" charset="0"/>
              </a:rPr>
              <a:t>Total Orders: 1,000</a:t>
            </a:r>
          </a:p>
          <a:p>
            <a:r>
              <a:rPr lang="en-US" dirty="0">
                <a:latin typeface="DIN Condensed" panose="00000500000000000000" pitchFamily="2" charset="0"/>
              </a:rPr>
              <a:t>Total Revenue (from Commission Fees): 126,990 INR</a:t>
            </a:r>
          </a:p>
          <a:p>
            <a:r>
              <a:rPr lang="en-US" dirty="0">
                <a:latin typeface="DIN Condensed" panose="00000500000000000000" pitchFamily="2" charset="0"/>
              </a:rPr>
              <a:t>Total Costs: 232,709.85 INR</a:t>
            </a:r>
          </a:p>
          <a:p>
            <a:r>
              <a:rPr lang="en-US" dirty="0">
                <a:latin typeface="DIN Condensed" panose="00000500000000000000" pitchFamily="2" charset="0"/>
              </a:rPr>
              <a:t>Total Profit: -105,719.85 INR</a:t>
            </a:r>
          </a:p>
        </p:txBody>
      </p:sp>
      <p:sp>
        <p:nvSpPr>
          <p:cNvPr id="11" name="TextBox 10">
            <a:extLst>
              <a:ext uri="{FF2B5EF4-FFF2-40B4-BE49-F238E27FC236}">
                <a16:creationId xmlns:a16="http://schemas.microsoft.com/office/drawing/2014/main" id="{D134D62F-4011-1672-9F59-C31F9CCAE581}"/>
              </a:ext>
            </a:extLst>
          </p:cNvPr>
          <p:cNvSpPr txBox="1"/>
          <p:nvPr/>
        </p:nvSpPr>
        <p:spPr>
          <a:xfrm>
            <a:off x="1550173" y="5014432"/>
            <a:ext cx="9091654" cy="1569660"/>
          </a:xfrm>
          <a:prstGeom prst="rect">
            <a:avLst/>
          </a:prstGeom>
          <a:noFill/>
        </p:spPr>
        <p:txBody>
          <a:bodyPr wrap="square" rtlCol="0">
            <a:spAutoFit/>
          </a:bodyPr>
          <a:lstStyle/>
          <a:p>
            <a:pPr algn="ctr"/>
            <a:r>
              <a:rPr lang="en-US" sz="2400" dirty="0">
                <a:solidFill>
                  <a:schemeClr val="bg1"/>
                </a:solidFill>
                <a:latin typeface="DIN Condensed" panose="00000500000000000000" pitchFamily="2" charset="0"/>
              </a:rPr>
              <a:t>The histogram shows a wide distribution of profit per order, with a noticeable number of orders resulting in a loss (profits below 0).</a:t>
            </a:r>
          </a:p>
          <a:p>
            <a:pPr algn="ctr"/>
            <a:r>
              <a:rPr lang="en-US" sz="2400" dirty="0">
                <a:solidFill>
                  <a:schemeClr val="bg1"/>
                </a:solidFill>
                <a:latin typeface="DIN Condensed" panose="00000500000000000000" pitchFamily="2" charset="0"/>
              </a:rPr>
              <a:t>The red dashed line indicates the average profit, which is in the negative territory, highlighting the overall loss-making situation</a:t>
            </a:r>
          </a:p>
        </p:txBody>
      </p:sp>
      <p:pic>
        <p:nvPicPr>
          <p:cNvPr id="17" name="Picture 16">
            <a:extLst>
              <a:ext uri="{FF2B5EF4-FFF2-40B4-BE49-F238E27FC236}">
                <a16:creationId xmlns:a16="http://schemas.microsoft.com/office/drawing/2014/main" id="{D49941C4-AA5F-16C0-FBD5-4415B07768FC}"/>
              </a:ext>
            </a:extLst>
          </p:cNvPr>
          <p:cNvPicPr>
            <a:picLocks noChangeAspect="1"/>
          </p:cNvPicPr>
          <p:nvPr/>
        </p:nvPicPr>
        <p:blipFill>
          <a:blip r:embed="rId4"/>
          <a:stretch>
            <a:fillRect/>
          </a:stretch>
        </p:blipFill>
        <p:spPr>
          <a:xfrm>
            <a:off x="3248159" y="1332512"/>
            <a:ext cx="5695682" cy="3476292"/>
          </a:xfrm>
          <a:prstGeom prst="rect">
            <a:avLst/>
          </a:prstGeom>
        </p:spPr>
      </p:pic>
    </p:spTree>
    <p:extLst>
      <p:ext uri="{BB962C8B-B14F-4D97-AF65-F5344CB8AC3E}">
        <p14:creationId xmlns:p14="http://schemas.microsoft.com/office/powerpoint/2010/main" val="30972026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8235437"/>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27229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895983" y="8235437"/>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
        <p:nvSpPr>
          <p:cNvPr id="8" name="TextBox 7">
            <a:extLst>
              <a:ext uri="{FF2B5EF4-FFF2-40B4-BE49-F238E27FC236}">
                <a16:creationId xmlns:a16="http://schemas.microsoft.com/office/drawing/2014/main" id="{21119095-EB4D-D2D5-70AA-752E73DB3985}"/>
              </a:ext>
            </a:extLst>
          </p:cNvPr>
          <p:cNvSpPr txBox="1"/>
          <p:nvPr/>
        </p:nvSpPr>
        <p:spPr>
          <a:xfrm>
            <a:off x="3532208" y="433654"/>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PROCEDURE</a:t>
            </a:r>
            <a:endParaRPr lang="en-IN" sz="5400" dirty="0">
              <a:solidFill>
                <a:schemeClr val="bg1"/>
              </a:solidFill>
              <a:latin typeface="Soulcraft" panose="00000500000000000000" pitchFamily="2" charset="0"/>
            </a:endParaRPr>
          </a:p>
        </p:txBody>
      </p:sp>
      <p:sp>
        <p:nvSpPr>
          <p:cNvPr id="9" name="TextBox 8">
            <a:extLst>
              <a:ext uri="{FF2B5EF4-FFF2-40B4-BE49-F238E27FC236}">
                <a16:creationId xmlns:a16="http://schemas.microsoft.com/office/drawing/2014/main" id="{DDE7F650-DFA7-E557-9636-AE12891C12BB}"/>
              </a:ext>
            </a:extLst>
          </p:cNvPr>
          <p:cNvSpPr txBox="1"/>
          <p:nvPr/>
        </p:nvSpPr>
        <p:spPr>
          <a:xfrm>
            <a:off x="-6012040" y="2120042"/>
            <a:ext cx="7376160" cy="461665"/>
          </a:xfrm>
          <a:prstGeom prst="rect">
            <a:avLst/>
          </a:prstGeom>
          <a:noFill/>
        </p:spPr>
        <p:txBody>
          <a:bodyPr wrap="square" rtlCol="0">
            <a:spAutoFit/>
          </a:bodyPr>
          <a:lstStyle/>
          <a:p>
            <a:pPr marL="457200" indent="-457200">
              <a:buAutoNum type="arabicPeriod"/>
            </a:pPr>
            <a:r>
              <a:rPr lang="en-US" sz="2400" dirty="0">
                <a:solidFill>
                  <a:schemeClr val="bg1"/>
                </a:solidFill>
                <a:latin typeface="DIN Condensed" panose="00000500000000000000" pitchFamily="2" charset="0"/>
              </a:rPr>
              <a:t>Order by Date and Time using datetime Module:</a:t>
            </a:r>
          </a:p>
        </p:txBody>
      </p:sp>
      <p:pic>
        <p:nvPicPr>
          <p:cNvPr id="16" name="Picture 15">
            <a:extLst>
              <a:ext uri="{FF2B5EF4-FFF2-40B4-BE49-F238E27FC236}">
                <a16:creationId xmlns:a16="http://schemas.microsoft.com/office/drawing/2014/main" id="{DF43397F-7B42-54C6-F7C3-08C662737EFC}"/>
              </a:ext>
            </a:extLst>
          </p:cNvPr>
          <p:cNvPicPr>
            <a:picLocks noChangeAspect="1"/>
          </p:cNvPicPr>
          <p:nvPr/>
        </p:nvPicPr>
        <p:blipFill>
          <a:blip r:embed="rId3"/>
          <a:stretch>
            <a:fillRect/>
          </a:stretch>
        </p:blipFill>
        <p:spPr>
          <a:xfrm>
            <a:off x="12467553" y="3197850"/>
            <a:ext cx="11339543" cy="1790855"/>
          </a:xfrm>
          <a:prstGeom prst="rect">
            <a:avLst/>
          </a:prstGeom>
          <a:noFill/>
        </p:spPr>
      </p:pic>
      <p:sp>
        <p:nvSpPr>
          <p:cNvPr id="19" name="TextBox 18">
            <a:extLst>
              <a:ext uri="{FF2B5EF4-FFF2-40B4-BE49-F238E27FC236}">
                <a16:creationId xmlns:a16="http://schemas.microsoft.com/office/drawing/2014/main" id="{D6960386-1C5E-1C49-7CDF-2A80F70BE9B8}"/>
              </a:ext>
            </a:extLst>
          </p:cNvPr>
          <p:cNvSpPr txBox="1"/>
          <p:nvPr/>
        </p:nvSpPr>
        <p:spPr>
          <a:xfrm>
            <a:off x="4836103" y="4306214"/>
            <a:ext cx="4544457" cy="1754326"/>
          </a:xfrm>
          <a:prstGeom prst="rect">
            <a:avLst/>
          </a:prstGeom>
          <a:noFill/>
        </p:spPr>
        <p:txBody>
          <a:bodyPr wrap="square" rtlCol="0">
            <a:spAutoFit/>
          </a:bodyPr>
          <a:lstStyle/>
          <a:p>
            <a:r>
              <a:rPr lang="en-US" dirty="0">
                <a:latin typeface="DIN Condensed" panose="00000500000000000000" pitchFamily="2" charset="0"/>
              </a:rPr>
              <a:t>Based on the analysis, here are the overall metrics for the food delivery operations:</a:t>
            </a:r>
          </a:p>
          <a:p>
            <a:r>
              <a:rPr lang="en-US" dirty="0">
                <a:latin typeface="DIN Condensed" panose="00000500000000000000" pitchFamily="2" charset="0"/>
              </a:rPr>
              <a:t>Total Orders: 1,000</a:t>
            </a:r>
          </a:p>
          <a:p>
            <a:r>
              <a:rPr lang="en-US" dirty="0">
                <a:latin typeface="DIN Condensed" panose="00000500000000000000" pitchFamily="2" charset="0"/>
              </a:rPr>
              <a:t>Total Revenue (from Commission Fees): 126,990 INR</a:t>
            </a:r>
          </a:p>
          <a:p>
            <a:r>
              <a:rPr lang="en-US" dirty="0">
                <a:latin typeface="DIN Condensed" panose="00000500000000000000" pitchFamily="2" charset="0"/>
              </a:rPr>
              <a:t>Total Costs: 232,709.85 INR</a:t>
            </a:r>
          </a:p>
          <a:p>
            <a:r>
              <a:rPr lang="en-US" dirty="0">
                <a:latin typeface="DIN Condensed" panose="00000500000000000000" pitchFamily="2" charset="0"/>
              </a:rPr>
              <a:t>Total Profit: -105,719.85 INR</a:t>
            </a:r>
          </a:p>
        </p:txBody>
      </p:sp>
      <p:sp>
        <p:nvSpPr>
          <p:cNvPr id="11" name="TextBox 10">
            <a:extLst>
              <a:ext uri="{FF2B5EF4-FFF2-40B4-BE49-F238E27FC236}">
                <a16:creationId xmlns:a16="http://schemas.microsoft.com/office/drawing/2014/main" id="{D134D62F-4011-1672-9F59-C31F9CCAE581}"/>
              </a:ext>
            </a:extLst>
          </p:cNvPr>
          <p:cNvSpPr txBox="1"/>
          <p:nvPr/>
        </p:nvSpPr>
        <p:spPr>
          <a:xfrm>
            <a:off x="289560" y="5570917"/>
            <a:ext cx="11612880" cy="1200329"/>
          </a:xfrm>
          <a:prstGeom prst="rect">
            <a:avLst/>
          </a:prstGeom>
          <a:noFill/>
        </p:spPr>
        <p:txBody>
          <a:bodyPr wrap="square" rtlCol="0">
            <a:spAutoFit/>
          </a:bodyPr>
          <a:lstStyle/>
          <a:p>
            <a:pPr algn="ctr"/>
            <a:r>
              <a:rPr lang="en-US" sz="2400" dirty="0">
                <a:solidFill>
                  <a:schemeClr val="bg1"/>
                </a:solidFill>
                <a:latin typeface="DIN Condensed" panose="00000500000000000000" pitchFamily="2" charset="0"/>
              </a:rPr>
              <a:t>The pie chart illustrates the breakdown of total costs into delivery fees, payment processing fees, and discount amounts.</a:t>
            </a:r>
          </a:p>
          <a:p>
            <a:pPr algn="ctr"/>
            <a:r>
              <a:rPr lang="en-US" sz="2400" dirty="0">
                <a:solidFill>
                  <a:schemeClr val="bg1"/>
                </a:solidFill>
                <a:latin typeface="DIN Condensed" panose="00000500000000000000" pitchFamily="2" charset="0"/>
              </a:rPr>
              <a:t>Discounts constitute a significant portion of the costs, suggesting that promotional strategies might be heavily impacting overall profitability.</a:t>
            </a:r>
          </a:p>
        </p:txBody>
      </p:sp>
      <p:pic>
        <p:nvPicPr>
          <p:cNvPr id="17" name="Picture 16">
            <a:extLst>
              <a:ext uri="{FF2B5EF4-FFF2-40B4-BE49-F238E27FC236}">
                <a16:creationId xmlns:a16="http://schemas.microsoft.com/office/drawing/2014/main" id="{CEE32E7E-AFB3-D868-5A8E-621ECEDB92B4}"/>
              </a:ext>
            </a:extLst>
          </p:cNvPr>
          <p:cNvPicPr>
            <a:picLocks noChangeAspect="1"/>
          </p:cNvPicPr>
          <p:nvPr/>
        </p:nvPicPr>
        <p:blipFill>
          <a:blip r:embed="rId4"/>
          <a:stretch>
            <a:fillRect/>
          </a:stretch>
        </p:blipFill>
        <p:spPr>
          <a:xfrm>
            <a:off x="2940255" y="1412560"/>
            <a:ext cx="6083608" cy="4097124"/>
          </a:xfrm>
          <a:prstGeom prst="rect">
            <a:avLst/>
          </a:prstGeom>
        </p:spPr>
      </p:pic>
    </p:spTree>
    <p:extLst>
      <p:ext uri="{BB962C8B-B14F-4D97-AF65-F5344CB8AC3E}">
        <p14:creationId xmlns:p14="http://schemas.microsoft.com/office/powerpoint/2010/main" val="315094971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76FDB7-3F12-7A93-8085-16DB8050EE77}"/>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t="3125" b="3125"/>
          <a:stretch/>
        </p:blipFill>
        <p:spPr>
          <a:xfrm>
            <a:off x="36894" y="67130"/>
            <a:ext cx="12192000" cy="6858000"/>
          </a:xfrm>
          <a:prstGeom prst="rect">
            <a:avLst/>
          </a:prstGeom>
        </p:spPr>
      </p:pic>
      <p:grpSp>
        <p:nvGrpSpPr>
          <p:cNvPr id="4" name="Group 3">
            <a:extLst>
              <a:ext uri="{FF2B5EF4-FFF2-40B4-BE49-F238E27FC236}">
                <a16:creationId xmlns:a16="http://schemas.microsoft.com/office/drawing/2014/main" id="{FDEF5257-422F-7CFE-8F18-34E750234D40}"/>
              </a:ext>
            </a:extLst>
          </p:cNvPr>
          <p:cNvGrpSpPr/>
          <p:nvPr/>
        </p:nvGrpSpPr>
        <p:grpSpPr>
          <a:xfrm>
            <a:off x="1364120" y="-6191785"/>
            <a:ext cx="9463759" cy="5211558"/>
            <a:chOff x="1327223" y="483335"/>
            <a:chExt cx="9463759" cy="5211558"/>
          </a:xfrm>
        </p:grpSpPr>
        <p:sp>
          <p:nvSpPr>
            <p:cNvPr id="18" name="TextBox 17">
              <a:extLst>
                <a:ext uri="{FF2B5EF4-FFF2-40B4-BE49-F238E27FC236}">
                  <a16:creationId xmlns:a16="http://schemas.microsoft.com/office/drawing/2014/main" id="{0517CAC3-5712-6AFA-38F6-E3665F01D1D8}"/>
                </a:ext>
              </a:extLst>
            </p:cNvPr>
            <p:cNvSpPr txBox="1"/>
            <p:nvPr/>
          </p:nvSpPr>
          <p:spPr>
            <a:xfrm>
              <a:off x="1327223" y="3113073"/>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nvGrpSpPr>
            <p:cNvPr id="3" name="Group 2">
              <a:extLst>
                <a:ext uri="{FF2B5EF4-FFF2-40B4-BE49-F238E27FC236}">
                  <a16:creationId xmlns:a16="http://schemas.microsoft.com/office/drawing/2014/main" id="{F44A6751-5A0B-1D4E-A852-75F80CB0ED17}"/>
                </a:ext>
              </a:extLst>
            </p:cNvPr>
            <p:cNvGrpSpPr/>
            <p:nvPr/>
          </p:nvGrpSpPr>
          <p:grpSpPr>
            <a:xfrm>
              <a:off x="2848334" y="483335"/>
              <a:ext cx="7942648" cy="5211558"/>
              <a:chOff x="2848334" y="483335"/>
              <a:chExt cx="7942648" cy="5211558"/>
            </a:xfrm>
          </p:grpSpPr>
          <p:grpSp>
            <p:nvGrpSpPr>
              <p:cNvPr id="2" name="Group 1">
                <a:extLst>
                  <a:ext uri="{FF2B5EF4-FFF2-40B4-BE49-F238E27FC236}">
                    <a16:creationId xmlns:a16="http://schemas.microsoft.com/office/drawing/2014/main" id="{63E4F490-D69A-38D1-111D-475047931778}"/>
                  </a:ext>
                </a:extLst>
              </p:cNvPr>
              <p:cNvGrpSpPr/>
              <p:nvPr/>
            </p:nvGrpSpPr>
            <p:grpSpPr>
              <a:xfrm>
                <a:off x="2848334" y="483335"/>
                <a:ext cx="6495329" cy="5211558"/>
                <a:chOff x="2848334" y="483335"/>
                <a:chExt cx="6495329" cy="5211558"/>
              </a:xfrm>
            </p:grpSpPr>
            <p:sp>
              <p:nvSpPr>
                <p:cNvPr id="13" name="TextBox 12">
                  <a:extLst>
                    <a:ext uri="{FF2B5EF4-FFF2-40B4-BE49-F238E27FC236}">
                      <a16:creationId xmlns:a16="http://schemas.microsoft.com/office/drawing/2014/main" id="{8D059213-3808-8971-8F3E-94345FDB8FF4}"/>
                    </a:ext>
                  </a:extLst>
                </p:cNvPr>
                <p:cNvSpPr txBox="1"/>
                <p:nvPr/>
              </p:nvSpPr>
              <p:spPr>
                <a:xfrm>
                  <a:off x="3973972" y="483335"/>
                  <a:ext cx="4244052" cy="2308324"/>
                </a:xfrm>
                <a:prstGeom prst="rect">
                  <a:avLst/>
                </a:prstGeom>
                <a:noFill/>
              </p:spPr>
              <p:txBody>
                <a:bodyPr wrap="square" rtlCol="0">
                  <a:spAutoFit/>
                </a:bodyPr>
                <a:lstStyle/>
                <a:p>
                  <a:pPr algn="ctr"/>
                  <a:r>
                    <a:rPr lang="en-US" sz="4800" dirty="0">
                      <a:solidFill>
                        <a:schemeClr val="bg1"/>
                      </a:solidFill>
                      <a:latin typeface="Soulcraft" panose="00000500000000000000" pitchFamily="2" charset="0"/>
                    </a:rPr>
                    <a:t>DATA ANALYSIS</a:t>
                  </a:r>
                </a:p>
                <a:p>
                  <a:pPr algn="ctr"/>
                  <a:r>
                    <a:rPr lang="en-US" sz="4800" dirty="0">
                      <a:solidFill>
                        <a:schemeClr val="bg1"/>
                      </a:solidFill>
                      <a:latin typeface="Soulcraft" panose="00000500000000000000" pitchFamily="2" charset="0"/>
                    </a:rPr>
                    <a:t>AND</a:t>
                  </a:r>
                </a:p>
                <a:p>
                  <a:pPr algn="ctr"/>
                  <a:r>
                    <a:rPr lang="en-US" sz="4800" dirty="0">
                      <a:solidFill>
                        <a:schemeClr val="bg1"/>
                      </a:solidFill>
                      <a:latin typeface="Soulcraft" panose="00000500000000000000" pitchFamily="2" charset="0"/>
                    </a:rPr>
                    <a:t>VISUALIZATION</a:t>
                  </a:r>
                </a:p>
              </p:txBody>
            </p:sp>
            <p:sp>
              <p:nvSpPr>
                <p:cNvPr id="14" name="TextBox 13">
                  <a:extLst>
                    <a:ext uri="{FF2B5EF4-FFF2-40B4-BE49-F238E27FC236}">
                      <a16:creationId xmlns:a16="http://schemas.microsoft.com/office/drawing/2014/main" id="{DB503B79-FBEA-1D93-40AC-A2044ED51DCF}"/>
                    </a:ext>
                  </a:extLst>
                </p:cNvPr>
                <p:cNvSpPr txBox="1"/>
                <p:nvPr/>
              </p:nvSpPr>
              <p:spPr>
                <a:xfrm>
                  <a:off x="4506411" y="2744358"/>
                  <a:ext cx="3179184" cy="769441"/>
                </a:xfrm>
                <a:prstGeom prst="rect">
                  <a:avLst/>
                </a:prstGeom>
                <a:noFill/>
              </p:spPr>
              <p:txBody>
                <a:bodyPr wrap="square" rtlCol="0">
                  <a:spAutoFit/>
                </a:bodyPr>
                <a:lstStyle/>
                <a:p>
                  <a:pPr algn="ctr"/>
                  <a:r>
                    <a:rPr lang="en-US" sz="4400" dirty="0">
                      <a:solidFill>
                        <a:schemeClr val="bg1"/>
                      </a:solidFill>
                      <a:latin typeface="Soulcraft" panose="00000500000000000000" pitchFamily="2" charset="0"/>
                    </a:rPr>
                    <a:t>Project on</a:t>
                  </a:r>
                </a:p>
              </p:txBody>
            </p:sp>
            <p:sp>
              <p:nvSpPr>
                <p:cNvPr id="15" name="TextBox 14">
                  <a:extLst>
                    <a:ext uri="{FF2B5EF4-FFF2-40B4-BE49-F238E27FC236}">
                      <a16:creationId xmlns:a16="http://schemas.microsoft.com/office/drawing/2014/main" id="{461FB1E4-ACDC-DD42-0D17-E8D5F2C2771B}"/>
                    </a:ext>
                  </a:extLst>
                </p:cNvPr>
                <p:cNvSpPr txBox="1"/>
                <p:nvPr/>
              </p:nvSpPr>
              <p:spPr>
                <a:xfrm>
                  <a:off x="2848334" y="3755901"/>
                  <a:ext cx="6495329" cy="1938992"/>
                </a:xfrm>
                <a:prstGeom prst="rect">
                  <a:avLst/>
                </a:prstGeom>
                <a:noFill/>
              </p:spPr>
              <p:txBody>
                <a:bodyPr wrap="square" rtlCol="0">
                  <a:spAutoFit/>
                </a:bodyPr>
                <a:lstStyle/>
                <a:p>
                  <a:pPr algn="ctr"/>
                  <a:r>
                    <a:rPr lang="en-US" sz="4000" dirty="0">
                      <a:solidFill>
                        <a:schemeClr val="bg1"/>
                      </a:solidFill>
                      <a:latin typeface="Provicali" panose="02000500000000000000" pitchFamily="2" charset="0"/>
                    </a:rPr>
                    <a:t>FOOD DELIVER COST </a:t>
                  </a:r>
                </a:p>
                <a:p>
                  <a:pPr algn="ctr"/>
                  <a:r>
                    <a:rPr lang="en-US" sz="4000" dirty="0">
                      <a:solidFill>
                        <a:schemeClr val="bg1"/>
                      </a:solidFill>
                      <a:latin typeface="Provicali" panose="02000500000000000000" pitchFamily="2" charset="0"/>
                    </a:rPr>
                    <a:t>AND </a:t>
                  </a:r>
                </a:p>
                <a:p>
                  <a:pPr algn="ctr"/>
                  <a:r>
                    <a:rPr lang="en-US" sz="4000" dirty="0">
                      <a:solidFill>
                        <a:schemeClr val="bg1"/>
                      </a:solidFill>
                      <a:latin typeface="Provicali" panose="02000500000000000000" pitchFamily="2" charset="0"/>
                    </a:rPr>
                    <a:t>PROFITABILITY ANALYSIS</a:t>
                  </a:r>
                  <a:endParaRPr lang="en-IN" sz="4000" dirty="0">
                    <a:solidFill>
                      <a:schemeClr val="bg1"/>
                    </a:solidFill>
                    <a:latin typeface="Provicali" panose="02000500000000000000" pitchFamily="2" charset="0"/>
                  </a:endParaRPr>
                </a:p>
              </p:txBody>
            </p:sp>
          </p:grpSp>
          <p:sp>
            <p:nvSpPr>
              <p:cNvPr id="20" name="TextBox 19">
                <a:extLst>
                  <a:ext uri="{FF2B5EF4-FFF2-40B4-BE49-F238E27FC236}">
                    <a16:creationId xmlns:a16="http://schemas.microsoft.com/office/drawing/2014/main" id="{352BE41D-9CDC-D262-3CE9-FDB6101780AE}"/>
                  </a:ext>
                </a:extLst>
              </p:cNvPr>
              <p:cNvSpPr txBox="1"/>
              <p:nvPr/>
            </p:nvSpPr>
            <p:spPr>
              <a:xfrm flipV="1">
                <a:off x="7611798" y="2708544"/>
                <a:ext cx="3179184" cy="1938992"/>
              </a:xfrm>
              <a:prstGeom prst="rect">
                <a:avLst/>
              </a:prstGeom>
              <a:noFill/>
            </p:spPr>
            <p:txBody>
              <a:bodyPr wrap="square" rtlCol="0">
                <a:spAutoFit/>
              </a:bodyPr>
              <a:lstStyle/>
              <a:p>
                <a:pPr algn="ctr"/>
                <a:r>
                  <a:rPr lang="en-US" sz="12000" dirty="0">
                    <a:solidFill>
                      <a:schemeClr val="bg1"/>
                    </a:solidFill>
                    <a:latin typeface="Provicali" panose="02000500000000000000" pitchFamily="2" charset="0"/>
                  </a:rPr>
                  <a:t>“</a:t>
                </a:r>
              </a:p>
            </p:txBody>
          </p:sp>
        </p:grpSp>
      </p:grpSp>
      <p:sp>
        <p:nvSpPr>
          <p:cNvPr id="5" name="TextBox 4">
            <a:extLst>
              <a:ext uri="{FF2B5EF4-FFF2-40B4-BE49-F238E27FC236}">
                <a16:creationId xmlns:a16="http://schemas.microsoft.com/office/drawing/2014/main" id="{135C203D-03D2-457D-864D-015EBF1D9B9A}"/>
              </a:ext>
            </a:extLst>
          </p:cNvPr>
          <p:cNvSpPr txBox="1"/>
          <p:nvPr/>
        </p:nvSpPr>
        <p:spPr>
          <a:xfrm>
            <a:off x="1014536" y="8235437"/>
            <a:ext cx="4866912"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purpose of the food delivery cost and profitability analysis is multifaceted. Primarily, it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aims to provide stakeholders, such as food delivery companies or restaurant owners, with a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comprehensive understanding of the financial dynamics involved in operating a food </a:t>
            </a:r>
            <a:endParaRPr lang="en-US" sz="2400" dirty="0">
              <a:solidFill>
                <a:schemeClr val="bg1"/>
              </a:solidFill>
              <a:latin typeface="DIN Condensed" panose="00000500000000000000" pitchFamily="2" charset="0"/>
            </a:endParaRPr>
          </a:p>
          <a:p>
            <a:r>
              <a:rPr lang="en-US" sz="2400" dirty="0">
                <a:solidFill>
                  <a:schemeClr val="bg1"/>
                </a:solidFill>
                <a:effectLst/>
                <a:latin typeface="DIN Condensed" panose="00000500000000000000" pitchFamily="2" charset="0"/>
              </a:rPr>
              <a:t>delivery service.</a:t>
            </a:r>
          </a:p>
        </p:txBody>
      </p:sp>
      <p:sp>
        <p:nvSpPr>
          <p:cNvPr id="6" name="TextBox 5">
            <a:extLst>
              <a:ext uri="{FF2B5EF4-FFF2-40B4-BE49-F238E27FC236}">
                <a16:creationId xmlns:a16="http://schemas.microsoft.com/office/drawing/2014/main" id="{F9CB4438-2121-71FB-7A57-DF0B599889B2}"/>
              </a:ext>
            </a:extLst>
          </p:cNvPr>
          <p:cNvSpPr txBox="1"/>
          <p:nvPr/>
        </p:nvSpPr>
        <p:spPr>
          <a:xfrm>
            <a:off x="3532208" y="-2722928"/>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INTRODUCTION</a:t>
            </a:r>
            <a:endParaRPr lang="en-IN" sz="5400" dirty="0">
              <a:solidFill>
                <a:schemeClr val="bg1"/>
              </a:solidFill>
              <a:latin typeface="Soulcraft" panose="00000500000000000000" pitchFamily="2" charset="0"/>
            </a:endParaRPr>
          </a:p>
        </p:txBody>
      </p:sp>
      <p:sp>
        <p:nvSpPr>
          <p:cNvPr id="7" name="TextBox 6">
            <a:extLst>
              <a:ext uri="{FF2B5EF4-FFF2-40B4-BE49-F238E27FC236}">
                <a16:creationId xmlns:a16="http://schemas.microsoft.com/office/drawing/2014/main" id="{5F73010E-71D3-8404-33E7-D109E7712925}"/>
              </a:ext>
            </a:extLst>
          </p:cNvPr>
          <p:cNvSpPr txBox="1"/>
          <p:nvPr/>
        </p:nvSpPr>
        <p:spPr>
          <a:xfrm>
            <a:off x="6895983" y="8235437"/>
            <a:ext cx="4473057" cy="2677656"/>
          </a:xfrm>
          <a:prstGeom prst="rect">
            <a:avLst/>
          </a:prstGeom>
          <a:noFill/>
        </p:spPr>
        <p:txBody>
          <a:bodyPr wrap="square" rtlCol="0">
            <a:spAutoFit/>
          </a:bodyPr>
          <a:lstStyle/>
          <a:p>
            <a:r>
              <a:rPr lang="en-US" sz="2400" dirty="0">
                <a:solidFill>
                  <a:schemeClr val="bg1"/>
                </a:solidFill>
                <a:effectLst/>
                <a:latin typeface="DIN Condensed" panose="00000500000000000000" pitchFamily="2" charset="0"/>
              </a:rPr>
              <a:t>The data is analyzed using Python libraries like NumPy</a:t>
            </a:r>
            <a:r>
              <a:rPr lang="en-US" sz="2400" dirty="0">
                <a:solidFill>
                  <a:schemeClr val="bg1"/>
                </a:solidFill>
                <a:latin typeface="DIN Condensed" panose="00000500000000000000" pitchFamily="2" charset="0"/>
              </a:rPr>
              <a:t>,</a:t>
            </a:r>
            <a:r>
              <a:rPr lang="en-US" sz="2400" dirty="0">
                <a:solidFill>
                  <a:schemeClr val="bg1"/>
                </a:solidFill>
                <a:effectLst/>
                <a:latin typeface="DIN Condensed" panose="00000500000000000000" pitchFamily="2" charset="0"/>
              </a:rPr>
              <a:t> Pandas and Matplotlib.</a:t>
            </a:r>
          </a:p>
          <a:p>
            <a:r>
              <a:rPr lang="en-US" sz="2400" dirty="0">
                <a:solidFill>
                  <a:schemeClr val="bg1"/>
                </a:solidFill>
                <a:effectLst/>
                <a:latin typeface="DIN Condensed" panose="00000500000000000000" pitchFamily="2" charset="0"/>
              </a:rPr>
              <a:t>It mainly focuses on :</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Cost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Profitability Analysis</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Strategic Decision Making</a:t>
            </a:r>
          </a:p>
          <a:p>
            <a:pPr marL="342900" indent="-342900">
              <a:buFont typeface="Arial" panose="020B0604020202020204" pitchFamily="34" charset="0"/>
              <a:buChar char="•"/>
            </a:pPr>
            <a:r>
              <a:rPr lang="en-US" sz="2400" dirty="0">
                <a:solidFill>
                  <a:schemeClr val="bg1"/>
                </a:solidFill>
                <a:latin typeface="DIN Condensed" panose="00000500000000000000" pitchFamily="2" charset="0"/>
              </a:rPr>
              <a:t>New Strategy For Profits</a:t>
            </a:r>
            <a:endParaRPr lang="en-IN" sz="2400" dirty="0">
              <a:solidFill>
                <a:schemeClr val="bg1"/>
              </a:solidFill>
              <a:latin typeface="DIN Condensed" panose="00000500000000000000" pitchFamily="2" charset="0"/>
            </a:endParaRPr>
          </a:p>
        </p:txBody>
      </p:sp>
      <p:sp>
        <p:nvSpPr>
          <p:cNvPr id="8" name="TextBox 7">
            <a:extLst>
              <a:ext uri="{FF2B5EF4-FFF2-40B4-BE49-F238E27FC236}">
                <a16:creationId xmlns:a16="http://schemas.microsoft.com/office/drawing/2014/main" id="{21119095-EB4D-D2D5-70AA-752E73DB3985}"/>
              </a:ext>
            </a:extLst>
          </p:cNvPr>
          <p:cNvSpPr txBox="1"/>
          <p:nvPr/>
        </p:nvSpPr>
        <p:spPr>
          <a:xfrm>
            <a:off x="3532208" y="433654"/>
            <a:ext cx="5127585" cy="923330"/>
          </a:xfrm>
          <a:prstGeom prst="rect">
            <a:avLst/>
          </a:prstGeom>
          <a:noFill/>
        </p:spPr>
        <p:txBody>
          <a:bodyPr wrap="square" rtlCol="0">
            <a:spAutoFit/>
          </a:bodyPr>
          <a:lstStyle/>
          <a:p>
            <a:pPr algn="ctr"/>
            <a:r>
              <a:rPr lang="en-US" sz="5400" dirty="0">
                <a:solidFill>
                  <a:schemeClr val="bg1"/>
                </a:solidFill>
                <a:latin typeface="Soulcraft" panose="00000500000000000000" pitchFamily="2" charset="0"/>
              </a:rPr>
              <a:t>PROCEDURE</a:t>
            </a:r>
            <a:endParaRPr lang="en-IN" sz="5400" dirty="0">
              <a:solidFill>
                <a:schemeClr val="bg1"/>
              </a:solidFill>
              <a:latin typeface="Soulcraft" panose="00000500000000000000" pitchFamily="2" charset="0"/>
            </a:endParaRPr>
          </a:p>
        </p:txBody>
      </p:sp>
      <p:sp>
        <p:nvSpPr>
          <p:cNvPr id="9" name="TextBox 8">
            <a:extLst>
              <a:ext uri="{FF2B5EF4-FFF2-40B4-BE49-F238E27FC236}">
                <a16:creationId xmlns:a16="http://schemas.microsoft.com/office/drawing/2014/main" id="{DDE7F650-DFA7-E557-9636-AE12891C12BB}"/>
              </a:ext>
            </a:extLst>
          </p:cNvPr>
          <p:cNvSpPr txBox="1"/>
          <p:nvPr/>
        </p:nvSpPr>
        <p:spPr>
          <a:xfrm>
            <a:off x="-6012040" y="2120042"/>
            <a:ext cx="7376160" cy="461665"/>
          </a:xfrm>
          <a:prstGeom prst="rect">
            <a:avLst/>
          </a:prstGeom>
          <a:noFill/>
        </p:spPr>
        <p:txBody>
          <a:bodyPr wrap="square" rtlCol="0">
            <a:spAutoFit/>
          </a:bodyPr>
          <a:lstStyle/>
          <a:p>
            <a:pPr marL="457200" indent="-457200">
              <a:buAutoNum type="arabicPeriod"/>
            </a:pPr>
            <a:r>
              <a:rPr lang="en-US" sz="2400" dirty="0">
                <a:solidFill>
                  <a:schemeClr val="bg1"/>
                </a:solidFill>
                <a:latin typeface="DIN Condensed" panose="00000500000000000000" pitchFamily="2" charset="0"/>
              </a:rPr>
              <a:t>Order by Date and Time using datetime Module:</a:t>
            </a:r>
          </a:p>
        </p:txBody>
      </p:sp>
      <p:pic>
        <p:nvPicPr>
          <p:cNvPr id="16" name="Picture 15">
            <a:extLst>
              <a:ext uri="{FF2B5EF4-FFF2-40B4-BE49-F238E27FC236}">
                <a16:creationId xmlns:a16="http://schemas.microsoft.com/office/drawing/2014/main" id="{DF43397F-7B42-54C6-F7C3-08C662737EFC}"/>
              </a:ext>
            </a:extLst>
          </p:cNvPr>
          <p:cNvPicPr>
            <a:picLocks noChangeAspect="1"/>
          </p:cNvPicPr>
          <p:nvPr/>
        </p:nvPicPr>
        <p:blipFill>
          <a:blip r:embed="rId3"/>
          <a:stretch>
            <a:fillRect/>
          </a:stretch>
        </p:blipFill>
        <p:spPr>
          <a:xfrm>
            <a:off x="12467553" y="3197850"/>
            <a:ext cx="11339543" cy="1790855"/>
          </a:xfrm>
          <a:prstGeom prst="rect">
            <a:avLst/>
          </a:prstGeom>
          <a:noFill/>
        </p:spPr>
      </p:pic>
      <p:sp>
        <p:nvSpPr>
          <p:cNvPr id="19" name="TextBox 18">
            <a:extLst>
              <a:ext uri="{FF2B5EF4-FFF2-40B4-BE49-F238E27FC236}">
                <a16:creationId xmlns:a16="http://schemas.microsoft.com/office/drawing/2014/main" id="{D6960386-1C5E-1C49-7CDF-2A80F70BE9B8}"/>
              </a:ext>
            </a:extLst>
          </p:cNvPr>
          <p:cNvSpPr txBox="1"/>
          <p:nvPr/>
        </p:nvSpPr>
        <p:spPr>
          <a:xfrm>
            <a:off x="4836103" y="4306214"/>
            <a:ext cx="4544457" cy="1754326"/>
          </a:xfrm>
          <a:prstGeom prst="rect">
            <a:avLst/>
          </a:prstGeom>
          <a:noFill/>
        </p:spPr>
        <p:txBody>
          <a:bodyPr wrap="square" rtlCol="0">
            <a:spAutoFit/>
          </a:bodyPr>
          <a:lstStyle/>
          <a:p>
            <a:r>
              <a:rPr lang="en-US" dirty="0">
                <a:latin typeface="DIN Condensed" panose="00000500000000000000" pitchFamily="2" charset="0"/>
              </a:rPr>
              <a:t>Based on the analysis, here are the overall metrics for the food delivery operations:</a:t>
            </a:r>
          </a:p>
          <a:p>
            <a:r>
              <a:rPr lang="en-US" dirty="0">
                <a:latin typeface="DIN Condensed" panose="00000500000000000000" pitchFamily="2" charset="0"/>
              </a:rPr>
              <a:t>Total Orders: 1,000</a:t>
            </a:r>
          </a:p>
          <a:p>
            <a:r>
              <a:rPr lang="en-US" dirty="0">
                <a:latin typeface="DIN Condensed" panose="00000500000000000000" pitchFamily="2" charset="0"/>
              </a:rPr>
              <a:t>Total Revenue (from Commission Fees): 126,990 INR</a:t>
            </a:r>
          </a:p>
          <a:p>
            <a:r>
              <a:rPr lang="en-US" dirty="0">
                <a:latin typeface="DIN Condensed" panose="00000500000000000000" pitchFamily="2" charset="0"/>
              </a:rPr>
              <a:t>Total Costs: 232,709.85 INR</a:t>
            </a:r>
          </a:p>
          <a:p>
            <a:r>
              <a:rPr lang="en-US" dirty="0">
                <a:latin typeface="DIN Condensed" panose="00000500000000000000" pitchFamily="2" charset="0"/>
              </a:rPr>
              <a:t>Total Profit: -105,719.85 INR</a:t>
            </a:r>
          </a:p>
        </p:txBody>
      </p:sp>
      <p:sp>
        <p:nvSpPr>
          <p:cNvPr id="11" name="TextBox 10">
            <a:extLst>
              <a:ext uri="{FF2B5EF4-FFF2-40B4-BE49-F238E27FC236}">
                <a16:creationId xmlns:a16="http://schemas.microsoft.com/office/drawing/2014/main" id="{D134D62F-4011-1672-9F59-C31F9CCAE581}"/>
              </a:ext>
            </a:extLst>
          </p:cNvPr>
          <p:cNvSpPr txBox="1"/>
          <p:nvPr/>
        </p:nvSpPr>
        <p:spPr>
          <a:xfrm>
            <a:off x="326454" y="5437377"/>
            <a:ext cx="11612880" cy="1200329"/>
          </a:xfrm>
          <a:prstGeom prst="rect">
            <a:avLst/>
          </a:prstGeom>
          <a:noFill/>
        </p:spPr>
        <p:txBody>
          <a:bodyPr wrap="square" rtlCol="0">
            <a:spAutoFit/>
          </a:bodyPr>
          <a:lstStyle/>
          <a:p>
            <a:pPr algn="ctr"/>
            <a:r>
              <a:rPr lang="en-US" sz="2400" dirty="0">
                <a:solidFill>
                  <a:schemeClr val="bg1"/>
                </a:solidFill>
                <a:latin typeface="DIN Condensed" panose="00000500000000000000" pitchFamily="2" charset="0"/>
              </a:rPr>
              <a:t>The bar chart compares total revenue, total costs, and total profit.</a:t>
            </a:r>
          </a:p>
          <a:p>
            <a:pPr algn="ctr"/>
            <a:r>
              <a:rPr lang="en-US" sz="2400" dirty="0">
                <a:solidFill>
                  <a:schemeClr val="bg1"/>
                </a:solidFill>
                <a:latin typeface="DIN Condensed" panose="00000500000000000000" pitchFamily="2" charset="0"/>
              </a:rPr>
              <a:t>It visually represents the gap between revenue and costs, clearly showing that the costs surpass the revenue, leading to a total loss.</a:t>
            </a:r>
          </a:p>
        </p:txBody>
      </p:sp>
      <p:pic>
        <p:nvPicPr>
          <p:cNvPr id="21" name="Picture 20">
            <a:extLst>
              <a:ext uri="{FF2B5EF4-FFF2-40B4-BE49-F238E27FC236}">
                <a16:creationId xmlns:a16="http://schemas.microsoft.com/office/drawing/2014/main" id="{136BB3B6-B3C3-1195-703A-E9C96CBC2FDF}"/>
              </a:ext>
            </a:extLst>
          </p:cNvPr>
          <p:cNvPicPr>
            <a:picLocks noChangeAspect="1"/>
          </p:cNvPicPr>
          <p:nvPr/>
        </p:nvPicPr>
        <p:blipFill>
          <a:blip r:embed="rId4"/>
          <a:stretch>
            <a:fillRect/>
          </a:stretch>
        </p:blipFill>
        <p:spPr>
          <a:xfrm>
            <a:off x="3298945" y="1356984"/>
            <a:ext cx="5594109" cy="3880196"/>
          </a:xfrm>
          <a:prstGeom prst="rect">
            <a:avLst/>
          </a:prstGeom>
        </p:spPr>
      </p:pic>
    </p:spTree>
    <p:extLst>
      <p:ext uri="{BB962C8B-B14F-4D97-AF65-F5344CB8AC3E}">
        <p14:creationId xmlns:p14="http://schemas.microsoft.com/office/powerpoint/2010/main" val="4024481127"/>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1836</Words>
  <Application>Microsoft Office PowerPoint</Application>
  <PresentationFormat>Widescreen</PresentationFormat>
  <Paragraphs>293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DIN Condensed</vt:lpstr>
      <vt:lpstr>Provicali</vt:lpstr>
      <vt:lpstr>Soulcraft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 Garry</dc:creator>
  <cp:lastModifiedBy>Ash Garry</cp:lastModifiedBy>
  <cp:revision>1</cp:revision>
  <dcterms:created xsi:type="dcterms:W3CDTF">2024-04-29T13:52:47Z</dcterms:created>
  <dcterms:modified xsi:type="dcterms:W3CDTF">2024-04-29T15:12:24Z</dcterms:modified>
</cp:coreProperties>
</file>