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0" r:id="rId4"/>
    <p:sldId id="271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73" r:id="rId17"/>
    <p:sldId id="268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2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092729-99C2-452B-ACCB-906FD048CA64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D6DD0-BD5A-46DA-960E-9368EE07B4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611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6F51C-7F00-490F-9F23-B55D427F2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5CFE3-2C8C-4AF4-8C36-BC6BE6A7D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05DA5-A8A7-4A4F-BD7A-C2DCDE419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8CF1-DAD2-4A65-BEE4-9D2C1C0F64EE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CC6B8-BC32-41C7-99A0-A45E86FC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74575-7EE6-455D-8A46-9DCB97309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1493-46AA-4222-8F99-CF21BCC1CA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84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3090F-1DAE-4A13-9925-B2A603C0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F60F9F-B1E6-44A8-A5A0-8FF3DFA5A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7BA00-C9A5-44CE-AAD0-706CA8F5C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8CF1-DAD2-4A65-BEE4-9D2C1C0F64EE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752DA-A42B-4F83-9B99-BE5556C20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33702-AD6D-4B8E-A1BA-B750B2D5A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1493-46AA-4222-8F99-CF21BCC1CA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240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FFA8C5-0AC9-452D-8C2F-7EDC66CFA0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96483-E7A4-4610-BF2C-B3E2423B1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8A32C-DB5E-4F5F-B050-BBE042D3F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8CF1-DAD2-4A65-BEE4-9D2C1C0F64EE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78F3E-3106-47A7-9C72-623A12B59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03144-4F0B-4463-BC49-83AF5C50D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1493-46AA-4222-8F99-CF21BCC1CA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056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AB7AB-244C-46BE-87E5-E7506BD9C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D7F80-325C-45D6-8ECE-D44BD7655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B780F-AB75-4169-8CA8-066C6F2DC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8CF1-DAD2-4A65-BEE4-9D2C1C0F64EE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40BDD-C71B-42B3-A737-26C72E165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9E956-78C0-405F-A0C2-3D4EE39DC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1493-46AA-4222-8F99-CF21BCC1CA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735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443C8-FCF3-44F4-A492-33028EEDE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B4EFB-B2EE-4E45-836F-74DB1ABA5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B28EC-F8EA-4D51-8D4B-9DA4ABEEB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8CF1-DAD2-4A65-BEE4-9D2C1C0F64EE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E031C-7F34-4102-A789-63107BD4D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DDD95-B7B3-4D9C-A2BD-D7F512636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1493-46AA-4222-8F99-CF21BCC1CA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40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15DE4-6B95-4B90-B681-8B3A345B2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22EF0-3B7A-49B7-A97E-8FDCE4973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4ADB46-3BCA-4E2E-9B82-8E362AC3D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222E1-A625-495A-8701-1E9BDC876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8CF1-DAD2-4A65-BEE4-9D2C1C0F64EE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677C6-2AFA-4890-860E-ED7019FAF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86FF2-C79F-4F76-9190-BB1CAD57E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1493-46AA-4222-8F99-CF21BCC1CA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051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13DB-9217-4353-A3A8-473A27FAE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D5DA8-1BD3-4281-A27E-4233E4B1B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40131-7525-4264-B68A-06DB55F9D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0E3818-CB25-44E8-BA98-ED24B786B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86BDF7-4319-49C5-A472-2F21E4301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BA78B0-BAE9-4E42-9129-F72952E99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8CF1-DAD2-4A65-BEE4-9D2C1C0F64EE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056080-40FC-4DB4-A17F-A81F59ABE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7B1E51-9511-4E3B-933C-FAD06519E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1493-46AA-4222-8F99-CF21BCC1CA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68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16ED7-AEA5-4ECC-B3BB-567B76C8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9B777-92FE-4DCD-A3A5-7E87AAC5C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8CF1-DAD2-4A65-BEE4-9D2C1C0F64EE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2E1482-8A1D-452C-B749-551434343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9181B-B780-4117-B63C-6D9739401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1493-46AA-4222-8F99-CF21BCC1CA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48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EB336C-8A3D-4BAD-8EFA-060CCC2A2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8CF1-DAD2-4A65-BEE4-9D2C1C0F64EE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53DA2A-2966-4666-B04C-24AD09F8A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5FEEC-B00E-4F39-858E-20F5978AE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1493-46AA-4222-8F99-CF21BCC1CA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1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27D0E-C4B0-43A9-9E72-D2BBEC4B1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DFBDB-BD93-4D6D-88D4-D69CD3C79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720453-9CB2-4B76-BEC7-F61E3C2ED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40018-7055-4156-A382-5EDD1DD0E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8CF1-DAD2-4A65-BEE4-9D2C1C0F64EE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48957-1174-44C1-8234-B65B7CEDA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A2596-02D9-4A7B-8728-B427F1833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1493-46AA-4222-8F99-CF21BCC1CA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377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D3DAA-3A11-47B1-8B48-FE36C8160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615A05-DB4A-46C4-AF0F-B63FC2B864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C796E-8745-41ED-88E9-128E2DC20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8FC1E-497E-4032-97A0-4E0F1AB33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8CF1-DAD2-4A65-BEE4-9D2C1C0F64EE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96155-536B-4E67-AB7F-7374F8ACA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838A3-9D46-4CFC-8243-57D6893BD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1493-46AA-4222-8F99-CF21BCC1CA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28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8887FF-13A5-4978-A9C8-3CA8CD870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D8D34-3162-470A-9A9A-427FAED2E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A01CB-7C88-4BFC-9AF3-8F133660DF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E8CF1-DAD2-4A65-BEE4-9D2C1C0F64EE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902AB-AA99-4B44-A5D8-4A7DC6CE3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A3127-CFDE-4687-BE96-6A36BD228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61493-46AA-4222-8F99-CF21BCC1CA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079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34E4-CA13-4A71-AD30-146B4F347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2638" y="3997798"/>
            <a:ext cx="6424473" cy="48573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Name</a:t>
            </a:r>
            <a: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IN" sz="3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Netflix</a:t>
            </a:r>
            <a:r>
              <a:rPr lang="en-IN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IN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Cleaning, Analysis and Visualization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65319E-26A6-408E-8E66-D0C4B4216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7216" y="2746047"/>
            <a:ext cx="6424473" cy="2589433"/>
          </a:xfrm>
        </p:spPr>
        <p:txBody>
          <a:bodyPr>
            <a:normAutofit/>
          </a:bodyPr>
          <a:lstStyle/>
          <a:p>
            <a:pPr algn="l"/>
            <a:b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EAAB6A-3CA0-4402-AD61-A461EA5F8AD7}"/>
              </a:ext>
            </a:extLst>
          </p:cNvPr>
          <p:cNvSpPr txBox="1"/>
          <p:nvPr/>
        </p:nvSpPr>
        <p:spPr>
          <a:xfrm>
            <a:off x="4367814" y="4680159"/>
            <a:ext cx="8247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Name-Vaibhav Ashok Barbate</a:t>
            </a:r>
          </a:p>
          <a:p>
            <a:r>
              <a:rPr lang="en-IN" dirty="0"/>
              <a:t>Batch- August Python DA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2487BD-AABE-493F-8034-95908757D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211" y="1022038"/>
            <a:ext cx="7741328" cy="258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137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BBBD26-8749-4BDD-9EE0-F58457733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235" y="299621"/>
            <a:ext cx="9038208" cy="625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529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4E83FB-6C56-44C3-AB3F-80121C0C46AD}"/>
              </a:ext>
            </a:extLst>
          </p:cNvPr>
          <p:cNvSpPr txBox="1"/>
          <p:nvPr/>
        </p:nvSpPr>
        <p:spPr>
          <a:xfrm>
            <a:off x="1509203" y="301840"/>
            <a:ext cx="8078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Q5) Who are the top 5 directors based on the number of titles they have on Netflix?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4C4443-74A5-4FE7-9750-1FF9DA428809}"/>
              </a:ext>
            </a:extLst>
          </p:cNvPr>
          <p:cNvSpPr txBox="1"/>
          <p:nvPr/>
        </p:nvSpPr>
        <p:spPr>
          <a:xfrm>
            <a:off x="2432482" y="806128"/>
            <a:ext cx="105111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err="1"/>
              <a:t>plt.figure</a:t>
            </a:r>
            <a:r>
              <a:rPr lang="en-IN" sz="1200" dirty="0"/>
              <a:t>(</a:t>
            </a:r>
            <a:r>
              <a:rPr lang="en-IN" sz="1200" dirty="0" err="1"/>
              <a:t>figsize</a:t>
            </a:r>
            <a:r>
              <a:rPr lang="en-IN" sz="1200" dirty="0"/>
              <a:t>=(6,3))</a:t>
            </a:r>
          </a:p>
          <a:p>
            <a:r>
              <a:rPr lang="en-IN" sz="1200" dirty="0" err="1"/>
              <a:t>ax</a:t>
            </a:r>
            <a:r>
              <a:rPr lang="en-IN" sz="1200" dirty="0"/>
              <a:t>=</a:t>
            </a:r>
            <a:r>
              <a:rPr lang="en-IN" sz="1200" dirty="0" err="1"/>
              <a:t>sns.barplot</a:t>
            </a:r>
            <a:r>
              <a:rPr lang="en-IN" sz="1200" dirty="0"/>
              <a:t>(x=top_5_director.index , y=top_5_director.values palette='</a:t>
            </a:r>
            <a:r>
              <a:rPr lang="en-IN" sz="1200" dirty="0" err="1"/>
              <a:t>viridis</a:t>
            </a:r>
            <a:r>
              <a:rPr lang="en-IN" sz="1200" dirty="0"/>
              <a:t>’)</a:t>
            </a:r>
          </a:p>
          <a:p>
            <a:r>
              <a:rPr lang="en-IN" sz="1200" dirty="0" err="1"/>
              <a:t>plt.xlabel</a:t>
            </a:r>
            <a:r>
              <a:rPr lang="en-IN" sz="1200" dirty="0"/>
              <a:t>('Directors’)</a:t>
            </a:r>
          </a:p>
          <a:p>
            <a:r>
              <a:rPr lang="en-IN" sz="1200" dirty="0" err="1"/>
              <a:t>plt.ylabel</a:t>
            </a:r>
            <a:r>
              <a:rPr lang="en-IN" sz="1200" dirty="0"/>
              <a:t>('Count of Content Added’)</a:t>
            </a:r>
          </a:p>
          <a:p>
            <a:r>
              <a:rPr lang="en-IN" sz="1200" dirty="0" err="1"/>
              <a:t>plt.title</a:t>
            </a:r>
            <a:r>
              <a:rPr lang="en-IN" sz="1200" dirty="0"/>
              <a:t>('Top 5 Directors’)</a:t>
            </a:r>
          </a:p>
          <a:p>
            <a:r>
              <a:rPr lang="en-IN" sz="1200" dirty="0" err="1"/>
              <a:t>plt.xticks</a:t>
            </a:r>
            <a:r>
              <a:rPr lang="en-IN" sz="1200" dirty="0"/>
              <a:t>(rotation=45)</a:t>
            </a:r>
          </a:p>
          <a:p>
            <a:r>
              <a:rPr lang="en-IN" sz="1200" dirty="0" err="1"/>
              <a:t>plt.grid</a:t>
            </a:r>
            <a:r>
              <a:rPr lang="en-IN" sz="1200" dirty="0"/>
              <a:t>(False)</a:t>
            </a:r>
          </a:p>
          <a:p>
            <a:r>
              <a:rPr lang="en-IN" sz="1200" dirty="0"/>
              <a:t>for </a:t>
            </a:r>
            <a:r>
              <a:rPr lang="en-IN" sz="1200" dirty="0" err="1"/>
              <a:t>i</a:t>
            </a:r>
            <a:r>
              <a:rPr lang="en-IN" sz="1200" dirty="0"/>
              <a:t> in </a:t>
            </a:r>
            <a:r>
              <a:rPr lang="en-IN" sz="1200" dirty="0" err="1"/>
              <a:t>ax.containers</a:t>
            </a:r>
            <a:r>
              <a:rPr lang="en-IN" sz="1200" dirty="0"/>
              <a:t>:    </a:t>
            </a:r>
          </a:p>
          <a:p>
            <a:r>
              <a:rPr lang="en-IN" sz="1200" dirty="0"/>
              <a:t>           </a:t>
            </a:r>
            <a:r>
              <a:rPr lang="en-IN" sz="1200" dirty="0" err="1"/>
              <a:t>ax.bar_label</a:t>
            </a:r>
            <a:r>
              <a:rPr lang="en-IN" sz="1200" dirty="0"/>
              <a:t>(</a:t>
            </a:r>
            <a:r>
              <a:rPr lang="en-IN" sz="1200" dirty="0" err="1"/>
              <a:t>i</a:t>
            </a:r>
            <a:r>
              <a:rPr lang="en-IN" sz="1200" dirty="0"/>
              <a:t>)</a:t>
            </a:r>
          </a:p>
          <a:p>
            <a:r>
              <a:rPr lang="en-IN" sz="1200" dirty="0" err="1"/>
              <a:t>plt.savefig</a:t>
            </a:r>
            <a:r>
              <a:rPr lang="en-IN" sz="1200" dirty="0"/>
              <a:t>('Top_5_Director.jpg’)</a:t>
            </a:r>
          </a:p>
          <a:p>
            <a:r>
              <a:rPr lang="en-IN" sz="1200" dirty="0" err="1"/>
              <a:t>plt.show</a:t>
            </a:r>
            <a:r>
              <a:rPr lang="en-IN" sz="1200" dirty="0"/>
              <a:t>()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10157A-A24C-4327-BFF6-3EEE06941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192" y="3308672"/>
            <a:ext cx="7315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516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364518-55B8-4DFB-8E15-BE5045D1B3CD}"/>
              </a:ext>
            </a:extLst>
          </p:cNvPr>
          <p:cNvSpPr txBox="1"/>
          <p:nvPr/>
        </p:nvSpPr>
        <p:spPr>
          <a:xfrm>
            <a:off x="2032987" y="351536"/>
            <a:ext cx="7137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Q6) What is the monthly/yearly trend of content added to Netflix?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E06FCD-678D-4AFB-ACA3-A81EC9F69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38" y="674701"/>
            <a:ext cx="5814874" cy="29074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B7585E-C31F-468C-A8F2-B7DE5DD2F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763264"/>
            <a:ext cx="5486400" cy="2743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2D1CE5-2206-496B-88E8-48EABFB02FA2}"/>
              </a:ext>
            </a:extLst>
          </p:cNvPr>
          <p:cNvSpPr txBox="1"/>
          <p:nvPr/>
        </p:nvSpPr>
        <p:spPr>
          <a:xfrm>
            <a:off x="6547281" y="4251536"/>
            <a:ext cx="52467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err="1"/>
              <a:t>plt.figure</a:t>
            </a:r>
            <a:r>
              <a:rPr lang="en-IN" sz="1200" dirty="0"/>
              <a:t>(</a:t>
            </a:r>
            <a:r>
              <a:rPr lang="en-IN" sz="1200" dirty="0" err="1"/>
              <a:t>figsize</a:t>
            </a:r>
            <a:r>
              <a:rPr lang="en-IN" sz="1200" dirty="0"/>
              <a:t>=(6,3))</a:t>
            </a:r>
          </a:p>
          <a:p>
            <a:r>
              <a:rPr lang="en-IN" sz="1200" dirty="0" err="1"/>
              <a:t>sns.scatterplot</a:t>
            </a:r>
            <a:r>
              <a:rPr lang="en-IN" sz="1200" dirty="0"/>
              <a:t>(x='year', y='count', data=</a:t>
            </a:r>
            <a:r>
              <a:rPr lang="en-IN" sz="1200" dirty="0" err="1"/>
              <a:t>movies_by_year</a:t>
            </a:r>
            <a:r>
              <a:rPr lang="en-IN" sz="1200" dirty="0"/>
              <a:t>, marker='o', </a:t>
            </a:r>
            <a:r>
              <a:rPr lang="en-IN" sz="1200" dirty="0" err="1"/>
              <a:t>color</a:t>
            </a:r>
            <a:r>
              <a:rPr lang="en-IN" sz="1200" dirty="0"/>
              <a:t>='</a:t>
            </a:r>
            <a:r>
              <a:rPr lang="en-IN" sz="1200" dirty="0" err="1"/>
              <a:t>b',s</a:t>
            </a:r>
            <a:r>
              <a:rPr lang="en-IN" sz="1200" dirty="0"/>
              <a:t>=100,label='Movie’)</a:t>
            </a:r>
          </a:p>
          <a:p>
            <a:r>
              <a:rPr lang="en-IN" sz="1200" dirty="0" err="1"/>
              <a:t>sns.scatterplot</a:t>
            </a:r>
            <a:r>
              <a:rPr lang="en-IN" sz="1200" dirty="0"/>
              <a:t>(x='year' , y='count', data=</a:t>
            </a:r>
            <a:r>
              <a:rPr lang="en-IN" sz="1200" dirty="0" err="1"/>
              <a:t>tv_shows_by_year</a:t>
            </a:r>
            <a:r>
              <a:rPr lang="en-IN" sz="1200" dirty="0"/>
              <a:t> , marker='*' , </a:t>
            </a:r>
            <a:r>
              <a:rPr lang="en-IN" sz="1200" dirty="0" err="1"/>
              <a:t>color</a:t>
            </a:r>
            <a:r>
              <a:rPr lang="en-IN" sz="1200" dirty="0"/>
              <a:t>='</a:t>
            </a:r>
            <a:r>
              <a:rPr lang="en-IN" sz="1200" dirty="0" err="1"/>
              <a:t>r',s</a:t>
            </a:r>
            <a:r>
              <a:rPr lang="en-IN" sz="1200" dirty="0"/>
              <a:t>=100, label='TV Show’)</a:t>
            </a:r>
          </a:p>
          <a:p>
            <a:r>
              <a:rPr lang="en-IN" sz="1200" dirty="0" err="1"/>
              <a:t>plt.title</a:t>
            </a:r>
            <a:r>
              <a:rPr lang="en-IN" sz="1200" dirty="0"/>
              <a:t>("Movie and TV show comparison(Content Added Over Years)")</a:t>
            </a:r>
          </a:p>
          <a:p>
            <a:r>
              <a:rPr lang="en-IN" sz="1200" dirty="0" err="1"/>
              <a:t>plt.grid</a:t>
            </a:r>
            <a:r>
              <a:rPr lang="en-IN" sz="1200" dirty="0"/>
              <a:t>(False)</a:t>
            </a:r>
          </a:p>
          <a:p>
            <a:r>
              <a:rPr lang="en-IN" sz="1200" dirty="0" err="1"/>
              <a:t>plt.savefig</a:t>
            </a:r>
            <a:r>
              <a:rPr lang="en-IN" sz="1200" dirty="0"/>
              <a:t>('Movie_TV_Comparison_yearly.jpg’)</a:t>
            </a:r>
          </a:p>
          <a:p>
            <a:r>
              <a:rPr lang="en-IN" sz="1200" dirty="0" err="1"/>
              <a:t>plt.show</a:t>
            </a:r>
            <a:r>
              <a:rPr lang="en-IN" sz="1200" dirty="0"/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510AA5-4BF9-4577-900E-933E412EF4EF}"/>
              </a:ext>
            </a:extLst>
          </p:cNvPr>
          <p:cNvSpPr txBox="1"/>
          <p:nvPr/>
        </p:nvSpPr>
        <p:spPr>
          <a:xfrm>
            <a:off x="6547281" y="997867"/>
            <a:ext cx="44921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err="1"/>
              <a:t>plt.figure</a:t>
            </a:r>
            <a:r>
              <a:rPr lang="en-IN" sz="1200" dirty="0"/>
              <a:t>(</a:t>
            </a:r>
            <a:r>
              <a:rPr lang="en-IN" sz="1200" dirty="0" err="1"/>
              <a:t>figsize</a:t>
            </a:r>
            <a:r>
              <a:rPr lang="en-IN" sz="1200" dirty="0"/>
              <a:t>=(8,4))</a:t>
            </a:r>
          </a:p>
          <a:p>
            <a:r>
              <a:rPr lang="en-IN" sz="1200" dirty="0" err="1"/>
              <a:t>plt.title</a:t>
            </a:r>
            <a:r>
              <a:rPr lang="en-IN" sz="1200" dirty="0"/>
              <a:t>("Movie and TV show comparison(Content Added Over Months)")</a:t>
            </a:r>
          </a:p>
          <a:p>
            <a:r>
              <a:rPr lang="en-IN" sz="1200" dirty="0" err="1"/>
              <a:t>sns.lineplot</a:t>
            </a:r>
            <a:r>
              <a:rPr lang="en-IN" sz="1200" dirty="0"/>
              <a:t>(x='month' , y='count' , data=</a:t>
            </a:r>
            <a:r>
              <a:rPr lang="en-IN" sz="1200" dirty="0" err="1"/>
              <a:t>Monthly_release_movies</a:t>
            </a:r>
            <a:r>
              <a:rPr lang="en-IN" sz="1200" dirty="0"/>
              <a:t>  , marker='</a:t>
            </a:r>
            <a:r>
              <a:rPr lang="en-IN" sz="1200" dirty="0" err="1"/>
              <a:t>o',label</a:t>
            </a:r>
            <a:r>
              <a:rPr lang="en-IN" sz="1200" dirty="0"/>
              <a:t>='Movies' ,</a:t>
            </a:r>
            <a:r>
              <a:rPr lang="en-IN" sz="1200" dirty="0" err="1"/>
              <a:t>color</a:t>
            </a:r>
            <a:r>
              <a:rPr lang="en-IN" sz="1200" dirty="0"/>
              <a:t>='g’)</a:t>
            </a:r>
          </a:p>
          <a:p>
            <a:r>
              <a:rPr lang="en-IN" sz="1200" dirty="0" err="1"/>
              <a:t>sns.lineplot</a:t>
            </a:r>
            <a:r>
              <a:rPr lang="en-IN" sz="1200" dirty="0"/>
              <a:t>(x='month' , y='count', data=</a:t>
            </a:r>
            <a:r>
              <a:rPr lang="en-IN" sz="1200" dirty="0" err="1"/>
              <a:t>monthly_release_tv_show</a:t>
            </a:r>
            <a:r>
              <a:rPr lang="en-IN" sz="1200" dirty="0"/>
              <a:t>, marker='*' , label='TV Show' , </a:t>
            </a:r>
            <a:r>
              <a:rPr lang="en-IN" sz="1200" dirty="0" err="1"/>
              <a:t>color</a:t>
            </a:r>
            <a:r>
              <a:rPr lang="en-IN" sz="1200" dirty="0"/>
              <a:t>='b’)</a:t>
            </a:r>
          </a:p>
          <a:p>
            <a:r>
              <a:rPr lang="en-IN" sz="1200" dirty="0" err="1"/>
              <a:t>plt.grid</a:t>
            </a:r>
            <a:r>
              <a:rPr lang="en-IN" sz="1200" dirty="0"/>
              <a:t>(False)</a:t>
            </a:r>
          </a:p>
          <a:p>
            <a:r>
              <a:rPr lang="en-IN" sz="1200" dirty="0" err="1"/>
              <a:t>plt.savefig</a:t>
            </a:r>
            <a:r>
              <a:rPr lang="en-IN" sz="1200" dirty="0"/>
              <a:t>('Movie_TV_Comparison_monthly.jpg’)</a:t>
            </a:r>
          </a:p>
          <a:p>
            <a:r>
              <a:rPr lang="en-IN" sz="1200" dirty="0" err="1"/>
              <a:t>plt.show</a:t>
            </a:r>
            <a:r>
              <a:rPr lang="en-IN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67626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2951DA-E3E3-46DD-84C2-D8458D2B46DE}"/>
              </a:ext>
            </a:extLst>
          </p:cNvPr>
          <p:cNvSpPr txBox="1"/>
          <p:nvPr/>
        </p:nvSpPr>
        <p:spPr>
          <a:xfrm>
            <a:off x="2547890" y="358637"/>
            <a:ext cx="644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distribution of durations having most content added?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953330-473C-4E37-AF19-19F677D5D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425" y="727969"/>
            <a:ext cx="5486400" cy="548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F9C0A5-5C30-46E6-ACD5-6B431B5CD188}"/>
              </a:ext>
            </a:extLst>
          </p:cNvPr>
          <p:cNvSpPr txBox="1"/>
          <p:nvPr/>
        </p:nvSpPr>
        <p:spPr>
          <a:xfrm>
            <a:off x="727968" y="2310349"/>
            <a:ext cx="504251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err="1"/>
              <a:t>plt.figure</a:t>
            </a:r>
            <a:r>
              <a:rPr lang="en-IN" sz="1600" dirty="0"/>
              <a:t>(</a:t>
            </a:r>
            <a:r>
              <a:rPr lang="en-IN" sz="1600" dirty="0" err="1"/>
              <a:t>figsize</a:t>
            </a:r>
            <a:r>
              <a:rPr lang="en-IN" sz="1600" dirty="0"/>
              <a:t>=(6,6))</a:t>
            </a:r>
          </a:p>
          <a:p>
            <a:r>
              <a:rPr lang="en-IN" sz="1600" dirty="0" err="1"/>
              <a:t>plt.title</a:t>
            </a:r>
            <a:r>
              <a:rPr lang="en-IN" sz="1600" dirty="0"/>
              <a:t>("count of content added duration Wise")</a:t>
            </a:r>
          </a:p>
          <a:p>
            <a:r>
              <a:rPr lang="en-IN" sz="1600" dirty="0" err="1"/>
              <a:t>cnt</a:t>
            </a:r>
            <a:r>
              <a:rPr lang="en-IN" sz="1600" dirty="0"/>
              <a:t>=</a:t>
            </a:r>
            <a:r>
              <a:rPr lang="en-IN" sz="1600" dirty="0" err="1"/>
              <a:t>sns.barplot</a:t>
            </a:r>
            <a:r>
              <a:rPr lang="en-IN" sz="1600" dirty="0"/>
              <a:t>(x=top5_duration_added.index , y=top5_duration_added.values , palette='magma’)</a:t>
            </a:r>
          </a:p>
          <a:p>
            <a:r>
              <a:rPr lang="en-IN" sz="1600" dirty="0" err="1"/>
              <a:t>plt.grid</a:t>
            </a:r>
            <a:r>
              <a:rPr lang="en-IN" sz="1600" dirty="0"/>
              <a:t>(False)</a:t>
            </a:r>
          </a:p>
          <a:p>
            <a:r>
              <a:rPr lang="en-IN" sz="1600" dirty="0"/>
              <a:t>for </a:t>
            </a:r>
            <a:r>
              <a:rPr lang="en-IN" sz="1600" dirty="0" err="1"/>
              <a:t>i</a:t>
            </a:r>
            <a:r>
              <a:rPr lang="en-IN" sz="1600" dirty="0"/>
              <a:t> in </a:t>
            </a:r>
            <a:r>
              <a:rPr lang="en-IN" sz="1600" dirty="0" err="1"/>
              <a:t>cnt.containers</a:t>
            </a:r>
            <a:r>
              <a:rPr lang="en-IN" sz="1600" dirty="0"/>
              <a:t>:    </a:t>
            </a:r>
            <a:r>
              <a:rPr lang="en-IN" sz="1600" dirty="0" err="1"/>
              <a:t>cnt.bar_label</a:t>
            </a:r>
            <a:r>
              <a:rPr lang="en-IN" sz="1600" dirty="0"/>
              <a:t>(I)</a:t>
            </a:r>
          </a:p>
          <a:p>
            <a:r>
              <a:rPr lang="en-IN" sz="1600" dirty="0" err="1"/>
              <a:t>plt.savefig</a:t>
            </a:r>
            <a:r>
              <a:rPr lang="en-IN" sz="1600" dirty="0"/>
              <a:t>('Duration.jpg’)</a:t>
            </a:r>
          </a:p>
          <a:p>
            <a:r>
              <a:rPr lang="en-IN" sz="1600" dirty="0" err="1"/>
              <a:t>plt.show</a:t>
            </a:r>
            <a:r>
              <a:rPr lang="en-IN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7304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893DD6-05C4-492C-BB99-030D361FB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488" y="1172296"/>
            <a:ext cx="7179076" cy="43074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F49509-C7C8-4F5B-ADF5-A86C9B526197}"/>
              </a:ext>
            </a:extLst>
          </p:cNvPr>
          <p:cNvSpPr txBox="1"/>
          <p:nvPr/>
        </p:nvSpPr>
        <p:spPr>
          <a:xfrm>
            <a:off x="3116062" y="261411"/>
            <a:ext cx="6862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does the content distribution vary by country?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042EEE-7293-46E7-8DC6-E58CE10BB83D}"/>
              </a:ext>
            </a:extLst>
          </p:cNvPr>
          <p:cNvSpPr txBox="1"/>
          <p:nvPr/>
        </p:nvSpPr>
        <p:spPr>
          <a:xfrm>
            <a:off x="476436" y="2094912"/>
            <a:ext cx="474955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/>
              <a:t>plt.figure</a:t>
            </a:r>
            <a:r>
              <a:rPr lang="en-IN" sz="1400" dirty="0"/>
              <a:t>(</a:t>
            </a:r>
            <a:r>
              <a:rPr lang="en-IN" sz="1400" dirty="0" err="1"/>
              <a:t>figsize</a:t>
            </a:r>
            <a:r>
              <a:rPr lang="en-IN" sz="1400" dirty="0"/>
              <a:t>=(10,6))</a:t>
            </a:r>
          </a:p>
          <a:p>
            <a:r>
              <a:rPr lang="en-IN" sz="1400" dirty="0"/>
              <a:t>country=</a:t>
            </a:r>
            <a:r>
              <a:rPr lang="en-IN" sz="1400" dirty="0" err="1"/>
              <a:t>sns.barplot</a:t>
            </a:r>
            <a:r>
              <a:rPr lang="en-IN" sz="1400" dirty="0"/>
              <a:t>(x=top_10_countries.index , y= top_10_countries.values, palette='magma’)</a:t>
            </a:r>
          </a:p>
          <a:p>
            <a:r>
              <a:rPr lang="en-IN" sz="1400" dirty="0" err="1"/>
              <a:t>plt.xlabel</a:t>
            </a:r>
            <a:r>
              <a:rPr lang="en-IN" sz="1400" dirty="0"/>
              <a:t>("Country")</a:t>
            </a:r>
          </a:p>
          <a:p>
            <a:r>
              <a:rPr lang="en-IN" sz="1400" dirty="0" err="1"/>
              <a:t>plt.ylabel</a:t>
            </a:r>
            <a:r>
              <a:rPr lang="en-IN" sz="1400" dirty="0"/>
              <a:t>("Count of Content Added")</a:t>
            </a:r>
          </a:p>
          <a:p>
            <a:r>
              <a:rPr lang="en-IN" sz="1400" dirty="0" err="1"/>
              <a:t>plt.xticks</a:t>
            </a:r>
            <a:r>
              <a:rPr lang="en-IN" sz="1400" dirty="0"/>
              <a:t>(rotation=35)</a:t>
            </a:r>
          </a:p>
          <a:p>
            <a:r>
              <a:rPr lang="en-IN" sz="1400" dirty="0" err="1"/>
              <a:t>plt.grid</a:t>
            </a:r>
            <a:r>
              <a:rPr lang="en-IN" sz="1400" dirty="0"/>
              <a:t>(False)</a:t>
            </a:r>
          </a:p>
          <a:p>
            <a:r>
              <a:rPr lang="en-IN" sz="1400" dirty="0"/>
              <a:t>for </a:t>
            </a:r>
            <a:r>
              <a:rPr lang="en-IN" sz="1400" dirty="0" err="1"/>
              <a:t>i</a:t>
            </a:r>
            <a:r>
              <a:rPr lang="en-IN" sz="1400" dirty="0"/>
              <a:t> in </a:t>
            </a:r>
            <a:r>
              <a:rPr lang="en-IN" sz="1400" dirty="0" err="1"/>
              <a:t>country.containers</a:t>
            </a:r>
            <a:r>
              <a:rPr lang="en-IN" sz="1400" dirty="0"/>
              <a:t>:</a:t>
            </a:r>
          </a:p>
          <a:p>
            <a:r>
              <a:rPr lang="en-IN" sz="1400" dirty="0"/>
              <a:t>         </a:t>
            </a:r>
            <a:r>
              <a:rPr lang="en-IN" sz="1400" dirty="0" err="1"/>
              <a:t>country.bar_label</a:t>
            </a:r>
            <a:r>
              <a:rPr lang="en-IN" sz="1400" dirty="0"/>
              <a:t>(</a:t>
            </a:r>
            <a:r>
              <a:rPr lang="en-IN" sz="1400" dirty="0" err="1"/>
              <a:t>i</a:t>
            </a:r>
            <a:r>
              <a:rPr lang="en-IN" sz="1400" dirty="0"/>
              <a:t>)</a:t>
            </a:r>
          </a:p>
          <a:p>
            <a:r>
              <a:rPr lang="en-IN" sz="1400" dirty="0" err="1"/>
              <a:t>plt.savefig</a:t>
            </a:r>
            <a:r>
              <a:rPr lang="en-IN" sz="1400" dirty="0"/>
              <a:t>('Top_10_Countries.jpg’)</a:t>
            </a:r>
          </a:p>
          <a:p>
            <a:r>
              <a:rPr lang="en-IN" sz="1400" dirty="0" err="1"/>
              <a:t>plt.show</a:t>
            </a:r>
            <a:r>
              <a:rPr lang="en-IN" sz="1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57965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D6F816-BED9-47ED-A26C-19A6D25FC3DE}"/>
              </a:ext>
            </a:extLst>
          </p:cNvPr>
          <p:cNvSpPr txBox="1"/>
          <p:nvPr/>
        </p:nvSpPr>
        <p:spPr>
          <a:xfrm>
            <a:off x="3393489" y="35243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Q9) Which are the Top 10 Ratings on Netflix?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B347CB-EE57-4271-92BA-3788AF98114C}"/>
              </a:ext>
            </a:extLst>
          </p:cNvPr>
          <p:cNvSpPr txBox="1"/>
          <p:nvPr/>
        </p:nvSpPr>
        <p:spPr>
          <a:xfrm>
            <a:off x="792332" y="1231283"/>
            <a:ext cx="609452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 err="1"/>
              <a:t>plt.figure</a:t>
            </a:r>
            <a:r>
              <a:rPr lang="en-IN" sz="1400" dirty="0"/>
              <a:t>(</a:t>
            </a:r>
            <a:r>
              <a:rPr lang="en-IN" sz="1400" dirty="0" err="1"/>
              <a:t>figsize</a:t>
            </a:r>
            <a:r>
              <a:rPr lang="en-IN" sz="1400" dirty="0"/>
              <a:t>=(12,6))</a:t>
            </a:r>
          </a:p>
          <a:p>
            <a:r>
              <a:rPr lang="en-IN" sz="1400" dirty="0" err="1"/>
              <a:t>ax</a:t>
            </a:r>
            <a:r>
              <a:rPr lang="en-IN" sz="1400" dirty="0"/>
              <a:t>=</a:t>
            </a:r>
            <a:r>
              <a:rPr lang="en-IN" sz="1400" dirty="0" err="1"/>
              <a:t>sns.barplot</a:t>
            </a:r>
            <a:r>
              <a:rPr lang="en-IN" sz="1400" dirty="0"/>
              <a:t>(x=top_10_ratings.index , y=top_10_ratings.values , palette='magma’)</a:t>
            </a:r>
          </a:p>
          <a:p>
            <a:r>
              <a:rPr lang="en-IN" sz="1400" dirty="0" err="1"/>
              <a:t>plt.xlabel</a:t>
            </a:r>
            <a:r>
              <a:rPr lang="en-IN" sz="1400" dirty="0"/>
              <a:t>("Rating")</a:t>
            </a:r>
            <a:r>
              <a:rPr lang="en-IN" sz="1400" dirty="0" err="1"/>
              <a:t>plt.ylabel</a:t>
            </a:r>
            <a:r>
              <a:rPr lang="en-IN" sz="1400" dirty="0"/>
              <a:t>("Count")</a:t>
            </a:r>
          </a:p>
          <a:p>
            <a:r>
              <a:rPr lang="en-IN" sz="1400" dirty="0" err="1"/>
              <a:t>plt.title</a:t>
            </a:r>
            <a:r>
              <a:rPr lang="en-IN" sz="1400" dirty="0"/>
              <a:t>("Top 10 Rating")</a:t>
            </a:r>
          </a:p>
          <a:p>
            <a:r>
              <a:rPr lang="en-IN" sz="1400" dirty="0" err="1"/>
              <a:t>plt.xticks</a:t>
            </a:r>
            <a:r>
              <a:rPr lang="en-IN" sz="1400" dirty="0"/>
              <a:t>(rotation=45)</a:t>
            </a:r>
          </a:p>
          <a:p>
            <a:r>
              <a:rPr lang="en-IN" sz="1400" dirty="0" err="1"/>
              <a:t>plt.grid</a:t>
            </a:r>
            <a:r>
              <a:rPr lang="en-IN" sz="1400" dirty="0"/>
              <a:t>(False)</a:t>
            </a:r>
          </a:p>
          <a:p>
            <a:r>
              <a:rPr lang="en-IN" sz="1400" dirty="0"/>
              <a:t>for </a:t>
            </a:r>
            <a:r>
              <a:rPr lang="en-IN" sz="1400" dirty="0" err="1"/>
              <a:t>i</a:t>
            </a:r>
            <a:r>
              <a:rPr lang="en-IN" sz="1400" dirty="0"/>
              <a:t> in </a:t>
            </a:r>
            <a:r>
              <a:rPr lang="en-IN" sz="1400" dirty="0" err="1"/>
              <a:t>ax.containers</a:t>
            </a:r>
            <a:r>
              <a:rPr lang="en-IN" sz="1400" dirty="0"/>
              <a:t>:      </a:t>
            </a:r>
          </a:p>
          <a:p>
            <a:r>
              <a:rPr lang="en-IN" sz="1400" dirty="0"/>
              <a:t>         </a:t>
            </a:r>
            <a:r>
              <a:rPr lang="en-IN" sz="1400" dirty="0" err="1"/>
              <a:t>ax.bar_label</a:t>
            </a:r>
            <a:r>
              <a:rPr lang="en-IN" sz="1400" dirty="0"/>
              <a:t>(</a:t>
            </a:r>
            <a:r>
              <a:rPr lang="en-IN" sz="1400" dirty="0" err="1"/>
              <a:t>i</a:t>
            </a:r>
            <a:r>
              <a:rPr lang="en-IN" sz="1400" dirty="0"/>
              <a:t>)</a:t>
            </a:r>
          </a:p>
          <a:p>
            <a:r>
              <a:rPr lang="en-IN" sz="1400" dirty="0" err="1"/>
              <a:t>plt.savefig</a:t>
            </a:r>
            <a:r>
              <a:rPr lang="en-IN" sz="1400" dirty="0"/>
              <a:t>('Top_10_Rating.jpg’)</a:t>
            </a:r>
          </a:p>
          <a:p>
            <a:r>
              <a:rPr lang="en-IN" sz="1400" dirty="0" err="1"/>
              <a:t>plt.show</a:t>
            </a:r>
            <a:endParaRPr lang="en-IN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03B25B-D87D-43A7-B5D5-ECF0AF4BC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497" y="2399190"/>
            <a:ext cx="7895208" cy="394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640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929162-6AF9-48AB-972B-CA44D218BB16}"/>
              </a:ext>
            </a:extLst>
          </p:cNvPr>
          <p:cNvSpPr txBox="1"/>
          <p:nvPr/>
        </p:nvSpPr>
        <p:spPr>
          <a:xfrm>
            <a:off x="2345924" y="1305341"/>
            <a:ext cx="609452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In this project we</a:t>
            </a:r>
          </a:p>
          <a:p>
            <a:pPr marL="342900" indent="-342900">
              <a:buAutoNum type="arabicPeriod"/>
            </a:pPr>
            <a:r>
              <a:rPr lang="en-IN" dirty="0"/>
              <a:t>Cleaned the data by handling missing values, removing duplicates, and converting data types.</a:t>
            </a:r>
          </a:p>
          <a:p>
            <a:pPr marL="342900" indent="-342900">
              <a:buAutoNum type="arabicPeriod"/>
            </a:pPr>
            <a:r>
              <a:rPr lang="en-IN" dirty="0"/>
              <a:t>*Used Feature Engineering for improved model performance </a:t>
            </a:r>
          </a:p>
          <a:p>
            <a:pPr marL="342900" indent="-342900">
              <a:buAutoNum type="arabicPeriod"/>
            </a:pPr>
            <a:r>
              <a:rPr lang="en-IN" dirty="0"/>
              <a:t>Explored the data through various visualizations such as bar plots , </a:t>
            </a:r>
            <a:r>
              <a:rPr lang="en-IN" dirty="0" err="1"/>
              <a:t>countplots</a:t>
            </a:r>
            <a:r>
              <a:rPr lang="en-IN" dirty="0"/>
              <a:t> , </a:t>
            </a:r>
            <a:r>
              <a:rPr lang="en-IN" dirty="0" err="1"/>
              <a:t>lineplot</a:t>
            </a:r>
            <a:r>
              <a:rPr lang="en-IN" dirty="0"/>
              <a:t> , scatterplot. </a:t>
            </a:r>
          </a:p>
          <a:p>
            <a:pPr marL="342900" indent="-342900">
              <a:buAutoNum type="arabicPeriod"/>
            </a:pPr>
            <a:r>
              <a:rPr lang="en-IN" dirty="0" err="1"/>
              <a:t>Analyzed</a:t>
            </a:r>
            <a:r>
              <a:rPr lang="en-IN" dirty="0"/>
              <a:t> content trends over time. </a:t>
            </a:r>
          </a:p>
          <a:p>
            <a:pPr marL="342900" indent="-342900">
              <a:buAutoNum type="arabicPeriod"/>
            </a:pPr>
            <a:r>
              <a:rPr lang="en-IN" dirty="0"/>
              <a:t>Identified popular genre</a:t>
            </a:r>
          </a:p>
          <a:p>
            <a:pPr marL="342900" indent="-342900">
              <a:buAutoNum type="arabicPeriod"/>
            </a:pPr>
            <a:r>
              <a:rPr lang="en-IN" dirty="0"/>
              <a:t> </a:t>
            </a:r>
            <a:r>
              <a:rPr lang="en-IN" dirty="0" err="1"/>
              <a:t>analyze</a:t>
            </a:r>
            <a:r>
              <a:rPr lang="en-IN" dirty="0"/>
              <a:t> top Cities which added most content over years </a:t>
            </a:r>
          </a:p>
          <a:p>
            <a:pPr marL="342900" indent="-342900">
              <a:buAutoNum type="arabicPeriod"/>
            </a:pPr>
            <a:r>
              <a:rPr lang="en-IN" dirty="0"/>
              <a:t> Identified top 5 </a:t>
            </a:r>
            <a:r>
              <a:rPr lang="en-IN" dirty="0" err="1"/>
              <a:t>dirctors</a:t>
            </a:r>
            <a:r>
              <a:rPr lang="en-IN" dirty="0"/>
              <a:t> </a:t>
            </a:r>
          </a:p>
          <a:p>
            <a:pPr marL="342900" indent="-342900">
              <a:buAutoNum type="arabicPeriod"/>
            </a:pPr>
            <a:r>
              <a:rPr lang="en-IN" dirty="0"/>
              <a:t> compared the Movies , TV Shows which added content over monthly, yearly. </a:t>
            </a:r>
          </a:p>
          <a:p>
            <a:pPr marL="342900" indent="-342900">
              <a:buAutoNum type="arabicPeriod"/>
            </a:pPr>
            <a:r>
              <a:rPr lang="en-IN" dirty="0"/>
              <a:t>compared ratings for movies and tv shows </a:t>
            </a:r>
          </a:p>
          <a:p>
            <a:pPr marL="342900" indent="-342900">
              <a:buAutoNum type="arabicPeriod"/>
            </a:pPr>
            <a:r>
              <a:rPr lang="en-IN" dirty="0" err="1"/>
              <a:t>Indentified</a:t>
            </a:r>
            <a:r>
              <a:rPr lang="en-IN" dirty="0"/>
              <a:t> most content added by duration wise</a:t>
            </a:r>
          </a:p>
        </p:txBody>
      </p:sp>
    </p:spTree>
    <p:extLst>
      <p:ext uri="{BB962C8B-B14F-4D97-AF65-F5344CB8AC3E}">
        <p14:creationId xmlns:p14="http://schemas.microsoft.com/office/powerpoint/2010/main" val="3461780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6694B6-3C7E-4209-BD8B-E535435FEB3B}"/>
              </a:ext>
            </a:extLst>
          </p:cNvPr>
          <p:cNvSpPr txBox="1"/>
          <p:nvPr/>
        </p:nvSpPr>
        <p:spPr>
          <a:xfrm>
            <a:off x="4589756" y="612560"/>
            <a:ext cx="44654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Insights</a:t>
            </a:r>
            <a:r>
              <a:rPr lang="en-IN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6C79EA-5C7F-4D9C-80FF-BA738748E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031" y="0"/>
            <a:ext cx="3414386" cy="23166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40A411-8E55-45B5-AE59-0D366F35CEF9}"/>
              </a:ext>
            </a:extLst>
          </p:cNvPr>
          <p:cNvSpPr txBox="1"/>
          <p:nvPr/>
        </p:nvSpPr>
        <p:spPr>
          <a:xfrm>
            <a:off x="1103790" y="2134611"/>
            <a:ext cx="10022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Netflix data analysis projects can uncover a wealth of insights that help understand viewer preferences, content performance, and strategic opportunities. Here are some key insights typically derived from such projects: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E075FD-5B72-4B87-9A07-75E0DC0638B5}"/>
              </a:ext>
            </a:extLst>
          </p:cNvPr>
          <p:cNvSpPr txBox="1"/>
          <p:nvPr/>
        </p:nvSpPr>
        <p:spPr>
          <a:xfrm>
            <a:off x="1103790" y="3455057"/>
            <a:ext cx="60945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Content Analysis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Popular Genres</a:t>
            </a:r>
            <a:r>
              <a:rPr lang="en-IN" dirty="0"/>
              <a:t>: Identifying the most popular genres helps Netflix prioritize content acquisition and production.</a:t>
            </a:r>
          </a:p>
          <a:p>
            <a:pPr>
              <a:buFont typeface="+mj-lt"/>
              <a:buAutoNum type="arabicPeriod"/>
            </a:pPr>
            <a:r>
              <a:rPr lang="en-IN" b="1" dirty="0">
                <a:effectLst/>
              </a:rPr>
              <a:t>Content Duration</a:t>
            </a:r>
            <a:r>
              <a:rPr lang="en-IN" dirty="0">
                <a:effectLst/>
              </a:rPr>
              <a:t>: </a:t>
            </a:r>
            <a:r>
              <a:rPr lang="en-IN" dirty="0" err="1">
                <a:effectLst/>
              </a:rPr>
              <a:t>Analyzing</a:t>
            </a:r>
            <a:r>
              <a:rPr lang="en-IN" dirty="0">
                <a:effectLst/>
              </a:rPr>
              <a:t> the duration of movies and TV shows to understand viewer preferences for shorter or longer content.</a:t>
            </a:r>
          </a:p>
          <a:p>
            <a:pPr>
              <a:buFont typeface="+mj-lt"/>
              <a:buAutoNum type="arabicPeriod"/>
            </a:pPr>
            <a:r>
              <a:rPr lang="en-IN" b="1" dirty="0">
                <a:effectLst/>
              </a:rPr>
              <a:t>Release Trends</a:t>
            </a:r>
            <a:r>
              <a:rPr lang="en-IN" dirty="0">
                <a:effectLst/>
              </a:rPr>
              <a:t>: Examining the release patterns of content to determine the best times to launch new title</a:t>
            </a:r>
          </a:p>
        </p:txBody>
      </p:sp>
    </p:spTree>
    <p:extLst>
      <p:ext uri="{BB962C8B-B14F-4D97-AF65-F5344CB8AC3E}">
        <p14:creationId xmlns:p14="http://schemas.microsoft.com/office/powerpoint/2010/main" val="1592288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D6EEAA-B081-4B47-AA6C-4689A27DC6F9}"/>
              </a:ext>
            </a:extLst>
          </p:cNvPr>
          <p:cNvSpPr txBox="1"/>
          <p:nvPr/>
        </p:nvSpPr>
        <p:spPr>
          <a:xfrm>
            <a:off x="1138561" y="741259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Performance Metrics</a:t>
            </a:r>
          </a:p>
          <a:p>
            <a:r>
              <a:rPr lang="en-IN" b="1" dirty="0"/>
              <a:t>Ratings and Reviews</a:t>
            </a:r>
            <a:r>
              <a:rPr lang="en-IN" dirty="0"/>
              <a:t>: </a:t>
            </a:r>
            <a:r>
              <a:rPr lang="en-IN" dirty="0" err="1"/>
              <a:t>Analyzing</a:t>
            </a:r>
            <a:r>
              <a:rPr lang="en-IN" dirty="0"/>
              <a:t> ratings and reviews to gauge viewer satisfaction and identify areas for improvement.</a:t>
            </a:r>
          </a:p>
        </p:txBody>
      </p:sp>
    </p:spTree>
    <p:extLst>
      <p:ext uri="{BB962C8B-B14F-4D97-AF65-F5344CB8AC3E}">
        <p14:creationId xmlns:p14="http://schemas.microsoft.com/office/powerpoint/2010/main" val="1903301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FAF59C-BF8E-42AF-A49F-74A9A3712059}"/>
              </a:ext>
            </a:extLst>
          </p:cNvPr>
          <p:cNvSpPr txBox="1"/>
          <p:nvPr/>
        </p:nvSpPr>
        <p:spPr>
          <a:xfrm>
            <a:off x="2254928" y="1757779"/>
            <a:ext cx="822072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Q1) What is the distribution of content types (TV Shows vs. Movies)?</a:t>
            </a:r>
          </a:p>
          <a:p>
            <a:pPr algn="l"/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Q2) How has the number of titles added to Netflix changed over the years?</a:t>
            </a:r>
          </a:p>
          <a:p>
            <a:pPr algn="l"/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Q3) What are the most common ratings for TV Shows and Movies?</a:t>
            </a:r>
          </a:p>
          <a:p>
            <a:pPr algn="l"/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Q4) What are the most popular genres on Netflix for TV Shows and Movies?</a:t>
            </a:r>
          </a:p>
          <a:p>
            <a:pPr algn="l"/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Q5) Who are the top 5 directors based on the number of titles they have on Netflix?</a:t>
            </a:r>
          </a:p>
          <a:p>
            <a:pPr algn="l"/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Q6) What is the monthly/yearly trend of content added to Netflix?</a:t>
            </a:r>
          </a:p>
          <a:p>
            <a:pPr algn="l"/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Q7) What is the distribution of durations having most content added?</a:t>
            </a:r>
          </a:p>
          <a:p>
            <a:pPr algn="l"/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Q8) How does the content distribution vary by country?</a:t>
            </a:r>
          </a:p>
          <a:p>
            <a:pPr algn="l"/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Q9) Which are the Top 5 Ratings on Netflix?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DDA3CA-9BDF-4150-A783-B348B163D527}"/>
              </a:ext>
            </a:extLst>
          </p:cNvPr>
          <p:cNvSpPr txBox="1"/>
          <p:nvPr/>
        </p:nvSpPr>
        <p:spPr>
          <a:xfrm>
            <a:off x="4749554" y="1351172"/>
            <a:ext cx="6986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405632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9599F4-78A9-4A0D-A210-16C20062D6BB}"/>
              </a:ext>
            </a:extLst>
          </p:cNvPr>
          <p:cNvSpPr txBox="1"/>
          <p:nvPr/>
        </p:nvSpPr>
        <p:spPr>
          <a:xfrm>
            <a:off x="3675356" y="166911"/>
            <a:ext cx="7625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Data Extraction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4863C5-1969-488F-A4D1-4483279C9BF4}"/>
              </a:ext>
            </a:extLst>
          </p:cNvPr>
          <p:cNvSpPr txBox="1"/>
          <p:nvPr/>
        </p:nvSpPr>
        <p:spPr>
          <a:xfrm>
            <a:off x="649180" y="866508"/>
            <a:ext cx="605235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dirty="0"/>
              <a:t>#monthly data</a:t>
            </a:r>
          </a:p>
          <a:p>
            <a:r>
              <a:rPr lang="en-IN" sz="1100" dirty="0"/>
              <a:t>df['month']=df['</a:t>
            </a:r>
            <a:r>
              <a:rPr lang="en-IN" sz="1100" dirty="0" err="1"/>
              <a:t>date_added</a:t>
            </a:r>
            <a:r>
              <a:rPr lang="en-IN" sz="1100" dirty="0"/>
              <a:t>'].</a:t>
            </a:r>
            <a:r>
              <a:rPr lang="en-IN" sz="1100" dirty="0" err="1"/>
              <a:t>dt.month</a:t>
            </a:r>
            <a:endParaRPr lang="en-IN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62BD86-0911-4836-BEC8-FC83EA9F8708}"/>
              </a:ext>
            </a:extLst>
          </p:cNvPr>
          <p:cNvSpPr txBox="1"/>
          <p:nvPr/>
        </p:nvSpPr>
        <p:spPr>
          <a:xfrm>
            <a:off x="746834" y="1502820"/>
            <a:ext cx="609452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dirty="0"/>
              <a:t>#yearly data</a:t>
            </a:r>
          </a:p>
          <a:p>
            <a:r>
              <a:rPr lang="en-IN" sz="1100" dirty="0"/>
              <a:t>df['year']=df['</a:t>
            </a:r>
            <a:r>
              <a:rPr lang="en-IN" sz="1100" dirty="0" err="1"/>
              <a:t>date_added</a:t>
            </a:r>
            <a:r>
              <a:rPr lang="en-IN" sz="1100" dirty="0"/>
              <a:t>'].</a:t>
            </a:r>
            <a:r>
              <a:rPr lang="en-IN" sz="1100" dirty="0" err="1"/>
              <a:t>dt.year</a:t>
            </a:r>
            <a:endParaRPr lang="en-IN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F73DBD-75D3-488C-9BB7-B5F96EC67422}"/>
              </a:ext>
            </a:extLst>
          </p:cNvPr>
          <p:cNvSpPr txBox="1"/>
          <p:nvPr/>
        </p:nvSpPr>
        <p:spPr>
          <a:xfrm>
            <a:off x="746833" y="2241546"/>
            <a:ext cx="6435202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dirty="0"/>
              <a:t>#monthly_release_movies</a:t>
            </a:r>
          </a:p>
          <a:p>
            <a:r>
              <a:rPr lang="en-IN" sz="1100" dirty="0" err="1"/>
              <a:t>monthly_added_movie</a:t>
            </a:r>
            <a:r>
              <a:rPr lang="en-IN" sz="1100" dirty="0"/>
              <a:t>=df[df['type']== 'Movie’]</a:t>
            </a:r>
          </a:p>
          <a:p>
            <a:r>
              <a:rPr lang="en-IN" sz="1100" dirty="0" err="1"/>
              <a:t>Monthly_release_movies</a:t>
            </a:r>
            <a:r>
              <a:rPr lang="en-IN" sz="1100" dirty="0"/>
              <a:t>=</a:t>
            </a:r>
            <a:r>
              <a:rPr lang="en-IN" sz="1100" dirty="0" err="1"/>
              <a:t>monthly_added_movie.groupby</a:t>
            </a:r>
            <a:r>
              <a:rPr lang="en-IN" sz="1100" dirty="0"/>
              <a:t>('month').size().</a:t>
            </a:r>
            <a:r>
              <a:rPr lang="en-IN" sz="1100" dirty="0" err="1"/>
              <a:t>reset_index</a:t>
            </a:r>
            <a:r>
              <a:rPr lang="en-IN" sz="1100" dirty="0"/>
              <a:t>(name='count’)</a:t>
            </a:r>
          </a:p>
          <a:p>
            <a:r>
              <a:rPr lang="en-IN" sz="1100" dirty="0"/>
              <a:t>print("</a:t>
            </a:r>
            <a:r>
              <a:rPr lang="en-IN" sz="1100" dirty="0" err="1"/>
              <a:t>monthly_added_movie</a:t>
            </a:r>
            <a:r>
              <a:rPr lang="en-IN" sz="1100" dirty="0"/>
              <a:t>")</a:t>
            </a:r>
          </a:p>
          <a:p>
            <a:r>
              <a:rPr lang="en-IN" sz="1100" dirty="0"/>
              <a:t>print(</a:t>
            </a:r>
            <a:r>
              <a:rPr lang="en-IN" sz="1100" dirty="0" err="1"/>
              <a:t>Monthly_release_movies</a:t>
            </a:r>
            <a:r>
              <a:rPr lang="en-IN" sz="1100" dirty="0"/>
              <a:t>)</a:t>
            </a:r>
          </a:p>
          <a:p>
            <a:endParaRPr lang="en-IN" sz="1100" dirty="0"/>
          </a:p>
          <a:p>
            <a:r>
              <a:rPr lang="en-IN" sz="1100" dirty="0"/>
              <a:t>#monthly release Tv Show</a:t>
            </a:r>
          </a:p>
          <a:p>
            <a:r>
              <a:rPr lang="en-IN" sz="1100" dirty="0" err="1"/>
              <a:t>monthly_release_Tv_show</a:t>
            </a:r>
            <a:r>
              <a:rPr lang="en-IN" sz="1100" dirty="0"/>
              <a:t>=df[df['type']=='TV Show’]</a:t>
            </a:r>
          </a:p>
          <a:p>
            <a:r>
              <a:rPr lang="en-IN" sz="1100" dirty="0" err="1"/>
              <a:t>monthly_release_tv_show</a:t>
            </a:r>
            <a:r>
              <a:rPr lang="en-IN" sz="1100" dirty="0"/>
              <a:t>=</a:t>
            </a:r>
            <a:r>
              <a:rPr lang="en-IN" sz="1100" dirty="0" err="1"/>
              <a:t>monthly_release_Tv_show.groupby</a:t>
            </a:r>
            <a:r>
              <a:rPr lang="en-IN" sz="1100" dirty="0"/>
              <a:t>('month').size().</a:t>
            </a:r>
            <a:r>
              <a:rPr lang="en-IN" sz="1100" dirty="0" err="1"/>
              <a:t>reset_index</a:t>
            </a:r>
            <a:r>
              <a:rPr lang="en-IN" sz="1100" dirty="0"/>
              <a:t>(name='count’)</a:t>
            </a:r>
          </a:p>
          <a:p>
            <a:r>
              <a:rPr lang="en-IN" sz="1100" dirty="0"/>
              <a:t>print("</a:t>
            </a:r>
            <a:r>
              <a:rPr lang="en-IN" sz="1100" dirty="0" err="1"/>
              <a:t>monthly_release_Tv_show</a:t>
            </a:r>
            <a:r>
              <a:rPr lang="en-IN" sz="1100" dirty="0"/>
              <a:t>")</a:t>
            </a:r>
          </a:p>
          <a:p>
            <a:r>
              <a:rPr lang="en-IN" sz="1100" dirty="0"/>
              <a:t>print(</a:t>
            </a:r>
            <a:r>
              <a:rPr lang="en-IN" sz="1100" dirty="0" err="1"/>
              <a:t>monthly_release_tv_show</a:t>
            </a:r>
            <a:r>
              <a:rPr lang="en-IN" sz="1100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096C31-8292-497B-B267-7F406A59531C}"/>
              </a:ext>
            </a:extLst>
          </p:cNvPr>
          <p:cNvSpPr txBox="1"/>
          <p:nvPr/>
        </p:nvSpPr>
        <p:spPr>
          <a:xfrm>
            <a:off x="827842" y="4342050"/>
            <a:ext cx="609452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dirty="0"/>
              <a:t>#max_content_added_on_duration</a:t>
            </a:r>
          </a:p>
          <a:p>
            <a:r>
              <a:rPr lang="en-IN" sz="1100" dirty="0"/>
              <a:t>top5_duration_added=df['duration'].</a:t>
            </a:r>
            <a:r>
              <a:rPr lang="en-IN" sz="1100" dirty="0" err="1"/>
              <a:t>value_counts</a:t>
            </a:r>
            <a:r>
              <a:rPr lang="en-IN" sz="1100" dirty="0"/>
              <a:t>().head(5)</a:t>
            </a:r>
          </a:p>
          <a:p>
            <a:r>
              <a:rPr lang="en-IN" sz="1100" dirty="0"/>
              <a:t>top5_duration_added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CA82A0-34C9-4C13-BBFA-5FD53B959CAF}"/>
              </a:ext>
            </a:extLst>
          </p:cNvPr>
          <p:cNvSpPr txBox="1"/>
          <p:nvPr/>
        </p:nvSpPr>
        <p:spPr>
          <a:xfrm>
            <a:off x="827842" y="4942214"/>
            <a:ext cx="785452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dirty="0"/>
              <a:t>#yearly Release TV shows and  Movies</a:t>
            </a:r>
          </a:p>
          <a:p>
            <a:r>
              <a:rPr lang="en-IN" sz="1100" dirty="0" err="1"/>
              <a:t>yearly_release_movies</a:t>
            </a:r>
            <a:r>
              <a:rPr lang="en-IN" sz="1100" dirty="0"/>
              <a:t>=df[df['type']=='Movie’]</a:t>
            </a:r>
          </a:p>
          <a:p>
            <a:r>
              <a:rPr lang="en-IN" sz="1100" dirty="0" err="1"/>
              <a:t>movies_by_year</a:t>
            </a:r>
            <a:r>
              <a:rPr lang="en-IN" sz="1100" dirty="0"/>
              <a:t> = </a:t>
            </a:r>
            <a:r>
              <a:rPr lang="en-IN" sz="1100" dirty="0" err="1"/>
              <a:t>yearly_release_movies.groupby</a:t>
            </a:r>
            <a:r>
              <a:rPr lang="en-IN" sz="1100" dirty="0"/>
              <a:t>('year').size().</a:t>
            </a:r>
            <a:r>
              <a:rPr lang="en-IN" sz="1100" dirty="0" err="1"/>
              <a:t>reset_index</a:t>
            </a:r>
            <a:r>
              <a:rPr lang="en-IN" sz="1100" dirty="0"/>
              <a:t>(name='count’)</a:t>
            </a:r>
          </a:p>
          <a:p>
            <a:r>
              <a:rPr lang="en-IN" sz="1100" dirty="0"/>
              <a:t>print("Yearly Added Movies")</a:t>
            </a:r>
          </a:p>
          <a:p>
            <a:r>
              <a:rPr lang="en-IN" sz="1100" dirty="0"/>
              <a:t>print(</a:t>
            </a:r>
            <a:r>
              <a:rPr lang="en-IN" sz="1100" dirty="0" err="1"/>
              <a:t>movies_by_year</a:t>
            </a:r>
            <a:r>
              <a:rPr lang="en-IN" sz="1100" dirty="0"/>
              <a:t>)print("--------------------------------------------------------------------------------")</a:t>
            </a:r>
          </a:p>
          <a:p>
            <a:endParaRPr lang="en-IN" sz="1100" dirty="0"/>
          </a:p>
          <a:p>
            <a:r>
              <a:rPr lang="en-IN" sz="1100" dirty="0" err="1"/>
              <a:t>yearly_release_tv_show</a:t>
            </a:r>
            <a:r>
              <a:rPr lang="en-IN" sz="1100" dirty="0"/>
              <a:t>=df[df['type']=='TV Show’]</a:t>
            </a:r>
          </a:p>
          <a:p>
            <a:r>
              <a:rPr lang="en-IN" sz="1100" dirty="0" err="1"/>
              <a:t>tv_shows_by_year</a:t>
            </a:r>
            <a:r>
              <a:rPr lang="en-IN" sz="1100" dirty="0"/>
              <a:t>= </a:t>
            </a:r>
            <a:r>
              <a:rPr lang="en-IN" sz="1100" dirty="0" err="1"/>
              <a:t>yearly_release_tv_show.groupby</a:t>
            </a:r>
            <a:r>
              <a:rPr lang="en-IN" sz="1100" dirty="0"/>
              <a:t>('year').size().</a:t>
            </a:r>
            <a:r>
              <a:rPr lang="en-IN" sz="1100" dirty="0" err="1"/>
              <a:t>reset_index</a:t>
            </a:r>
            <a:r>
              <a:rPr lang="en-IN" sz="1100" dirty="0"/>
              <a:t>(name='count’)</a:t>
            </a:r>
          </a:p>
          <a:p>
            <a:r>
              <a:rPr lang="en-IN" sz="1100" dirty="0"/>
              <a:t>print("</a:t>
            </a:r>
            <a:r>
              <a:rPr lang="en-IN" sz="1100" dirty="0" err="1"/>
              <a:t>yearly_release_tv_show</a:t>
            </a:r>
            <a:r>
              <a:rPr lang="en-IN" sz="1100" dirty="0"/>
              <a:t>")</a:t>
            </a:r>
          </a:p>
          <a:p>
            <a:r>
              <a:rPr lang="en-IN" sz="1100" dirty="0"/>
              <a:t>print(</a:t>
            </a:r>
            <a:r>
              <a:rPr lang="en-IN" sz="1100" dirty="0" err="1"/>
              <a:t>tv_shows_by_year</a:t>
            </a:r>
            <a:r>
              <a:rPr lang="en-IN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7378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C54E4B-083C-4C80-9CF0-DF4F5ED1619F}"/>
              </a:ext>
            </a:extLst>
          </p:cNvPr>
          <p:cNvSpPr txBox="1"/>
          <p:nvPr/>
        </p:nvSpPr>
        <p:spPr>
          <a:xfrm>
            <a:off x="1023151" y="728839"/>
            <a:ext cx="609452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dirty="0"/>
              <a:t>#top 5 ratings</a:t>
            </a:r>
          </a:p>
          <a:p>
            <a:r>
              <a:rPr lang="en-IN" sz="1100" dirty="0"/>
              <a:t>top_10_ratings=df['rating'].</a:t>
            </a:r>
            <a:r>
              <a:rPr lang="en-IN" sz="1100" dirty="0" err="1"/>
              <a:t>value_counts</a:t>
            </a:r>
            <a:r>
              <a:rPr lang="en-IN" sz="1100" dirty="0"/>
              <a:t>().head(10)</a:t>
            </a:r>
          </a:p>
          <a:p>
            <a:r>
              <a:rPr lang="en-IN" sz="1100" dirty="0"/>
              <a:t>top_10_ratings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785817-7192-4FEF-A7E2-61CC4FB5AAE6}"/>
              </a:ext>
            </a:extLst>
          </p:cNvPr>
          <p:cNvSpPr txBox="1"/>
          <p:nvPr/>
        </p:nvSpPr>
        <p:spPr>
          <a:xfrm>
            <a:off x="1023151" y="1660994"/>
            <a:ext cx="609452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dirty="0"/>
              <a:t>#top 10 countries</a:t>
            </a:r>
          </a:p>
          <a:p>
            <a:r>
              <a:rPr lang="en-IN" sz="1100" dirty="0"/>
              <a:t>top_10_countries=df['country'].</a:t>
            </a:r>
            <a:r>
              <a:rPr lang="en-IN" sz="1100" dirty="0" err="1"/>
              <a:t>value_counts</a:t>
            </a:r>
            <a:r>
              <a:rPr lang="en-IN" sz="1100" dirty="0"/>
              <a:t>().head(10)</a:t>
            </a:r>
          </a:p>
          <a:p>
            <a:r>
              <a:rPr lang="en-IN" sz="1100" dirty="0"/>
              <a:t>top_10_countries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913E98-A4B6-4759-95FE-0FFE96D0D303}"/>
              </a:ext>
            </a:extLst>
          </p:cNvPr>
          <p:cNvSpPr txBox="1"/>
          <p:nvPr/>
        </p:nvSpPr>
        <p:spPr>
          <a:xfrm>
            <a:off x="1023151" y="2585141"/>
            <a:ext cx="863575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dirty="0"/>
              <a:t>#top 10 movie genres</a:t>
            </a:r>
          </a:p>
          <a:p>
            <a:r>
              <a:rPr lang="en-IN" sz="1100" dirty="0"/>
              <a:t>top10_Movie_genres=df[df['type']=='Movie']['</a:t>
            </a:r>
            <a:r>
              <a:rPr lang="en-IN" sz="1100" dirty="0" err="1"/>
              <a:t>listed_in</a:t>
            </a:r>
            <a:r>
              <a:rPr lang="en-IN" sz="1100" dirty="0"/>
              <a:t>'].</a:t>
            </a:r>
            <a:r>
              <a:rPr lang="en-IN" sz="1100" dirty="0" err="1"/>
              <a:t>value_counts</a:t>
            </a:r>
            <a:r>
              <a:rPr lang="en-IN" sz="1100" dirty="0"/>
              <a:t>().head(10)</a:t>
            </a:r>
          </a:p>
          <a:p>
            <a:r>
              <a:rPr lang="en-IN" sz="1100" dirty="0"/>
              <a:t>top10_Movie_genres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12636D-C730-436F-83ED-5FFDCF28460E}"/>
              </a:ext>
            </a:extLst>
          </p:cNvPr>
          <p:cNvSpPr txBox="1"/>
          <p:nvPr/>
        </p:nvSpPr>
        <p:spPr>
          <a:xfrm>
            <a:off x="1023151" y="3372614"/>
            <a:ext cx="609452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dirty="0"/>
              <a:t>#top 10 tv genres</a:t>
            </a:r>
          </a:p>
          <a:p>
            <a:r>
              <a:rPr lang="en-IN" sz="1100" dirty="0"/>
              <a:t>top10_tv_show_genres=df[df['type']=='TV Show']['</a:t>
            </a:r>
            <a:r>
              <a:rPr lang="en-IN" sz="1100" dirty="0" err="1"/>
              <a:t>listed_in</a:t>
            </a:r>
            <a:r>
              <a:rPr lang="en-IN" sz="1100" dirty="0"/>
              <a:t>'].</a:t>
            </a:r>
            <a:r>
              <a:rPr lang="en-IN" sz="1100" dirty="0" err="1"/>
              <a:t>value_counts</a:t>
            </a:r>
            <a:r>
              <a:rPr lang="en-IN" sz="1100" dirty="0"/>
              <a:t>().head(10)</a:t>
            </a:r>
          </a:p>
          <a:p>
            <a:r>
              <a:rPr lang="en-IN" sz="1100" dirty="0"/>
              <a:t>top10_tv_show_genres</a:t>
            </a:r>
          </a:p>
        </p:txBody>
      </p:sp>
    </p:spTree>
    <p:extLst>
      <p:ext uri="{BB962C8B-B14F-4D97-AF65-F5344CB8AC3E}">
        <p14:creationId xmlns:p14="http://schemas.microsoft.com/office/powerpoint/2010/main" val="3831313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217E73-EBA9-4EB5-BF51-43F9A87BD3DC}"/>
              </a:ext>
            </a:extLst>
          </p:cNvPr>
          <p:cNvSpPr txBox="1"/>
          <p:nvPr/>
        </p:nvSpPr>
        <p:spPr>
          <a:xfrm>
            <a:off x="2032987" y="452762"/>
            <a:ext cx="6616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Q1) What is the distribution of content types (TV Shows vs. Movies)?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415C9D-F627-43E4-850D-82D53E7F02EA}"/>
              </a:ext>
            </a:extLst>
          </p:cNvPr>
          <p:cNvSpPr txBox="1"/>
          <p:nvPr/>
        </p:nvSpPr>
        <p:spPr>
          <a:xfrm>
            <a:off x="3009531" y="949911"/>
            <a:ext cx="73240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/>
              <a:t>plt.figure</a:t>
            </a:r>
            <a:r>
              <a:rPr lang="en-IN" sz="1400" dirty="0"/>
              <a:t>(</a:t>
            </a:r>
            <a:r>
              <a:rPr lang="en-IN" sz="1400" dirty="0" err="1"/>
              <a:t>figsize</a:t>
            </a:r>
            <a:r>
              <a:rPr lang="en-IN" sz="1400" dirty="0"/>
              <a:t>=(4,4))</a:t>
            </a:r>
          </a:p>
          <a:p>
            <a:r>
              <a:rPr lang="en-IN" sz="1400" dirty="0" err="1"/>
              <a:t>plt.title</a:t>
            </a:r>
            <a:r>
              <a:rPr lang="en-IN" sz="1400" dirty="0"/>
              <a:t>("Distribution of Movies and TV Show")</a:t>
            </a:r>
          </a:p>
          <a:p>
            <a:r>
              <a:rPr lang="en-IN" sz="1400" dirty="0" err="1"/>
              <a:t>count_data</a:t>
            </a:r>
            <a:r>
              <a:rPr lang="en-IN" sz="1400" dirty="0"/>
              <a:t>=</a:t>
            </a:r>
            <a:r>
              <a:rPr lang="en-IN" sz="1400" dirty="0" err="1"/>
              <a:t>sns.countplot</a:t>
            </a:r>
            <a:r>
              <a:rPr lang="en-IN" sz="1400" dirty="0"/>
              <a:t>(x='</a:t>
            </a:r>
            <a:r>
              <a:rPr lang="en-IN" sz="1400" dirty="0" err="1"/>
              <a:t>type',data</a:t>
            </a:r>
            <a:r>
              <a:rPr lang="en-IN" sz="1400" dirty="0"/>
              <a:t>=</a:t>
            </a:r>
            <a:r>
              <a:rPr lang="en-IN" sz="1400" dirty="0" err="1"/>
              <a:t>df,hue</a:t>
            </a:r>
            <a:r>
              <a:rPr lang="en-IN" sz="1400" dirty="0"/>
              <a:t>='</a:t>
            </a:r>
            <a:r>
              <a:rPr lang="en-IN" sz="1400" dirty="0" err="1"/>
              <a:t>type',palette</a:t>
            </a:r>
            <a:r>
              <a:rPr lang="en-IN" sz="1400" dirty="0"/>
              <a:t>='magma’)</a:t>
            </a:r>
          </a:p>
          <a:p>
            <a:r>
              <a:rPr lang="en-IN" sz="1400" dirty="0" err="1"/>
              <a:t>plt.grid</a:t>
            </a:r>
            <a:r>
              <a:rPr lang="en-IN" sz="1400" dirty="0"/>
              <a:t>(False)</a:t>
            </a:r>
          </a:p>
          <a:p>
            <a:r>
              <a:rPr lang="en-IN" sz="1400" dirty="0"/>
              <a:t>for </a:t>
            </a:r>
            <a:r>
              <a:rPr lang="en-IN" sz="1400" dirty="0" err="1"/>
              <a:t>i</a:t>
            </a:r>
            <a:r>
              <a:rPr lang="en-IN" sz="1400" dirty="0"/>
              <a:t> in </a:t>
            </a:r>
            <a:r>
              <a:rPr lang="en-IN" sz="1400" dirty="0" err="1"/>
              <a:t>count_data.containers</a:t>
            </a:r>
            <a:r>
              <a:rPr lang="en-IN" sz="1400" dirty="0"/>
              <a:t>:    </a:t>
            </a:r>
          </a:p>
          <a:p>
            <a:r>
              <a:rPr lang="en-IN" sz="1400" dirty="0"/>
              <a:t>          </a:t>
            </a:r>
            <a:r>
              <a:rPr lang="en-IN" sz="1400" dirty="0" err="1"/>
              <a:t>count_data.bar_label</a:t>
            </a:r>
            <a:r>
              <a:rPr lang="en-IN" sz="1400" dirty="0"/>
              <a:t>(</a:t>
            </a:r>
            <a:r>
              <a:rPr lang="en-IN" sz="1400" dirty="0" err="1"/>
              <a:t>i</a:t>
            </a:r>
            <a:r>
              <a:rPr lang="en-IN" sz="1400" dirty="0"/>
              <a:t>)</a:t>
            </a:r>
          </a:p>
          <a:p>
            <a:r>
              <a:rPr lang="en-IN" sz="1400" dirty="0" err="1"/>
              <a:t>plt.savefig</a:t>
            </a:r>
            <a:r>
              <a:rPr lang="en-IN" sz="1400" dirty="0"/>
              <a:t>('Distribution_of_Movies_and_TV_Show.jpg’)</a:t>
            </a:r>
          </a:p>
          <a:p>
            <a:r>
              <a:rPr lang="en-IN" sz="1400" dirty="0" err="1"/>
              <a:t>plt.show</a:t>
            </a:r>
            <a:r>
              <a:rPr lang="en-IN" sz="1400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D92353-0C37-408E-A187-C6E6413EC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209" y="2691413"/>
            <a:ext cx="4086688" cy="408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923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A9A806-7D6D-481F-8964-B732B02F64ED}"/>
              </a:ext>
            </a:extLst>
          </p:cNvPr>
          <p:cNvSpPr txBox="1"/>
          <p:nvPr/>
        </p:nvSpPr>
        <p:spPr>
          <a:xfrm>
            <a:off x="1695636" y="479394"/>
            <a:ext cx="7501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Q2) How has the number of titles added to Netflix changed over the years?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4F592B-A8CA-47A9-A7B2-3A46C53B6FC4}"/>
              </a:ext>
            </a:extLst>
          </p:cNvPr>
          <p:cNvSpPr txBox="1"/>
          <p:nvPr/>
        </p:nvSpPr>
        <p:spPr>
          <a:xfrm>
            <a:off x="790113" y="989500"/>
            <a:ext cx="86290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/>
              <a:t>plt.figure</a:t>
            </a:r>
            <a:r>
              <a:rPr lang="en-IN" sz="1400" dirty="0"/>
              <a:t>(</a:t>
            </a:r>
            <a:r>
              <a:rPr lang="en-IN" sz="1400" dirty="0" err="1"/>
              <a:t>figsize</a:t>
            </a:r>
            <a:r>
              <a:rPr lang="en-IN" sz="1400" dirty="0"/>
              <a:t>=(8, 4))</a:t>
            </a:r>
          </a:p>
          <a:p>
            <a:r>
              <a:rPr lang="en-IN" sz="1400" dirty="0" err="1"/>
              <a:t>cnt</a:t>
            </a:r>
            <a:r>
              <a:rPr lang="en-IN" sz="1400" dirty="0"/>
              <a:t>=</a:t>
            </a:r>
            <a:r>
              <a:rPr lang="en-IN" sz="1400" dirty="0" err="1"/>
              <a:t>sns.countplot</a:t>
            </a:r>
            <a:r>
              <a:rPr lang="en-IN" sz="1400" dirty="0"/>
              <a:t>(x='</a:t>
            </a:r>
            <a:r>
              <a:rPr lang="en-IN" sz="1400" dirty="0" err="1"/>
              <a:t>year',hue</a:t>
            </a:r>
            <a:r>
              <a:rPr lang="en-IN" sz="1400" dirty="0"/>
              <a:t>='</a:t>
            </a:r>
            <a:r>
              <a:rPr lang="en-IN" sz="1400" dirty="0" err="1"/>
              <a:t>year',data</a:t>
            </a:r>
            <a:r>
              <a:rPr lang="en-IN" sz="1400" dirty="0"/>
              <a:t>=df, palette='</a:t>
            </a:r>
            <a:r>
              <a:rPr lang="en-IN" sz="1400" dirty="0" err="1"/>
              <a:t>viridis</a:t>
            </a:r>
            <a:r>
              <a:rPr lang="en-IN" sz="1400" dirty="0"/>
              <a:t>’)</a:t>
            </a:r>
          </a:p>
          <a:p>
            <a:r>
              <a:rPr lang="en-IN" sz="1400" dirty="0" err="1"/>
              <a:t>plt.title</a:t>
            </a:r>
            <a:r>
              <a:rPr lang="en-IN" sz="1400" dirty="0"/>
              <a:t>('Content Added Over Time(Years)’)</a:t>
            </a:r>
          </a:p>
          <a:p>
            <a:r>
              <a:rPr lang="en-IN" sz="1400" dirty="0" err="1"/>
              <a:t>plt.xlabel</a:t>
            </a:r>
            <a:r>
              <a:rPr lang="en-IN" sz="1400" dirty="0"/>
              <a:t>('Year’)</a:t>
            </a:r>
          </a:p>
          <a:p>
            <a:r>
              <a:rPr lang="en-IN" sz="1400" dirty="0" err="1"/>
              <a:t>plt.grid</a:t>
            </a:r>
            <a:r>
              <a:rPr lang="en-IN" sz="1400" dirty="0"/>
              <a:t>(False)</a:t>
            </a:r>
          </a:p>
          <a:p>
            <a:r>
              <a:rPr lang="en-IN" sz="1400" dirty="0" err="1"/>
              <a:t>plt.ylabel</a:t>
            </a:r>
            <a:r>
              <a:rPr lang="en-IN" sz="1400" dirty="0"/>
              <a:t>('Count’)</a:t>
            </a:r>
          </a:p>
          <a:p>
            <a:r>
              <a:rPr lang="en-IN" sz="1400" dirty="0" err="1"/>
              <a:t>plt.xticks</a:t>
            </a:r>
            <a:r>
              <a:rPr lang="en-IN" sz="1400" dirty="0"/>
              <a:t>(rotation=45)</a:t>
            </a:r>
          </a:p>
          <a:p>
            <a:r>
              <a:rPr lang="en-IN" sz="1400" dirty="0"/>
              <a:t>for </a:t>
            </a:r>
            <a:r>
              <a:rPr lang="en-IN" sz="1400" dirty="0" err="1"/>
              <a:t>i</a:t>
            </a:r>
            <a:r>
              <a:rPr lang="en-IN" sz="1400" dirty="0"/>
              <a:t> in </a:t>
            </a:r>
            <a:r>
              <a:rPr lang="en-IN" sz="1400" dirty="0" err="1"/>
              <a:t>cnt.containers</a:t>
            </a:r>
            <a:r>
              <a:rPr lang="en-IN" sz="1400" dirty="0"/>
              <a:t>:    </a:t>
            </a:r>
          </a:p>
          <a:p>
            <a:r>
              <a:rPr lang="en-IN" sz="1400" dirty="0"/>
              <a:t>           </a:t>
            </a:r>
            <a:r>
              <a:rPr lang="en-IN" sz="1400" dirty="0" err="1"/>
              <a:t>cnt.bar_label</a:t>
            </a:r>
            <a:r>
              <a:rPr lang="en-IN" sz="1400" dirty="0"/>
              <a:t>(</a:t>
            </a:r>
            <a:r>
              <a:rPr lang="en-IN" sz="1400" dirty="0" err="1"/>
              <a:t>i</a:t>
            </a:r>
            <a:r>
              <a:rPr lang="en-IN" sz="1400" dirty="0"/>
              <a:t>)</a:t>
            </a:r>
          </a:p>
          <a:p>
            <a:r>
              <a:rPr lang="en-IN" sz="1400" dirty="0" err="1"/>
              <a:t>plt.show</a:t>
            </a:r>
            <a:r>
              <a:rPr lang="en-IN" sz="1400" dirty="0"/>
              <a:t>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2C7A31-4F5F-4148-BBF5-D33ADF6C1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127" y="1704335"/>
            <a:ext cx="7669586" cy="383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278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1C69CE-692C-48D4-8ADD-4C00622BF87A}"/>
              </a:ext>
            </a:extLst>
          </p:cNvPr>
          <p:cNvSpPr txBox="1"/>
          <p:nvPr/>
        </p:nvSpPr>
        <p:spPr>
          <a:xfrm>
            <a:off x="1926454" y="443883"/>
            <a:ext cx="7332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Q3) What are the most common ratings for TV Shows and Movies?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270A53-A6E7-4BA6-A6C2-B0D77ED48557}"/>
              </a:ext>
            </a:extLst>
          </p:cNvPr>
          <p:cNvSpPr txBox="1"/>
          <p:nvPr/>
        </p:nvSpPr>
        <p:spPr>
          <a:xfrm>
            <a:off x="3121980" y="731537"/>
            <a:ext cx="59480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/>
              <a:t>plt.figure</a:t>
            </a:r>
            <a:r>
              <a:rPr lang="en-IN" sz="1400" dirty="0"/>
              <a:t>(</a:t>
            </a:r>
            <a:r>
              <a:rPr lang="en-IN" sz="1400" dirty="0" err="1"/>
              <a:t>figsize</a:t>
            </a:r>
            <a:r>
              <a:rPr lang="en-IN" sz="1400" dirty="0"/>
              <a:t>=(12,6))</a:t>
            </a:r>
          </a:p>
          <a:p>
            <a:r>
              <a:rPr lang="en-IN" sz="1400" dirty="0" err="1"/>
              <a:t>sns.countplot</a:t>
            </a:r>
            <a:r>
              <a:rPr lang="en-IN" sz="1400" dirty="0"/>
              <a:t>(x='</a:t>
            </a:r>
            <a:r>
              <a:rPr lang="en-IN" sz="1400" dirty="0" err="1"/>
              <a:t>rating',hue</a:t>
            </a:r>
            <a:r>
              <a:rPr lang="en-IN" sz="1400" dirty="0"/>
              <a:t>='</a:t>
            </a:r>
            <a:r>
              <a:rPr lang="en-IN" sz="1400" dirty="0" err="1"/>
              <a:t>type',data</a:t>
            </a:r>
            <a:r>
              <a:rPr lang="en-IN" sz="1400" dirty="0"/>
              <a:t>=</a:t>
            </a:r>
            <a:r>
              <a:rPr lang="en-IN" sz="1400" dirty="0" err="1"/>
              <a:t>df,palette</a:t>
            </a:r>
            <a:r>
              <a:rPr lang="en-IN" sz="1400" dirty="0"/>
              <a:t>='</a:t>
            </a:r>
            <a:r>
              <a:rPr lang="en-IN" sz="1400" dirty="0" err="1"/>
              <a:t>viridis</a:t>
            </a:r>
            <a:r>
              <a:rPr lang="en-IN" sz="1400" dirty="0"/>
              <a:t>’)</a:t>
            </a:r>
          </a:p>
          <a:p>
            <a:r>
              <a:rPr lang="en-IN" sz="1400" dirty="0" err="1"/>
              <a:t>plt.title</a:t>
            </a:r>
            <a:r>
              <a:rPr lang="en-IN" sz="1400" dirty="0"/>
              <a:t>("Rating Comparison Between TV Shows and Movies")</a:t>
            </a:r>
          </a:p>
          <a:p>
            <a:r>
              <a:rPr lang="en-IN" sz="1400" dirty="0" err="1"/>
              <a:t>plt.savefig</a:t>
            </a:r>
            <a:r>
              <a:rPr lang="en-IN" sz="1400" dirty="0"/>
              <a:t>('Rating_Comparison.jpg’)</a:t>
            </a:r>
          </a:p>
          <a:p>
            <a:r>
              <a:rPr lang="en-IN" sz="1400" dirty="0" err="1"/>
              <a:t>plt.grid</a:t>
            </a:r>
            <a:r>
              <a:rPr lang="en-IN" sz="1400" dirty="0"/>
              <a:t>(False)</a:t>
            </a:r>
          </a:p>
          <a:p>
            <a:r>
              <a:rPr lang="en-IN" sz="1400" dirty="0" err="1"/>
              <a:t>plt.show</a:t>
            </a:r>
            <a:r>
              <a:rPr lang="en-IN" sz="1400" dirty="0"/>
              <a:t>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B20CD4-2C6F-43FB-AED3-A3E6ED22A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62" y="2116532"/>
            <a:ext cx="9525740" cy="476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273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B397EB-C1EB-4D51-BBDF-B5E55D838892}"/>
              </a:ext>
            </a:extLst>
          </p:cNvPr>
          <p:cNvSpPr txBox="1"/>
          <p:nvPr/>
        </p:nvSpPr>
        <p:spPr>
          <a:xfrm>
            <a:off x="1535837" y="177553"/>
            <a:ext cx="7377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Q4) What are the most popular genres on Netflix for TV Shows and Movies?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58EFFA-984B-4527-B9E9-CB56620EA2D5}"/>
              </a:ext>
            </a:extLst>
          </p:cNvPr>
          <p:cNvSpPr txBox="1"/>
          <p:nvPr/>
        </p:nvSpPr>
        <p:spPr>
          <a:xfrm>
            <a:off x="3071674" y="1020932"/>
            <a:ext cx="715540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/>
              <a:t>plt.figure</a:t>
            </a:r>
            <a:r>
              <a:rPr lang="en-IN" sz="1400" dirty="0"/>
              <a:t>(</a:t>
            </a:r>
            <a:r>
              <a:rPr lang="en-IN" sz="1400" dirty="0" err="1"/>
              <a:t>figsize</a:t>
            </a:r>
            <a:r>
              <a:rPr lang="en-IN" sz="1400" dirty="0"/>
              <a:t>=(14,4))</a:t>
            </a:r>
          </a:p>
          <a:p>
            <a:r>
              <a:rPr lang="en-IN" sz="1400" dirty="0" err="1"/>
              <a:t>plt.title</a:t>
            </a:r>
            <a:r>
              <a:rPr lang="en-IN" sz="1400" dirty="0"/>
              <a:t>("Top Genres of Movie")</a:t>
            </a:r>
          </a:p>
          <a:p>
            <a:r>
              <a:rPr lang="en-IN" sz="1400" dirty="0" err="1"/>
              <a:t>sns.barplot</a:t>
            </a:r>
            <a:r>
              <a:rPr lang="en-IN" sz="1400" dirty="0"/>
              <a:t>(x=top10_Movie_genres.index , y=top10_Movie_genres.values , palette='magma’)</a:t>
            </a:r>
          </a:p>
          <a:p>
            <a:r>
              <a:rPr lang="en-IN" sz="1400" dirty="0" err="1"/>
              <a:t>plt.xlabel</a:t>
            </a:r>
            <a:r>
              <a:rPr lang="en-IN" sz="1400" dirty="0"/>
              <a:t>("Top Movie Genres")</a:t>
            </a:r>
          </a:p>
          <a:p>
            <a:r>
              <a:rPr lang="en-IN" sz="1400" dirty="0" err="1"/>
              <a:t>plt.xticks</a:t>
            </a:r>
            <a:r>
              <a:rPr lang="en-IN" sz="1400" dirty="0"/>
              <a:t>(rotation=45)</a:t>
            </a:r>
          </a:p>
          <a:p>
            <a:r>
              <a:rPr lang="en-IN" sz="1400" dirty="0" err="1"/>
              <a:t>plt.grid</a:t>
            </a:r>
            <a:r>
              <a:rPr lang="en-IN" sz="1400" dirty="0"/>
              <a:t>(False)</a:t>
            </a:r>
          </a:p>
          <a:p>
            <a:r>
              <a:rPr lang="en-IN" sz="1400" dirty="0" err="1"/>
              <a:t>plt.ylabel</a:t>
            </a:r>
            <a:r>
              <a:rPr lang="en-IN" sz="1400" dirty="0"/>
              <a:t>("Count")</a:t>
            </a:r>
          </a:p>
          <a:p>
            <a:r>
              <a:rPr lang="en-IN" sz="1400" dirty="0" err="1"/>
              <a:t>plt.savefig</a:t>
            </a:r>
            <a:r>
              <a:rPr lang="en-IN" sz="1400" dirty="0"/>
              <a:t>('top_10_genre_movie.jpg’)</a:t>
            </a:r>
          </a:p>
          <a:p>
            <a:r>
              <a:rPr lang="en-IN" sz="1400" dirty="0" err="1"/>
              <a:t>plt.show</a:t>
            </a:r>
            <a:r>
              <a:rPr lang="en-IN" sz="1400" dirty="0"/>
              <a:t>()</a:t>
            </a:r>
          </a:p>
          <a:p>
            <a:endParaRPr lang="en-IN" sz="1400" dirty="0"/>
          </a:p>
          <a:p>
            <a:endParaRPr lang="en-IN" sz="1400" dirty="0"/>
          </a:p>
          <a:p>
            <a:r>
              <a:rPr lang="en-IN" sz="1400" dirty="0" err="1"/>
              <a:t>plt.figure</a:t>
            </a:r>
            <a:r>
              <a:rPr lang="en-IN" sz="1400" dirty="0"/>
              <a:t>(</a:t>
            </a:r>
            <a:r>
              <a:rPr lang="en-IN" sz="1400" dirty="0" err="1"/>
              <a:t>figsize</a:t>
            </a:r>
            <a:r>
              <a:rPr lang="en-IN" sz="1400" dirty="0"/>
              <a:t>=(14,4))</a:t>
            </a:r>
          </a:p>
          <a:p>
            <a:r>
              <a:rPr lang="en-IN" sz="1400" dirty="0" err="1"/>
              <a:t>sns.barplot</a:t>
            </a:r>
            <a:r>
              <a:rPr lang="en-IN" sz="1400" dirty="0"/>
              <a:t>(x=top10_tv_show_genres.index , y=top10_tv_show_genres.values , palette='magma’)</a:t>
            </a:r>
          </a:p>
          <a:p>
            <a:r>
              <a:rPr lang="en-IN" sz="1400" dirty="0" err="1"/>
              <a:t>plt.title</a:t>
            </a:r>
            <a:r>
              <a:rPr lang="en-IN" sz="1400" dirty="0"/>
              <a:t>("Top Genres of TV Show")</a:t>
            </a:r>
          </a:p>
          <a:p>
            <a:r>
              <a:rPr lang="en-IN" sz="1400" dirty="0" err="1"/>
              <a:t>plt.xlabel</a:t>
            </a:r>
            <a:r>
              <a:rPr lang="en-IN" sz="1400" dirty="0"/>
              <a:t>("Top TV Show Genres")</a:t>
            </a:r>
          </a:p>
          <a:p>
            <a:r>
              <a:rPr lang="en-IN" sz="1400" dirty="0" err="1"/>
              <a:t>plt.ylabel</a:t>
            </a:r>
            <a:r>
              <a:rPr lang="en-IN" sz="1400" dirty="0"/>
              <a:t>("Count")</a:t>
            </a:r>
          </a:p>
          <a:p>
            <a:r>
              <a:rPr lang="en-IN" sz="1400" dirty="0" err="1"/>
              <a:t>plt.grid</a:t>
            </a:r>
            <a:r>
              <a:rPr lang="en-IN" sz="1400" dirty="0"/>
              <a:t>(False)</a:t>
            </a:r>
            <a:r>
              <a:rPr lang="en-IN" sz="1400" dirty="0" err="1"/>
              <a:t>plt.xticks</a:t>
            </a:r>
            <a:r>
              <a:rPr lang="en-IN" sz="1400" dirty="0"/>
              <a:t>(rotation=45)</a:t>
            </a:r>
          </a:p>
          <a:p>
            <a:r>
              <a:rPr lang="en-IN" sz="1400" dirty="0" err="1"/>
              <a:t>plt.savefig</a:t>
            </a:r>
            <a:r>
              <a:rPr lang="en-IN" sz="1400" dirty="0"/>
              <a:t>('top_10_genre_TV.jpg’)</a:t>
            </a:r>
          </a:p>
          <a:p>
            <a:r>
              <a:rPr lang="en-IN" sz="1400" dirty="0" err="1"/>
              <a:t>plt.show</a:t>
            </a:r>
            <a:r>
              <a:rPr lang="en-IN" sz="1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5117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D786DA7-18DF-4D43-BB1C-08806A05F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90" y="83126"/>
            <a:ext cx="9809910" cy="647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129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2010</Words>
  <Application>Microsoft Office PowerPoint</Application>
  <PresentationFormat>Widescreen</PresentationFormat>
  <Paragraphs>178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Project Name- Netflix Data: Cleaning, Analysis and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Name- Netflix Data: Cleaning, Analysis and Visualization</dc:title>
  <dc:creator>vaibhav barbate</dc:creator>
  <cp:lastModifiedBy>vaibhav barbate</cp:lastModifiedBy>
  <cp:revision>9</cp:revision>
  <dcterms:created xsi:type="dcterms:W3CDTF">2025-01-31T08:57:14Z</dcterms:created>
  <dcterms:modified xsi:type="dcterms:W3CDTF">2025-02-01T06:01:18Z</dcterms:modified>
</cp:coreProperties>
</file>