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handoutMasterIdLst>
    <p:handoutMasterId r:id="rId56"/>
  </p:handoutMasterIdLst>
  <p:sldIdLst>
    <p:sldId id="507" r:id="rId2"/>
    <p:sldId id="508" r:id="rId3"/>
    <p:sldId id="520" r:id="rId4"/>
    <p:sldId id="521" r:id="rId5"/>
    <p:sldId id="522" r:id="rId6"/>
    <p:sldId id="590" r:id="rId7"/>
    <p:sldId id="592" r:id="rId8"/>
    <p:sldId id="526" r:id="rId9"/>
    <p:sldId id="525" r:id="rId10"/>
    <p:sldId id="523" r:id="rId11"/>
    <p:sldId id="524" r:id="rId12"/>
    <p:sldId id="589" r:id="rId13"/>
    <p:sldId id="517" r:id="rId14"/>
    <p:sldId id="528" r:id="rId15"/>
    <p:sldId id="529" r:id="rId16"/>
    <p:sldId id="531" r:id="rId17"/>
    <p:sldId id="550" r:id="rId18"/>
    <p:sldId id="549" r:id="rId19"/>
    <p:sldId id="551" r:id="rId20"/>
    <p:sldId id="553" r:id="rId21"/>
    <p:sldId id="554" r:id="rId22"/>
    <p:sldId id="555" r:id="rId23"/>
    <p:sldId id="556" r:id="rId24"/>
    <p:sldId id="558" r:id="rId25"/>
    <p:sldId id="559" r:id="rId26"/>
    <p:sldId id="560" r:id="rId27"/>
    <p:sldId id="530" r:id="rId28"/>
    <p:sldId id="518" r:id="rId29"/>
    <p:sldId id="561" r:id="rId30"/>
    <p:sldId id="564" r:id="rId31"/>
    <p:sldId id="565" r:id="rId32"/>
    <p:sldId id="572" r:id="rId33"/>
    <p:sldId id="566" r:id="rId34"/>
    <p:sldId id="569" r:id="rId35"/>
    <p:sldId id="568" r:id="rId36"/>
    <p:sldId id="573" r:id="rId37"/>
    <p:sldId id="574" r:id="rId38"/>
    <p:sldId id="567" r:id="rId39"/>
    <p:sldId id="519" r:id="rId40"/>
    <p:sldId id="578" r:id="rId41"/>
    <p:sldId id="576" r:id="rId42"/>
    <p:sldId id="544" r:id="rId43"/>
    <p:sldId id="579" r:id="rId44"/>
    <p:sldId id="543" r:id="rId45"/>
    <p:sldId id="581" r:id="rId46"/>
    <p:sldId id="546" r:id="rId47"/>
    <p:sldId id="582" r:id="rId48"/>
    <p:sldId id="580" r:id="rId49"/>
    <p:sldId id="584" r:id="rId50"/>
    <p:sldId id="585" r:id="rId51"/>
    <p:sldId id="593" r:id="rId52"/>
    <p:sldId id="587" r:id="rId53"/>
    <p:sldId id="547" r:id="rId5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1E4B87"/>
    <a:srgbClr val="C0504D"/>
    <a:srgbClr val="FF8200"/>
    <a:srgbClr val="BF5700"/>
    <a:srgbClr val="1D1A36"/>
    <a:srgbClr val="262626"/>
    <a:srgbClr val="1B306B"/>
    <a:srgbClr val="FFCC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4" autoAdjust="0"/>
    <p:restoredTop sz="96412" autoAdjust="0"/>
  </p:normalViewPr>
  <p:slideViewPr>
    <p:cSldViewPr>
      <p:cViewPr varScale="1">
        <p:scale>
          <a:sx n="127" d="100"/>
          <a:sy n="127" d="100"/>
        </p:scale>
        <p:origin x="16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29"/>
            <a:ext cx="9144000" cy="6859029"/>
          </a:xfrm>
          <a:prstGeom prst="rect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1029"/>
            <a:ext cx="9144000" cy="648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715000" y="6561585"/>
            <a:ext cx="3320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6991" y="2930293"/>
            <a:ext cx="8229600" cy="710167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86200" y="3900425"/>
            <a:ext cx="474039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&lt;Month Day, Year&gt;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&lt;Unit #.#&gt;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96990" y="3900425"/>
            <a:ext cx="348921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&lt;Course Name&gt; |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3396FEB-9CEF-4D28-A9B3-312C2ED4BD7F}"/>
              </a:ext>
            </a:extLst>
          </p:cNvPr>
          <p:cNvSpPr/>
          <p:nvPr userDrawn="1"/>
        </p:nvSpPr>
        <p:spPr>
          <a:xfrm>
            <a:off x="426891" y="3747583"/>
            <a:ext cx="8199699" cy="45719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Divi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CCE6"/>
          </a:solidFill>
          <a:ln>
            <a:solidFill>
              <a:srgbClr val="6CC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2895600"/>
            <a:ext cx="9144000" cy="956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457200" y="3029740"/>
            <a:ext cx="6381750" cy="704060"/>
          </a:xfrm>
          <a:ln w="50800"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71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725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29F11-3EF6-4BD6-A94A-20D1ACD3B67C}"/>
              </a:ext>
            </a:extLst>
          </p:cNvPr>
          <p:cNvSpPr/>
          <p:nvPr userDrawn="1"/>
        </p:nvSpPr>
        <p:spPr>
          <a:xfrm>
            <a:off x="0" y="815595"/>
            <a:ext cx="9144000" cy="5434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5CA7C-2FAF-4CE6-AFC0-A31F8C7818AB}"/>
              </a:ext>
            </a:extLst>
          </p:cNvPr>
          <p:cNvSpPr txBox="1"/>
          <p:nvPr userDrawn="1"/>
        </p:nvSpPr>
        <p:spPr>
          <a:xfrm>
            <a:off x="234470" y="76918"/>
            <a:ext cx="24922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&gt; YOUR TURN!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7393885-A58D-4211-B384-4700AB3E17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203325"/>
            <a:ext cx="8616470" cy="49688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769976-5F8C-41B1-956B-236F14B0A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4800" y="80936"/>
            <a:ext cx="4829329" cy="411480"/>
          </a:xfrm>
        </p:spPr>
        <p:txBody>
          <a:bodyPr anchor="b">
            <a:noAutofit/>
          </a:bodyPr>
          <a:lstStyle>
            <a:lvl1pPr marL="0" indent="0" algn="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Activity: &lt;Activity Name (Time)&gt;</a:t>
            </a:r>
          </a:p>
        </p:txBody>
      </p:sp>
    </p:spTree>
    <p:extLst>
      <p:ext uri="{BB962C8B-B14F-4D97-AF65-F5344CB8AC3E}">
        <p14:creationId xmlns:p14="http://schemas.microsoft.com/office/powerpoint/2010/main" val="3141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224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DC34C-3F82-4032-8D9C-649B7427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1F019-2B53-4156-B3DD-ED4A5470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9EF8-5759-46AD-AA7E-42CC9C557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7989-4D39-40AC-9649-C7454B533E02}" type="datetimeFigureOut">
              <a:rPr lang="en-US" smtClean="0"/>
              <a:t>7/9/18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5F78-3307-456C-83A9-7A482DCE8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2FD9-8882-41F2-BE2B-BB7DC893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124C-08FF-473B-8712-3145E051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8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inventwithpython.com/cipherwheel/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serware.com/2009/09/stick-figure-guide-to-advanced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7E97-6230-4C2E-9A23-88CDE432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Psst… </a:t>
            </a:r>
            <a:r>
              <a:rPr lang="en-US" dirty="0"/>
              <a:t>Intro to Cryptography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7DD6D-0218-4DE2-9FA0-E647B5D2C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2D4FF-E92B-4EA5-A99A-0A6EAF0EC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4.1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D316E-DB04-45A0-A337-71F21B1B25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Cybersecurity Boot Camp |</a:t>
            </a:r>
          </a:p>
        </p:txBody>
      </p:sp>
    </p:spTree>
    <p:extLst>
      <p:ext uri="{BB962C8B-B14F-4D97-AF65-F5344CB8AC3E}">
        <p14:creationId xmlns:p14="http://schemas.microsoft.com/office/powerpoint/2010/main" val="11856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Ciphers Through History</a:t>
            </a:r>
          </a:p>
        </p:txBody>
      </p:sp>
      <p:pic>
        <p:nvPicPr>
          <p:cNvPr id="33794" name="Picture 2" descr="File:2008-09 Kaiserschloss Kryptologen.JPG">
            <a:extLst>
              <a:ext uri="{FF2B5EF4-FFF2-40B4-BE49-F238E27FC236}">
                <a16:creationId xmlns:a16="http://schemas.microsoft.com/office/drawing/2014/main" id="{904F6CDA-F71D-41C5-ABAD-8FB29CA98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44"/>
          <a:stretch/>
        </p:blipFill>
        <p:spPr bwMode="auto">
          <a:xfrm>
            <a:off x="330200" y="838200"/>
            <a:ext cx="5929017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9BC59D-828F-4110-8848-214CE30EDC46}"/>
              </a:ext>
            </a:extLst>
          </p:cNvPr>
          <p:cNvSpPr txBox="1"/>
          <p:nvPr/>
        </p:nvSpPr>
        <p:spPr>
          <a:xfrm>
            <a:off x="6259217" y="2758470"/>
            <a:ext cx="2808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Poznan monument celebrating the work of Polish Cryptologists whose breaking of Germany’s Enigma machine ciphers was pivotal in World War II.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25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Ciphers Through History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A5DC2C-8004-4EA7-8DD3-BE97552EA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7" y="762000"/>
            <a:ext cx="5627914" cy="55648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BD1DD8-568B-42EB-A01D-1E07AFE246F3}"/>
              </a:ext>
            </a:extLst>
          </p:cNvPr>
          <p:cNvSpPr txBox="1"/>
          <p:nvPr/>
        </p:nvSpPr>
        <p:spPr>
          <a:xfrm>
            <a:off x="6019800" y="2819400"/>
            <a:ext cx="2971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Recent article on the back-and-forth legal battles between Apple and the FBI regarding “unencryptable” Apple phones.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2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Our Focus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7413A-6BA1-480E-BDF8-E09471CBCF0C}"/>
              </a:ext>
            </a:extLst>
          </p:cNvPr>
          <p:cNvSpPr txBox="1"/>
          <p:nvPr/>
        </p:nvSpPr>
        <p:spPr>
          <a:xfrm>
            <a:off x="304800" y="914400"/>
            <a:ext cx="8534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This week, we’ll be:</a:t>
            </a:r>
          </a:p>
          <a:p>
            <a:r>
              <a:rPr lang="en-US" sz="28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Discussing some of the most well-known historic ciphers in the context of how they work and how they can be broken.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Implementing various ciphers using Python code.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And learning a few of the modern encryption concepts that underlie modern computing like Public Key Infrastructure (PKI) and Digital Signatures.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042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Caesar Cipher</a:t>
            </a:r>
          </a:p>
        </p:txBody>
      </p:sp>
    </p:spTree>
    <p:extLst>
      <p:ext uri="{BB962C8B-B14F-4D97-AF65-F5344CB8AC3E}">
        <p14:creationId xmlns:p14="http://schemas.microsoft.com/office/powerpoint/2010/main" val="27077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History of Caesar Cipher</a:t>
            </a:r>
          </a:p>
        </p:txBody>
      </p:sp>
      <p:pic>
        <p:nvPicPr>
          <p:cNvPr id="2050" name="Picture 2" descr="https://upload.wikimedia.org/wikipedia/commons/thumb/2/26/Gaius_Julius_Caesar_%28100-44_BC%29.JPG/220px-Gaius_Julius_Caesar_%28100-44_BC%29.JPG">
            <a:extLst>
              <a:ext uri="{FF2B5EF4-FFF2-40B4-BE49-F238E27FC236}">
                <a16:creationId xmlns:a16="http://schemas.microsoft.com/office/drawing/2014/main" id="{98207BBF-356D-4D73-9B6A-294FFA42A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3375" y="801486"/>
            <a:ext cx="3343275" cy="54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DE0398-0C56-41BA-89A6-C63706B43F6C}"/>
              </a:ext>
            </a:extLst>
          </p:cNvPr>
          <p:cNvSpPr txBox="1"/>
          <p:nvPr/>
        </p:nvSpPr>
        <p:spPr>
          <a:xfrm>
            <a:off x="3800475" y="2795192"/>
            <a:ext cx="5267325" cy="3416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Caesar Cipher </a:t>
            </a:r>
            <a:r>
              <a:rPr lang="en-US" dirty="0"/>
              <a:t>is one of the best known historic encryption techniques.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 simple “</a:t>
            </a:r>
            <a:r>
              <a:rPr lang="en-US" b="1" dirty="0"/>
              <a:t>substitution cipher</a:t>
            </a:r>
            <a:r>
              <a:rPr lang="en-US" dirty="0"/>
              <a:t>” in which messages are letter shifted according to a key.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It’s named after Julius Caesar who is said to have used a shift of three to protect military messages.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Despite it’s age and simplicity, it continues to appear as a blunt method of obfuscation.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1CB1A-C61D-4134-B95C-9FC5F2464AE7}"/>
              </a:ext>
            </a:extLst>
          </p:cNvPr>
          <p:cNvSpPr txBox="1"/>
          <p:nvPr/>
        </p:nvSpPr>
        <p:spPr>
          <a:xfrm>
            <a:off x="3962400" y="1110734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They  Shall Never Crack My Code!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0916A9-DE94-4C0E-B809-648EB8CEA9ED}"/>
              </a:ext>
            </a:extLst>
          </p:cNvPr>
          <p:cNvCxnSpPr>
            <a:cxnSpLocks/>
          </p:cNvCxnSpPr>
          <p:nvPr/>
        </p:nvCxnSpPr>
        <p:spPr>
          <a:xfrm flipV="1">
            <a:off x="3276600" y="1480066"/>
            <a:ext cx="762000" cy="638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4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How the Caesar Cipher Works</a:t>
            </a:r>
          </a:p>
        </p:txBody>
      </p:sp>
      <p:pic>
        <p:nvPicPr>
          <p:cNvPr id="7170" name="Picture 2" descr="Image result for caesar cipher wheel">
            <a:extLst>
              <a:ext uri="{FF2B5EF4-FFF2-40B4-BE49-F238E27FC236}">
                <a16:creationId xmlns:a16="http://schemas.microsoft.com/office/drawing/2014/main" id="{5DFD8ABE-1355-477B-B9BF-86F2E67DD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1"/>
            <a:ext cx="2438400" cy="242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0EBA8C-824E-4BD5-BC39-7796E1CE452E}"/>
              </a:ext>
            </a:extLst>
          </p:cNvPr>
          <p:cNvSpPr txBox="1"/>
          <p:nvPr/>
        </p:nvSpPr>
        <p:spPr>
          <a:xfrm>
            <a:off x="228600" y="5105400"/>
            <a:ext cx="8763000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Senders select a shift-index (key) and use it to shift their messages (</a:t>
            </a:r>
            <a:r>
              <a:rPr lang="en-US" b="1" dirty="0"/>
              <a:t>encryption</a:t>
            </a:r>
            <a:r>
              <a:rPr lang="en-US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Recipients then use the same key to retrieve the original message (</a:t>
            </a:r>
            <a:r>
              <a:rPr lang="en-US" b="1" dirty="0"/>
              <a:t>decryption</a:t>
            </a:r>
            <a:r>
              <a:rPr lang="en-US" dirty="0"/>
              <a:t>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45B94-0752-4D20-9503-7B5A981FFAED}"/>
              </a:ext>
            </a:extLst>
          </p:cNvPr>
          <p:cNvSpPr txBox="1"/>
          <p:nvPr/>
        </p:nvSpPr>
        <p:spPr>
          <a:xfrm>
            <a:off x="342900" y="914399"/>
            <a:ext cx="2705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Sender:</a:t>
            </a:r>
          </a:p>
          <a:p>
            <a:pPr marL="342900" indent="-342900">
              <a:buAutoNum type="arabicPeriod"/>
            </a:pPr>
            <a:r>
              <a:rPr lang="en-US" dirty="0"/>
              <a:t>Writes Message</a:t>
            </a:r>
          </a:p>
          <a:p>
            <a:pPr marL="342900" indent="-342900">
              <a:buAutoNum type="arabicPeriod"/>
            </a:pPr>
            <a:r>
              <a:rPr lang="en-US" dirty="0"/>
              <a:t>Selects Key </a:t>
            </a:r>
          </a:p>
          <a:p>
            <a:pPr marL="342900" indent="-342900">
              <a:buAutoNum type="arabicPeriod"/>
            </a:pPr>
            <a:r>
              <a:rPr lang="en-US" dirty="0"/>
              <a:t>Encodes Message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7" name="Picture 2" descr="Image result for caesar cipher wheel">
            <a:extLst>
              <a:ext uri="{FF2B5EF4-FFF2-40B4-BE49-F238E27FC236}">
                <a16:creationId xmlns:a16="http://schemas.microsoft.com/office/drawing/2014/main" id="{C569C67F-F067-4963-BCC7-431BC2300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0"/>
            <a:ext cx="2438400" cy="242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7731B2-F440-4141-8511-653962F22D8E}"/>
              </a:ext>
            </a:extLst>
          </p:cNvPr>
          <p:cNvCxnSpPr/>
          <p:nvPr/>
        </p:nvCxnSpPr>
        <p:spPr>
          <a:xfrm>
            <a:off x="3200400" y="3343219"/>
            <a:ext cx="2743200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8C0D63-72FB-4BF5-8F19-04A47A4E3644}"/>
              </a:ext>
            </a:extLst>
          </p:cNvPr>
          <p:cNvSpPr txBox="1"/>
          <p:nvPr/>
        </p:nvSpPr>
        <p:spPr>
          <a:xfrm>
            <a:off x="6096000" y="914399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Receiver:</a:t>
            </a:r>
          </a:p>
          <a:p>
            <a:pPr marL="342900" indent="-342900">
              <a:buAutoNum type="arabicPeriod"/>
            </a:pPr>
            <a:r>
              <a:rPr lang="en-US" dirty="0"/>
              <a:t>Receives Message</a:t>
            </a:r>
          </a:p>
          <a:p>
            <a:pPr marL="342900" indent="-342900">
              <a:buAutoNum type="arabicPeriod"/>
            </a:pPr>
            <a:r>
              <a:rPr lang="en-US" dirty="0"/>
              <a:t>Uses </a:t>
            </a:r>
            <a:r>
              <a:rPr lang="en-US" i="1" dirty="0"/>
              <a:t>known</a:t>
            </a:r>
            <a:r>
              <a:rPr lang="en-US" dirty="0"/>
              <a:t> key</a:t>
            </a:r>
          </a:p>
          <a:p>
            <a:pPr marL="342900" indent="-342900">
              <a:buAutoNum type="arabicPeriod"/>
            </a:pPr>
            <a:r>
              <a:rPr lang="en-US" dirty="0"/>
              <a:t>Decodes Message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15A30-6A5D-4234-BBED-06619D44D43B}"/>
              </a:ext>
            </a:extLst>
          </p:cNvPr>
          <p:cNvSpPr txBox="1"/>
          <p:nvPr/>
        </p:nvSpPr>
        <p:spPr>
          <a:xfrm>
            <a:off x="3781425" y="284889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Message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9F3F5B-7DC7-4C2F-896D-A0FDC7207781}"/>
              </a:ext>
            </a:extLst>
          </p:cNvPr>
          <p:cNvSpPr txBox="1"/>
          <p:nvPr/>
        </p:nvSpPr>
        <p:spPr>
          <a:xfrm>
            <a:off x="3810000" y="345843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3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Caesar At Work (Message Encoding)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D8C31A-3906-46D0-B8CF-4D68812C11C2}"/>
              </a:ext>
            </a:extLst>
          </p:cNvPr>
          <p:cNvSpPr txBox="1"/>
          <p:nvPr/>
        </p:nvSpPr>
        <p:spPr>
          <a:xfrm>
            <a:off x="500846" y="4572000"/>
            <a:ext cx="81097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How it Works:</a:t>
            </a:r>
          </a:p>
          <a:p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Caesar Cipher works by shifting letters a set number of indices from their original position.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number of letter shifts is determined by the </a:t>
            </a:r>
            <a:r>
              <a:rPr lang="en-US" sz="2000" b="1" dirty="0"/>
              <a:t>key</a:t>
            </a:r>
            <a:r>
              <a:rPr lang="en-US" sz="2000" dirty="0"/>
              <a:t> value. 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BECF58F-19D0-45A8-92A8-29B7158F5C0E}"/>
              </a:ext>
            </a:extLst>
          </p:cNvPr>
          <p:cNvCxnSpPr>
            <a:cxnSpLocks/>
          </p:cNvCxnSpPr>
          <p:nvPr/>
        </p:nvCxnSpPr>
        <p:spPr>
          <a:xfrm>
            <a:off x="596900" y="4489561"/>
            <a:ext cx="762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6582894-1149-4F67-9C5D-7C080F0307F5}"/>
              </a:ext>
            </a:extLst>
          </p:cNvPr>
          <p:cNvGrpSpPr/>
          <p:nvPr/>
        </p:nvGrpSpPr>
        <p:grpSpPr>
          <a:xfrm>
            <a:off x="596900" y="1534779"/>
            <a:ext cx="7620000" cy="762000"/>
            <a:chOff x="596900" y="2346423"/>
            <a:chExt cx="7620000" cy="7620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404A005-D3F4-47F2-89F8-1D9D4DCC4071}"/>
                </a:ext>
              </a:extLst>
            </p:cNvPr>
            <p:cNvSpPr/>
            <p:nvPr/>
          </p:nvSpPr>
          <p:spPr>
            <a:xfrm>
              <a:off x="596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B9D47B9-F21A-436C-B0CD-6C12ADDC932D}"/>
                </a:ext>
              </a:extLst>
            </p:cNvPr>
            <p:cNvSpPr/>
            <p:nvPr/>
          </p:nvSpPr>
          <p:spPr>
            <a:xfrm>
              <a:off x="1358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87DAB5-2B76-40B2-A955-4FE6D3F1CAA0}"/>
                </a:ext>
              </a:extLst>
            </p:cNvPr>
            <p:cNvSpPr/>
            <p:nvPr/>
          </p:nvSpPr>
          <p:spPr>
            <a:xfrm>
              <a:off x="2120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A58F973-C4CA-4E9E-A23A-30E23D72D803}"/>
                </a:ext>
              </a:extLst>
            </p:cNvPr>
            <p:cNvSpPr/>
            <p:nvPr/>
          </p:nvSpPr>
          <p:spPr>
            <a:xfrm>
              <a:off x="2882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5F815E3-E1C7-44BE-9A65-4B959B2BDA4F}"/>
                </a:ext>
              </a:extLst>
            </p:cNvPr>
            <p:cNvSpPr/>
            <p:nvPr/>
          </p:nvSpPr>
          <p:spPr>
            <a:xfrm>
              <a:off x="3644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33CC50B-6AC7-491F-A75E-3CC00675F674}"/>
                </a:ext>
              </a:extLst>
            </p:cNvPr>
            <p:cNvSpPr/>
            <p:nvPr/>
          </p:nvSpPr>
          <p:spPr>
            <a:xfrm>
              <a:off x="4406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A5F2E31-F5A0-4037-B1AA-9AB066311D2F}"/>
                </a:ext>
              </a:extLst>
            </p:cNvPr>
            <p:cNvSpPr/>
            <p:nvPr/>
          </p:nvSpPr>
          <p:spPr>
            <a:xfrm>
              <a:off x="5168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47A49E0-9C96-4C3D-B23D-891950650580}"/>
                </a:ext>
              </a:extLst>
            </p:cNvPr>
            <p:cNvSpPr/>
            <p:nvPr/>
          </p:nvSpPr>
          <p:spPr>
            <a:xfrm>
              <a:off x="5930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0E8151-817B-451B-854C-41001CBAEE67}"/>
                </a:ext>
              </a:extLst>
            </p:cNvPr>
            <p:cNvSpPr/>
            <p:nvPr/>
          </p:nvSpPr>
          <p:spPr>
            <a:xfrm>
              <a:off x="6692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C92AE5C-542F-4521-9EA0-57908806ED89}"/>
                </a:ext>
              </a:extLst>
            </p:cNvPr>
            <p:cNvSpPr/>
            <p:nvPr/>
          </p:nvSpPr>
          <p:spPr>
            <a:xfrm>
              <a:off x="7454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J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E84BE9EC-952A-4FEF-B8A4-A1D7EF47EC7D}"/>
              </a:ext>
            </a:extLst>
          </p:cNvPr>
          <p:cNvSpPr txBox="1"/>
          <p:nvPr/>
        </p:nvSpPr>
        <p:spPr>
          <a:xfrm>
            <a:off x="500846" y="115592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Original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C3A1621-2A0B-4468-9D25-DC22A49DF63D}"/>
              </a:ext>
            </a:extLst>
          </p:cNvPr>
          <p:cNvGrpSpPr/>
          <p:nvPr/>
        </p:nvGrpSpPr>
        <p:grpSpPr>
          <a:xfrm>
            <a:off x="596900" y="3183943"/>
            <a:ext cx="7620000" cy="762000"/>
            <a:chOff x="596900" y="3689546"/>
            <a:chExt cx="7620000" cy="762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1523AC7-D230-4F01-83A1-7896068F1D10}"/>
                </a:ext>
              </a:extLst>
            </p:cNvPr>
            <p:cNvSpPr/>
            <p:nvPr/>
          </p:nvSpPr>
          <p:spPr>
            <a:xfrm>
              <a:off x="596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6452BE3-F8B7-4A49-83C3-72682C17B6A5}"/>
                </a:ext>
              </a:extLst>
            </p:cNvPr>
            <p:cNvSpPr/>
            <p:nvPr/>
          </p:nvSpPr>
          <p:spPr>
            <a:xfrm>
              <a:off x="1358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0664D42-7C7C-4D73-A85E-AFEA8142ACCF}"/>
                </a:ext>
              </a:extLst>
            </p:cNvPr>
            <p:cNvSpPr/>
            <p:nvPr/>
          </p:nvSpPr>
          <p:spPr>
            <a:xfrm>
              <a:off x="2120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130309A-E4EA-4E72-88B6-223CBA5E2645}"/>
                </a:ext>
              </a:extLst>
            </p:cNvPr>
            <p:cNvSpPr/>
            <p:nvPr/>
          </p:nvSpPr>
          <p:spPr>
            <a:xfrm>
              <a:off x="2882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93C8D85-C599-45A9-907D-5215D7750D4C}"/>
                </a:ext>
              </a:extLst>
            </p:cNvPr>
            <p:cNvSpPr/>
            <p:nvPr/>
          </p:nvSpPr>
          <p:spPr>
            <a:xfrm>
              <a:off x="3644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35C5A1C-EA8C-4118-9CFA-9048A141CB1A}"/>
                </a:ext>
              </a:extLst>
            </p:cNvPr>
            <p:cNvSpPr/>
            <p:nvPr/>
          </p:nvSpPr>
          <p:spPr>
            <a:xfrm>
              <a:off x="4406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FC7147D-B9D7-4492-8F34-6E61DCCB884F}"/>
                </a:ext>
              </a:extLst>
            </p:cNvPr>
            <p:cNvSpPr/>
            <p:nvPr/>
          </p:nvSpPr>
          <p:spPr>
            <a:xfrm>
              <a:off x="5168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G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7C206E6-29F6-412F-A084-99E3714781BB}"/>
                </a:ext>
              </a:extLst>
            </p:cNvPr>
            <p:cNvSpPr/>
            <p:nvPr/>
          </p:nvSpPr>
          <p:spPr>
            <a:xfrm>
              <a:off x="5930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7FD95CA-2274-43A4-A1B5-3B30FAC318DD}"/>
                </a:ext>
              </a:extLst>
            </p:cNvPr>
            <p:cNvSpPr/>
            <p:nvPr/>
          </p:nvSpPr>
          <p:spPr>
            <a:xfrm>
              <a:off x="6692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I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971B820-CA5C-4CF8-BB31-E99DBB264852}"/>
                </a:ext>
              </a:extLst>
            </p:cNvPr>
            <p:cNvSpPr/>
            <p:nvPr/>
          </p:nvSpPr>
          <p:spPr>
            <a:xfrm>
              <a:off x="7454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J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E042514-358C-4C02-95F9-DB2837014862}"/>
              </a:ext>
            </a:extLst>
          </p:cNvPr>
          <p:cNvSpPr txBox="1"/>
          <p:nvPr/>
        </p:nvSpPr>
        <p:spPr>
          <a:xfrm>
            <a:off x="500846" y="396733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Encoded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7983B84-4ADD-4055-A988-46A4A09215D4}"/>
              </a:ext>
            </a:extLst>
          </p:cNvPr>
          <p:cNvSpPr/>
          <p:nvPr/>
        </p:nvSpPr>
        <p:spPr>
          <a:xfrm>
            <a:off x="7010400" y="838200"/>
            <a:ext cx="1206500" cy="4509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= 0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5237A06-2DB4-44C2-B2BA-ED7477F25549}"/>
              </a:ext>
            </a:extLst>
          </p:cNvPr>
          <p:cNvCxnSpPr>
            <a:stCxn id="69" idx="2"/>
            <a:endCxn id="81" idx="0"/>
          </p:cNvCxnSpPr>
          <p:nvPr/>
        </p:nvCxnSpPr>
        <p:spPr>
          <a:xfrm>
            <a:off x="9779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9EA453F-4C61-40EC-B0D9-AFA5AD8915E6}"/>
              </a:ext>
            </a:extLst>
          </p:cNvPr>
          <p:cNvCxnSpPr/>
          <p:nvPr/>
        </p:nvCxnSpPr>
        <p:spPr>
          <a:xfrm>
            <a:off x="1752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51D28B-E93B-43D5-AE35-C38DB7543A11}"/>
              </a:ext>
            </a:extLst>
          </p:cNvPr>
          <p:cNvCxnSpPr/>
          <p:nvPr/>
        </p:nvCxnSpPr>
        <p:spPr>
          <a:xfrm>
            <a:off x="2514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DFEBB26-7CC0-4B5F-B179-A759DC31F771}"/>
              </a:ext>
            </a:extLst>
          </p:cNvPr>
          <p:cNvCxnSpPr/>
          <p:nvPr/>
        </p:nvCxnSpPr>
        <p:spPr>
          <a:xfrm>
            <a:off x="32639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D36055-E3B9-4262-936B-BCA7CFA87A76}"/>
              </a:ext>
            </a:extLst>
          </p:cNvPr>
          <p:cNvCxnSpPr/>
          <p:nvPr/>
        </p:nvCxnSpPr>
        <p:spPr>
          <a:xfrm>
            <a:off x="4038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9158AB7-2D4D-4C02-B519-7F9B90306151}"/>
              </a:ext>
            </a:extLst>
          </p:cNvPr>
          <p:cNvCxnSpPr/>
          <p:nvPr/>
        </p:nvCxnSpPr>
        <p:spPr>
          <a:xfrm>
            <a:off x="4800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07CE354-9156-48E8-84E3-7AAC395BE0B7}"/>
              </a:ext>
            </a:extLst>
          </p:cNvPr>
          <p:cNvCxnSpPr/>
          <p:nvPr/>
        </p:nvCxnSpPr>
        <p:spPr>
          <a:xfrm>
            <a:off x="55499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6789CCF-0CBF-42CE-9DB5-B6DAF6E84958}"/>
              </a:ext>
            </a:extLst>
          </p:cNvPr>
          <p:cNvCxnSpPr/>
          <p:nvPr/>
        </p:nvCxnSpPr>
        <p:spPr>
          <a:xfrm>
            <a:off x="6324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8A983BE-9D99-4442-82F1-4EFB1E03CDEF}"/>
              </a:ext>
            </a:extLst>
          </p:cNvPr>
          <p:cNvCxnSpPr/>
          <p:nvPr/>
        </p:nvCxnSpPr>
        <p:spPr>
          <a:xfrm>
            <a:off x="7086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C5A1064-EC0F-4AC3-B54C-D1546D0DCAD0}"/>
              </a:ext>
            </a:extLst>
          </p:cNvPr>
          <p:cNvCxnSpPr/>
          <p:nvPr/>
        </p:nvCxnSpPr>
        <p:spPr>
          <a:xfrm>
            <a:off x="7848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0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Caesar At Work (Message Encoding)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D8C31A-3906-46D0-B8CF-4D68812C11C2}"/>
              </a:ext>
            </a:extLst>
          </p:cNvPr>
          <p:cNvSpPr txBox="1"/>
          <p:nvPr/>
        </p:nvSpPr>
        <p:spPr>
          <a:xfrm>
            <a:off x="596900" y="4758664"/>
            <a:ext cx="8242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Examples:</a:t>
            </a:r>
            <a:endParaRPr lang="en-US" sz="2400" dirty="0"/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“I HID A CAB” →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“I HID A CAB”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“A BAD DAD” →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“A BAD DAD”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522133-C320-4BC2-9A9E-FAF35C6E8CD7}"/>
              </a:ext>
            </a:extLst>
          </p:cNvPr>
          <p:cNvGrpSpPr/>
          <p:nvPr/>
        </p:nvGrpSpPr>
        <p:grpSpPr>
          <a:xfrm>
            <a:off x="596900" y="1534779"/>
            <a:ext cx="7620000" cy="762000"/>
            <a:chOff x="596900" y="2346423"/>
            <a:chExt cx="7620000" cy="762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46EA59-F505-4136-BDFB-887F3F79F2C7}"/>
                </a:ext>
              </a:extLst>
            </p:cNvPr>
            <p:cNvSpPr/>
            <p:nvPr/>
          </p:nvSpPr>
          <p:spPr>
            <a:xfrm>
              <a:off x="596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BEEB4E6-A6B4-4D82-8B90-1808093B20A1}"/>
                </a:ext>
              </a:extLst>
            </p:cNvPr>
            <p:cNvSpPr/>
            <p:nvPr/>
          </p:nvSpPr>
          <p:spPr>
            <a:xfrm>
              <a:off x="1358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232445-9F07-4D46-BAC4-B2273AA7448B}"/>
                </a:ext>
              </a:extLst>
            </p:cNvPr>
            <p:cNvSpPr/>
            <p:nvPr/>
          </p:nvSpPr>
          <p:spPr>
            <a:xfrm>
              <a:off x="2120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0B2EBE-4D88-4093-8B34-D831BA5AB2B1}"/>
                </a:ext>
              </a:extLst>
            </p:cNvPr>
            <p:cNvSpPr/>
            <p:nvPr/>
          </p:nvSpPr>
          <p:spPr>
            <a:xfrm>
              <a:off x="2882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EC6A11E-62F7-47BC-8693-39363BA1EC84}"/>
                </a:ext>
              </a:extLst>
            </p:cNvPr>
            <p:cNvSpPr/>
            <p:nvPr/>
          </p:nvSpPr>
          <p:spPr>
            <a:xfrm>
              <a:off x="3644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FFF8591-51DB-413B-AD5B-C59F13498FC2}"/>
                </a:ext>
              </a:extLst>
            </p:cNvPr>
            <p:cNvSpPr/>
            <p:nvPr/>
          </p:nvSpPr>
          <p:spPr>
            <a:xfrm>
              <a:off x="4406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2E11EF4-9683-4890-AE27-2E463F22D28D}"/>
                </a:ext>
              </a:extLst>
            </p:cNvPr>
            <p:cNvSpPr/>
            <p:nvPr/>
          </p:nvSpPr>
          <p:spPr>
            <a:xfrm>
              <a:off x="5168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8BDC117-2961-4FE1-8186-5CFA86CE9C8B}"/>
                </a:ext>
              </a:extLst>
            </p:cNvPr>
            <p:cNvSpPr/>
            <p:nvPr/>
          </p:nvSpPr>
          <p:spPr>
            <a:xfrm>
              <a:off x="5930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43B5C7B-00C8-433E-B580-50A93F9EFE3B}"/>
                </a:ext>
              </a:extLst>
            </p:cNvPr>
            <p:cNvSpPr/>
            <p:nvPr/>
          </p:nvSpPr>
          <p:spPr>
            <a:xfrm>
              <a:off x="6692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81F45D3-2B53-4398-A676-140B6BA569B9}"/>
                </a:ext>
              </a:extLst>
            </p:cNvPr>
            <p:cNvSpPr/>
            <p:nvPr/>
          </p:nvSpPr>
          <p:spPr>
            <a:xfrm>
              <a:off x="7454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J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85DD914-7159-4EE2-9A68-2813014D9586}"/>
              </a:ext>
            </a:extLst>
          </p:cNvPr>
          <p:cNvSpPr txBox="1"/>
          <p:nvPr/>
        </p:nvSpPr>
        <p:spPr>
          <a:xfrm>
            <a:off x="500846" y="115592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Original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C726E25-8FBC-41C5-B1F7-268BFBDC2B12}"/>
              </a:ext>
            </a:extLst>
          </p:cNvPr>
          <p:cNvGrpSpPr/>
          <p:nvPr/>
        </p:nvGrpSpPr>
        <p:grpSpPr>
          <a:xfrm>
            <a:off x="596900" y="3183943"/>
            <a:ext cx="7620000" cy="762000"/>
            <a:chOff x="596900" y="3689546"/>
            <a:chExt cx="7620000" cy="762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C5B80D0-A2E1-4E68-B753-FDABF434296F}"/>
                </a:ext>
              </a:extLst>
            </p:cNvPr>
            <p:cNvSpPr/>
            <p:nvPr/>
          </p:nvSpPr>
          <p:spPr>
            <a:xfrm>
              <a:off x="596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95C5BC4-C6F9-47BC-AFC1-9E2F2E1676A7}"/>
                </a:ext>
              </a:extLst>
            </p:cNvPr>
            <p:cNvSpPr/>
            <p:nvPr/>
          </p:nvSpPr>
          <p:spPr>
            <a:xfrm>
              <a:off x="1358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50E65A7-7112-4CD5-BF8E-A879FAA0E123}"/>
                </a:ext>
              </a:extLst>
            </p:cNvPr>
            <p:cNvSpPr/>
            <p:nvPr/>
          </p:nvSpPr>
          <p:spPr>
            <a:xfrm>
              <a:off x="2120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674BE6C-20E8-4A18-A162-9F78A90EDD5F}"/>
                </a:ext>
              </a:extLst>
            </p:cNvPr>
            <p:cNvSpPr/>
            <p:nvPr/>
          </p:nvSpPr>
          <p:spPr>
            <a:xfrm>
              <a:off x="2882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48442D5-F49D-440B-8A97-01266C0BE20C}"/>
                </a:ext>
              </a:extLst>
            </p:cNvPr>
            <p:cNvSpPr/>
            <p:nvPr/>
          </p:nvSpPr>
          <p:spPr>
            <a:xfrm>
              <a:off x="3644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4CF1A0B-3E79-4B01-9EBE-167CA633C579}"/>
                </a:ext>
              </a:extLst>
            </p:cNvPr>
            <p:cNvSpPr/>
            <p:nvPr/>
          </p:nvSpPr>
          <p:spPr>
            <a:xfrm>
              <a:off x="4406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328162D-4E7B-4132-8ED6-BB0FF556C597}"/>
                </a:ext>
              </a:extLst>
            </p:cNvPr>
            <p:cNvSpPr/>
            <p:nvPr/>
          </p:nvSpPr>
          <p:spPr>
            <a:xfrm>
              <a:off x="5168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G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4712D03-640F-4DD0-AE18-0A8E10246FFA}"/>
                </a:ext>
              </a:extLst>
            </p:cNvPr>
            <p:cNvSpPr/>
            <p:nvPr/>
          </p:nvSpPr>
          <p:spPr>
            <a:xfrm>
              <a:off x="5930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CA21777-D0EE-4849-9376-DB10FD763136}"/>
                </a:ext>
              </a:extLst>
            </p:cNvPr>
            <p:cNvSpPr/>
            <p:nvPr/>
          </p:nvSpPr>
          <p:spPr>
            <a:xfrm>
              <a:off x="6692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I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CF81FC-39DA-484A-B4E7-D88DBFA3274E}"/>
                </a:ext>
              </a:extLst>
            </p:cNvPr>
            <p:cNvSpPr/>
            <p:nvPr/>
          </p:nvSpPr>
          <p:spPr>
            <a:xfrm>
              <a:off x="7454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J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875C6510-1293-4375-8424-51F1C330A3A8}"/>
              </a:ext>
            </a:extLst>
          </p:cNvPr>
          <p:cNvSpPr txBox="1"/>
          <p:nvPr/>
        </p:nvSpPr>
        <p:spPr>
          <a:xfrm>
            <a:off x="500846" y="396733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469AE09-8E93-4078-B0DF-09400A921F1F}"/>
              </a:ext>
            </a:extLst>
          </p:cNvPr>
          <p:cNvSpPr/>
          <p:nvPr/>
        </p:nvSpPr>
        <p:spPr>
          <a:xfrm>
            <a:off x="7010400" y="838200"/>
            <a:ext cx="1206500" cy="4509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= 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E46A2C5-23A3-41E3-9FEC-A0AE88E458DC}"/>
              </a:ext>
            </a:extLst>
          </p:cNvPr>
          <p:cNvCxnSpPr>
            <a:stCxn id="42" idx="2"/>
            <a:endCxn id="66" idx="0"/>
          </p:cNvCxnSpPr>
          <p:nvPr/>
        </p:nvCxnSpPr>
        <p:spPr>
          <a:xfrm>
            <a:off x="9779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7D26E00-14BB-4355-BE08-AE62D3F22C02}"/>
              </a:ext>
            </a:extLst>
          </p:cNvPr>
          <p:cNvCxnSpPr/>
          <p:nvPr/>
        </p:nvCxnSpPr>
        <p:spPr>
          <a:xfrm>
            <a:off x="1752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8FC8E24-6D03-4AA1-A152-6B5F78A52A5A}"/>
              </a:ext>
            </a:extLst>
          </p:cNvPr>
          <p:cNvCxnSpPr/>
          <p:nvPr/>
        </p:nvCxnSpPr>
        <p:spPr>
          <a:xfrm>
            <a:off x="2514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5DA7819-E92B-4D67-9364-F4C15CE7CA75}"/>
              </a:ext>
            </a:extLst>
          </p:cNvPr>
          <p:cNvCxnSpPr/>
          <p:nvPr/>
        </p:nvCxnSpPr>
        <p:spPr>
          <a:xfrm>
            <a:off x="32639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AC53DC6-C16A-4661-A24A-D89F1A9B5C07}"/>
              </a:ext>
            </a:extLst>
          </p:cNvPr>
          <p:cNvCxnSpPr/>
          <p:nvPr/>
        </p:nvCxnSpPr>
        <p:spPr>
          <a:xfrm>
            <a:off x="4038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61E736E-8DC3-415F-B051-BD9A71AB4FFF}"/>
              </a:ext>
            </a:extLst>
          </p:cNvPr>
          <p:cNvCxnSpPr/>
          <p:nvPr/>
        </p:nvCxnSpPr>
        <p:spPr>
          <a:xfrm>
            <a:off x="4800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AEF17-9538-4BA2-A43D-BE13C8B6C9D1}"/>
              </a:ext>
            </a:extLst>
          </p:cNvPr>
          <p:cNvCxnSpPr/>
          <p:nvPr/>
        </p:nvCxnSpPr>
        <p:spPr>
          <a:xfrm>
            <a:off x="55499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72ADE7E-0D37-4676-88EC-C5A353B0C00A}"/>
              </a:ext>
            </a:extLst>
          </p:cNvPr>
          <p:cNvCxnSpPr/>
          <p:nvPr/>
        </p:nvCxnSpPr>
        <p:spPr>
          <a:xfrm>
            <a:off x="6324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898789D-17CD-4A11-B525-E2C2B39B0E96}"/>
              </a:ext>
            </a:extLst>
          </p:cNvPr>
          <p:cNvCxnSpPr/>
          <p:nvPr/>
        </p:nvCxnSpPr>
        <p:spPr>
          <a:xfrm>
            <a:off x="7086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A462AE-A500-43F4-AA02-E2CA33C6180E}"/>
              </a:ext>
            </a:extLst>
          </p:cNvPr>
          <p:cNvCxnSpPr/>
          <p:nvPr/>
        </p:nvCxnSpPr>
        <p:spPr>
          <a:xfrm>
            <a:off x="7848600" y="2296779"/>
            <a:ext cx="0" cy="887164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78EF4F-1490-4934-B79D-C2EBFF7DBB39}"/>
              </a:ext>
            </a:extLst>
          </p:cNvPr>
          <p:cNvCxnSpPr>
            <a:cxnSpLocks/>
          </p:cNvCxnSpPr>
          <p:nvPr/>
        </p:nvCxnSpPr>
        <p:spPr>
          <a:xfrm>
            <a:off x="596900" y="4489561"/>
            <a:ext cx="762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62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Caesar At Work (Message Encoding)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7A6D1D-95C7-4388-8EB9-0A67768BAB04}"/>
              </a:ext>
            </a:extLst>
          </p:cNvPr>
          <p:cNvGrpSpPr/>
          <p:nvPr/>
        </p:nvGrpSpPr>
        <p:grpSpPr>
          <a:xfrm>
            <a:off x="596900" y="1534779"/>
            <a:ext cx="7620000" cy="762000"/>
            <a:chOff x="596900" y="2346423"/>
            <a:chExt cx="7620000" cy="762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DD0D6D7-506A-435F-939C-8E02BBB47CF0}"/>
                </a:ext>
              </a:extLst>
            </p:cNvPr>
            <p:cNvSpPr/>
            <p:nvPr/>
          </p:nvSpPr>
          <p:spPr>
            <a:xfrm>
              <a:off x="596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5FB8F2-7DEB-443F-940B-D64E4136FC70}"/>
                </a:ext>
              </a:extLst>
            </p:cNvPr>
            <p:cNvSpPr/>
            <p:nvPr/>
          </p:nvSpPr>
          <p:spPr>
            <a:xfrm>
              <a:off x="1358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F9B8E2-3AD6-480D-BEF9-7080AD536857}"/>
                </a:ext>
              </a:extLst>
            </p:cNvPr>
            <p:cNvSpPr/>
            <p:nvPr/>
          </p:nvSpPr>
          <p:spPr>
            <a:xfrm>
              <a:off x="2120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76B77D-32AE-4523-9C13-8C64136F4B70}"/>
                </a:ext>
              </a:extLst>
            </p:cNvPr>
            <p:cNvSpPr/>
            <p:nvPr/>
          </p:nvSpPr>
          <p:spPr>
            <a:xfrm>
              <a:off x="2882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B7A03F9-307C-4B74-B4ED-268FF6E2A96A}"/>
                </a:ext>
              </a:extLst>
            </p:cNvPr>
            <p:cNvSpPr/>
            <p:nvPr/>
          </p:nvSpPr>
          <p:spPr>
            <a:xfrm>
              <a:off x="3644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1C3674-9C72-406A-A883-E5BA9758D4DE}"/>
                </a:ext>
              </a:extLst>
            </p:cNvPr>
            <p:cNvSpPr/>
            <p:nvPr/>
          </p:nvSpPr>
          <p:spPr>
            <a:xfrm>
              <a:off x="4406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AE817A-3E2F-4F88-8667-46BFF8F5B4DE}"/>
                </a:ext>
              </a:extLst>
            </p:cNvPr>
            <p:cNvSpPr/>
            <p:nvPr/>
          </p:nvSpPr>
          <p:spPr>
            <a:xfrm>
              <a:off x="5168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95523A-31F6-43FA-86FD-DB5249B3DCFA}"/>
                </a:ext>
              </a:extLst>
            </p:cNvPr>
            <p:cNvSpPr/>
            <p:nvPr/>
          </p:nvSpPr>
          <p:spPr>
            <a:xfrm>
              <a:off x="5930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3AF92E-3BF8-44A9-8BCF-7C1CD1D3AAC1}"/>
                </a:ext>
              </a:extLst>
            </p:cNvPr>
            <p:cNvSpPr/>
            <p:nvPr/>
          </p:nvSpPr>
          <p:spPr>
            <a:xfrm>
              <a:off x="6692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918EE2-1409-43B7-A4E6-6D4B2DB240E0}"/>
                </a:ext>
              </a:extLst>
            </p:cNvPr>
            <p:cNvSpPr/>
            <p:nvPr/>
          </p:nvSpPr>
          <p:spPr>
            <a:xfrm>
              <a:off x="7454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J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022E01-3C09-42F1-A4D4-A8BD3124606D}"/>
              </a:ext>
            </a:extLst>
          </p:cNvPr>
          <p:cNvSpPr txBox="1"/>
          <p:nvPr/>
        </p:nvSpPr>
        <p:spPr>
          <a:xfrm>
            <a:off x="500846" y="115592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Original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B5A046-6086-41B0-BB1B-D8D60DD225C0}"/>
              </a:ext>
            </a:extLst>
          </p:cNvPr>
          <p:cNvGrpSpPr/>
          <p:nvPr/>
        </p:nvGrpSpPr>
        <p:grpSpPr>
          <a:xfrm>
            <a:off x="596900" y="3183943"/>
            <a:ext cx="7620000" cy="762000"/>
            <a:chOff x="596900" y="3689546"/>
            <a:chExt cx="7620000" cy="762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45264B-6D1B-4B57-AF93-4ECCAD6C2B52}"/>
                </a:ext>
              </a:extLst>
            </p:cNvPr>
            <p:cNvSpPr/>
            <p:nvPr/>
          </p:nvSpPr>
          <p:spPr>
            <a:xfrm>
              <a:off x="596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57431-4E78-49D0-AFA5-F6C6D4E1739B}"/>
                </a:ext>
              </a:extLst>
            </p:cNvPr>
            <p:cNvSpPr/>
            <p:nvPr/>
          </p:nvSpPr>
          <p:spPr>
            <a:xfrm>
              <a:off x="1358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17E060-8B5E-42A9-B150-7DE4C5B712E3}"/>
                </a:ext>
              </a:extLst>
            </p:cNvPr>
            <p:cNvSpPr/>
            <p:nvPr/>
          </p:nvSpPr>
          <p:spPr>
            <a:xfrm>
              <a:off x="2120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23346A-AC3F-447F-8205-69C9F0B5E5B4}"/>
                </a:ext>
              </a:extLst>
            </p:cNvPr>
            <p:cNvSpPr/>
            <p:nvPr/>
          </p:nvSpPr>
          <p:spPr>
            <a:xfrm>
              <a:off x="2882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A865E2-ED56-4DCD-8553-AD7C71BEB2BE}"/>
                </a:ext>
              </a:extLst>
            </p:cNvPr>
            <p:cNvSpPr/>
            <p:nvPr/>
          </p:nvSpPr>
          <p:spPr>
            <a:xfrm>
              <a:off x="3644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1BD8BBA-9F97-4829-BB75-A37AF6407AD5}"/>
                </a:ext>
              </a:extLst>
            </p:cNvPr>
            <p:cNvSpPr/>
            <p:nvPr/>
          </p:nvSpPr>
          <p:spPr>
            <a:xfrm>
              <a:off x="4406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A635AF-9FD6-4463-B9BC-9A178BA1DD37}"/>
                </a:ext>
              </a:extLst>
            </p:cNvPr>
            <p:cNvSpPr/>
            <p:nvPr/>
          </p:nvSpPr>
          <p:spPr>
            <a:xfrm>
              <a:off x="5168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6BAB0B-2CB8-4C18-A1D3-E6A2859C9ED3}"/>
                </a:ext>
              </a:extLst>
            </p:cNvPr>
            <p:cNvSpPr/>
            <p:nvPr/>
          </p:nvSpPr>
          <p:spPr>
            <a:xfrm>
              <a:off x="5930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9E6E04C-853B-4393-88D1-8649A496BC33}"/>
                </a:ext>
              </a:extLst>
            </p:cNvPr>
            <p:cNvSpPr/>
            <p:nvPr/>
          </p:nvSpPr>
          <p:spPr>
            <a:xfrm>
              <a:off x="6692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I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3BA345-EC71-4954-B229-E7E736D67920}"/>
                </a:ext>
              </a:extLst>
            </p:cNvPr>
            <p:cNvSpPr/>
            <p:nvPr/>
          </p:nvSpPr>
          <p:spPr>
            <a:xfrm>
              <a:off x="7454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J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5609D7-7B20-4415-BC60-AC9AE3F30DBF}"/>
              </a:ext>
            </a:extLst>
          </p:cNvPr>
          <p:cNvSpPr txBox="1"/>
          <p:nvPr/>
        </p:nvSpPr>
        <p:spPr>
          <a:xfrm>
            <a:off x="500846" y="396733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0229A4-8501-46F3-8FAE-BB98FEC9F85F}"/>
              </a:ext>
            </a:extLst>
          </p:cNvPr>
          <p:cNvSpPr/>
          <p:nvPr/>
        </p:nvSpPr>
        <p:spPr>
          <a:xfrm>
            <a:off x="7010400" y="838200"/>
            <a:ext cx="1206500" cy="4509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= 1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C654E6A-A610-4829-BBEE-E27FE27108FE}"/>
              </a:ext>
            </a:extLst>
          </p:cNvPr>
          <p:cNvCxnSpPr>
            <a:stCxn id="3" idx="2"/>
            <a:endCxn id="17" idx="0"/>
          </p:cNvCxnSpPr>
          <p:nvPr/>
        </p:nvCxnSpPr>
        <p:spPr>
          <a:xfrm rot="16200000" flipH="1">
            <a:off x="915318" y="2359361"/>
            <a:ext cx="887164" cy="762000"/>
          </a:xfrm>
          <a:prstGeom prst="curvedConnector3">
            <a:avLst/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8864770-A7F1-4A15-B9D3-AC59508DB577}"/>
              </a:ext>
            </a:extLst>
          </p:cNvPr>
          <p:cNvCxnSpPr>
            <a:stCxn id="5" idx="2"/>
            <a:endCxn id="18" idx="0"/>
          </p:cNvCxnSpPr>
          <p:nvPr/>
        </p:nvCxnSpPr>
        <p:spPr>
          <a:xfrm rot="16200000" flipH="1">
            <a:off x="1677318" y="2359361"/>
            <a:ext cx="887164" cy="762000"/>
          </a:xfrm>
          <a:prstGeom prst="curvedConnector3">
            <a:avLst/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54B52BF3-562A-402A-BA9C-216BEA1867A9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rot="16200000" flipH="1">
            <a:off x="2439318" y="2359361"/>
            <a:ext cx="887164" cy="762000"/>
          </a:xfrm>
          <a:prstGeom prst="curvedConnector3">
            <a:avLst/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3AE964C5-F758-41A2-9393-0AA20514A3DB}"/>
              </a:ext>
            </a:extLst>
          </p:cNvPr>
          <p:cNvCxnSpPr>
            <a:stCxn id="7" idx="2"/>
            <a:endCxn id="20" idx="0"/>
          </p:cNvCxnSpPr>
          <p:nvPr/>
        </p:nvCxnSpPr>
        <p:spPr>
          <a:xfrm rot="16200000" flipH="1">
            <a:off x="3201318" y="2359361"/>
            <a:ext cx="887164" cy="762000"/>
          </a:xfrm>
          <a:prstGeom prst="curvedConnector3">
            <a:avLst/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9E84BDD1-D42A-451B-90AA-34758F0A1BC2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rot="16200000" flipH="1">
            <a:off x="3963318" y="2359361"/>
            <a:ext cx="887164" cy="762000"/>
          </a:xfrm>
          <a:prstGeom prst="curvedConnector3">
            <a:avLst/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FA508ABD-6AEF-4290-B946-8AAFCF18E482}"/>
              </a:ext>
            </a:extLst>
          </p:cNvPr>
          <p:cNvCxnSpPr>
            <a:stCxn id="10" idx="2"/>
            <a:endCxn id="23" idx="0"/>
          </p:cNvCxnSpPr>
          <p:nvPr/>
        </p:nvCxnSpPr>
        <p:spPr>
          <a:xfrm rot="16200000" flipH="1">
            <a:off x="5487318" y="2359361"/>
            <a:ext cx="887164" cy="762000"/>
          </a:xfrm>
          <a:prstGeom prst="curvedConnector3">
            <a:avLst/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BB665F5F-FC3D-48BB-BB2D-E43CD043991A}"/>
              </a:ext>
            </a:extLst>
          </p:cNvPr>
          <p:cNvCxnSpPr>
            <a:stCxn id="11" idx="2"/>
          </p:cNvCxnSpPr>
          <p:nvPr/>
        </p:nvCxnSpPr>
        <p:spPr>
          <a:xfrm rot="16200000" flipH="1">
            <a:off x="6217568" y="2391111"/>
            <a:ext cx="887164" cy="698500"/>
          </a:xfrm>
          <a:prstGeom prst="curvedConnector3">
            <a:avLst/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9D6EE4EF-D098-4880-A4FB-D77081BC9724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 rot="16200000" flipH="1">
            <a:off x="7011318" y="2359361"/>
            <a:ext cx="887164" cy="762000"/>
          </a:xfrm>
          <a:prstGeom prst="curvedConnector3">
            <a:avLst/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4EF9B6AB-C272-46E5-BE86-E617BB37367A}"/>
              </a:ext>
            </a:extLst>
          </p:cNvPr>
          <p:cNvCxnSpPr>
            <a:stCxn id="9" idx="2"/>
            <a:endCxn id="22" idx="0"/>
          </p:cNvCxnSpPr>
          <p:nvPr/>
        </p:nvCxnSpPr>
        <p:spPr>
          <a:xfrm rot="16200000" flipH="1">
            <a:off x="4725318" y="2359361"/>
            <a:ext cx="887164" cy="762000"/>
          </a:xfrm>
          <a:prstGeom prst="curvedConnector3">
            <a:avLst/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F827E5-B17A-4865-BA06-85169378638D}"/>
              </a:ext>
            </a:extLst>
          </p:cNvPr>
          <p:cNvCxnSpPr>
            <a:cxnSpLocks/>
          </p:cNvCxnSpPr>
          <p:nvPr/>
        </p:nvCxnSpPr>
        <p:spPr>
          <a:xfrm>
            <a:off x="596900" y="4489561"/>
            <a:ext cx="762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E1F77C7-006E-4DBB-8059-4D820D1864F1}"/>
              </a:ext>
            </a:extLst>
          </p:cNvPr>
          <p:cNvSpPr txBox="1"/>
          <p:nvPr/>
        </p:nvSpPr>
        <p:spPr>
          <a:xfrm>
            <a:off x="596900" y="4758664"/>
            <a:ext cx="8242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Examples:</a:t>
            </a:r>
            <a:endParaRPr lang="en-US" sz="2400" dirty="0"/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“I HID A CAB” →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“J IJE B DBC”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“A BAD DAD” →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“B CBE EBE”</a:t>
            </a:r>
          </a:p>
        </p:txBody>
      </p:sp>
    </p:spTree>
    <p:extLst>
      <p:ext uri="{BB962C8B-B14F-4D97-AF65-F5344CB8AC3E}">
        <p14:creationId xmlns:p14="http://schemas.microsoft.com/office/powerpoint/2010/main" val="238341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Caesar At Work (Message Encoding)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22E01-3C09-42F1-A4D4-A8BD3124606D}"/>
              </a:ext>
            </a:extLst>
          </p:cNvPr>
          <p:cNvSpPr txBox="1"/>
          <p:nvPr/>
        </p:nvSpPr>
        <p:spPr>
          <a:xfrm>
            <a:off x="500846" y="115592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Original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B5A046-6086-41B0-BB1B-D8D60DD225C0}"/>
              </a:ext>
            </a:extLst>
          </p:cNvPr>
          <p:cNvGrpSpPr/>
          <p:nvPr/>
        </p:nvGrpSpPr>
        <p:grpSpPr>
          <a:xfrm>
            <a:off x="596900" y="3183943"/>
            <a:ext cx="7620000" cy="762000"/>
            <a:chOff x="596900" y="3689546"/>
            <a:chExt cx="7620000" cy="762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45264B-6D1B-4B57-AF93-4ECCAD6C2B52}"/>
                </a:ext>
              </a:extLst>
            </p:cNvPr>
            <p:cNvSpPr/>
            <p:nvPr/>
          </p:nvSpPr>
          <p:spPr>
            <a:xfrm>
              <a:off x="596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57431-4E78-49D0-AFA5-F6C6D4E1739B}"/>
                </a:ext>
              </a:extLst>
            </p:cNvPr>
            <p:cNvSpPr/>
            <p:nvPr/>
          </p:nvSpPr>
          <p:spPr>
            <a:xfrm>
              <a:off x="1358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17E060-8B5E-42A9-B150-7DE4C5B712E3}"/>
                </a:ext>
              </a:extLst>
            </p:cNvPr>
            <p:cNvSpPr/>
            <p:nvPr/>
          </p:nvSpPr>
          <p:spPr>
            <a:xfrm>
              <a:off x="2120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23346A-AC3F-447F-8205-69C9F0B5E5B4}"/>
                </a:ext>
              </a:extLst>
            </p:cNvPr>
            <p:cNvSpPr/>
            <p:nvPr/>
          </p:nvSpPr>
          <p:spPr>
            <a:xfrm>
              <a:off x="2882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A865E2-ED56-4DCD-8553-AD7C71BEB2BE}"/>
                </a:ext>
              </a:extLst>
            </p:cNvPr>
            <p:cNvSpPr/>
            <p:nvPr/>
          </p:nvSpPr>
          <p:spPr>
            <a:xfrm>
              <a:off x="3644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1BD8BBA-9F97-4829-BB75-A37AF6407AD5}"/>
                </a:ext>
              </a:extLst>
            </p:cNvPr>
            <p:cNvSpPr/>
            <p:nvPr/>
          </p:nvSpPr>
          <p:spPr>
            <a:xfrm>
              <a:off x="4406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A635AF-9FD6-4463-B9BC-9A178BA1DD37}"/>
                </a:ext>
              </a:extLst>
            </p:cNvPr>
            <p:cNvSpPr/>
            <p:nvPr/>
          </p:nvSpPr>
          <p:spPr>
            <a:xfrm>
              <a:off x="5168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6BAB0B-2CB8-4C18-A1D3-E6A2859C9ED3}"/>
                </a:ext>
              </a:extLst>
            </p:cNvPr>
            <p:cNvSpPr/>
            <p:nvPr/>
          </p:nvSpPr>
          <p:spPr>
            <a:xfrm>
              <a:off x="5930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9E6E04C-853B-4393-88D1-8649A496BC33}"/>
                </a:ext>
              </a:extLst>
            </p:cNvPr>
            <p:cNvSpPr/>
            <p:nvPr/>
          </p:nvSpPr>
          <p:spPr>
            <a:xfrm>
              <a:off x="6692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I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3BA345-EC71-4954-B229-E7E736D67920}"/>
                </a:ext>
              </a:extLst>
            </p:cNvPr>
            <p:cNvSpPr/>
            <p:nvPr/>
          </p:nvSpPr>
          <p:spPr>
            <a:xfrm>
              <a:off x="7454900" y="3689546"/>
              <a:ext cx="762000" cy="76200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J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5609D7-7B20-4415-BC60-AC9AE3F30DBF}"/>
              </a:ext>
            </a:extLst>
          </p:cNvPr>
          <p:cNvSpPr txBox="1"/>
          <p:nvPr/>
        </p:nvSpPr>
        <p:spPr>
          <a:xfrm>
            <a:off x="500846" y="396733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0229A4-8501-46F3-8FAE-BB98FEC9F85F}"/>
              </a:ext>
            </a:extLst>
          </p:cNvPr>
          <p:cNvSpPr/>
          <p:nvPr/>
        </p:nvSpPr>
        <p:spPr>
          <a:xfrm>
            <a:off x="7010400" y="838200"/>
            <a:ext cx="1206500" cy="4509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= 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F827E5-B17A-4865-BA06-85169378638D}"/>
              </a:ext>
            </a:extLst>
          </p:cNvPr>
          <p:cNvCxnSpPr>
            <a:cxnSpLocks/>
          </p:cNvCxnSpPr>
          <p:nvPr/>
        </p:nvCxnSpPr>
        <p:spPr>
          <a:xfrm>
            <a:off x="596900" y="4489561"/>
            <a:ext cx="762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E1F77C7-006E-4DBB-8059-4D820D1864F1}"/>
              </a:ext>
            </a:extLst>
          </p:cNvPr>
          <p:cNvSpPr txBox="1"/>
          <p:nvPr/>
        </p:nvSpPr>
        <p:spPr>
          <a:xfrm>
            <a:off x="596900" y="4758664"/>
            <a:ext cx="8242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Examples:</a:t>
            </a:r>
            <a:endParaRPr lang="en-US" sz="2400" dirty="0"/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“I HID A CAB” →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“K JKF C ECD”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“A BAD DAD” →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“C DCF FCF”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244A7D7-FB86-4E0C-85C0-872295FEEF7F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066800" y="2300745"/>
            <a:ext cx="1435100" cy="883198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D0D18384-5E75-4332-B811-8DA7EB4D904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718962" y="2292808"/>
            <a:ext cx="1544938" cy="891135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EE199EDB-4AFE-47EC-9843-75241642DB2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460024" y="2296777"/>
            <a:ext cx="1565876" cy="887166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8437B6B4-D18E-4D11-A95F-D918E79743F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429000" y="2290540"/>
            <a:ext cx="1358900" cy="893403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6D7CBFB5-0D34-4432-AA4B-01BFFE538B79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191000" y="2290540"/>
            <a:ext cx="1358900" cy="893403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C577E7B8-B9DA-4314-8F11-0E8FBD64F162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876800" y="2300745"/>
            <a:ext cx="1435100" cy="883198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B96D255D-CCF9-43B7-8E86-EB2DE742E74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638800" y="2290540"/>
            <a:ext cx="1435100" cy="893403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2DAC76C0-7B73-4887-A641-C0EE214E9907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477000" y="2290540"/>
            <a:ext cx="1358900" cy="893403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7A6D1D-95C7-4388-8EB9-0A67768BAB04}"/>
              </a:ext>
            </a:extLst>
          </p:cNvPr>
          <p:cNvGrpSpPr/>
          <p:nvPr/>
        </p:nvGrpSpPr>
        <p:grpSpPr>
          <a:xfrm>
            <a:off x="596900" y="1534779"/>
            <a:ext cx="7620000" cy="762000"/>
            <a:chOff x="596900" y="2346423"/>
            <a:chExt cx="7620000" cy="762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DD0D6D7-506A-435F-939C-8E02BBB47CF0}"/>
                </a:ext>
              </a:extLst>
            </p:cNvPr>
            <p:cNvSpPr/>
            <p:nvPr/>
          </p:nvSpPr>
          <p:spPr>
            <a:xfrm>
              <a:off x="596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5FB8F2-7DEB-443F-940B-D64E4136FC70}"/>
                </a:ext>
              </a:extLst>
            </p:cNvPr>
            <p:cNvSpPr/>
            <p:nvPr/>
          </p:nvSpPr>
          <p:spPr>
            <a:xfrm>
              <a:off x="1358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F9B8E2-3AD6-480D-BEF9-7080AD536857}"/>
                </a:ext>
              </a:extLst>
            </p:cNvPr>
            <p:cNvSpPr/>
            <p:nvPr/>
          </p:nvSpPr>
          <p:spPr>
            <a:xfrm>
              <a:off x="2120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76B77D-32AE-4523-9C13-8C64136F4B70}"/>
                </a:ext>
              </a:extLst>
            </p:cNvPr>
            <p:cNvSpPr/>
            <p:nvPr/>
          </p:nvSpPr>
          <p:spPr>
            <a:xfrm>
              <a:off x="2882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B7A03F9-307C-4B74-B4ED-268FF6E2A96A}"/>
                </a:ext>
              </a:extLst>
            </p:cNvPr>
            <p:cNvSpPr/>
            <p:nvPr/>
          </p:nvSpPr>
          <p:spPr>
            <a:xfrm>
              <a:off x="3644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1C3674-9C72-406A-A883-E5BA9758D4DE}"/>
                </a:ext>
              </a:extLst>
            </p:cNvPr>
            <p:cNvSpPr/>
            <p:nvPr/>
          </p:nvSpPr>
          <p:spPr>
            <a:xfrm>
              <a:off x="4406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AE817A-3E2F-4F88-8667-46BFF8F5B4DE}"/>
                </a:ext>
              </a:extLst>
            </p:cNvPr>
            <p:cNvSpPr/>
            <p:nvPr/>
          </p:nvSpPr>
          <p:spPr>
            <a:xfrm>
              <a:off x="5168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95523A-31F6-43FA-86FD-DB5249B3DCFA}"/>
                </a:ext>
              </a:extLst>
            </p:cNvPr>
            <p:cNvSpPr/>
            <p:nvPr/>
          </p:nvSpPr>
          <p:spPr>
            <a:xfrm>
              <a:off x="5930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3AF92E-3BF8-44A9-8BCF-7C1CD1D3AAC1}"/>
                </a:ext>
              </a:extLst>
            </p:cNvPr>
            <p:cNvSpPr/>
            <p:nvPr/>
          </p:nvSpPr>
          <p:spPr>
            <a:xfrm>
              <a:off x="6692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918EE2-1409-43B7-A4E6-6D4B2DB240E0}"/>
                </a:ext>
              </a:extLst>
            </p:cNvPr>
            <p:cNvSpPr/>
            <p:nvPr/>
          </p:nvSpPr>
          <p:spPr>
            <a:xfrm>
              <a:off x="7454900" y="2346423"/>
              <a:ext cx="762000" cy="7620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733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Encryption</a:t>
            </a:r>
          </a:p>
        </p:txBody>
      </p:sp>
    </p:spTree>
    <p:extLst>
      <p:ext uri="{BB962C8B-B14F-4D97-AF65-F5344CB8AC3E}">
        <p14:creationId xmlns:p14="http://schemas.microsoft.com/office/powerpoint/2010/main" val="423076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Quick Activity!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CF4FF-B855-40A2-B747-9F9CF9562F19}"/>
              </a:ext>
            </a:extLst>
          </p:cNvPr>
          <p:cNvSpPr txBox="1"/>
          <p:nvPr/>
        </p:nvSpPr>
        <p:spPr>
          <a:xfrm>
            <a:off x="304800" y="1143000"/>
            <a:ext cx="853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Just using paper and a pencil encode…</a:t>
            </a:r>
          </a:p>
          <a:p>
            <a:r>
              <a:rPr lang="en-US" sz="36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“I HID A CAB”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“A BAD DAD” </a:t>
            </a:r>
          </a:p>
          <a:p>
            <a:endParaRPr lang="en-US" sz="3600" dirty="0"/>
          </a:p>
          <a:p>
            <a:r>
              <a:rPr lang="en-US" sz="3600" dirty="0"/>
              <a:t>Using the Caesar Cipher with Key=5</a:t>
            </a:r>
          </a:p>
          <a:p>
            <a:endParaRPr lang="en-US" sz="3600" dirty="0"/>
          </a:p>
          <a:p>
            <a:r>
              <a:rPr lang="en-US" dirty="0"/>
              <a:t>(p.s. Don’t Cheat)</a:t>
            </a:r>
          </a:p>
        </p:txBody>
      </p:sp>
    </p:spTree>
    <p:extLst>
      <p:ext uri="{BB962C8B-B14F-4D97-AF65-F5344CB8AC3E}">
        <p14:creationId xmlns:p14="http://schemas.microsoft.com/office/powerpoint/2010/main" val="6200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Quick Activity!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CF4FF-B855-40A2-B747-9F9CF9562F19}"/>
              </a:ext>
            </a:extLst>
          </p:cNvPr>
          <p:cNvSpPr txBox="1"/>
          <p:nvPr/>
        </p:nvSpPr>
        <p:spPr>
          <a:xfrm>
            <a:off x="304800" y="1143000"/>
            <a:ext cx="853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Just using paper and a pencil encode…</a:t>
            </a:r>
          </a:p>
          <a:p>
            <a:r>
              <a:rPr lang="en-US" sz="36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“I HID A CAB” </a:t>
            </a:r>
            <a:r>
              <a:rPr lang="en-US" sz="3600" dirty="0"/>
              <a:t>→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“N MNI F HFG”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“A BAD DAD” </a:t>
            </a:r>
            <a:r>
              <a:rPr lang="en-US" sz="3600" dirty="0"/>
              <a:t>→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“F GFI IFI”</a:t>
            </a:r>
          </a:p>
          <a:p>
            <a:endParaRPr lang="en-US" sz="3600" dirty="0"/>
          </a:p>
          <a:p>
            <a:r>
              <a:rPr lang="en-US" sz="3600" dirty="0"/>
              <a:t>Using the Caesar Cipher with Key=5</a:t>
            </a:r>
          </a:p>
          <a:p>
            <a:endParaRPr lang="en-US" sz="3600" dirty="0"/>
          </a:p>
          <a:p>
            <a:r>
              <a:rPr lang="en-US" dirty="0"/>
              <a:t>(p.s. Don’t Cheat)</a:t>
            </a:r>
          </a:p>
        </p:txBody>
      </p:sp>
    </p:spTree>
    <p:extLst>
      <p:ext uri="{BB962C8B-B14F-4D97-AF65-F5344CB8AC3E}">
        <p14:creationId xmlns:p14="http://schemas.microsoft.com/office/powerpoint/2010/main" val="149162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Caesar At Work (Message Encoding)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22E01-3C09-42F1-A4D4-A8BD3124606D}"/>
              </a:ext>
            </a:extLst>
          </p:cNvPr>
          <p:cNvSpPr txBox="1"/>
          <p:nvPr/>
        </p:nvSpPr>
        <p:spPr>
          <a:xfrm>
            <a:off x="418127" y="128916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Original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5609D7-7B20-4415-BC60-AC9AE3F30DBF}"/>
              </a:ext>
            </a:extLst>
          </p:cNvPr>
          <p:cNvSpPr txBox="1"/>
          <p:nvPr/>
        </p:nvSpPr>
        <p:spPr>
          <a:xfrm>
            <a:off x="366831" y="379676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0229A4-8501-46F3-8FAE-BB98FEC9F85F}"/>
              </a:ext>
            </a:extLst>
          </p:cNvPr>
          <p:cNvSpPr/>
          <p:nvPr/>
        </p:nvSpPr>
        <p:spPr>
          <a:xfrm>
            <a:off x="7403296" y="838200"/>
            <a:ext cx="1206500" cy="4509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= 5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CDEA16-D1F8-4C5A-8328-80895881A415}"/>
              </a:ext>
            </a:extLst>
          </p:cNvPr>
          <p:cNvGrpSpPr/>
          <p:nvPr/>
        </p:nvGrpSpPr>
        <p:grpSpPr>
          <a:xfrm>
            <a:off x="462746" y="3213092"/>
            <a:ext cx="8134350" cy="542290"/>
            <a:chOff x="475446" y="1534779"/>
            <a:chExt cx="8134350" cy="54229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EF6B0E8-E8E1-43C0-95C4-8FC56D399437}"/>
                </a:ext>
              </a:extLst>
            </p:cNvPr>
            <p:cNvGrpSpPr/>
            <p:nvPr/>
          </p:nvGrpSpPr>
          <p:grpSpPr>
            <a:xfrm>
              <a:off x="475446" y="1534779"/>
              <a:ext cx="5422900" cy="542290"/>
              <a:chOff x="596900" y="2346423"/>
              <a:chExt cx="7620000" cy="76200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81197F7-FD89-4F55-86BD-1919F71D19D0}"/>
                  </a:ext>
                </a:extLst>
              </p:cNvPr>
              <p:cNvSpPr/>
              <p:nvPr/>
            </p:nvSpPr>
            <p:spPr>
              <a:xfrm>
                <a:off x="596900" y="2346423"/>
                <a:ext cx="762000" cy="762000"/>
              </a:xfrm>
              <a:prstGeom prst="rect">
                <a:avLst/>
              </a:prstGeom>
              <a:noFill/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F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44ACFE4-4C89-4CBA-AF29-1AE6BF0B7B68}"/>
                  </a:ext>
                </a:extLst>
              </p:cNvPr>
              <p:cNvSpPr/>
              <p:nvPr/>
            </p:nvSpPr>
            <p:spPr>
              <a:xfrm>
                <a:off x="1358900" y="2346423"/>
                <a:ext cx="762000" cy="762000"/>
              </a:xfrm>
              <a:prstGeom prst="rect">
                <a:avLst/>
              </a:prstGeom>
              <a:noFill/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0AC8513-A557-432A-983F-FA50589DFA5D}"/>
                  </a:ext>
                </a:extLst>
              </p:cNvPr>
              <p:cNvSpPr/>
              <p:nvPr/>
            </p:nvSpPr>
            <p:spPr>
              <a:xfrm>
                <a:off x="2120900" y="2346423"/>
                <a:ext cx="762000" cy="762000"/>
              </a:xfrm>
              <a:prstGeom prst="rect">
                <a:avLst/>
              </a:prstGeom>
              <a:noFill/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H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0C61A92-8DDA-4579-AA5D-AE6DA7623462}"/>
                  </a:ext>
                </a:extLst>
              </p:cNvPr>
              <p:cNvSpPr/>
              <p:nvPr/>
            </p:nvSpPr>
            <p:spPr>
              <a:xfrm>
                <a:off x="2882900" y="2346423"/>
                <a:ext cx="762000" cy="762000"/>
              </a:xfrm>
              <a:prstGeom prst="rect">
                <a:avLst/>
              </a:prstGeom>
              <a:noFill/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1FD7B4B-6892-40B1-9567-81F0C5B19D4F}"/>
                  </a:ext>
                </a:extLst>
              </p:cNvPr>
              <p:cNvSpPr/>
              <p:nvPr/>
            </p:nvSpPr>
            <p:spPr>
              <a:xfrm>
                <a:off x="3644900" y="2346423"/>
                <a:ext cx="762000" cy="762000"/>
              </a:xfrm>
              <a:prstGeom prst="rect">
                <a:avLst/>
              </a:prstGeom>
              <a:noFill/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J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DBAD9AB-41BB-4E8B-85E6-2ABC48F4B9A4}"/>
                  </a:ext>
                </a:extLst>
              </p:cNvPr>
              <p:cNvSpPr/>
              <p:nvPr/>
            </p:nvSpPr>
            <p:spPr>
              <a:xfrm>
                <a:off x="4406900" y="2346423"/>
                <a:ext cx="762000" cy="762000"/>
              </a:xfrm>
              <a:prstGeom prst="rect">
                <a:avLst/>
              </a:prstGeom>
              <a:noFill/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K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A224BD3-623F-42B6-B15F-E7BABC9C35AD}"/>
                  </a:ext>
                </a:extLst>
              </p:cNvPr>
              <p:cNvSpPr/>
              <p:nvPr/>
            </p:nvSpPr>
            <p:spPr>
              <a:xfrm>
                <a:off x="5168900" y="2346423"/>
                <a:ext cx="762000" cy="762000"/>
              </a:xfrm>
              <a:prstGeom prst="rect">
                <a:avLst/>
              </a:prstGeom>
              <a:noFill/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L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246981C-56EA-4601-BCDF-0C104073A093}"/>
                  </a:ext>
                </a:extLst>
              </p:cNvPr>
              <p:cNvSpPr/>
              <p:nvPr/>
            </p:nvSpPr>
            <p:spPr>
              <a:xfrm>
                <a:off x="5930900" y="2346423"/>
                <a:ext cx="762000" cy="762000"/>
              </a:xfrm>
              <a:prstGeom prst="rect">
                <a:avLst/>
              </a:prstGeom>
              <a:noFill/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132A9AC-01B2-46A8-A73B-909EF152AFFE}"/>
                  </a:ext>
                </a:extLst>
              </p:cNvPr>
              <p:cNvSpPr/>
              <p:nvPr/>
            </p:nvSpPr>
            <p:spPr>
              <a:xfrm>
                <a:off x="6692900" y="2346423"/>
                <a:ext cx="762000" cy="762000"/>
              </a:xfrm>
              <a:prstGeom prst="rect">
                <a:avLst/>
              </a:prstGeom>
              <a:noFill/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3D7BD19-2B12-4019-AF5B-4245A91E13B2}"/>
                  </a:ext>
                </a:extLst>
              </p:cNvPr>
              <p:cNvSpPr/>
              <p:nvPr/>
            </p:nvSpPr>
            <p:spPr>
              <a:xfrm>
                <a:off x="7454900" y="2346423"/>
                <a:ext cx="762000" cy="762000"/>
              </a:xfrm>
              <a:prstGeom prst="rect">
                <a:avLst/>
              </a:prstGeom>
              <a:noFill/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O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FAEE7D-4CFE-461B-9278-85E682EA4A25}"/>
                </a:ext>
              </a:extLst>
            </p:cNvPr>
            <p:cNvSpPr/>
            <p:nvPr/>
          </p:nvSpPr>
          <p:spPr>
            <a:xfrm>
              <a:off x="5898346" y="1534779"/>
              <a:ext cx="542290" cy="54229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P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B43FD03-1D99-45C8-BD97-19554DB92F00}"/>
                </a:ext>
              </a:extLst>
            </p:cNvPr>
            <p:cNvSpPr/>
            <p:nvPr/>
          </p:nvSpPr>
          <p:spPr>
            <a:xfrm>
              <a:off x="6440636" y="1534779"/>
              <a:ext cx="542290" cy="54229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Q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549104A-C114-40B7-8FDC-8C4714A0D947}"/>
                </a:ext>
              </a:extLst>
            </p:cNvPr>
            <p:cNvSpPr/>
            <p:nvPr/>
          </p:nvSpPr>
          <p:spPr>
            <a:xfrm>
              <a:off x="6982926" y="1534779"/>
              <a:ext cx="542290" cy="54229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R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937E41C-07EF-4A5E-8960-E0B14BCBFCD7}"/>
                </a:ext>
              </a:extLst>
            </p:cNvPr>
            <p:cNvSpPr/>
            <p:nvPr/>
          </p:nvSpPr>
          <p:spPr>
            <a:xfrm>
              <a:off x="7525216" y="1534779"/>
              <a:ext cx="542290" cy="54229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2CFA0DD-10C3-4DE2-BA58-54DF1A93CED7}"/>
                </a:ext>
              </a:extLst>
            </p:cNvPr>
            <p:cNvSpPr/>
            <p:nvPr/>
          </p:nvSpPr>
          <p:spPr>
            <a:xfrm>
              <a:off x="8067506" y="1534779"/>
              <a:ext cx="542290" cy="542290"/>
            </a:xfrm>
            <a:prstGeom prst="rect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819AC7E-1DF7-4A85-9B60-45AFAB48DCBA}"/>
              </a:ext>
            </a:extLst>
          </p:cNvPr>
          <p:cNvGrpSpPr/>
          <p:nvPr/>
        </p:nvGrpSpPr>
        <p:grpSpPr>
          <a:xfrm>
            <a:off x="754042" y="2229469"/>
            <a:ext cx="7578259" cy="970931"/>
            <a:chOff x="754042" y="2219044"/>
            <a:chExt cx="7578259" cy="970931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ED27FE4-F24E-4137-9411-D65F8B6D3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042" y="2219044"/>
              <a:ext cx="12700" cy="97093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1494E5A-5D85-46F9-9228-1623AA6FA05B}"/>
                </a:ext>
              </a:extLst>
            </p:cNvPr>
            <p:cNvCxnSpPr/>
            <p:nvPr/>
          </p:nvCxnSpPr>
          <p:spPr>
            <a:xfrm flipH="1">
              <a:off x="2374075" y="2219044"/>
              <a:ext cx="12700" cy="97093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510CF27-12C6-4369-8013-1F0BF8400EE2}"/>
                </a:ext>
              </a:extLst>
            </p:cNvPr>
            <p:cNvCxnSpPr/>
            <p:nvPr/>
          </p:nvCxnSpPr>
          <p:spPr>
            <a:xfrm flipH="1">
              <a:off x="1296332" y="2219044"/>
              <a:ext cx="12700" cy="97093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3C8079D-E06F-437B-8219-41E1940F22A7}"/>
                </a:ext>
              </a:extLst>
            </p:cNvPr>
            <p:cNvCxnSpPr/>
            <p:nvPr/>
          </p:nvCxnSpPr>
          <p:spPr>
            <a:xfrm flipH="1">
              <a:off x="1838622" y="2219044"/>
              <a:ext cx="12700" cy="97093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E82D5FB-E0FF-43E8-94CD-313FD15FE552}"/>
                </a:ext>
              </a:extLst>
            </p:cNvPr>
            <p:cNvCxnSpPr/>
            <p:nvPr/>
          </p:nvCxnSpPr>
          <p:spPr>
            <a:xfrm flipH="1">
              <a:off x="2923202" y="2219044"/>
              <a:ext cx="12700" cy="97093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77B84D5-073C-4E52-8C07-7DC209C091F5}"/>
                </a:ext>
              </a:extLst>
            </p:cNvPr>
            <p:cNvCxnSpPr/>
            <p:nvPr/>
          </p:nvCxnSpPr>
          <p:spPr>
            <a:xfrm flipH="1">
              <a:off x="4543235" y="2219044"/>
              <a:ext cx="12700" cy="97093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4EF6888-831A-4C64-93A4-1910369257F8}"/>
                </a:ext>
              </a:extLst>
            </p:cNvPr>
            <p:cNvCxnSpPr/>
            <p:nvPr/>
          </p:nvCxnSpPr>
          <p:spPr>
            <a:xfrm flipH="1">
              <a:off x="3465492" y="2219044"/>
              <a:ext cx="12700" cy="97093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995DB33-9B77-4615-B488-D84FC062F666}"/>
                </a:ext>
              </a:extLst>
            </p:cNvPr>
            <p:cNvCxnSpPr/>
            <p:nvPr/>
          </p:nvCxnSpPr>
          <p:spPr>
            <a:xfrm flipH="1">
              <a:off x="4007782" y="2219044"/>
              <a:ext cx="12700" cy="97093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3C3DA4D-0F74-4162-A648-ADA2669D5950}"/>
                </a:ext>
              </a:extLst>
            </p:cNvPr>
            <p:cNvCxnSpPr/>
            <p:nvPr/>
          </p:nvCxnSpPr>
          <p:spPr>
            <a:xfrm flipH="1">
              <a:off x="5095537" y="2219044"/>
              <a:ext cx="12700" cy="97093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2A67E56-8F5E-4950-8ABE-5FCC2526C086}"/>
                </a:ext>
              </a:extLst>
            </p:cNvPr>
            <p:cNvCxnSpPr/>
            <p:nvPr/>
          </p:nvCxnSpPr>
          <p:spPr>
            <a:xfrm flipH="1">
              <a:off x="6695419" y="2219044"/>
              <a:ext cx="12700" cy="97093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A0420ED-D133-4896-8FE0-A6933410AC24}"/>
                </a:ext>
              </a:extLst>
            </p:cNvPr>
            <p:cNvCxnSpPr/>
            <p:nvPr/>
          </p:nvCxnSpPr>
          <p:spPr>
            <a:xfrm flipH="1">
              <a:off x="5637827" y="2219044"/>
              <a:ext cx="12700" cy="97093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918CAD0-680B-44F0-A3DE-F8B272404161}"/>
                </a:ext>
              </a:extLst>
            </p:cNvPr>
            <p:cNvCxnSpPr/>
            <p:nvPr/>
          </p:nvCxnSpPr>
          <p:spPr>
            <a:xfrm flipH="1">
              <a:off x="6180117" y="2219044"/>
              <a:ext cx="12700" cy="97093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7EFCCE54-DA66-4C79-BD0A-4F150B1E752D}"/>
                </a:ext>
              </a:extLst>
            </p:cNvPr>
            <p:cNvCxnSpPr/>
            <p:nvPr/>
          </p:nvCxnSpPr>
          <p:spPr>
            <a:xfrm flipH="1">
              <a:off x="7235021" y="2219044"/>
              <a:ext cx="12700" cy="97093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B648E23-1FED-46C5-A8CC-90D20880AF5A}"/>
                </a:ext>
              </a:extLst>
            </p:cNvPr>
            <p:cNvCxnSpPr/>
            <p:nvPr/>
          </p:nvCxnSpPr>
          <p:spPr>
            <a:xfrm flipH="1">
              <a:off x="7777311" y="2219044"/>
              <a:ext cx="12700" cy="97093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6ED0FEF-2669-4BEB-A0B9-BD7213BC0C46}"/>
                </a:ext>
              </a:extLst>
            </p:cNvPr>
            <p:cNvCxnSpPr/>
            <p:nvPr/>
          </p:nvCxnSpPr>
          <p:spPr>
            <a:xfrm flipH="1">
              <a:off x="8319601" y="2219044"/>
              <a:ext cx="12700" cy="97093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15C19A-EB22-4928-8B57-6D939CAEC183}"/>
              </a:ext>
            </a:extLst>
          </p:cNvPr>
          <p:cNvGrpSpPr/>
          <p:nvPr/>
        </p:nvGrpSpPr>
        <p:grpSpPr>
          <a:xfrm>
            <a:off x="475446" y="1699871"/>
            <a:ext cx="8134350" cy="542290"/>
            <a:chOff x="475446" y="1534779"/>
            <a:chExt cx="8134350" cy="54229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77A6D1D-95C7-4388-8EB9-0A67768BAB04}"/>
                </a:ext>
              </a:extLst>
            </p:cNvPr>
            <p:cNvGrpSpPr/>
            <p:nvPr/>
          </p:nvGrpSpPr>
          <p:grpSpPr>
            <a:xfrm>
              <a:off x="475446" y="1534779"/>
              <a:ext cx="5422900" cy="542290"/>
              <a:chOff x="596900" y="2346423"/>
              <a:chExt cx="7620000" cy="762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DD0D6D7-506A-435F-939C-8E02BBB47CF0}"/>
                  </a:ext>
                </a:extLst>
              </p:cNvPr>
              <p:cNvSpPr/>
              <p:nvPr/>
            </p:nvSpPr>
            <p:spPr>
              <a:xfrm>
                <a:off x="596900" y="2346423"/>
                <a:ext cx="762000" cy="7620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5FB8F2-7DEB-443F-940B-D64E4136FC70}"/>
                  </a:ext>
                </a:extLst>
              </p:cNvPr>
              <p:cNvSpPr/>
              <p:nvPr/>
            </p:nvSpPr>
            <p:spPr>
              <a:xfrm>
                <a:off x="1358900" y="2346423"/>
                <a:ext cx="762000" cy="7620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F9B8E2-3AD6-480D-BEF9-7080AD536857}"/>
                  </a:ext>
                </a:extLst>
              </p:cNvPr>
              <p:cNvSpPr/>
              <p:nvPr/>
            </p:nvSpPr>
            <p:spPr>
              <a:xfrm>
                <a:off x="2120900" y="2346423"/>
                <a:ext cx="762000" cy="7620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C76B77D-32AE-4523-9C13-8C64136F4B70}"/>
                  </a:ext>
                </a:extLst>
              </p:cNvPr>
              <p:cNvSpPr/>
              <p:nvPr/>
            </p:nvSpPr>
            <p:spPr>
              <a:xfrm>
                <a:off x="2882900" y="2346423"/>
                <a:ext cx="762000" cy="7620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B7A03F9-307C-4B74-B4ED-268FF6E2A96A}"/>
                  </a:ext>
                </a:extLst>
              </p:cNvPr>
              <p:cNvSpPr/>
              <p:nvPr/>
            </p:nvSpPr>
            <p:spPr>
              <a:xfrm>
                <a:off x="3644900" y="2346423"/>
                <a:ext cx="762000" cy="7620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C1C3674-9C72-406A-A883-E5BA9758D4DE}"/>
                  </a:ext>
                </a:extLst>
              </p:cNvPr>
              <p:cNvSpPr/>
              <p:nvPr/>
            </p:nvSpPr>
            <p:spPr>
              <a:xfrm>
                <a:off x="4406900" y="2346423"/>
                <a:ext cx="762000" cy="7620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AE817A-3E2F-4F88-8667-46BFF8F5B4DE}"/>
                  </a:ext>
                </a:extLst>
              </p:cNvPr>
              <p:cNvSpPr/>
              <p:nvPr/>
            </p:nvSpPr>
            <p:spPr>
              <a:xfrm>
                <a:off x="5168900" y="2346423"/>
                <a:ext cx="762000" cy="7620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B95523A-31F6-43FA-86FD-DB5249B3DCFA}"/>
                  </a:ext>
                </a:extLst>
              </p:cNvPr>
              <p:cNvSpPr/>
              <p:nvPr/>
            </p:nvSpPr>
            <p:spPr>
              <a:xfrm>
                <a:off x="5930900" y="2346423"/>
                <a:ext cx="762000" cy="7620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63AF92E-3BF8-44A9-8BCF-7C1CD1D3AAC1}"/>
                  </a:ext>
                </a:extLst>
              </p:cNvPr>
              <p:cNvSpPr/>
              <p:nvPr/>
            </p:nvSpPr>
            <p:spPr>
              <a:xfrm>
                <a:off x="6692900" y="2346423"/>
                <a:ext cx="762000" cy="7620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E918EE2-1409-43B7-A4E6-6D4B2DB240E0}"/>
                  </a:ext>
                </a:extLst>
              </p:cNvPr>
              <p:cNvSpPr/>
              <p:nvPr/>
            </p:nvSpPr>
            <p:spPr>
              <a:xfrm>
                <a:off x="7454900" y="2346423"/>
                <a:ext cx="762000" cy="7620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J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DB2F16C-3055-415A-97D5-7888B0773324}"/>
                </a:ext>
              </a:extLst>
            </p:cNvPr>
            <p:cNvSpPr/>
            <p:nvPr/>
          </p:nvSpPr>
          <p:spPr>
            <a:xfrm>
              <a:off x="5898346" y="1534779"/>
              <a:ext cx="542290" cy="54229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C2198C9-52C1-4A5A-8C2A-8C61CE009A87}"/>
                </a:ext>
              </a:extLst>
            </p:cNvPr>
            <p:cNvSpPr/>
            <p:nvPr/>
          </p:nvSpPr>
          <p:spPr>
            <a:xfrm>
              <a:off x="6440636" y="1534779"/>
              <a:ext cx="542290" cy="54229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D70BFC-7746-415D-91E9-EF2C16D6BC22}"/>
                </a:ext>
              </a:extLst>
            </p:cNvPr>
            <p:cNvSpPr/>
            <p:nvPr/>
          </p:nvSpPr>
          <p:spPr>
            <a:xfrm>
              <a:off x="6982926" y="1534779"/>
              <a:ext cx="542290" cy="54229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A9106FE-1DD6-466B-89C2-1F9ABA515DC8}"/>
                </a:ext>
              </a:extLst>
            </p:cNvPr>
            <p:cNvSpPr/>
            <p:nvPr/>
          </p:nvSpPr>
          <p:spPr>
            <a:xfrm>
              <a:off x="7525216" y="1534779"/>
              <a:ext cx="542290" cy="54229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6803E66-9B78-439C-BF74-6890F4DB5C81}"/>
                </a:ext>
              </a:extLst>
            </p:cNvPr>
            <p:cNvSpPr/>
            <p:nvPr/>
          </p:nvSpPr>
          <p:spPr>
            <a:xfrm>
              <a:off x="8067506" y="1534779"/>
              <a:ext cx="542290" cy="54229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O</a:t>
              </a:r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81871B3-D06F-43D3-823A-ABCDC466C822}"/>
              </a:ext>
            </a:extLst>
          </p:cNvPr>
          <p:cNvCxnSpPr>
            <a:cxnSpLocks/>
          </p:cNvCxnSpPr>
          <p:nvPr/>
        </p:nvCxnSpPr>
        <p:spPr>
          <a:xfrm>
            <a:off x="596900" y="4489561"/>
            <a:ext cx="762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4F92E10-E92B-4195-89D8-B7FE3FD0B58D}"/>
              </a:ext>
            </a:extLst>
          </p:cNvPr>
          <p:cNvSpPr txBox="1"/>
          <p:nvPr/>
        </p:nvSpPr>
        <p:spPr>
          <a:xfrm>
            <a:off x="596900" y="4758664"/>
            <a:ext cx="8242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Examples:</a:t>
            </a:r>
            <a:endParaRPr lang="en-US" sz="2400" dirty="0"/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“I HID A CAB” →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“N MNI F HFG”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“A BAD DAD” →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“F GFI IFI”</a:t>
            </a:r>
          </a:p>
        </p:txBody>
      </p:sp>
    </p:spTree>
    <p:extLst>
      <p:ext uri="{BB962C8B-B14F-4D97-AF65-F5344CB8AC3E}">
        <p14:creationId xmlns:p14="http://schemas.microsoft.com/office/powerpoint/2010/main" val="374152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Quick Activity!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CF4FF-B855-40A2-B747-9F9CF9562F19}"/>
              </a:ext>
            </a:extLst>
          </p:cNvPr>
          <p:cNvSpPr txBox="1"/>
          <p:nvPr/>
        </p:nvSpPr>
        <p:spPr>
          <a:xfrm>
            <a:off x="304800" y="1066800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Question #1:</a:t>
            </a:r>
          </a:p>
          <a:p>
            <a:r>
              <a:rPr lang="en-US" sz="2400" dirty="0"/>
              <a:t>The Caesar Cipher is traditionally drawn as two </a:t>
            </a:r>
            <a:r>
              <a:rPr lang="en-US" sz="2400" b="1" dirty="0"/>
              <a:t>concentric wheels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Why is this the case? </a:t>
            </a:r>
          </a:p>
        </p:txBody>
      </p:sp>
      <p:pic>
        <p:nvPicPr>
          <p:cNvPr id="8194" name="Picture 2" descr="Image result for caesar cipher wheel">
            <a:extLst>
              <a:ext uri="{FF2B5EF4-FFF2-40B4-BE49-F238E27FC236}">
                <a16:creationId xmlns:a16="http://schemas.microsoft.com/office/drawing/2014/main" id="{98A45F52-CF02-4C38-83BC-656AC8A13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90600"/>
            <a:ext cx="4886325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24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Quick Activity!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CF4FF-B855-40A2-B747-9F9CF9562F19}"/>
              </a:ext>
            </a:extLst>
          </p:cNvPr>
          <p:cNvSpPr txBox="1"/>
          <p:nvPr/>
        </p:nvSpPr>
        <p:spPr>
          <a:xfrm>
            <a:off x="304800" y="1066800"/>
            <a:ext cx="381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Question #1:</a:t>
            </a:r>
          </a:p>
          <a:p>
            <a:r>
              <a:rPr lang="en-US" sz="2400" dirty="0"/>
              <a:t>The Caesar Cipher is traditionally drawn as two </a:t>
            </a:r>
            <a:r>
              <a:rPr lang="en-US" sz="2400" b="1" dirty="0"/>
              <a:t>concentric wheels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Why is this the case?</a:t>
            </a:r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FF0000"/>
                </a:solidFill>
              </a:rPr>
              <a:t>Answer: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wheels allow us to handle letters that need to “back-shift” to the beginning of the alphabet. 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8194" name="Picture 2" descr="Image result for caesar cipher wheel">
            <a:extLst>
              <a:ext uri="{FF2B5EF4-FFF2-40B4-BE49-F238E27FC236}">
                <a16:creationId xmlns:a16="http://schemas.microsoft.com/office/drawing/2014/main" id="{98A45F52-CF02-4C38-83BC-656AC8A13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90600"/>
            <a:ext cx="4886325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0843A57-3C46-433B-914F-161298CB8A2D}"/>
              </a:ext>
            </a:extLst>
          </p:cNvPr>
          <p:cNvSpPr/>
          <p:nvPr/>
        </p:nvSpPr>
        <p:spPr>
          <a:xfrm>
            <a:off x="4724400" y="1066800"/>
            <a:ext cx="1524000" cy="144780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Quick Activity!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CF4FF-B855-40A2-B747-9F9CF9562F19}"/>
              </a:ext>
            </a:extLst>
          </p:cNvPr>
          <p:cNvSpPr txBox="1"/>
          <p:nvPr/>
        </p:nvSpPr>
        <p:spPr>
          <a:xfrm>
            <a:off x="304800" y="1066800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Question #2:</a:t>
            </a:r>
          </a:p>
          <a:p>
            <a:r>
              <a:rPr lang="en-US" sz="2400" dirty="0"/>
              <a:t>In this example of the Caesar Cipher, what is the key value being used?</a:t>
            </a:r>
          </a:p>
        </p:txBody>
      </p:sp>
      <p:pic>
        <p:nvPicPr>
          <p:cNvPr id="8194" name="Picture 2" descr="Image result for caesar cipher wheel">
            <a:extLst>
              <a:ext uri="{FF2B5EF4-FFF2-40B4-BE49-F238E27FC236}">
                <a16:creationId xmlns:a16="http://schemas.microsoft.com/office/drawing/2014/main" id="{98A45F52-CF02-4C38-83BC-656AC8A13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90600"/>
            <a:ext cx="4886325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05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Quick Activity!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CF4FF-B855-40A2-B747-9F9CF9562F19}"/>
              </a:ext>
            </a:extLst>
          </p:cNvPr>
          <p:cNvSpPr txBox="1"/>
          <p:nvPr/>
        </p:nvSpPr>
        <p:spPr>
          <a:xfrm>
            <a:off x="304800" y="1066800"/>
            <a:ext cx="381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Question #2:</a:t>
            </a:r>
          </a:p>
          <a:p>
            <a:r>
              <a:rPr lang="en-US" sz="2400" dirty="0"/>
              <a:t>In this example of the Caesar Cipher, what is the key value being used?</a:t>
            </a:r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FF0000"/>
                </a:solidFill>
              </a:rPr>
              <a:t>Answer: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Key = 3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A-&gt;D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B-&gt;E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C-&gt;F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...</a:t>
            </a:r>
          </a:p>
        </p:txBody>
      </p:sp>
      <p:pic>
        <p:nvPicPr>
          <p:cNvPr id="8194" name="Picture 2" descr="Image result for caesar cipher wheel">
            <a:extLst>
              <a:ext uri="{FF2B5EF4-FFF2-40B4-BE49-F238E27FC236}">
                <a16:creationId xmlns:a16="http://schemas.microsoft.com/office/drawing/2014/main" id="{98A45F52-CF02-4C38-83BC-656AC8A13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90600"/>
            <a:ext cx="4886325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0087521-DEFC-4DC8-AE50-B147EA4BEB69}"/>
              </a:ext>
            </a:extLst>
          </p:cNvPr>
          <p:cNvSpPr/>
          <p:nvPr/>
        </p:nvSpPr>
        <p:spPr>
          <a:xfrm>
            <a:off x="6172200" y="1600200"/>
            <a:ext cx="561474" cy="53340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0129CB-E6BE-4E1E-A348-EA55F6F36798}"/>
              </a:ext>
            </a:extLst>
          </p:cNvPr>
          <p:cNvSpPr/>
          <p:nvPr/>
        </p:nvSpPr>
        <p:spPr>
          <a:xfrm>
            <a:off x="6085388" y="1066800"/>
            <a:ext cx="561474" cy="533400"/>
          </a:xfrm>
          <a:prstGeom prst="ellipse">
            <a:avLst/>
          </a:prstGeom>
          <a:solidFill>
            <a:schemeClr val="tx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C3DDBE-FB64-43D3-A77F-B1B7062F3036}"/>
              </a:ext>
            </a:extLst>
          </p:cNvPr>
          <p:cNvSpPr/>
          <p:nvPr/>
        </p:nvSpPr>
        <p:spPr>
          <a:xfrm>
            <a:off x="6597399" y="1066800"/>
            <a:ext cx="561474" cy="533400"/>
          </a:xfrm>
          <a:prstGeom prst="ellipse">
            <a:avLst/>
          </a:prstGeom>
          <a:solidFill>
            <a:schemeClr val="tx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ABCB2D-76CD-443D-8046-327F1788169D}"/>
              </a:ext>
            </a:extLst>
          </p:cNvPr>
          <p:cNvSpPr/>
          <p:nvPr/>
        </p:nvSpPr>
        <p:spPr>
          <a:xfrm>
            <a:off x="7131426" y="1181100"/>
            <a:ext cx="561474" cy="533400"/>
          </a:xfrm>
          <a:prstGeom prst="ellipse">
            <a:avLst/>
          </a:prstGeom>
          <a:solidFill>
            <a:schemeClr val="tx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97259A-7560-45CC-B06A-72DDD45C1336}"/>
              </a:ext>
            </a:extLst>
          </p:cNvPr>
          <p:cNvSpPr/>
          <p:nvPr/>
        </p:nvSpPr>
        <p:spPr>
          <a:xfrm>
            <a:off x="7543800" y="1447800"/>
            <a:ext cx="561474" cy="53340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1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CD8FB2-1687-45CC-A791-2FE37BF8B2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066800"/>
            <a:ext cx="8616470" cy="49530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b="1" u="sng" dirty="0"/>
              <a:t>Activity: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Take a few moments to do the following: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Explain to your neighbor in 2-3 sentences how the Caesar Cipher works.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Next write a one sentence message (hidden from your partner).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Specify a shift-key and use it to encode the message.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Then provide your partner the encoded message and key.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Have your partner use the key to decode the intended message. Confirm that they were correct.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b="1" u="sng" dirty="0"/>
              <a:t>Notes: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/>
              <a:t>Use only this link </a:t>
            </a:r>
            <a:r>
              <a:rPr lang="en-US" sz="1600" dirty="0">
                <a:hlinkClick r:id="rId2"/>
              </a:rPr>
              <a:t>http://inventwithpython.com/cipherwheel/</a:t>
            </a:r>
            <a:r>
              <a:rPr lang="en-US" sz="1600" dirty="0"/>
              <a:t> to do your encoding / decoding. </a:t>
            </a:r>
            <a:endParaRPr lang="en-US" b="1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b="1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FC808-8028-40C6-AE08-ED3491E369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lang="en-US" dirty="0"/>
              <a:t>Activity: </a:t>
            </a:r>
            <a:r>
              <a:rPr lang="en-US" b="0" dirty="0"/>
              <a:t>Caesar’s Minions (10 Mins)</a:t>
            </a:r>
          </a:p>
        </p:txBody>
      </p:sp>
    </p:spTree>
    <p:extLst>
      <p:ext uri="{BB962C8B-B14F-4D97-AF65-F5344CB8AC3E}">
        <p14:creationId xmlns:p14="http://schemas.microsoft.com/office/powerpoint/2010/main" val="20933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Cipher… In Code</a:t>
            </a:r>
          </a:p>
        </p:txBody>
      </p:sp>
    </p:spTree>
    <p:extLst>
      <p:ext uri="{BB962C8B-B14F-4D97-AF65-F5344CB8AC3E}">
        <p14:creationId xmlns:p14="http://schemas.microsoft.com/office/powerpoint/2010/main" val="412504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928E86-365C-4CF4-B700-AFE986FFA534}"/>
              </a:ext>
            </a:extLst>
          </p:cNvPr>
          <p:cNvSpPr txBox="1"/>
          <p:nvPr/>
        </p:nvSpPr>
        <p:spPr>
          <a:xfrm>
            <a:off x="152400" y="27432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Now it’s time to kick up the </a:t>
            </a:r>
            <a:r>
              <a:rPr lang="en-US" sz="3600" b="1" dirty="0"/>
              <a:t>challenge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75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What is Cryptography and Encryption?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AB005-E5B0-43C3-A2AB-74B4969C5BA2}"/>
              </a:ext>
            </a:extLst>
          </p:cNvPr>
          <p:cNvSpPr txBox="1"/>
          <p:nvPr/>
        </p:nvSpPr>
        <p:spPr>
          <a:xfrm>
            <a:off x="228600" y="4749800"/>
            <a:ext cx="881380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Cryptography</a:t>
            </a:r>
            <a:r>
              <a:rPr lang="en-US" dirty="0"/>
              <a:t> is the practice and study of techniques for secure communication in the presence of third-party threat actors.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Historically, </a:t>
            </a:r>
            <a:r>
              <a:rPr lang="en-US" b="1" dirty="0"/>
              <a:t>encryption </a:t>
            </a:r>
            <a:r>
              <a:rPr lang="en-US" dirty="0"/>
              <a:t>has been a closely related concept – focused on the process of converting information from a readable state to an unreadable one.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9918D-86F2-4709-A2BE-737B7DFE9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07" b="10491"/>
          <a:stretch/>
        </p:blipFill>
        <p:spPr>
          <a:xfrm>
            <a:off x="-12701" y="838200"/>
            <a:ext cx="9144000" cy="373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Building Caesar.py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5B6E2-FD6D-49E2-B5EF-39CC2A57FAFA}"/>
              </a:ext>
            </a:extLst>
          </p:cNvPr>
          <p:cNvSpPr txBox="1"/>
          <p:nvPr/>
        </p:nvSpPr>
        <p:spPr>
          <a:xfrm>
            <a:off x="228600" y="50292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 this section of class, we’ll be </a:t>
            </a:r>
            <a:r>
              <a:rPr lang="en-US" sz="3200" b="1" dirty="0"/>
              <a:t>implementing </a:t>
            </a:r>
            <a:r>
              <a:rPr lang="en-US" sz="3200" dirty="0"/>
              <a:t>the Caesar Cipher using Python code.  </a:t>
            </a:r>
          </a:p>
        </p:txBody>
      </p:sp>
      <p:pic>
        <p:nvPicPr>
          <p:cNvPr id="5" name="Picture 4" descr="Image result for caesar cipher wheel">
            <a:extLst>
              <a:ext uri="{FF2B5EF4-FFF2-40B4-BE49-F238E27FC236}">
                <a16:creationId xmlns:a16="http://schemas.microsoft.com/office/drawing/2014/main" id="{07ACAEC5-1465-4D19-BAE6-394BF6D60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420447"/>
            <a:ext cx="30575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python">
            <a:extLst>
              <a:ext uri="{FF2B5EF4-FFF2-40B4-BE49-F238E27FC236}">
                <a16:creationId xmlns:a16="http://schemas.microsoft.com/office/drawing/2014/main" id="{43EFFCC6-A758-49FB-980B-4242BE390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1420447"/>
            <a:ext cx="3352799" cy="33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DBCD59-FE3F-4C39-979D-C668833385D2}"/>
              </a:ext>
            </a:extLst>
          </p:cNvPr>
          <p:cNvCxnSpPr>
            <a:cxnSpLocks/>
          </p:cNvCxnSpPr>
          <p:nvPr/>
        </p:nvCxnSpPr>
        <p:spPr>
          <a:xfrm>
            <a:off x="3505201" y="2965028"/>
            <a:ext cx="2057400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464ED1-A3A7-4FC2-92BD-9E136A02BAAC}"/>
              </a:ext>
            </a:extLst>
          </p:cNvPr>
          <p:cNvSpPr txBox="1"/>
          <p:nvPr/>
        </p:nvSpPr>
        <p:spPr>
          <a:xfrm>
            <a:off x="806564" y="93520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Caesar Cipher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A67B7-D1E8-4A08-A8C1-A2ED3815C995}"/>
              </a:ext>
            </a:extLst>
          </p:cNvPr>
          <p:cNvSpPr txBox="1"/>
          <p:nvPr/>
        </p:nvSpPr>
        <p:spPr>
          <a:xfrm>
            <a:off x="6907934" y="93520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51316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Building Caesar.py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49F6C9-DCDB-4957-85DB-911F06ADD567}"/>
              </a:ext>
            </a:extLst>
          </p:cNvPr>
          <p:cNvSpPr txBox="1"/>
          <p:nvPr/>
        </p:nvSpPr>
        <p:spPr>
          <a:xfrm>
            <a:off x="228600" y="4597654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Specifically, we’ll be building a Python function that take in a </a:t>
            </a:r>
            <a:r>
              <a:rPr lang="en-US" sz="3600" b="1" dirty="0"/>
              <a:t>string</a:t>
            </a:r>
            <a:r>
              <a:rPr lang="en-US" sz="3600" dirty="0"/>
              <a:t> and </a:t>
            </a:r>
            <a:r>
              <a:rPr lang="en-US" sz="3600" b="1" dirty="0"/>
              <a:t>key</a:t>
            </a:r>
            <a:r>
              <a:rPr lang="en-US" sz="3600" dirty="0"/>
              <a:t> </a:t>
            </a:r>
          </a:p>
          <a:p>
            <a:pPr algn="ctr"/>
            <a:r>
              <a:rPr lang="en-US" sz="3600" dirty="0"/>
              <a:t>and outputs encoded text.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98A0EC-273A-47BF-BCCC-DDF145D03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95"/>
          <a:stretch/>
        </p:blipFill>
        <p:spPr>
          <a:xfrm>
            <a:off x="0" y="762001"/>
            <a:ext cx="914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2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Building Caesar.py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63564-23ED-438D-ABAD-ED8EE41CE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3" b="52273"/>
          <a:stretch/>
        </p:blipFill>
        <p:spPr>
          <a:xfrm>
            <a:off x="-1" y="4674717"/>
            <a:ext cx="9144001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BA566E-5F29-4FCF-881C-D2BF03BC0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95"/>
          <a:stretch/>
        </p:blipFill>
        <p:spPr>
          <a:xfrm>
            <a:off x="0" y="762001"/>
            <a:ext cx="9144000" cy="3352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A111E8-F479-4BB6-8911-2266715F83B8}"/>
              </a:ext>
            </a:extLst>
          </p:cNvPr>
          <p:cNvSpPr txBox="1"/>
          <p:nvPr/>
        </p:nvSpPr>
        <p:spPr>
          <a:xfrm>
            <a:off x="304800" y="4235648"/>
            <a:ext cx="295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Final Python Application:</a:t>
            </a:r>
          </a:p>
        </p:txBody>
      </p:sp>
    </p:spTree>
    <p:extLst>
      <p:ext uri="{BB962C8B-B14F-4D97-AF65-F5344CB8AC3E}">
        <p14:creationId xmlns:p14="http://schemas.microsoft.com/office/powerpoint/2010/main" val="38923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Building Caesar.py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49F6C9-DCDB-4957-85DB-911F06ADD567}"/>
              </a:ext>
            </a:extLst>
          </p:cNvPr>
          <p:cNvSpPr txBox="1"/>
          <p:nvPr/>
        </p:nvSpPr>
        <p:spPr>
          <a:xfrm>
            <a:off x="228600" y="4222948"/>
            <a:ext cx="8686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While this will be a challenging exercise, it’s a great way to deepen your Python skills and gain an understanding of how algorithm implementation works.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F5908-6732-48D9-8E0E-5949C1A50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95"/>
          <a:stretch/>
        </p:blipFill>
        <p:spPr>
          <a:xfrm>
            <a:off x="0" y="762001"/>
            <a:ext cx="914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1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CD8FB2-1687-45CC-A791-2FE37BF8B2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066800"/>
            <a:ext cx="8616470" cy="49530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u="sng" dirty="0"/>
              <a:t>Activity: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dirty="0"/>
              <a:t>Take the next few moments to </a:t>
            </a:r>
            <a:r>
              <a:rPr lang="en-US" sz="2400" b="1" dirty="0"/>
              <a:t>pseudocode </a:t>
            </a:r>
            <a:r>
              <a:rPr lang="en-US" sz="2400" dirty="0"/>
              <a:t>an approach to building Caesar.py with your neighbor.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4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dirty="0"/>
              <a:t>Specifically, try to break down the problem into </a:t>
            </a:r>
            <a:r>
              <a:rPr lang="en-US" sz="2400" b="1" dirty="0"/>
              <a:t>3-5 </a:t>
            </a:r>
            <a:r>
              <a:rPr lang="en-US" sz="2400" dirty="0"/>
              <a:t>steps.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dirty="0"/>
              <a:t>Be thinking of concepts you’ve used in Python (for-loops, functions, variables) in selecting your steps.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dirty="0"/>
              <a:t>Be prepared to share!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FC808-8028-40C6-AE08-ED3491E369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0" y="80936"/>
            <a:ext cx="6277129" cy="411480"/>
          </a:xfrm>
        </p:spPr>
        <p:txBody>
          <a:bodyPr/>
          <a:lstStyle/>
          <a:p>
            <a:pPr algn="r"/>
            <a:r>
              <a:rPr lang="en-US" dirty="0"/>
              <a:t>Activity: </a:t>
            </a:r>
            <a:r>
              <a:rPr lang="en-US" b="0" dirty="0"/>
              <a:t>Planning Caesar’s Attack (7 mins)</a:t>
            </a:r>
          </a:p>
        </p:txBody>
      </p:sp>
    </p:spTree>
    <p:extLst>
      <p:ext uri="{BB962C8B-B14F-4D97-AF65-F5344CB8AC3E}">
        <p14:creationId xmlns:p14="http://schemas.microsoft.com/office/powerpoint/2010/main" val="196841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3EDE3FC-21B3-446F-966E-B870A0FFB421}"/>
              </a:ext>
            </a:extLst>
          </p:cNvPr>
          <p:cNvSpPr/>
          <p:nvPr/>
        </p:nvSpPr>
        <p:spPr>
          <a:xfrm>
            <a:off x="478022" y="2939277"/>
            <a:ext cx="3004994" cy="1009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Caesar.py Basic Approach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CBF766-F324-4F89-AD0D-21BE1BA2BE3B}"/>
              </a:ext>
            </a:extLst>
          </p:cNvPr>
          <p:cNvSpPr txBox="1"/>
          <p:nvPr/>
        </p:nvSpPr>
        <p:spPr>
          <a:xfrm>
            <a:off x="353119" y="838200"/>
            <a:ext cx="312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1: Take in User Inputs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AF39BD-B06F-42C4-B2F0-7118234E336E}"/>
              </a:ext>
            </a:extLst>
          </p:cNvPr>
          <p:cNvSpPr txBox="1"/>
          <p:nvPr/>
        </p:nvSpPr>
        <p:spPr>
          <a:xfrm>
            <a:off x="353119" y="2355220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2: Pass User Inputs into Function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1A15ED-7352-4183-B7C8-77CF605B580B}"/>
              </a:ext>
            </a:extLst>
          </p:cNvPr>
          <p:cNvSpPr txBox="1"/>
          <p:nvPr/>
        </p:nvSpPr>
        <p:spPr>
          <a:xfrm>
            <a:off x="353119" y="4686869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3: Break Message Into Individual Letters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28DCBFD-8B2E-4D9A-91B5-4F53B6E9C881}"/>
              </a:ext>
            </a:extLst>
          </p:cNvPr>
          <p:cNvGrpSpPr/>
          <p:nvPr/>
        </p:nvGrpSpPr>
        <p:grpSpPr>
          <a:xfrm>
            <a:off x="475446" y="5051468"/>
            <a:ext cx="4880610" cy="800757"/>
            <a:chOff x="475446" y="1284939"/>
            <a:chExt cx="4880610" cy="80075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46C64D7-CA15-496D-B911-9884C9D7AA35}"/>
                </a:ext>
              </a:extLst>
            </p:cNvPr>
            <p:cNvSpPr/>
            <p:nvPr/>
          </p:nvSpPr>
          <p:spPr>
            <a:xfrm>
              <a:off x="475446" y="1543406"/>
              <a:ext cx="542290" cy="54229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430FAB1-0B9D-4532-BC6B-5C29D225D0A1}"/>
                </a:ext>
              </a:extLst>
            </p:cNvPr>
            <p:cNvSpPr/>
            <p:nvPr/>
          </p:nvSpPr>
          <p:spPr>
            <a:xfrm>
              <a:off x="1017736" y="1543406"/>
              <a:ext cx="542290" cy="54229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F31DE57-ABE3-4704-AD88-0095C988169F}"/>
                </a:ext>
              </a:extLst>
            </p:cNvPr>
            <p:cNvSpPr/>
            <p:nvPr/>
          </p:nvSpPr>
          <p:spPr>
            <a:xfrm>
              <a:off x="1560026" y="1543406"/>
              <a:ext cx="542290" cy="54229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9C20ECA-4896-4565-BAA4-4F68E2A0AA8C}"/>
                </a:ext>
              </a:extLst>
            </p:cNvPr>
            <p:cNvSpPr/>
            <p:nvPr/>
          </p:nvSpPr>
          <p:spPr>
            <a:xfrm>
              <a:off x="2102316" y="1543406"/>
              <a:ext cx="542290" cy="54229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23293E9-B605-41FB-8F91-6960D289DF27}"/>
                </a:ext>
              </a:extLst>
            </p:cNvPr>
            <p:cNvSpPr/>
            <p:nvPr/>
          </p:nvSpPr>
          <p:spPr>
            <a:xfrm>
              <a:off x="2644606" y="1543406"/>
              <a:ext cx="542290" cy="54229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3923691-3283-4A55-AF2C-2D58FDE8C949}"/>
                </a:ext>
              </a:extLst>
            </p:cNvPr>
            <p:cNvSpPr/>
            <p:nvPr/>
          </p:nvSpPr>
          <p:spPr>
            <a:xfrm>
              <a:off x="3186896" y="1543406"/>
              <a:ext cx="542290" cy="54229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4A53241-DC00-4159-ACD7-F871FEC318A5}"/>
                </a:ext>
              </a:extLst>
            </p:cNvPr>
            <p:cNvSpPr/>
            <p:nvPr/>
          </p:nvSpPr>
          <p:spPr>
            <a:xfrm>
              <a:off x="3729186" y="1543406"/>
              <a:ext cx="542290" cy="54229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F4B601D-A8F6-45E3-BFAE-6D81EF5EE7AF}"/>
                </a:ext>
              </a:extLst>
            </p:cNvPr>
            <p:cNvSpPr/>
            <p:nvPr/>
          </p:nvSpPr>
          <p:spPr>
            <a:xfrm>
              <a:off x="4271476" y="1543406"/>
              <a:ext cx="542290" cy="54229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3444D5A-F53F-40D1-9346-40BEAB1929DF}"/>
                </a:ext>
              </a:extLst>
            </p:cNvPr>
            <p:cNvSpPr/>
            <p:nvPr/>
          </p:nvSpPr>
          <p:spPr>
            <a:xfrm>
              <a:off x="4813766" y="1543406"/>
              <a:ext cx="542290" cy="54229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9AA2FC5-515F-45F9-B6B3-F3023C216EF0}"/>
                </a:ext>
              </a:extLst>
            </p:cNvPr>
            <p:cNvSpPr txBox="1"/>
            <p:nvPr/>
          </p:nvSpPr>
          <p:spPr>
            <a:xfrm>
              <a:off x="618992" y="12849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FFF927B-940C-4F39-ADE3-A371CADAA8E7}"/>
                </a:ext>
              </a:extLst>
            </p:cNvPr>
            <p:cNvSpPr txBox="1"/>
            <p:nvPr/>
          </p:nvSpPr>
          <p:spPr>
            <a:xfrm>
              <a:off x="1161282" y="12849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6DC3354-BD24-423C-9D2C-9CC42A78A853}"/>
                </a:ext>
              </a:extLst>
            </p:cNvPr>
            <p:cNvSpPr txBox="1"/>
            <p:nvPr/>
          </p:nvSpPr>
          <p:spPr>
            <a:xfrm>
              <a:off x="1684522" y="12849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D19725D-DE0D-4860-AC49-3F20ECD8DDB8}"/>
                </a:ext>
              </a:extLst>
            </p:cNvPr>
            <p:cNvSpPr txBox="1"/>
            <p:nvPr/>
          </p:nvSpPr>
          <p:spPr>
            <a:xfrm>
              <a:off x="2245862" y="12849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7CCF17B-F5C1-4295-A07C-2E26EF14E919}"/>
                </a:ext>
              </a:extLst>
            </p:cNvPr>
            <p:cNvSpPr txBox="1"/>
            <p:nvPr/>
          </p:nvSpPr>
          <p:spPr>
            <a:xfrm>
              <a:off x="2767082" y="12849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5B5D0AC-0582-4F4E-8B1A-72CB5C593D36}"/>
                </a:ext>
              </a:extLst>
            </p:cNvPr>
            <p:cNvSpPr txBox="1"/>
            <p:nvPr/>
          </p:nvSpPr>
          <p:spPr>
            <a:xfrm>
              <a:off x="3309372" y="12849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4000E98-C54C-44B8-968A-064C3C9E031B}"/>
                </a:ext>
              </a:extLst>
            </p:cNvPr>
            <p:cNvSpPr txBox="1"/>
            <p:nvPr/>
          </p:nvSpPr>
          <p:spPr>
            <a:xfrm>
              <a:off x="3853682" y="12849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547A76C-86A3-422F-8E61-77D31E04949F}"/>
                </a:ext>
              </a:extLst>
            </p:cNvPr>
            <p:cNvSpPr txBox="1"/>
            <p:nvPr/>
          </p:nvSpPr>
          <p:spPr>
            <a:xfrm>
              <a:off x="4415022" y="12849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2E20E13-CD41-41E3-BE50-65946C43D847}"/>
                </a:ext>
              </a:extLst>
            </p:cNvPr>
            <p:cNvSpPr txBox="1"/>
            <p:nvPr/>
          </p:nvSpPr>
          <p:spPr>
            <a:xfrm>
              <a:off x="4950531" y="12849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811D54F-CCAC-4586-BD83-E0BAA95812E5}"/>
              </a:ext>
            </a:extLst>
          </p:cNvPr>
          <p:cNvSpPr/>
          <p:nvPr/>
        </p:nvSpPr>
        <p:spPr>
          <a:xfrm>
            <a:off x="478022" y="1310248"/>
            <a:ext cx="1206500" cy="450961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CECC1A-70A0-4AB5-B1AE-0B5CA0EEB4DD}"/>
              </a:ext>
            </a:extLst>
          </p:cNvPr>
          <p:cNvSpPr/>
          <p:nvPr/>
        </p:nvSpPr>
        <p:spPr>
          <a:xfrm>
            <a:off x="1958166" y="1310248"/>
            <a:ext cx="1206500" cy="450961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EB41C20-409D-4A02-ADBA-967FD1F295DA}"/>
              </a:ext>
            </a:extLst>
          </p:cNvPr>
          <p:cNvSpPr/>
          <p:nvPr/>
        </p:nvSpPr>
        <p:spPr>
          <a:xfrm>
            <a:off x="624671" y="3298196"/>
            <a:ext cx="1206500" cy="4509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8221DB3-6786-433A-BD38-2DBF4FB0F871}"/>
              </a:ext>
            </a:extLst>
          </p:cNvPr>
          <p:cNvSpPr/>
          <p:nvPr/>
        </p:nvSpPr>
        <p:spPr>
          <a:xfrm>
            <a:off x="1977821" y="3298196"/>
            <a:ext cx="1206500" cy="4509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8F4B050-A3E5-4454-AB5A-C55E9E154BB0}"/>
              </a:ext>
            </a:extLst>
          </p:cNvPr>
          <p:cNvSpPr/>
          <p:nvPr/>
        </p:nvSpPr>
        <p:spPr>
          <a:xfrm>
            <a:off x="3495395" y="2939277"/>
            <a:ext cx="3004994" cy="1009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DE95FCC-5275-48B0-AAA7-B8A1A7C86625}"/>
              </a:ext>
            </a:extLst>
          </p:cNvPr>
          <p:cNvSpPr txBox="1"/>
          <p:nvPr/>
        </p:nvSpPr>
        <p:spPr>
          <a:xfrm>
            <a:off x="576314" y="2977397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 (Arguments)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71006BD-829F-4AF7-84CB-7513D6A9465E}"/>
              </a:ext>
            </a:extLst>
          </p:cNvPr>
          <p:cNvSpPr txBox="1"/>
          <p:nvPr/>
        </p:nvSpPr>
        <p:spPr>
          <a:xfrm>
            <a:off x="3602518" y="2993188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Outputs (Return)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3A667DA-D97F-4298-9EE0-FACDAC251E75}"/>
              </a:ext>
            </a:extLst>
          </p:cNvPr>
          <p:cNvSpPr txBox="1"/>
          <p:nvPr/>
        </p:nvSpPr>
        <p:spPr>
          <a:xfrm>
            <a:off x="2501060" y="4004888"/>
            <a:ext cx="2058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Caesar Function (Python)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F494306-E10E-499C-8607-8CF58A275361}"/>
              </a:ext>
            </a:extLst>
          </p:cNvPr>
          <p:cNvSpPr/>
          <p:nvPr/>
        </p:nvSpPr>
        <p:spPr>
          <a:xfrm>
            <a:off x="3678296" y="3323349"/>
            <a:ext cx="2646304" cy="4509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Encrypted Message</a:t>
            </a:r>
          </a:p>
        </p:txBody>
      </p:sp>
    </p:spTree>
    <p:extLst>
      <p:ext uri="{BB962C8B-B14F-4D97-AF65-F5344CB8AC3E}">
        <p14:creationId xmlns:p14="http://schemas.microsoft.com/office/powerpoint/2010/main" val="380167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Caesar.py Basic Approach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AF39BD-B06F-42C4-B2F0-7118234E336E}"/>
              </a:ext>
            </a:extLst>
          </p:cNvPr>
          <p:cNvSpPr txBox="1"/>
          <p:nvPr/>
        </p:nvSpPr>
        <p:spPr>
          <a:xfrm>
            <a:off x="353119" y="838200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4: Loop Through Each Letter of the String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866784-0F20-4075-977E-BDADD2DDB3F5}"/>
              </a:ext>
            </a:extLst>
          </p:cNvPr>
          <p:cNvSpPr/>
          <p:nvPr/>
        </p:nvSpPr>
        <p:spPr>
          <a:xfrm>
            <a:off x="479722" y="1520393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D1D3C9-D3AC-43B9-9D7E-749350DA82B2}"/>
              </a:ext>
            </a:extLst>
          </p:cNvPr>
          <p:cNvSpPr/>
          <p:nvPr/>
        </p:nvSpPr>
        <p:spPr>
          <a:xfrm>
            <a:off x="1022012" y="1520393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233543-70FD-4284-A5F9-B891CC9E95CF}"/>
              </a:ext>
            </a:extLst>
          </p:cNvPr>
          <p:cNvSpPr/>
          <p:nvPr/>
        </p:nvSpPr>
        <p:spPr>
          <a:xfrm>
            <a:off x="1564302" y="1520393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B60AB3-94DF-4307-B76B-C848ED5D8079}"/>
              </a:ext>
            </a:extLst>
          </p:cNvPr>
          <p:cNvSpPr/>
          <p:nvPr/>
        </p:nvSpPr>
        <p:spPr>
          <a:xfrm>
            <a:off x="2106592" y="1520393"/>
            <a:ext cx="542290" cy="542290"/>
          </a:xfrm>
          <a:prstGeom prst="rect">
            <a:avLst/>
          </a:prstGeom>
          <a:solidFill>
            <a:srgbClr val="FF0000">
              <a:alpha val="35000"/>
            </a:srgb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5FCCBA-B7CD-4C9B-9B8A-1AE9961B3034}"/>
              </a:ext>
            </a:extLst>
          </p:cNvPr>
          <p:cNvSpPr/>
          <p:nvPr/>
        </p:nvSpPr>
        <p:spPr>
          <a:xfrm>
            <a:off x="2648882" y="1520393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F7B2BC-F707-443F-88A0-D7A613CAD91A}"/>
              </a:ext>
            </a:extLst>
          </p:cNvPr>
          <p:cNvSpPr/>
          <p:nvPr/>
        </p:nvSpPr>
        <p:spPr>
          <a:xfrm>
            <a:off x="3191172" y="1520393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FB4E9C-FA48-4A87-9EA6-9001F5BD6672}"/>
              </a:ext>
            </a:extLst>
          </p:cNvPr>
          <p:cNvSpPr/>
          <p:nvPr/>
        </p:nvSpPr>
        <p:spPr>
          <a:xfrm>
            <a:off x="3733462" y="1520393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8E5FB9-8258-4811-9A58-698FB1683807}"/>
              </a:ext>
            </a:extLst>
          </p:cNvPr>
          <p:cNvSpPr/>
          <p:nvPr/>
        </p:nvSpPr>
        <p:spPr>
          <a:xfrm>
            <a:off x="4275752" y="1520393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57CA26-B544-455C-B52B-4826DEEE47A1}"/>
              </a:ext>
            </a:extLst>
          </p:cNvPr>
          <p:cNvSpPr/>
          <p:nvPr/>
        </p:nvSpPr>
        <p:spPr>
          <a:xfrm>
            <a:off x="4818042" y="1520393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57CCC9-1C45-4F2F-AC86-39F75001A098}"/>
              </a:ext>
            </a:extLst>
          </p:cNvPr>
          <p:cNvCxnSpPr>
            <a:cxnSpLocks/>
          </p:cNvCxnSpPr>
          <p:nvPr/>
        </p:nvCxnSpPr>
        <p:spPr>
          <a:xfrm>
            <a:off x="475446" y="1363962"/>
            <a:ext cx="1962954" cy="0"/>
          </a:xfrm>
          <a:prstGeom prst="straightConnector1">
            <a:avLst/>
          </a:prstGeom>
          <a:ln w="317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D0DE2B-311A-4401-97EF-5433659D269D}"/>
              </a:ext>
            </a:extLst>
          </p:cNvPr>
          <p:cNvSpPr txBox="1"/>
          <p:nvPr/>
        </p:nvSpPr>
        <p:spPr>
          <a:xfrm>
            <a:off x="353119" y="2493843"/>
            <a:ext cx="740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5: Use the Key to Convert Each Letter According to the Shift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3338D6-9E0C-44A0-894C-838113B804BC}"/>
              </a:ext>
            </a:extLst>
          </p:cNvPr>
          <p:cNvSpPr/>
          <p:nvPr/>
        </p:nvSpPr>
        <p:spPr>
          <a:xfrm>
            <a:off x="479722" y="2972930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3A2098-2681-4731-9944-EC83AE89952B}"/>
              </a:ext>
            </a:extLst>
          </p:cNvPr>
          <p:cNvSpPr/>
          <p:nvPr/>
        </p:nvSpPr>
        <p:spPr>
          <a:xfrm>
            <a:off x="1022012" y="2972930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3919FE-C107-4DE8-B185-1ED200B40E35}"/>
              </a:ext>
            </a:extLst>
          </p:cNvPr>
          <p:cNvSpPr/>
          <p:nvPr/>
        </p:nvSpPr>
        <p:spPr>
          <a:xfrm>
            <a:off x="1564302" y="2972930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026AFB-418D-406A-848E-E9C4E3085741}"/>
              </a:ext>
            </a:extLst>
          </p:cNvPr>
          <p:cNvSpPr/>
          <p:nvPr/>
        </p:nvSpPr>
        <p:spPr>
          <a:xfrm>
            <a:off x="2106592" y="2972930"/>
            <a:ext cx="542290" cy="542290"/>
          </a:xfrm>
          <a:prstGeom prst="rect">
            <a:avLst/>
          </a:prstGeom>
          <a:solidFill>
            <a:srgbClr val="FF0000">
              <a:alpha val="35000"/>
            </a:srgb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E5F495-812D-4D39-8534-67606FFE461B}"/>
              </a:ext>
            </a:extLst>
          </p:cNvPr>
          <p:cNvSpPr/>
          <p:nvPr/>
        </p:nvSpPr>
        <p:spPr>
          <a:xfrm>
            <a:off x="2648882" y="2972930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3C508-833B-4B4C-8A4F-28DE04BEFD73}"/>
              </a:ext>
            </a:extLst>
          </p:cNvPr>
          <p:cNvSpPr/>
          <p:nvPr/>
        </p:nvSpPr>
        <p:spPr>
          <a:xfrm>
            <a:off x="3191172" y="2972930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DCF57A-BD76-45DB-A0EB-C0EE945A10EA}"/>
              </a:ext>
            </a:extLst>
          </p:cNvPr>
          <p:cNvSpPr/>
          <p:nvPr/>
        </p:nvSpPr>
        <p:spPr>
          <a:xfrm>
            <a:off x="3733462" y="2972930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CD2392-4C39-4AEE-92B5-DC3D53633D5F}"/>
              </a:ext>
            </a:extLst>
          </p:cNvPr>
          <p:cNvSpPr/>
          <p:nvPr/>
        </p:nvSpPr>
        <p:spPr>
          <a:xfrm>
            <a:off x="4275752" y="2972930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F88673-4700-4EDF-89F8-DD589D039D9E}"/>
              </a:ext>
            </a:extLst>
          </p:cNvPr>
          <p:cNvSpPr/>
          <p:nvPr/>
        </p:nvSpPr>
        <p:spPr>
          <a:xfrm>
            <a:off x="4818042" y="2972930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CAD6EA7-B98B-4969-80B6-99267C825931}"/>
              </a:ext>
            </a:extLst>
          </p:cNvPr>
          <p:cNvSpPr/>
          <p:nvPr/>
        </p:nvSpPr>
        <p:spPr>
          <a:xfrm>
            <a:off x="456396" y="3704495"/>
            <a:ext cx="542290" cy="542290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1E4B87"/>
                </a:solidFill>
              </a:rPr>
              <a:t>Q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E4731A-678A-4052-A09B-6943AA3773E6}"/>
              </a:ext>
            </a:extLst>
          </p:cNvPr>
          <p:cNvSpPr/>
          <p:nvPr/>
        </p:nvSpPr>
        <p:spPr>
          <a:xfrm>
            <a:off x="998686" y="3704495"/>
            <a:ext cx="542290" cy="542290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1E4B87"/>
                </a:solidFill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7BB030B-FB9E-446B-80CE-DDD6A824DECB}"/>
              </a:ext>
            </a:extLst>
          </p:cNvPr>
          <p:cNvSpPr/>
          <p:nvPr/>
        </p:nvSpPr>
        <p:spPr>
          <a:xfrm>
            <a:off x="1540976" y="3704495"/>
            <a:ext cx="542290" cy="542290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1E4B87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60B80D-667F-43C5-BAAD-9335BD6AF2CE}"/>
              </a:ext>
            </a:extLst>
          </p:cNvPr>
          <p:cNvSpPr/>
          <p:nvPr/>
        </p:nvSpPr>
        <p:spPr>
          <a:xfrm>
            <a:off x="2083266" y="3704495"/>
            <a:ext cx="542290" cy="542290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1E4B87"/>
                </a:solidFill>
              </a:rPr>
              <a:t>W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167BA4-CFD1-404B-A0C2-08597F74C799}"/>
              </a:ext>
            </a:extLst>
          </p:cNvPr>
          <p:cNvSpPr/>
          <p:nvPr/>
        </p:nvSpPr>
        <p:spPr>
          <a:xfrm>
            <a:off x="2625556" y="3704495"/>
            <a:ext cx="542290" cy="542290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1E4B87"/>
                </a:solidFill>
              </a:rPr>
              <a:t>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4117006-394D-46AC-B923-EABDEE63FCD6}"/>
              </a:ext>
            </a:extLst>
          </p:cNvPr>
          <p:cNvSpPr/>
          <p:nvPr/>
        </p:nvSpPr>
        <p:spPr>
          <a:xfrm>
            <a:off x="3167846" y="3704495"/>
            <a:ext cx="542290" cy="542290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1E4B87"/>
                </a:solidFill>
              </a:rPr>
              <a:t>C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8A70F0-F4BA-4D94-B9BE-1A3A6357A0D5}"/>
              </a:ext>
            </a:extLst>
          </p:cNvPr>
          <p:cNvSpPr/>
          <p:nvPr/>
        </p:nvSpPr>
        <p:spPr>
          <a:xfrm>
            <a:off x="3710136" y="3704495"/>
            <a:ext cx="542290" cy="542290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1E4B87"/>
                </a:solidFill>
              </a:rPr>
              <a:t>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46A098-C32E-4BFC-9FEA-3C24DFE01ECE}"/>
              </a:ext>
            </a:extLst>
          </p:cNvPr>
          <p:cNvSpPr/>
          <p:nvPr/>
        </p:nvSpPr>
        <p:spPr>
          <a:xfrm>
            <a:off x="4252426" y="3704495"/>
            <a:ext cx="542290" cy="542290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1E4B87"/>
                </a:solidFill>
              </a:rPr>
              <a:t>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89D203-951C-40D2-8DE5-29C4178391FF}"/>
              </a:ext>
            </a:extLst>
          </p:cNvPr>
          <p:cNvSpPr/>
          <p:nvPr/>
        </p:nvSpPr>
        <p:spPr>
          <a:xfrm>
            <a:off x="4794716" y="3704495"/>
            <a:ext cx="542290" cy="542290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1E4B87"/>
                </a:solidFill>
              </a:rPr>
              <a:t>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725403-9360-473D-9E2F-F954ADE97B06}"/>
              </a:ext>
            </a:extLst>
          </p:cNvPr>
          <p:cNvSpPr/>
          <p:nvPr/>
        </p:nvSpPr>
        <p:spPr>
          <a:xfrm>
            <a:off x="5638800" y="3289739"/>
            <a:ext cx="1206500" cy="4509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= 4</a:t>
            </a:r>
          </a:p>
        </p:txBody>
      </p:sp>
    </p:spTree>
    <p:extLst>
      <p:ext uri="{BB962C8B-B14F-4D97-AF65-F5344CB8AC3E}">
        <p14:creationId xmlns:p14="http://schemas.microsoft.com/office/powerpoint/2010/main" val="334586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Caesar.py Basic Approach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AF39BD-B06F-42C4-B2F0-7118234E336E}"/>
              </a:ext>
            </a:extLst>
          </p:cNvPr>
          <p:cNvSpPr txBox="1"/>
          <p:nvPr/>
        </p:nvSpPr>
        <p:spPr>
          <a:xfrm>
            <a:off x="353119" y="838200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4: Loop Through Each Letter of the String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866784-0F20-4075-977E-BDADD2DDB3F5}"/>
              </a:ext>
            </a:extLst>
          </p:cNvPr>
          <p:cNvSpPr/>
          <p:nvPr/>
        </p:nvSpPr>
        <p:spPr>
          <a:xfrm>
            <a:off x="479722" y="1520393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D1D3C9-D3AC-43B9-9D7E-749350DA82B2}"/>
              </a:ext>
            </a:extLst>
          </p:cNvPr>
          <p:cNvSpPr/>
          <p:nvPr/>
        </p:nvSpPr>
        <p:spPr>
          <a:xfrm>
            <a:off x="1022012" y="1520393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233543-70FD-4284-A5F9-B891CC9E95CF}"/>
              </a:ext>
            </a:extLst>
          </p:cNvPr>
          <p:cNvSpPr/>
          <p:nvPr/>
        </p:nvSpPr>
        <p:spPr>
          <a:xfrm>
            <a:off x="1564302" y="1520393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B60AB3-94DF-4307-B76B-C848ED5D8079}"/>
              </a:ext>
            </a:extLst>
          </p:cNvPr>
          <p:cNvSpPr/>
          <p:nvPr/>
        </p:nvSpPr>
        <p:spPr>
          <a:xfrm>
            <a:off x="2106592" y="1520393"/>
            <a:ext cx="542290" cy="542290"/>
          </a:xfrm>
          <a:prstGeom prst="rect">
            <a:avLst/>
          </a:prstGeom>
          <a:solidFill>
            <a:srgbClr val="FF0000">
              <a:alpha val="35000"/>
            </a:srgb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5FCCBA-B7CD-4C9B-9B8A-1AE9961B3034}"/>
              </a:ext>
            </a:extLst>
          </p:cNvPr>
          <p:cNvSpPr/>
          <p:nvPr/>
        </p:nvSpPr>
        <p:spPr>
          <a:xfrm>
            <a:off x="2648882" y="1520393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F7B2BC-F707-443F-88A0-D7A613CAD91A}"/>
              </a:ext>
            </a:extLst>
          </p:cNvPr>
          <p:cNvSpPr/>
          <p:nvPr/>
        </p:nvSpPr>
        <p:spPr>
          <a:xfrm>
            <a:off x="3191172" y="1520393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FB4E9C-FA48-4A87-9EA6-9001F5BD6672}"/>
              </a:ext>
            </a:extLst>
          </p:cNvPr>
          <p:cNvSpPr/>
          <p:nvPr/>
        </p:nvSpPr>
        <p:spPr>
          <a:xfrm>
            <a:off x="3733462" y="1520393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8E5FB9-8258-4811-9A58-698FB1683807}"/>
              </a:ext>
            </a:extLst>
          </p:cNvPr>
          <p:cNvSpPr/>
          <p:nvPr/>
        </p:nvSpPr>
        <p:spPr>
          <a:xfrm>
            <a:off x="4275752" y="1520393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57CA26-B544-455C-B52B-4826DEEE47A1}"/>
              </a:ext>
            </a:extLst>
          </p:cNvPr>
          <p:cNvSpPr/>
          <p:nvPr/>
        </p:nvSpPr>
        <p:spPr>
          <a:xfrm>
            <a:off x="4818042" y="1520393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57CCC9-1C45-4F2F-AC86-39F75001A098}"/>
              </a:ext>
            </a:extLst>
          </p:cNvPr>
          <p:cNvCxnSpPr>
            <a:cxnSpLocks/>
          </p:cNvCxnSpPr>
          <p:nvPr/>
        </p:nvCxnSpPr>
        <p:spPr>
          <a:xfrm>
            <a:off x="475446" y="1363962"/>
            <a:ext cx="1962954" cy="0"/>
          </a:xfrm>
          <a:prstGeom prst="straightConnector1">
            <a:avLst/>
          </a:prstGeom>
          <a:ln w="317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D0DE2B-311A-4401-97EF-5433659D269D}"/>
              </a:ext>
            </a:extLst>
          </p:cNvPr>
          <p:cNvSpPr txBox="1"/>
          <p:nvPr/>
        </p:nvSpPr>
        <p:spPr>
          <a:xfrm>
            <a:off x="353119" y="2493843"/>
            <a:ext cx="740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5: Use the Key to Convert Each Letter According to the Shift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3338D6-9E0C-44A0-894C-838113B804BC}"/>
              </a:ext>
            </a:extLst>
          </p:cNvPr>
          <p:cNvSpPr/>
          <p:nvPr/>
        </p:nvSpPr>
        <p:spPr>
          <a:xfrm>
            <a:off x="479722" y="2972930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3A2098-2681-4731-9944-EC83AE89952B}"/>
              </a:ext>
            </a:extLst>
          </p:cNvPr>
          <p:cNvSpPr/>
          <p:nvPr/>
        </p:nvSpPr>
        <p:spPr>
          <a:xfrm>
            <a:off x="1022012" y="2972930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3919FE-C107-4DE8-B185-1ED200B40E35}"/>
              </a:ext>
            </a:extLst>
          </p:cNvPr>
          <p:cNvSpPr/>
          <p:nvPr/>
        </p:nvSpPr>
        <p:spPr>
          <a:xfrm>
            <a:off x="1564302" y="2972930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026AFB-418D-406A-848E-E9C4E3085741}"/>
              </a:ext>
            </a:extLst>
          </p:cNvPr>
          <p:cNvSpPr/>
          <p:nvPr/>
        </p:nvSpPr>
        <p:spPr>
          <a:xfrm>
            <a:off x="2106592" y="2972930"/>
            <a:ext cx="542290" cy="542290"/>
          </a:xfrm>
          <a:prstGeom prst="rect">
            <a:avLst/>
          </a:prstGeom>
          <a:solidFill>
            <a:srgbClr val="FF0000">
              <a:alpha val="35000"/>
            </a:srgb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E5F495-812D-4D39-8534-67606FFE461B}"/>
              </a:ext>
            </a:extLst>
          </p:cNvPr>
          <p:cNvSpPr/>
          <p:nvPr/>
        </p:nvSpPr>
        <p:spPr>
          <a:xfrm>
            <a:off x="2648882" y="2972930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3C508-833B-4B4C-8A4F-28DE04BEFD73}"/>
              </a:ext>
            </a:extLst>
          </p:cNvPr>
          <p:cNvSpPr/>
          <p:nvPr/>
        </p:nvSpPr>
        <p:spPr>
          <a:xfrm>
            <a:off x="3191172" y="2972930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DCF57A-BD76-45DB-A0EB-C0EE945A10EA}"/>
              </a:ext>
            </a:extLst>
          </p:cNvPr>
          <p:cNvSpPr/>
          <p:nvPr/>
        </p:nvSpPr>
        <p:spPr>
          <a:xfrm>
            <a:off x="3733462" y="2972930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CD2392-4C39-4AEE-92B5-DC3D53633D5F}"/>
              </a:ext>
            </a:extLst>
          </p:cNvPr>
          <p:cNvSpPr/>
          <p:nvPr/>
        </p:nvSpPr>
        <p:spPr>
          <a:xfrm>
            <a:off x="4275752" y="2972930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F88673-4700-4EDF-89F8-DD589D039D9E}"/>
              </a:ext>
            </a:extLst>
          </p:cNvPr>
          <p:cNvSpPr/>
          <p:nvPr/>
        </p:nvSpPr>
        <p:spPr>
          <a:xfrm>
            <a:off x="4818042" y="2972930"/>
            <a:ext cx="542290" cy="54229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CAD6EA7-B98B-4969-80B6-99267C825931}"/>
              </a:ext>
            </a:extLst>
          </p:cNvPr>
          <p:cNvSpPr/>
          <p:nvPr/>
        </p:nvSpPr>
        <p:spPr>
          <a:xfrm>
            <a:off x="456396" y="3704495"/>
            <a:ext cx="542290" cy="542290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1E4B87"/>
                </a:solidFill>
              </a:rPr>
              <a:t>Q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E4731A-678A-4052-A09B-6943AA3773E6}"/>
              </a:ext>
            </a:extLst>
          </p:cNvPr>
          <p:cNvSpPr/>
          <p:nvPr/>
        </p:nvSpPr>
        <p:spPr>
          <a:xfrm>
            <a:off x="998686" y="3704495"/>
            <a:ext cx="542290" cy="542290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1E4B87"/>
                </a:solidFill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7BB030B-FB9E-446B-80CE-DDD6A824DECB}"/>
              </a:ext>
            </a:extLst>
          </p:cNvPr>
          <p:cNvSpPr/>
          <p:nvPr/>
        </p:nvSpPr>
        <p:spPr>
          <a:xfrm>
            <a:off x="1540976" y="3704495"/>
            <a:ext cx="542290" cy="542290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1E4B87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60B80D-667F-43C5-BAAD-9335BD6AF2CE}"/>
              </a:ext>
            </a:extLst>
          </p:cNvPr>
          <p:cNvSpPr/>
          <p:nvPr/>
        </p:nvSpPr>
        <p:spPr>
          <a:xfrm>
            <a:off x="2083266" y="3704495"/>
            <a:ext cx="542290" cy="542290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1E4B87"/>
                </a:solidFill>
              </a:rPr>
              <a:t>W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167BA4-CFD1-404B-A0C2-08597F74C799}"/>
              </a:ext>
            </a:extLst>
          </p:cNvPr>
          <p:cNvSpPr/>
          <p:nvPr/>
        </p:nvSpPr>
        <p:spPr>
          <a:xfrm>
            <a:off x="2625556" y="3704495"/>
            <a:ext cx="542290" cy="542290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1E4B87"/>
                </a:solidFill>
              </a:rPr>
              <a:t>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4117006-394D-46AC-B923-EABDEE63FCD6}"/>
              </a:ext>
            </a:extLst>
          </p:cNvPr>
          <p:cNvSpPr/>
          <p:nvPr/>
        </p:nvSpPr>
        <p:spPr>
          <a:xfrm>
            <a:off x="3167846" y="3704495"/>
            <a:ext cx="542290" cy="542290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1E4B87"/>
                </a:solidFill>
              </a:rPr>
              <a:t>C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8A70F0-F4BA-4D94-B9BE-1A3A6357A0D5}"/>
              </a:ext>
            </a:extLst>
          </p:cNvPr>
          <p:cNvSpPr/>
          <p:nvPr/>
        </p:nvSpPr>
        <p:spPr>
          <a:xfrm>
            <a:off x="3710136" y="3704495"/>
            <a:ext cx="542290" cy="542290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1E4B87"/>
                </a:solidFill>
              </a:rPr>
              <a:t>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46A098-C32E-4BFC-9FEA-3C24DFE01ECE}"/>
              </a:ext>
            </a:extLst>
          </p:cNvPr>
          <p:cNvSpPr/>
          <p:nvPr/>
        </p:nvSpPr>
        <p:spPr>
          <a:xfrm>
            <a:off x="4252426" y="3704495"/>
            <a:ext cx="542290" cy="542290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1E4B87"/>
                </a:solidFill>
              </a:rPr>
              <a:t>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89D203-951C-40D2-8DE5-29C4178391FF}"/>
              </a:ext>
            </a:extLst>
          </p:cNvPr>
          <p:cNvSpPr/>
          <p:nvPr/>
        </p:nvSpPr>
        <p:spPr>
          <a:xfrm>
            <a:off x="4794716" y="3704495"/>
            <a:ext cx="542290" cy="542290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1E4B87"/>
                </a:solidFill>
              </a:rPr>
              <a:t>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725403-9360-473D-9E2F-F954ADE97B06}"/>
              </a:ext>
            </a:extLst>
          </p:cNvPr>
          <p:cNvSpPr/>
          <p:nvPr/>
        </p:nvSpPr>
        <p:spPr>
          <a:xfrm>
            <a:off x="5638800" y="3289739"/>
            <a:ext cx="1206500" cy="4509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=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488942-224C-4FAA-A6C2-0D73AA16479C}"/>
              </a:ext>
            </a:extLst>
          </p:cNvPr>
          <p:cNvSpPr txBox="1"/>
          <p:nvPr/>
        </p:nvSpPr>
        <p:spPr>
          <a:xfrm>
            <a:off x="456396" y="4677764"/>
            <a:ext cx="8389000" cy="15696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</a:rPr>
              <a:t>Pro-Tip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There are plenty of additional details, but by keeping laser focused on the “key steps”, we have a starting point. 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We’ll discover nuances as we start coding. </a:t>
            </a:r>
          </a:p>
        </p:txBody>
      </p:sp>
    </p:spTree>
    <p:extLst>
      <p:ext uri="{BB962C8B-B14F-4D97-AF65-F5344CB8AC3E}">
        <p14:creationId xmlns:p14="http://schemas.microsoft.com/office/powerpoint/2010/main" val="174728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928E86-365C-4CF4-B700-AFE986FFA534}"/>
              </a:ext>
            </a:extLst>
          </p:cNvPr>
          <p:cNvSpPr txBox="1"/>
          <p:nvPr/>
        </p:nvSpPr>
        <p:spPr>
          <a:xfrm>
            <a:off x="152400" y="25908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/>
              <a:t>Let’s get </a:t>
            </a:r>
            <a:r>
              <a:rPr lang="en-US" sz="6400" b="1" dirty="0"/>
              <a:t>coding</a:t>
            </a:r>
            <a:r>
              <a:rPr lang="en-US" sz="6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5910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Caesar’s Vulnerabilities?</a:t>
            </a:r>
          </a:p>
        </p:txBody>
      </p:sp>
    </p:spTree>
    <p:extLst>
      <p:ext uri="{BB962C8B-B14F-4D97-AF65-F5344CB8AC3E}">
        <p14:creationId xmlns:p14="http://schemas.microsoft.com/office/powerpoint/2010/main" val="34464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Why Is It Relevant to Security Professionals?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AB68C-FAA1-4839-811C-E5D1D57ED9F7}"/>
              </a:ext>
            </a:extLst>
          </p:cNvPr>
          <p:cNvSpPr txBox="1"/>
          <p:nvPr/>
        </p:nvSpPr>
        <p:spPr>
          <a:xfrm>
            <a:off x="228600" y="38862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Fundamentally, </a:t>
            </a:r>
            <a:r>
              <a:rPr lang="en-US" sz="2400" b="1" dirty="0"/>
              <a:t>information </a:t>
            </a:r>
            <a:r>
              <a:rPr lang="en-US" sz="2400" dirty="0"/>
              <a:t>is often the most prized asset of individuals and organizations alike.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Ensuring information can be stored, transmitted, and received securely (in avoidance of prying eyes) is often a key responsibility of the modern security professional.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DBE6DA-D4B8-461D-A341-9EB1BB61186B}"/>
              </a:ext>
            </a:extLst>
          </p:cNvPr>
          <p:cNvGrpSpPr/>
          <p:nvPr/>
        </p:nvGrpSpPr>
        <p:grpSpPr>
          <a:xfrm>
            <a:off x="304800" y="1201556"/>
            <a:ext cx="8419283" cy="2227444"/>
            <a:chOff x="533400" y="1292059"/>
            <a:chExt cx="8077200" cy="21369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E28085-10B5-43F3-B080-82EE0218091B}"/>
                </a:ext>
              </a:extLst>
            </p:cNvPr>
            <p:cNvSpPr/>
            <p:nvPr/>
          </p:nvSpPr>
          <p:spPr>
            <a:xfrm>
              <a:off x="533400" y="1816100"/>
              <a:ext cx="1752600" cy="1600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089420-680F-4D39-938C-2A93B833EDCF}"/>
                </a:ext>
              </a:extLst>
            </p:cNvPr>
            <p:cNvSpPr/>
            <p:nvPr/>
          </p:nvSpPr>
          <p:spPr>
            <a:xfrm>
              <a:off x="6858000" y="1828800"/>
              <a:ext cx="1752600" cy="1600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DCFA2B-DA8E-4E31-A253-4478791EF7DC}"/>
                </a:ext>
              </a:extLst>
            </p:cNvPr>
            <p:cNvSpPr/>
            <p:nvPr/>
          </p:nvSpPr>
          <p:spPr>
            <a:xfrm>
              <a:off x="2286000" y="2196068"/>
              <a:ext cx="4572000" cy="610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D82010-3220-463D-81DD-7836852AA486}"/>
                </a:ext>
              </a:extLst>
            </p:cNvPr>
            <p:cNvSpPr txBox="1"/>
            <p:nvPr/>
          </p:nvSpPr>
          <p:spPr>
            <a:xfrm>
              <a:off x="723900" y="2380779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Sender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F73C16-5CD6-44B5-ABBE-362C605AD723}"/>
                </a:ext>
              </a:extLst>
            </p:cNvPr>
            <p:cNvSpPr txBox="1"/>
            <p:nvPr/>
          </p:nvSpPr>
          <p:spPr>
            <a:xfrm>
              <a:off x="7048500" y="2418846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Receiver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ECF3CC-774B-490F-81BF-774A0B5111F0}"/>
                </a:ext>
              </a:extLst>
            </p:cNvPr>
            <p:cNvSpPr txBox="1"/>
            <p:nvPr/>
          </p:nvSpPr>
          <p:spPr>
            <a:xfrm>
              <a:off x="2334227" y="2906789"/>
              <a:ext cx="4523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Secured Channel with Data Exchange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D50C7FE-97F8-4814-94DD-D536B9B0B8CE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2286000" y="2501384"/>
              <a:ext cx="4572000" cy="0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Star: 12 Points 16">
              <a:extLst>
                <a:ext uri="{FF2B5EF4-FFF2-40B4-BE49-F238E27FC236}">
                  <a16:creationId xmlns:a16="http://schemas.microsoft.com/office/drawing/2014/main" id="{62C1480E-BC72-4711-BE2E-C370C7063D96}"/>
                </a:ext>
              </a:extLst>
            </p:cNvPr>
            <p:cNvSpPr/>
            <p:nvPr/>
          </p:nvSpPr>
          <p:spPr>
            <a:xfrm>
              <a:off x="3376643" y="1749245"/>
              <a:ext cx="409423" cy="240837"/>
            </a:xfrm>
            <a:prstGeom prst="star1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Star: 12 Points 18">
              <a:extLst>
                <a:ext uri="{FF2B5EF4-FFF2-40B4-BE49-F238E27FC236}">
                  <a16:creationId xmlns:a16="http://schemas.microsoft.com/office/drawing/2014/main" id="{3B08E5C8-9642-499F-9F56-B49C5C836D28}"/>
                </a:ext>
              </a:extLst>
            </p:cNvPr>
            <p:cNvSpPr/>
            <p:nvPr/>
          </p:nvSpPr>
          <p:spPr>
            <a:xfrm>
              <a:off x="3967041" y="1749245"/>
              <a:ext cx="409423" cy="240837"/>
            </a:xfrm>
            <a:prstGeom prst="star1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Star: 12 Points 20">
              <a:extLst>
                <a:ext uri="{FF2B5EF4-FFF2-40B4-BE49-F238E27FC236}">
                  <a16:creationId xmlns:a16="http://schemas.microsoft.com/office/drawing/2014/main" id="{27D7AFD0-BF13-419B-810F-360F1160C05D}"/>
                </a:ext>
              </a:extLst>
            </p:cNvPr>
            <p:cNvSpPr/>
            <p:nvPr/>
          </p:nvSpPr>
          <p:spPr>
            <a:xfrm>
              <a:off x="4646634" y="1749245"/>
              <a:ext cx="409423" cy="240837"/>
            </a:xfrm>
            <a:prstGeom prst="star1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F52345-1B21-44D7-9845-66B67BCE4D85}"/>
                </a:ext>
              </a:extLst>
            </p:cNvPr>
            <p:cNvSpPr txBox="1"/>
            <p:nvPr/>
          </p:nvSpPr>
          <p:spPr>
            <a:xfrm>
              <a:off x="3404063" y="1292059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Threat Actors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4125CB-9812-4D73-8CAE-85DE0F799221}"/>
                </a:ext>
              </a:extLst>
            </p:cNvPr>
            <p:cNvSpPr/>
            <p:nvPr/>
          </p:nvSpPr>
          <p:spPr>
            <a:xfrm>
              <a:off x="2667377" y="2271609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212D268-CD8A-428F-9F8E-6202B503124E}"/>
                </a:ext>
              </a:extLst>
            </p:cNvPr>
            <p:cNvSpPr/>
            <p:nvPr/>
          </p:nvSpPr>
          <p:spPr>
            <a:xfrm>
              <a:off x="3201154" y="2310903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931066-C151-498E-AADE-1D446E732BC5}"/>
                </a:ext>
              </a:extLst>
            </p:cNvPr>
            <p:cNvSpPr/>
            <p:nvPr/>
          </p:nvSpPr>
          <p:spPr>
            <a:xfrm>
              <a:off x="2969419" y="2558947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2E0E076-71EE-45C3-AD7A-6F02C45B0C1F}"/>
                </a:ext>
              </a:extLst>
            </p:cNvPr>
            <p:cNvSpPr/>
            <p:nvPr/>
          </p:nvSpPr>
          <p:spPr>
            <a:xfrm>
              <a:off x="4477504" y="2278940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107516C-CD5F-4252-BFA7-1303B8D93B9F}"/>
                </a:ext>
              </a:extLst>
            </p:cNvPr>
            <p:cNvSpPr/>
            <p:nvPr/>
          </p:nvSpPr>
          <p:spPr>
            <a:xfrm>
              <a:off x="4737431" y="2583923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5108D30-AA60-4C1F-ABDA-39D1F258D4B2}"/>
                </a:ext>
              </a:extLst>
            </p:cNvPr>
            <p:cNvSpPr/>
            <p:nvPr/>
          </p:nvSpPr>
          <p:spPr>
            <a:xfrm>
              <a:off x="4829058" y="2286310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6932C3-A219-4069-B424-A33060D65599}"/>
                </a:ext>
              </a:extLst>
            </p:cNvPr>
            <p:cNvSpPr/>
            <p:nvPr/>
          </p:nvSpPr>
          <p:spPr>
            <a:xfrm>
              <a:off x="5089988" y="2583241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489B2E5-B0B2-4805-B21E-5FCBB7109DE9}"/>
                </a:ext>
              </a:extLst>
            </p:cNvPr>
            <p:cNvSpPr/>
            <p:nvPr/>
          </p:nvSpPr>
          <p:spPr>
            <a:xfrm>
              <a:off x="5276950" y="2309548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9141DB0-6376-4A85-B1C8-19B5D12A217B}"/>
                </a:ext>
              </a:extLst>
            </p:cNvPr>
            <p:cNvSpPr/>
            <p:nvPr/>
          </p:nvSpPr>
          <p:spPr>
            <a:xfrm>
              <a:off x="5481753" y="2561209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A8137F2-DA43-4BEC-9E9E-169A12D22C59}"/>
                </a:ext>
              </a:extLst>
            </p:cNvPr>
            <p:cNvSpPr/>
            <p:nvPr/>
          </p:nvSpPr>
          <p:spPr>
            <a:xfrm>
              <a:off x="5677654" y="2309548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793714-843F-47FC-926A-0A5C200CAE88}"/>
                </a:ext>
              </a:extLst>
            </p:cNvPr>
            <p:cNvSpPr/>
            <p:nvPr/>
          </p:nvSpPr>
          <p:spPr>
            <a:xfrm>
              <a:off x="5834407" y="2583241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4AA3F25-FB34-437A-9156-C6C75C1ADA17}"/>
                </a:ext>
              </a:extLst>
            </p:cNvPr>
            <p:cNvSpPr/>
            <p:nvPr/>
          </p:nvSpPr>
          <p:spPr>
            <a:xfrm>
              <a:off x="6055286" y="2301654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00F6146-C199-4791-8216-D5226DB0D08B}"/>
                </a:ext>
              </a:extLst>
            </p:cNvPr>
            <p:cNvSpPr/>
            <p:nvPr/>
          </p:nvSpPr>
          <p:spPr>
            <a:xfrm>
              <a:off x="6226075" y="2596326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12 Points 38">
              <a:extLst>
                <a:ext uri="{FF2B5EF4-FFF2-40B4-BE49-F238E27FC236}">
                  <a16:creationId xmlns:a16="http://schemas.microsoft.com/office/drawing/2014/main" id="{C71E3779-F2E2-4D32-ACC1-E205ED2C66ED}"/>
                </a:ext>
              </a:extLst>
            </p:cNvPr>
            <p:cNvSpPr/>
            <p:nvPr/>
          </p:nvSpPr>
          <p:spPr>
            <a:xfrm>
              <a:off x="5130359" y="1749245"/>
              <a:ext cx="409423" cy="240837"/>
            </a:xfrm>
            <a:prstGeom prst="star1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Star: 12 Points 40">
              <a:extLst>
                <a:ext uri="{FF2B5EF4-FFF2-40B4-BE49-F238E27FC236}">
                  <a16:creationId xmlns:a16="http://schemas.microsoft.com/office/drawing/2014/main" id="{D75F105B-300B-47C2-87E6-0E415CA273D6}"/>
                </a:ext>
              </a:extLst>
            </p:cNvPr>
            <p:cNvSpPr/>
            <p:nvPr/>
          </p:nvSpPr>
          <p:spPr>
            <a:xfrm>
              <a:off x="5720757" y="1749245"/>
              <a:ext cx="409423" cy="240837"/>
            </a:xfrm>
            <a:prstGeom prst="star1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Star: 12 Points 42">
              <a:extLst>
                <a:ext uri="{FF2B5EF4-FFF2-40B4-BE49-F238E27FC236}">
                  <a16:creationId xmlns:a16="http://schemas.microsoft.com/office/drawing/2014/main" id="{7433F84B-AB66-4E4E-A646-7288FE2AA4CB}"/>
                </a:ext>
              </a:extLst>
            </p:cNvPr>
            <p:cNvSpPr/>
            <p:nvPr/>
          </p:nvSpPr>
          <p:spPr>
            <a:xfrm>
              <a:off x="6400350" y="1749245"/>
              <a:ext cx="409423" cy="240837"/>
            </a:xfrm>
            <a:prstGeom prst="star1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Star: 12 Points 43">
              <a:extLst>
                <a:ext uri="{FF2B5EF4-FFF2-40B4-BE49-F238E27FC236}">
                  <a16:creationId xmlns:a16="http://schemas.microsoft.com/office/drawing/2014/main" id="{6AA4CC53-80E0-4C3C-AF30-B110DA25767A}"/>
                </a:ext>
              </a:extLst>
            </p:cNvPr>
            <p:cNvSpPr/>
            <p:nvPr/>
          </p:nvSpPr>
          <p:spPr>
            <a:xfrm>
              <a:off x="2348823" y="1749245"/>
              <a:ext cx="409423" cy="240837"/>
            </a:xfrm>
            <a:prstGeom prst="star1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Star: 12 Points 45">
              <a:extLst>
                <a:ext uri="{FF2B5EF4-FFF2-40B4-BE49-F238E27FC236}">
                  <a16:creationId xmlns:a16="http://schemas.microsoft.com/office/drawing/2014/main" id="{B838AA27-3EA9-4C52-A837-A6EFEB9C7645}"/>
                </a:ext>
              </a:extLst>
            </p:cNvPr>
            <p:cNvSpPr/>
            <p:nvPr/>
          </p:nvSpPr>
          <p:spPr>
            <a:xfrm>
              <a:off x="2939221" y="1749245"/>
              <a:ext cx="409423" cy="240837"/>
            </a:xfrm>
            <a:prstGeom prst="star12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C575ECC-A880-44B2-8B6B-D3FC390C943F}"/>
                </a:ext>
              </a:extLst>
            </p:cNvPr>
            <p:cNvSpPr/>
            <p:nvPr/>
          </p:nvSpPr>
          <p:spPr>
            <a:xfrm>
              <a:off x="4337513" y="2588133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B847E9D-468E-4922-9C25-0F0C593DA57F}"/>
                </a:ext>
              </a:extLst>
            </p:cNvPr>
            <p:cNvSpPr/>
            <p:nvPr/>
          </p:nvSpPr>
          <p:spPr>
            <a:xfrm>
              <a:off x="3649838" y="2274776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0EDDE42-F920-4E6C-B99D-14FAF4895823}"/>
                </a:ext>
              </a:extLst>
            </p:cNvPr>
            <p:cNvSpPr/>
            <p:nvPr/>
          </p:nvSpPr>
          <p:spPr>
            <a:xfrm>
              <a:off x="3909765" y="2579759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E45E036-CC2D-4068-9E67-68E5045EE64A}"/>
                </a:ext>
              </a:extLst>
            </p:cNvPr>
            <p:cNvSpPr/>
            <p:nvPr/>
          </p:nvSpPr>
          <p:spPr>
            <a:xfrm>
              <a:off x="4001392" y="2282146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BBFA9FA-BF9C-4E59-B21E-A0A29D23B4A4}"/>
                </a:ext>
              </a:extLst>
            </p:cNvPr>
            <p:cNvSpPr/>
            <p:nvPr/>
          </p:nvSpPr>
          <p:spPr>
            <a:xfrm>
              <a:off x="3509847" y="2583969"/>
              <a:ext cx="152400" cy="1399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4591060-8142-41FC-87B4-F4B5E2AC6FC4}"/>
                </a:ext>
              </a:extLst>
            </p:cNvPr>
            <p:cNvCxnSpPr>
              <a:cxnSpLocks/>
            </p:cNvCxnSpPr>
            <p:nvPr/>
          </p:nvCxnSpPr>
          <p:spPr>
            <a:xfrm>
              <a:off x="2563215" y="2022459"/>
              <a:ext cx="0" cy="157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A80DE79-CD82-4C68-8CA7-5E2B094E387B}"/>
                </a:ext>
              </a:extLst>
            </p:cNvPr>
            <p:cNvCxnSpPr>
              <a:cxnSpLocks/>
            </p:cNvCxnSpPr>
            <p:nvPr/>
          </p:nvCxnSpPr>
          <p:spPr>
            <a:xfrm>
              <a:off x="3127571" y="2022459"/>
              <a:ext cx="0" cy="157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18B2C4F-D18A-4D4B-8ECD-2E2723580B27}"/>
                </a:ext>
              </a:extLst>
            </p:cNvPr>
            <p:cNvCxnSpPr>
              <a:cxnSpLocks/>
            </p:cNvCxnSpPr>
            <p:nvPr/>
          </p:nvCxnSpPr>
          <p:spPr>
            <a:xfrm>
              <a:off x="3581354" y="2038692"/>
              <a:ext cx="0" cy="157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17C4A89-D541-46DB-93B5-8F761B9D999B}"/>
                </a:ext>
              </a:extLst>
            </p:cNvPr>
            <p:cNvCxnSpPr>
              <a:cxnSpLocks/>
            </p:cNvCxnSpPr>
            <p:nvPr/>
          </p:nvCxnSpPr>
          <p:spPr>
            <a:xfrm>
              <a:off x="4152656" y="2022459"/>
              <a:ext cx="0" cy="157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4F5650C-23BA-4201-A467-7B8F15EBD65A}"/>
                </a:ext>
              </a:extLst>
            </p:cNvPr>
            <p:cNvCxnSpPr>
              <a:cxnSpLocks/>
            </p:cNvCxnSpPr>
            <p:nvPr/>
          </p:nvCxnSpPr>
          <p:spPr>
            <a:xfrm>
              <a:off x="4851345" y="2038692"/>
              <a:ext cx="0" cy="157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5E32582-BB06-4880-BEE3-1145F470E729}"/>
                </a:ext>
              </a:extLst>
            </p:cNvPr>
            <p:cNvCxnSpPr>
              <a:cxnSpLocks/>
            </p:cNvCxnSpPr>
            <p:nvPr/>
          </p:nvCxnSpPr>
          <p:spPr>
            <a:xfrm>
              <a:off x="5353150" y="2038692"/>
              <a:ext cx="0" cy="157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4CBB77D-AB10-42AC-81A4-84B577911F10}"/>
                </a:ext>
              </a:extLst>
            </p:cNvPr>
            <p:cNvCxnSpPr>
              <a:cxnSpLocks/>
            </p:cNvCxnSpPr>
            <p:nvPr/>
          </p:nvCxnSpPr>
          <p:spPr>
            <a:xfrm>
              <a:off x="5925568" y="2022459"/>
              <a:ext cx="0" cy="157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17E1C98-4940-4391-95CC-3E8240310779}"/>
                </a:ext>
              </a:extLst>
            </p:cNvPr>
            <p:cNvCxnSpPr>
              <a:cxnSpLocks/>
            </p:cNvCxnSpPr>
            <p:nvPr/>
          </p:nvCxnSpPr>
          <p:spPr>
            <a:xfrm>
              <a:off x="6605061" y="2038692"/>
              <a:ext cx="0" cy="157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474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Secure Messaging?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CFD40E-3444-42EB-A491-D162311EF17A}"/>
              </a:ext>
            </a:extLst>
          </p:cNvPr>
          <p:cNvSpPr txBox="1"/>
          <p:nvPr/>
        </p:nvSpPr>
        <p:spPr>
          <a:xfrm>
            <a:off x="152400" y="4751194"/>
            <a:ext cx="868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Thus far, we’ve talked about encryption and decryption in the context of receivers </a:t>
            </a:r>
            <a:r>
              <a:rPr lang="en-US" sz="2800" i="1" dirty="0"/>
              <a:t>intended</a:t>
            </a:r>
            <a:r>
              <a:rPr lang="en-US" sz="2800" dirty="0"/>
              <a:t> to receive the message…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34C52-6C07-43A1-A374-0DD4D39BDBA1}"/>
              </a:ext>
            </a:extLst>
          </p:cNvPr>
          <p:cNvSpPr txBox="1"/>
          <p:nvPr/>
        </p:nvSpPr>
        <p:spPr>
          <a:xfrm>
            <a:off x="215900" y="984386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Sender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502A71-B96C-43C3-B373-52D2C64D604E}"/>
              </a:ext>
            </a:extLst>
          </p:cNvPr>
          <p:cNvCxnSpPr/>
          <p:nvPr/>
        </p:nvCxnSpPr>
        <p:spPr>
          <a:xfrm>
            <a:off x="3200400" y="2645557"/>
            <a:ext cx="2743200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BE26F8A-2297-4CF7-AA59-4B0C00987DF8}"/>
              </a:ext>
            </a:extLst>
          </p:cNvPr>
          <p:cNvSpPr txBox="1"/>
          <p:nvPr/>
        </p:nvSpPr>
        <p:spPr>
          <a:xfrm>
            <a:off x="5943600" y="9843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Receiver: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B981BB-6AF2-4896-A783-E394AC85CFFD}"/>
              </a:ext>
            </a:extLst>
          </p:cNvPr>
          <p:cNvSpPr txBox="1"/>
          <p:nvPr/>
        </p:nvSpPr>
        <p:spPr>
          <a:xfrm>
            <a:off x="615950" y="4025929"/>
            <a:ext cx="9525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73659F-5D53-4DB0-8767-A8386E03D96D}"/>
              </a:ext>
            </a:extLst>
          </p:cNvPr>
          <p:cNvSpPr/>
          <p:nvPr/>
        </p:nvSpPr>
        <p:spPr>
          <a:xfrm>
            <a:off x="1676400" y="4023965"/>
            <a:ext cx="11592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Message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D7394F-46F8-4413-9A6D-DE94FA3A0098}"/>
              </a:ext>
            </a:extLst>
          </p:cNvPr>
          <p:cNvSpPr txBox="1"/>
          <p:nvPr/>
        </p:nvSpPr>
        <p:spPr>
          <a:xfrm>
            <a:off x="6390858" y="4025929"/>
            <a:ext cx="9525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90E1B9-C712-4E9E-92BA-D8A51474AECF}"/>
              </a:ext>
            </a:extLst>
          </p:cNvPr>
          <p:cNvSpPr/>
          <p:nvPr/>
        </p:nvSpPr>
        <p:spPr>
          <a:xfrm>
            <a:off x="7451308" y="4023965"/>
            <a:ext cx="11592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Message</a:t>
            </a:r>
            <a:endParaRPr lang="en-US" dirty="0"/>
          </a:p>
        </p:txBody>
      </p:sp>
      <p:pic>
        <p:nvPicPr>
          <p:cNvPr id="42" name="Picture 2" descr="https://upload.wikimedia.org/wikipedia/commons/thumb/2/26/Gaius_Julius_Caesar_%28100-44_BC%29.JPG/220px-Gaius_Julius_Caesar_%28100-44_BC%29.JPG">
            <a:extLst>
              <a:ext uri="{FF2B5EF4-FFF2-40B4-BE49-F238E27FC236}">
                <a16:creationId xmlns:a16="http://schemas.microsoft.com/office/drawing/2014/main" id="{EBCE018C-36B7-43FE-AB91-D6E3D81EA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44"/>
          <a:stretch/>
        </p:blipFill>
        <p:spPr bwMode="auto">
          <a:xfrm flipH="1">
            <a:off x="641350" y="1460076"/>
            <a:ext cx="2108199" cy="234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ancient romans black and white warrior">
            <a:extLst>
              <a:ext uri="{FF2B5EF4-FFF2-40B4-BE49-F238E27FC236}">
                <a16:creationId xmlns:a16="http://schemas.microsoft.com/office/drawing/2014/main" id="{2D4FF9FF-DE94-4852-994B-855A5BAB4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960" y="1423008"/>
            <a:ext cx="2184796" cy="238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Image result for caesar cipher wheel">
            <a:extLst>
              <a:ext uri="{FF2B5EF4-FFF2-40B4-BE49-F238E27FC236}">
                <a16:creationId xmlns:a16="http://schemas.microsoft.com/office/drawing/2014/main" id="{EBB1F6A6-3EE5-49F3-A129-95E528C72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33757"/>
            <a:ext cx="1219200" cy="121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E895936-F120-4793-BEBF-D1DB70BAEAF4}"/>
              </a:ext>
            </a:extLst>
          </p:cNvPr>
          <p:cNvSpPr txBox="1"/>
          <p:nvPr/>
        </p:nvSpPr>
        <p:spPr>
          <a:xfrm>
            <a:off x="3162300" y="1630306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Caesar Cipher</a:t>
            </a:r>
          </a:p>
        </p:txBody>
      </p:sp>
    </p:spTree>
    <p:extLst>
      <p:ext uri="{BB962C8B-B14F-4D97-AF65-F5344CB8AC3E}">
        <p14:creationId xmlns:p14="http://schemas.microsoft.com/office/powerpoint/2010/main" val="326520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928E86-365C-4CF4-B700-AFE986FFA534}"/>
              </a:ext>
            </a:extLst>
          </p:cNvPr>
          <p:cNvSpPr txBox="1"/>
          <p:nvPr/>
        </p:nvSpPr>
        <p:spPr>
          <a:xfrm>
            <a:off x="152400" y="49530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…But what happens when a </a:t>
            </a:r>
            <a:r>
              <a:rPr lang="en-US" sz="3600" b="1" dirty="0"/>
              <a:t>malicious</a:t>
            </a:r>
            <a:r>
              <a:rPr lang="en-US" sz="3600" dirty="0"/>
              <a:t> intruder enters the picture?</a:t>
            </a:r>
          </a:p>
        </p:txBody>
      </p:sp>
      <p:pic>
        <p:nvPicPr>
          <p:cNvPr id="3" name="Picture 4" descr="Image result for gaul soldier black and white">
            <a:extLst>
              <a:ext uri="{FF2B5EF4-FFF2-40B4-BE49-F238E27FC236}">
                <a16:creationId xmlns:a16="http://schemas.microsoft.com/office/drawing/2014/main" id="{4FEE9831-DB1B-4495-A91F-D6CDC83A20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6"/>
          <a:stretch/>
        </p:blipFill>
        <p:spPr bwMode="auto">
          <a:xfrm>
            <a:off x="2616058" y="152400"/>
            <a:ext cx="3759484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Secure Messaging?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A0C86-00F8-4ADE-AD1C-6FB236A84CEC}"/>
              </a:ext>
            </a:extLst>
          </p:cNvPr>
          <p:cNvSpPr txBox="1"/>
          <p:nvPr/>
        </p:nvSpPr>
        <p:spPr>
          <a:xfrm>
            <a:off x="190500" y="5024451"/>
            <a:ext cx="8763000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Let’s say an intruder has secured our encrypted </a:t>
            </a:r>
            <a:r>
              <a:rPr lang="en-US" sz="3200" b="1" dirty="0"/>
              <a:t>message</a:t>
            </a:r>
            <a:r>
              <a:rPr lang="en-US" sz="3200" dirty="0"/>
              <a:t> but failed to obtain our cipher’s key.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48C16-A09E-4E36-BC28-BE10AD5DBB70}"/>
              </a:ext>
            </a:extLst>
          </p:cNvPr>
          <p:cNvSpPr txBox="1"/>
          <p:nvPr/>
        </p:nvSpPr>
        <p:spPr>
          <a:xfrm>
            <a:off x="215900" y="1112273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Sender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6E6040-624E-42E5-B778-454943A1BF48}"/>
              </a:ext>
            </a:extLst>
          </p:cNvPr>
          <p:cNvCxnSpPr/>
          <p:nvPr/>
        </p:nvCxnSpPr>
        <p:spPr>
          <a:xfrm>
            <a:off x="3200400" y="4038600"/>
            <a:ext cx="2743200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4C1651-AFB7-421F-B012-A17D2EAF06F1}"/>
              </a:ext>
            </a:extLst>
          </p:cNvPr>
          <p:cNvSpPr txBox="1"/>
          <p:nvPr/>
        </p:nvSpPr>
        <p:spPr>
          <a:xfrm>
            <a:off x="5943600" y="111227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Receiver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3687F-AF3A-49AD-ABC6-79070260CB41}"/>
              </a:ext>
            </a:extLst>
          </p:cNvPr>
          <p:cNvSpPr txBox="1"/>
          <p:nvPr/>
        </p:nvSpPr>
        <p:spPr>
          <a:xfrm>
            <a:off x="3175000" y="775603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Malicious Intruder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AFDE12-328D-48AA-803B-4BAACC02EEB7}"/>
              </a:ext>
            </a:extLst>
          </p:cNvPr>
          <p:cNvCxnSpPr>
            <a:cxnSpLocks/>
          </p:cNvCxnSpPr>
          <p:nvPr/>
        </p:nvCxnSpPr>
        <p:spPr>
          <a:xfrm>
            <a:off x="4533900" y="3429000"/>
            <a:ext cx="0" cy="57764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652111-978C-40D2-BA8D-755F97881D8D}"/>
              </a:ext>
            </a:extLst>
          </p:cNvPr>
          <p:cNvSpPr txBox="1"/>
          <p:nvPr/>
        </p:nvSpPr>
        <p:spPr>
          <a:xfrm>
            <a:off x="615950" y="4153816"/>
            <a:ext cx="9525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BBC29E-5858-47A2-B4A1-6F9128B8C16A}"/>
              </a:ext>
            </a:extLst>
          </p:cNvPr>
          <p:cNvSpPr/>
          <p:nvPr/>
        </p:nvSpPr>
        <p:spPr>
          <a:xfrm>
            <a:off x="1676400" y="4151852"/>
            <a:ext cx="11592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Message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27BE3C-7685-482A-8123-7DEFE22F881D}"/>
              </a:ext>
            </a:extLst>
          </p:cNvPr>
          <p:cNvSpPr txBox="1"/>
          <p:nvPr/>
        </p:nvSpPr>
        <p:spPr>
          <a:xfrm>
            <a:off x="6390858" y="4153816"/>
            <a:ext cx="9525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4D8479-A0A6-4873-834D-071A57D2A93B}"/>
              </a:ext>
            </a:extLst>
          </p:cNvPr>
          <p:cNvSpPr/>
          <p:nvPr/>
        </p:nvSpPr>
        <p:spPr>
          <a:xfrm>
            <a:off x="7451308" y="4151852"/>
            <a:ext cx="11592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Message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06052E-DCC8-4D31-BBF1-FDC7BB51624C}"/>
              </a:ext>
            </a:extLst>
          </p:cNvPr>
          <p:cNvSpPr/>
          <p:nvPr/>
        </p:nvSpPr>
        <p:spPr>
          <a:xfrm>
            <a:off x="3947904" y="2952085"/>
            <a:ext cx="11592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Message</a:t>
            </a:r>
            <a:endParaRPr lang="en-US" dirty="0"/>
          </a:p>
        </p:txBody>
      </p:sp>
      <p:pic>
        <p:nvPicPr>
          <p:cNvPr id="27" name="Picture 2" descr="https://upload.wikimedia.org/wikipedia/commons/thumb/2/26/Gaius_Julius_Caesar_%28100-44_BC%29.JPG/220px-Gaius_Julius_Caesar_%28100-44_BC%29.JPG">
            <a:extLst>
              <a:ext uri="{FF2B5EF4-FFF2-40B4-BE49-F238E27FC236}">
                <a16:creationId xmlns:a16="http://schemas.microsoft.com/office/drawing/2014/main" id="{E6A0BF3A-3972-4A18-ADC5-B5DF0EE72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44"/>
          <a:stretch/>
        </p:blipFill>
        <p:spPr bwMode="auto">
          <a:xfrm flipH="1">
            <a:off x="641350" y="1587963"/>
            <a:ext cx="2108199" cy="234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Image result for ancient romans black and white warrior">
            <a:extLst>
              <a:ext uri="{FF2B5EF4-FFF2-40B4-BE49-F238E27FC236}">
                <a16:creationId xmlns:a16="http://schemas.microsoft.com/office/drawing/2014/main" id="{E27F5783-5F19-4EA7-AC6C-90C8B2139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960" y="1550895"/>
            <a:ext cx="2184796" cy="238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Image result for gaul soldier black and white">
            <a:extLst>
              <a:ext uri="{FF2B5EF4-FFF2-40B4-BE49-F238E27FC236}">
                <a16:creationId xmlns:a16="http://schemas.microsoft.com/office/drawing/2014/main" id="{28099AC8-68BB-431A-807E-DA5B5500B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5"/>
          <a:stretch/>
        </p:blipFill>
        <p:spPr bwMode="auto">
          <a:xfrm>
            <a:off x="3860516" y="1109124"/>
            <a:ext cx="1346768" cy="17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30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Secure Messaging?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A0C86-00F8-4ADE-AD1C-6FB236A84CEC}"/>
              </a:ext>
            </a:extLst>
          </p:cNvPr>
          <p:cNvSpPr txBox="1"/>
          <p:nvPr/>
        </p:nvSpPr>
        <p:spPr>
          <a:xfrm>
            <a:off x="190500" y="5100714"/>
            <a:ext cx="8763000" cy="8925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200" dirty="0"/>
              <a:t>Should we be </a:t>
            </a:r>
            <a:r>
              <a:rPr lang="en-US" sz="5200" b="1" dirty="0"/>
              <a:t>concerned</a:t>
            </a:r>
            <a:r>
              <a:rPr lang="en-US" sz="5200" dirty="0"/>
              <a:t>?</a:t>
            </a:r>
            <a:endParaRPr lang="en-US" sz="5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48C16-A09E-4E36-BC28-BE10AD5DBB70}"/>
              </a:ext>
            </a:extLst>
          </p:cNvPr>
          <p:cNvSpPr txBox="1"/>
          <p:nvPr/>
        </p:nvSpPr>
        <p:spPr>
          <a:xfrm>
            <a:off x="215900" y="1112273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Sender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6E6040-624E-42E5-B778-454943A1BF48}"/>
              </a:ext>
            </a:extLst>
          </p:cNvPr>
          <p:cNvCxnSpPr/>
          <p:nvPr/>
        </p:nvCxnSpPr>
        <p:spPr>
          <a:xfrm>
            <a:off x="3200400" y="4038600"/>
            <a:ext cx="2743200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4C1651-AFB7-421F-B012-A17D2EAF06F1}"/>
              </a:ext>
            </a:extLst>
          </p:cNvPr>
          <p:cNvSpPr txBox="1"/>
          <p:nvPr/>
        </p:nvSpPr>
        <p:spPr>
          <a:xfrm>
            <a:off x="5943600" y="111227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Receiver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3687F-AF3A-49AD-ABC6-79070260CB41}"/>
              </a:ext>
            </a:extLst>
          </p:cNvPr>
          <p:cNvSpPr txBox="1"/>
          <p:nvPr/>
        </p:nvSpPr>
        <p:spPr>
          <a:xfrm>
            <a:off x="3175000" y="775603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Malicious Intruder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AFDE12-328D-48AA-803B-4BAACC02EEB7}"/>
              </a:ext>
            </a:extLst>
          </p:cNvPr>
          <p:cNvCxnSpPr>
            <a:cxnSpLocks/>
          </p:cNvCxnSpPr>
          <p:nvPr/>
        </p:nvCxnSpPr>
        <p:spPr>
          <a:xfrm>
            <a:off x="4533900" y="3429000"/>
            <a:ext cx="0" cy="57764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652111-978C-40D2-BA8D-755F97881D8D}"/>
              </a:ext>
            </a:extLst>
          </p:cNvPr>
          <p:cNvSpPr txBox="1"/>
          <p:nvPr/>
        </p:nvSpPr>
        <p:spPr>
          <a:xfrm>
            <a:off x="615950" y="4153816"/>
            <a:ext cx="9525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BBC29E-5858-47A2-B4A1-6F9128B8C16A}"/>
              </a:ext>
            </a:extLst>
          </p:cNvPr>
          <p:cNvSpPr/>
          <p:nvPr/>
        </p:nvSpPr>
        <p:spPr>
          <a:xfrm>
            <a:off x="1676400" y="4151852"/>
            <a:ext cx="11592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Message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27BE3C-7685-482A-8123-7DEFE22F881D}"/>
              </a:ext>
            </a:extLst>
          </p:cNvPr>
          <p:cNvSpPr txBox="1"/>
          <p:nvPr/>
        </p:nvSpPr>
        <p:spPr>
          <a:xfrm>
            <a:off x="6390858" y="4153816"/>
            <a:ext cx="9525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4D8479-A0A6-4873-834D-071A57D2A93B}"/>
              </a:ext>
            </a:extLst>
          </p:cNvPr>
          <p:cNvSpPr/>
          <p:nvPr/>
        </p:nvSpPr>
        <p:spPr>
          <a:xfrm>
            <a:off x="7451308" y="4151852"/>
            <a:ext cx="11592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Message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06052E-DCC8-4D31-BBF1-FDC7BB51624C}"/>
              </a:ext>
            </a:extLst>
          </p:cNvPr>
          <p:cNvSpPr/>
          <p:nvPr/>
        </p:nvSpPr>
        <p:spPr>
          <a:xfrm>
            <a:off x="3947904" y="2952085"/>
            <a:ext cx="11592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Message</a:t>
            </a:r>
            <a:endParaRPr lang="en-US" dirty="0"/>
          </a:p>
        </p:txBody>
      </p:sp>
      <p:pic>
        <p:nvPicPr>
          <p:cNvPr id="27" name="Picture 2" descr="https://upload.wikimedia.org/wikipedia/commons/thumb/2/26/Gaius_Julius_Caesar_%28100-44_BC%29.JPG/220px-Gaius_Julius_Caesar_%28100-44_BC%29.JPG">
            <a:extLst>
              <a:ext uri="{FF2B5EF4-FFF2-40B4-BE49-F238E27FC236}">
                <a16:creationId xmlns:a16="http://schemas.microsoft.com/office/drawing/2014/main" id="{E6A0BF3A-3972-4A18-ADC5-B5DF0EE72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44"/>
          <a:stretch/>
        </p:blipFill>
        <p:spPr bwMode="auto">
          <a:xfrm flipH="1">
            <a:off x="641350" y="1587963"/>
            <a:ext cx="2108199" cy="234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Image result for ancient romans black and white warrior">
            <a:extLst>
              <a:ext uri="{FF2B5EF4-FFF2-40B4-BE49-F238E27FC236}">
                <a16:creationId xmlns:a16="http://schemas.microsoft.com/office/drawing/2014/main" id="{E27F5783-5F19-4EA7-AC6C-90C8B2139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960" y="1550895"/>
            <a:ext cx="2184796" cy="238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Image result for gaul soldier black and white">
            <a:extLst>
              <a:ext uri="{FF2B5EF4-FFF2-40B4-BE49-F238E27FC236}">
                <a16:creationId xmlns:a16="http://schemas.microsoft.com/office/drawing/2014/main" id="{28099AC8-68BB-431A-807E-DA5B5500B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5"/>
          <a:stretch/>
        </p:blipFill>
        <p:spPr bwMode="auto">
          <a:xfrm>
            <a:off x="3860516" y="1109124"/>
            <a:ext cx="1346768" cy="17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00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CD8FB2-1687-45CC-A791-2FE37BF8B2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7659" y="914400"/>
            <a:ext cx="8616470" cy="52578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b="1" u="sng" dirty="0"/>
              <a:t>Activity: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Work with your neighbor to play out each of the following: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b="1" u="sng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b="1" u="sng" dirty="0"/>
              <a:t>Red Team – You Are the Barbarians: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You’ve successfully (and bloodily) secured one of Caesar’s messages.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However, it reads like gibberish. In fact it says: “</a:t>
            </a:r>
            <a:r>
              <a:rPr lang="en-US" dirty="0" err="1"/>
              <a:t>olhklk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aol</a:t>
            </a:r>
            <a:r>
              <a:rPr lang="en-US" dirty="0"/>
              <a:t> </a:t>
            </a:r>
            <a:r>
              <a:rPr lang="en-US" dirty="0" err="1"/>
              <a:t>ypcly</a:t>
            </a:r>
            <a:r>
              <a:rPr lang="en-US" dirty="0"/>
              <a:t> </a:t>
            </a:r>
            <a:r>
              <a:rPr lang="en-US" dirty="0" err="1"/>
              <a:t>mvy</a:t>
            </a:r>
            <a:r>
              <a:rPr lang="en-US" dirty="0"/>
              <a:t> h </a:t>
            </a:r>
            <a:r>
              <a:rPr lang="en-US" dirty="0" err="1"/>
              <a:t>zvsv</a:t>
            </a:r>
            <a:r>
              <a:rPr lang="en-US" dirty="0"/>
              <a:t> </a:t>
            </a:r>
            <a:r>
              <a:rPr lang="en-US" dirty="0" err="1"/>
              <a:t>chjhf</a:t>
            </a:r>
            <a:r>
              <a:rPr lang="en-US" dirty="0"/>
              <a:t>. </a:t>
            </a:r>
            <a:r>
              <a:rPr lang="en-US" dirty="0" err="1"/>
              <a:t>zll</a:t>
            </a:r>
            <a:r>
              <a:rPr lang="en-US" dirty="0"/>
              <a:t> </a:t>
            </a:r>
            <a:r>
              <a:rPr lang="en-US" dirty="0" err="1"/>
              <a:t>fvb</a:t>
            </a:r>
            <a:r>
              <a:rPr lang="en-US" dirty="0"/>
              <a:t> </a:t>
            </a:r>
            <a:r>
              <a:rPr lang="en-US" dirty="0" err="1"/>
              <a:t>shaly</a:t>
            </a:r>
            <a:r>
              <a:rPr lang="en-US" dirty="0"/>
              <a:t>!”. Figure out a way to determine it’s meaning.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Be ready to share your approach with the general.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b="1" u="sng" dirty="0"/>
              <a:t>Blue Team – You Are Caesar: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The Barbarians have successfully obtained Caesar’s most recent (encrypted) message! Outline a series of steps to assess the risk  and prevent future impact.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Specifically come up with at least 5 assessment questions to ask and 5 proposals.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Be ready to share your approach with Caesar!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FC808-8028-40C6-AE08-ED3491E369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1400" y="80936"/>
            <a:ext cx="5362729" cy="411480"/>
          </a:xfrm>
        </p:spPr>
        <p:txBody>
          <a:bodyPr/>
          <a:lstStyle/>
          <a:p>
            <a:r>
              <a:rPr lang="en-US" dirty="0"/>
              <a:t>Activity: </a:t>
            </a:r>
            <a:r>
              <a:rPr lang="en-US" b="0" dirty="0"/>
              <a:t>The Barbarians Got Mail (15 Minutes)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9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928E86-365C-4CF4-B700-AFE986FFA534}"/>
              </a:ext>
            </a:extLst>
          </p:cNvPr>
          <p:cNvSpPr txBox="1"/>
          <p:nvPr/>
        </p:nvSpPr>
        <p:spPr>
          <a:xfrm>
            <a:off x="152400" y="27432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/>
              <a:t>Time to Share!</a:t>
            </a:r>
          </a:p>
        </p:txBody>
      </p:sp>
    </p:spTree>
    <p:extLst>
      <p:ext uri="{BB962C8B-B14F-4D97-AF65-F5344CB8AC3E}">
        <p14:creationId xmlns:p14="http://schemas.microsoft.com/office/powerpoint/2010/main" val="21699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The Barbarians Got Mail (Red Team - Review)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2D0E8978-E9D2-49C1-9044-F439F385624C}"/>
              </a:ext>
            </a:extLst>
          </p:cNvPr>
          <p:cNvSpPr txBox="1">
            <a:spLocks/>
          </p:cNvSpPr>
          <p:nvPr/>
        </p:nvSpPr>
        <p:spPr>
          <a:xfrm>
            <a:off x="327659" y="3733800"/>
            <a:ext cx="8616470" cy="2438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One of the principle weaknesses of the Caesar cipher is it’s penetrability to </a:t>
            </a:r>
            <a:r>
              <a:rPr lang="en-US" b="1" dirty="0"/>
              <a:t>brute force </a:t>
            </a:r>
            <a:r>
              <a:rPr lang="en-US" dirty="0"/>
              <a:t>cracking attempts.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A </a:t>
            </a:r>
            <a:r>
              <a:rPr lang="en-US" i="1" dirty="0"/>
              <a:t>persistent</a:t>
            </a:r>
            <a:r>
              <a:rPr lang="en-US" dirty="0"/>
              <a:t> intruder needs only to try each of the 25 different options (n-1 for each letter of the alphabet) to obtain the decrypted message.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95B239-57A8-4A72-AE49-963BEE0515D9}"/>
              </a:ext>
            </a:extLst>
          </p:cNvPr>
          <p:cNvSpPr/>
          <p:nvPr/>
        </p:nvSpPr>
        <p:spPr>
          <a:xfrm>
            <a:off x="457199" y="914400"/>
            <a:ext cx="8486929" cy="2585323"/>
          </a:xfrm>
          <a:prstGeom prst="rect">
            <a:avLst/>
          </a:prstGeom>
          <a:solidFill>
            <a:schemeClr val="bg1">
              <a:lumMod val="85000"/>
              <a:alpha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Option 1: </a:t>
            </a:r>
            <a:r>
              <a:rPr lang="en-US" dirty="0" err="1"/>
              <a:t>nkgjkj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znk</a:t>
            </a:r>
            <a:r>
              <a:rPr lang="en-US" dirty="0"/>
              <a:t> </a:t>
            </a:r>
            <a:r>
              <a:rPr lang="en-US" dirty="0" err="1"/>
              <a:t>xobkx</a:t>
            </a:r>
            <a:r>
              <a:rPr lang="en-US" dirty="0"/>
              <a:t> lux g </a:t>
            </a:r>
            <a:r>
              <a:rPr lang="en-US" dirty="0" err="1"/>
              <a:t>yuru</a:t>
            </a:r>
            <a:r>
              <a:rPr lang="en-US" dirty="0"/>
              <a:t> </a:t>
            </a:r>
            <a:r>
              <a:rPr lang="en-US" dirty="0" err="1"/>
              <a:t>bgige</a:t>
            </a:r>
            <a:r>
              <a:rPr lang="en-US" dirty="0"/>
              <a:t>. </a:t>
            </a:r>
            <a:r>
              <a:rPr lang="en-US" dirty="0" err="1"/>
              <a:t>ykk</a:t>
            </a:r>
            <a:r>
              <a:rPr lang="en-US" dirty="0"/>
              <a:t> </a:t>
            </a:r>
            <a:r>
              <a:rPr lang="en-US" dirty="0" err="1"/>
              <a:t>eua</a:t>
            </a:r>
            <a:r>
              <a:rPr lang="en-US" dirty="0"/>
              <a:t> </a:t>
            </a:r>
            <a:r>
              <a:rPr lang="en-US" dirty="0" err="1"/>
              <a:t>rgzkx</a:t>
            </a:r>
            <a:r>
              <a:rPr lang="en-US" dirty="0"/>
              <a:t>!</a:t>
            </a:r>
          </a:p>
          <a:p>
            <a:r>
              <a:rPr lang="en-US" b="1" dirty="0"/>
              <a:t>Option 2: </a:t>
            </a:r>
            <a:r>
              <a:rPr lang="en-US" dirty="0" err="1"/>
              <a:t>mjfiji</a:t>
            </a:r>
            <a:r>
              <a:rPr lang="en-US" dirty="0"/>
              <a:t> </a:t>
            </a:r>
            <a:r>
              <a:rPr lang="en-US" dirty="0" err="1"/>
              <a:t>yt</a:t>
            </a:r>
            <a:r>
              <a:rPr lang="en-US" dirty="0"/>
              <a:t> </a:t>
            </a:r>
            <a:r>
              <a:rPr lang="en-US" dirty="0" err="1"/>
              <a:t>ymj</a:t>
            </a:r>
            <a:r>
              <a:rPr lang="en-US" dirty="0"/>
              <a:t> </a:t>
            </a:r>
            <a:r>
              <a:rPr lang="en-US" dirty="0" err="1"/>
              <a:t>wnajw</a:t>
            </a:r>
            <a:r>
              <a:rPr lang="en-US" dirty="0"/>
              <a:t> </a:t>
            </a:r>
            <a:r>
              <a:rPr lang="en-US" dirty="0" err="1"/>
              <a:t>ktw</a:t>
            </a:r>
            <a:r>
              <a:rPr lang="en-US" dirty="0"/>
              <a:t> f </a:t>
            </a:r>
            <a:r>
              <a:rPr lang="en-US" dirty="0" err="1"/>
              <a:t>xtqt</a:t>
            </a:r>
            <a:r>
              <a:rPr lang="en-US" dirty="0"/>
              <a:t> </a:t>
            </a:r>
            <a:r>
              <a:rPr lang="en-US" dirty="0" err="1"/>
              <a:t>afhfd</a:t>
            </a:r>
            <a:r>
              <a:rPr lang="en-US" dirty="0"/>
              <a:t>. </a:t>
            </a:r>
            <a:r>
              <a:rPr lang="en-US" dirty="0" err="1"/>
              <a:t>xjj</a:t>
            </a:r>
            <a:r>
              <a:rPr lang="en-US" dirty="0"/>
              <a:t> </a:t>
            </a:r>
            <a:r>
              <a:rPr lang="en-US" dirty="0" err="1"/>
              <a:t>dtz</a:t>
            </a:r>
            <a:r>
              <a:rPr lang="en-US" dirty="0"/>
              <a:t> </a:t>
            </a:r>
            <a:r>
              <a:rPr lang="en-US" dirty="0" err="1"/>
              <a:t>qfyjw</a:t>
            </a:r>
            <a:r>
              <a:rPr lang="en-US" dirty="0"/>
              <a:t>!</a:t>
            </a:r>
          </a:p>
          <a:p>
            <a:r>
              <a:rPr lang="en-US" b="1" dirty="0"/>
              <a:t>Option 3: </a:t>
            </a:r>
            <a:r>
              <a:rPr lang="en-US" dirty="0" err="1"/>
              <a:t>liehih</a:t>
            </a:r>
            <a:r>
              <a:rPr lang="en-US" dirty="0"/>
              <a:t> </a:t>
            </a:r>
            <a:r>
              <a:rPr lang="en-US" dirty="0" err="1"/>
              <a:t>xs</a:t>
            </a:r>
            <a:r>
              <a:rPr lang="en-US" dirty="0"/>
              <a:t> xli </a:t>
            </a:r>
            <a:r>
              <a:rPr lang="en-US" dirty="0" err="1"/>
              <a:t>vmziv</a:t>
            </a:r>
            <a:r>
              <a:rPr lang="en-US" dirty="0"/>
              <a:t> </a:t>
            </a:r>
            <a:r>
              <a:rPr lang="en-US" dirty="0" err="1"/>
              <a:t>jsv</a:t>
            </a:r>
            <a:r>
              <a:rPr lang="en-US" dirty="0"/>
              <a:t> e </a:t>
            </a:r>
            <a:r>
              <a:rPr lang="en-US" dirty="0" err="1"/>
              <a:t>wsps</a:t>
            </a:r>
            <a:r>
              <a:rPr lang="en-US" dirty="0"/>
              <a:t> </a:t>
            </a:r>
            <a:r>
              <a:rPr lang="en-US" dirty="0" err="1"/>
              <a:t>zegec</a:t>
            </a:r>
            <a:r>
              <a:rPr lang="en-US" dirty="0"/>
              <a:t>. </a:t>
            </a:r>
            <a:r>
              <a:rPr lang="en-US" dirty="0" err="1"/>
              <a:t>wii</a:t>
            </a:r>
            <a:r>
              <a:rPr lang="en-US" dirty="0"/>
              <a:t> </a:t>
            </a:r>
            <a:r>
              <a:rPr lang="en-US" dirty="0" err="1"/>
              <a:t>csy</a:t>
            </a:r>
            <a:r>
              <a:rPr lang="en-US" dirty="0"/>
              <a:t> </a:t>
            </a:r>
            <a:r>
              <a:rPr lang="en-US" dirty="0" err="1"/>
              <a:t>pexiv</a:t>
            </a:r>
            <a:r>
              <a:rPr lang="en-US" dirty="0"/>
              <a:t>!</a:t>
            </a:r>
          </a:p>
          <a:p>
            <a:r>
              <a:rPr lang="en-US" b="1" dirty="0"/>
              <a:t>Option 4: </a:t>
            </a:r>
            <a:r>
              <a:rPr lang="en-US" dirty="0" err="1"/>
              <a:t>khdghg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wkh</a:t>
            </a:r>
            <a:r>
              <a:rPr lang="en-US" dirty="0"/>
              <a:t> </a:t>
            </a:r>
            <a:r>
              <a:rPr lang="en-US" dirty="0" err="1"/>
              <a:t>ulyhu</a:t>
            </a:r>
            <a:r>
              <a:rPr lang="en-US" dirty="0"/>
              <a:t> </a:t>
            </a:r>
            <a:r>
              <a:rPr lang="en-US" dirty="0" err="1"/>
              <a:t>iru</a:t>
            </a:r>
            <a:r>
              <a:rPr lang="en-US" dirty="0"/>
              <a:t> d </a:t>
            </a:r>
            <a:r>
              <a:rPr lang="en-US" dirty="0" err="1"/>
              <a:t>vror</a:t>
            </a:r>
            <a:r>
              <a:rPr lang="en-US" dirty="0"/>
              <a:t> </a:t>
            </a:r>
            <a:r>
              <a:rPr lang="en-US" dirty="0" err="1"/>
              <a:t>ydfdb</a:t>
            </a:r>
            <a:r>
              <a:rPr lang="en-US" dirty="0"/>
              <a:t>. </a:t>
            </a:r>
            <a:r>
              <a:rPr lang="en-US" dirty="0" err="1"/>
              <a:t>vhh</a:t>
            </a:r>
            <a:r>
              <a:rPr lang="en-US" dirty="0"/>
              <a:t> </a:t>
            </a:r>
            <a:r>
              <a:rPr lang="en-US" dirty="0" err="1"/>
              <a:t>brx</a:t>
            </a:r>
            <a:r>
              <a:rPr lang="en-US" dirty="0"/>
              <a:t> </a:t>
            </a:r>
            <a:r>
              <a:rPr lang="en-US" dirty="0" err="1"/>
              <a:t>odwhu</a:t>
            </a:r>
            <a:r>
              <a:rPr lang="en-US" dirty="0"/>
              <a:t>!</a:t>
            </a:r>
          </a:p>
          <a:p>
            <a:r>
              <a:rPr lang="en-US" b="1" dirty="0"/>
              <a:t>Option 5: </a:t>
            </a:r>
            <a:r>
              <a:rPr lang="en-US" dirty="0" err="1"/>
              <a:t>jgcfgf</a:t>
            </a:r>
            <a:r>
              <a:rPr lang="en-US" dirty="0"/>
              <a:t> </a:t>
            </a:r>
            <a:r>
              <a:rPr lang="en-US" dirty="0" err="1"/>
              <a:t>vq</a:t>
            </a:r>
            <a:r>
              <a:rPr lang="en-US" dirty="0"/>
              <a:t> </a:t>
            </a:r>
            <a:r>
              <a:rPr lang="en-US" dirty="0" err="1"/>
              <a:t>vjg</a:t>
            </a:r>
            <a:r>
              <a:rPr lang="en-US" dirty="0"/>
              <a:t> </a:t>
            </a:r>
            <a:r>
              <a:rPr lang="en-US" dirty="0" err="1"/>
              <a:t>tkxgt</a:t>
            </a:r>
            <a:r>
              <a:rPr lang="en-US" dirty="0"/>
              <a:t> </a:t>
            </a:r>
            <a:r>
              <a:rPr lang="en-US" dirty="0" err="1"/>
              <a:t>hqt</a:t>
            </a:r>
            <a:r>
              <a:rPr lang="en-US" dirty="0"/>
              <a:t> c </a:t>
            </a:r>
            <a:r>
              <a:rPr lang="en-US" dirty="0" err="1"/>
              <a:t>uqnq</a:t>
            </a:r>
            <a:r>
              <a:rPr lang="en-US" dirty="0"/>
              <a:t> </a:t>
            </a:r>
            <a:r>
              <a:rPr lang="en-US" dirty="0" err="1"/>
              <a:t>xceca</a:t>
            </a:r>
            <a:r>
              <a:rPr lang="en-US" dirty="0"/>
              <a:t>. </a:t>
            </a:r>
            <a:r>
              <a:rPr lang="en-US" dirty="0" err="1"/>
              <a:t>ugg</a:t>
            </a:r>
            <a:r>
              <a:rPr lang="en-US" dirty="0"/>
              <a:t> </a:t>
            </a:r>
            <a:r>
              <a:rPr lang="en-US" dirty="0" err="1"/>
              <a:t>aqw</a:t>
            </a:r>
            <a:r>
              <a:rPr lang="en-US" dirty="0"/>
              <a:t> </a:t>
            </a:r>
            <a:r>
              <a:rPr lang="en-US" dirty="0" err="1"/>
              <a:t>ncvgt</a:t>
            </a:r>
            <a:r>
              <a:rPr lang="en-US" dirty="0"/>
              <a:t>!</a:t>
            </a:r>
          </a:p>
          <a:p>
            <a:r>
              <a:rPr lang="en-US" b="1" dirty="0"/>
              <a:t>Option 6: </a:t>
            </a:r>
            <a:r>
              <a:rPr lang="en-US" dirty="0" err="1"/>
              <a:t>ifbefe</a:t>
            </a:r>
            <a:r>
              <a:rPr lang="en-US" dirty="0"/>
              <a:t> up </a:t>
            </a:r>
            <a:r>
              <a:rPr lang="en-US" dirty="0" err="1"/>
              <a:t>uif</a:t>
            </a:r>
            <a:r>
              <a:rPr lang="en-US" dirty="0"/>
              <a:t> </a:t>
            </a:r>
            <a:r>
              <a:rPr lang="en-US" dirty="0" err="1"/>
              <a:t>sjwfs</a:t>
            </a:r>
            <a:r>
              <a:rPr lang="en-US" dirty="0"/>
              <a:t> </a:t>
            </a:r>
            <a:r>
              <a:rPr lang="en-US" dirty="0" err="1"/>
              <a:t>gps</a:t>
            </a:r>
            <a:r>
              <a:rPr lang="en-US" dirty="0"/>
              <a:t> b </a:t>
            </a:r>
            <a:r>
              <a:rPr lang="en-US" dirty="0" err="1"/>
              <a:t>tpmp</a:t>
            </a:r>
            <a:r>
              <a:rPr lang="en-US" dirty="0"/>
              <a:t> </a:t>
            </a:r>
            <a:r>
              <a:rPr lang="en-US" dirty="0" err="1"/>
              <a:t>wbdbz</a:t>
            </a:r>
            <a:r>
              <a:rPr lang="en-US" dirty="0"/>
              <a:t>. </a:t>
            </a:r>
            <a:r>
              <a:rPr lang="en-US" dirty="0" err="1"/>
              <a:t>tff</a:t>
            </a:r>
            <a:r>
              <a:rPr lang="en-US" dirty="0"/>
              <a:t> </a:t>
            </a:r>
            <a:r>
              <a:rPr lang="en-US" dirty="0" err="1"/>
              <a:t>zpv</a:t>
            </a:r>
            <a:r>
              <a:rPr lang="en-US" dirty="0"/>
              <a:t> </a:t>
            </a:r>
            <a:r>
              <a:rPr lang="en-US" dirty="0" err="1"/>
              <a:t>mbufs</a:t>
            </a:r>
            <a:r>
              <a:rPr lang="en-US" dirty="0"/>
              <a:t>!</a:t>
            </a:r>
          </a:p>
          <a:p>
            <a:r>
              <a:rPr lang="en-US" b="1" dirty="0"/>
              <a:t>Option 7: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headed to the river for a solo vacay. see you later!</a:t>
            </a:r>
          </a:p>
          <a:p>
            <a:r>
              <a:rPr lang="en-US" b="1" dirty="0"/>
              <a:t>Option 8:</a:t>
            </a:r>
            <a:r>
              <a:rPr lang="en-US" dirty="0"/>
              <a:t> </a:t>
            </a:r>
            <a:r>
              <a:rPr lang="en-US" dirty="0" err="1"/>
              <a:t>gdzcdc</a:t>
            </a:r>
            <a:r>
              <a:rPr lang="en-US" dirty="0"/>
              <a:t> </a:t>
            </a:r>
            <a:r>
              <a:rPr lang="en-US" dirty="0" err="1"/>
              <a:t>sn</a:t>
            </a:r>
            <a:r>
              <a:rPr lang="en-US" dirty="0"/>
              <a:t> </a:t>
            </a:r>
            <a:r>
              <a:rPr lang="en-US" dirty="0" err="1"/>
              <a:t>sgd</a:t>
            </a:r>
            <a:r>
              <a:rPr lang="en-US" dirty="0"/>
              <a:t> </a:t>
            </a:r>
            <a:r>
              <a:rPr lang="en-US" dirty="0" err="1"/>
              <a:t>qhudq</a:t>
            </a:r>
            <a:r>
              <a:rPr lang="en-US" dirty="0"/>
              <a:t> </a:t>
            </a:r>
            <a:r>
              <a:rPr lang="en-US" dirty="0" err="1"/>
              <a:t>enq</a:t>
            </a:r>
            <a:r>
              <a:rPr lang="en-US" dirty="0"/>
              <a:t> z </a:t>
            </a:r>
            <a:r>
              <a:rPr lang="en-US" dirty="0" err="1"/>
              <a:t>rnkn</a:t>
            </a:r>
            <a:r>
              <a:rPr lang="en-US" dirty="0"/>
              <a:t> </a:t>
            </a:r>
            <a:r>
              <a:rPr lang="en-US" dirty="0" err="1"/>
              <a:t>uzbzx</a:t>
            </a:r>
            <a:r>
              <a:rPr lang="en-US" dirty="0"/>
              <a:t>. </a:t>
            </a:r>
            <a:r>
              <a:rPr lang="en-US" dirty="0" err="1"/>
              <a:t>rdd</a:t>
            </a:r>
            <a:r>
              <a:rPr lang="en-US" dirty="0"/>
              <a:t> </a:t>
            </a:r>
            <a:r>
              <a:rPr lang="en-US" dirty="0" err="1"/>
              <a:t>xnt</a:t>
            </a:r>
            <a:r>
              <a:rPr lang="en-US" dirty="0"/>
              <a:t> </a:t>
            </a:r>
            <a:r>
              <a:rPr lang="en-US" dirty="0" err="1"/>
              <a:t>kzsdq</a:t>
            </a:r>
            <a:r>
              <a:rPr lang="en-US" dirty="0"/>
              <a:t>!</a:t>
            </a:r>
          </a:p>
          <a:p>
            <a:r>
              <a:rPr lang="en-US" b="1" dirty="0"/>
              <a:t>Option 9:</a:t>
            </a:r>
            <a:r>
              <a:rPr lang="en-US" dirty="0"/>
              <a:t> </a:t>
            </a:r>
            <a:r>
              <a:rPr lang="en-US" dirty="0" err="1"/>
              <a:t>fcybcb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rfc</a:t>
            </a:r>
            <a:r>
              <a:rPr lang="en-US" dirty="0"/>
              <a:t> </a:t>
            </a:r>
            <a:r>
              <a:rPr lang="en-US" dirty="0" err="1"/>
              <a:t>pgtcp</a:t>
            </a:r>
            <a:r>
              <a:rPr lang="en-US" dirty="0"/>
              <a:t> </a:t>
            </a:r>
            <a:r>
              <a:rPr lang="en-US" dirty="0" err="1"/>
              <a:t>dmp</a:t>
            </a:r>
            <a:r>
              <a:rPr lang="en-US" dirty="0"/>
              <a:t> y </a:t>
            </a:r>
            <a:r>
              <a:rPr lang="en-US" dirty="0" err="1"/>
              <a:t>qmjm</a:t>
            </a:r>
            <a:r>
              <a:rPr lang="en-US" dirty="0"/>
              <a:t> </a:t>
            </a:r>
            <a:r>
              <a:rPr lang="en-US" dirty="0" err="1"/>
              <a:t>tyayw</a:t>
            </a:r>
            <a:r>
              <a:rPr lang="en-US" dirty="0"/>
              <a:t>. </a:t>
            </a:r>
            <a:r>
              <a:rPr lang="en-US" dirty="0" err="1"/>
              <a:t>qcc</a:t>
            </a:r>
            <a:r>
              <a:rPr lang="en-US" dirty="0"/>
              <a:t> </a:t>
            </a:r>
            <a:r>
              <a:rPr lang="en-US" dirty="0" err="1"/>
              <a:t>wms</a:t>
            </a:r>
            <a:r>
              <a:rPr lang="en-US" dirty="0"/>
              <a:t> </a:t>
            </a:r>
            <a:r>
              <a:rPr lang="en-US" dirty="0" err="1"/>
              <a:t>jyrcp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12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The Barbarians Got Mail (Red Team - Review)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2D0E8978-E9D2-49C1-9044-F439F385624C}"/>
              </a:ext>
            </a:extLst>
          </p:cNvPr>
          <p:cNvSpPr txBox="1">
            <a:spLocks/>
          </p:cNvSpPr>
          <p:nvPr/>
        </p:nvSpPr>
        <p:spPr>
          <a:xfrm>
            <a:off x="327659" y="3760269"/>
            <a:ext cx="8616470" cy="2438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Worse yet… once decrypted, the intruder will have successfully obtained the </a:t>
            </a:r>
            <a:r>
              <a:rPr lang="en-US" b="1" dirty="0"/>
              <a:t>key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This means that the intruder can easily decrypt future messages as well.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C6DB6-4D7D-44DD-BF42-C010E2938ECD}"/>
              </a:ext>
            </a:extLst>
          </p:cNvPr>
          <p:cNvSpPr/>
          <p:nvPr/>
        </p:nvSpPr>
        <p:spPr>
          <a:xfrm>
            <a:off x="457199" y="914400"/>
            <a:ext cx="8486929" cy="2585323"/>
          </a:xfrm>
          <a:prstGeom prst="rect">
            <a:avLst/>
          </a:prstGeom>
          <a:solidFill>
            <a:schemeClr val="bg1">
              <a:lumMod val="85000"/>
              <a:alpha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Option 1: </a:t>
            </a:r>
            <a:r>
              <a:rPr lang="en-US" dirty="0" err="1"/>
              <a:t>nkgjkj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znk</a:t>
            </a:r>
            <a:r>
              <a:rPr lang="en-US" dirty="0"/>
              <a:t> </a:t>
            </a:r>
            <a:r>
              <a:rPr lang="en-US" dirty="0" err="1"/>
              <a:t>xobkx</a:t>
            </a:r>
            <a:r>
              <a:rPr lang="en-US" dirty="0"/>
              <a:t> lux g </a:t>
            </a:r>
            <a:r>
              <a:rPr lang="en-US" dirty="0" err="1"/>
              <a:t>yuru</a:t>
            </a:r>
            <a:r>
              <a:rPr lang="en-US" dirty="0"/>
              <a:t> </a:t>
            </a:r>
            <a:r>
              <a:rPr lang="en-US" dirty="0" err="1"/>
              <a:t>bgige</a:t>
            </a:r>
            <a:r>
              <a:rPr lang="en-US" dirty="0"/>
              <a:t>. </a:t>
            </a:r>
            <a:r>
              <a:rPr lang="en-US" dirty="0" err="1"/>
              <a:t>ykk</a:t>
            </a:r>
            <a:r>
              <a:rPr lang="en-US" dirty="0"/>
              <a:t> </a:t>
            </a:r>
            <a:r>
              <a:rPr lang="en-US" dirty="0" err="1"/>
              <a:t>eua</a:t>
            </a:r>
            <a:r>
              <a:rPr lang="en-US" dirty="0"/>
              <a:t> </a:t>
            </a:r>
            <a:r>
              <a:rPr lang="en-US" dirty="0" err="1"/>
              <a:t>rgzkx</a:t>
            </a:r>
            <a:r>
              <a:rPr lang="en-US" dirty="0"/>
              <a:t>!</a:t>
            </a:r>
          </a:p>
          <a:p>
            <a:r>
              <a:rPr lang="en-US" b="1" dirty="0"/>
              <a:t>Option 2: </a:t>
            </a:r>
            <a:r>
              <a:rPr lang="en-US" dirty="0" err="1"/>
              <a:t>mjfiji</a:t>
            </a:r>
            <a:r>
              <a:rPr lang="en-US" dirty="0"/>
              <a:t> </a:t>
            </a:r>
            <a:r>
              <a:rPr lang="en-US" dirty="0" err="1"/>
              <a:t>yt</a:t>
            </a:r>
            <a:r>
              <a:rPr lang="en-US" dirty="0"/>
              <a:t> </a:t>
            </a:r>
            <a:r>
              <a:rPr lang="en-US" dirty="0" err="1"/>
              <a:t>ymj</a:t>
            </a:r>
            <a:r>
              <a:rPr lang="en-US" dirty="0"/>
              <a:t> </a:t>
            </a:r>
            <a:r>
              <a:rPr lang="en-US" dirty="0" err="1"/>
              <a:t>wnajw</a:t>
            </a:r>
            <a:r>
              <a:rPr lang="en-US" dirty="0"/>
              <a:t> </a:t>
            </a:r>
            <a:r>
              <a:rPr lang="en-US" dirty="0" err="1"/>
              <a:t>ktw</a:t>
            </a:r>
            <a:r>
              <a:rPr lang="en-US" dirty="0"/>
              <a:t> f </a:t>
            </a:r>
            <a:r>
              <a:rPr lang="en-US" dirty="0" err="1"/>
              <a:t>xtqt</a:t>
            </a:r>
            <a:r>
              <a:rPr lang="en-US" dirty="0"/>
              <a:t> </a:t>
            </a:r>
            <a:r>
              <a:rPr lang="en-US" dirty="0" err="1"/>
              <a:t>afhfd</a:t>
            </a:r>
            <a:r>
              <a:rPr lang="en-US" dirty="0"/>
              <a:t>. </a:t>
            </a:r>
            <a:r>
              <a:rPr lang="en-US" dirty="0" err="1"/>
              <a:t>xjj</a:t>
            </a:r>
            <a:r>
              <a:rPr lang="en-US" dirty="0"/>
              <a:t> </a:t>
            </a:r>
            <a:r>
              <a:rPr lang="en-US" dirty="0" err="1"/>
              <a:t>dtz</a:t>
            </a:r>
            <a:r>
              <a:rPr lang="en-US" dirty="0"/>
              <a:t> </a:t>
            </a:r>
            <a:r>
              <a:rPr lang="en-US" dirty="0" err="1"/>
              <a:t>qfyjw</a:t>
            </a:r>
            <a:r>
              <a:rPr lang="en-US" dirty="0"/>
              <a:t>!</a:t>
            </a:r>
          </a:p>
          <a:p>
            <a:r>
              <a:rPr lang="en-US" b="1" dirty="0"/>
              <a:t>Option 3: </a:t>
            </a:r>
            <a:r>
              <a:rPr lang="en-US" dirty="0" err="1"/>
              <a:t>liehih</a:t>
            </a:r>
            <a:r>
              <a:rPr lang="en-US" dirty="0"/>
              <a:t> </a:t>
            </a:r>
            <a:r>
              <a:rPr lang="en-US" dirty="0" err="1"/>
              <a:t>xs</a:t>
            </a:r>
            <a:r>
              <a:rPr lang="en-US" dirty="0"/>
              <a:t> xli </a:t>
            </a:r>
            <a:r>
              <a:rPr lang="en-US" dirty="0" err="1"/>
              <a:t>vmziv</a:t>
            </a:r>
            <a:r>
              <a:rPr lang="en-US" dirty="0"/>
              <a:t> </a:t>
            </a:r>
            <a:r>
              <a:rPr lang="en-US" dirty="0" err="1"/>
              <a:t>jsv</a:t>
            </a:r>
            <a:r>
              <a:rPr lang="en-US" dirty="0"/>
              <a:t> e </a:t>
            </a:r>
            <a:r>
              <a:rPr lang="en-US" dirty="0" err="1"/>
              <a:t>wsps</a:t>
            </a:r>
            <a:r>
              <a:rPr lang="en-US" dirty="0"/>
              <a:t> </a:t>
            </a:r>
            <a:r>
              <a:rPr lang="en-US" dirty="0" err="1"/>
              <a:t>zegec</a:t>
            </a:r>
            <a:r>
              <a:rPr lang="en-US" dirty="0"/>
              <a:t>. </a:t>
            </a:r>
            <a:r>
              <a:rPr lang="en-US" dirty="0" err="1"/>
              <a:t>wii</a:t>
            </a:r>
            <a:r>
              <a:rPr lang="en-US" dirty="0"/>
              <a:t> </a:t>
            </a:r>
            <a:r>
              <a:rPr lang="en-US" dirty="0" err="1"/>
              <a:t>csy</a:t>
            </a:r>
            <a:r>
              <a:rPr lang="en-US" dirty="0"/>
              <a:t> </a:t>
            </a:r>
            <a:r>
              <a:rPr lang="en-US" dirty="0" err="1"/>
              <a:t>pexiv</a:t>
            </a:r>
            <a:r>
              <a:rPr lang="en-US" dirty="0"/>
              <a:t>!</a:t>
            </a:r>
          </a:p>
          <a:p>
            <a:r>
              <a:rPr lang="en-US" b="1" dirty="0"/>
              <a:t>Option 4: </a:t>
            </a:r>
            <a:r>
              <a:rPr lang="en-US" dirty="0" err="1"/>
              <a:t>khdghg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 </a:t>
            </a:r>
            <a:r>
              <a:rPr lang="en-US" dirty="0" err="1"/>
              <a:t>wkh</a:t>
            </a:r>
            <a:r>
              <a:rPr lang="en-US" dirty="0"/>
              <a:t> </a:t>
            </a:r>
            <a:r>
              <a:rPr lang="en-US" dirty="0" err="1"/>
              <a:t>ulyhu</a:t>
            </a:r>
            <a:r>
              <a:rPr lang="en-US" dirty="0"/>
              <a:t> </a:t>
            </a:r>
            <a:r>
              <a:rPr lang="en-US" dirty="0" err="1"/>
              <a:t>iru</a:t>
            </a:r>
            <a:r>
              <a:rPr lang="en-US" dirty="0"/>
              <a:t> d </a:t>
            </a:r>
            <a:r>
              <a:rPr lang="en-US" dirty="0" err="1"/>
              <a:t>vror</a:t>
            </a:r>
            <a:r>
              <a:rPr lang="en-US" dirty="0"/>
              <a:t> </a:t>
            </a:r>
            <a:r>
              <a:rPr lang="en-US" dirty="0" err="1"/>
              <a:t>ydfdb</a:t>
            </a:r>
            <a:r>
              <a:rPr lang="en-US" dirty="0"/>
              <a:t>. </a:t>
            </a:r>
            <a:r>
              <a:rPr lang="en-US" dirty="0" err="1"/>
              <a:t>vhh</a:t>
            </a:r>
            <a:r>
              <a:rPr lang="en-US" dirty="0"/>
              <a:t> </a:t>
            </a:r>
            <a:r>
              <a:rPr lang="en-US" dirty="0" err="1"/>
              <a:t>brx</a:t>
            </a:r>
            <a:r>
              <a:rPr lang="en-US" dirty="0"/>
              <a:t> </a:t>
            </a:r>
            <a:r>
              <a:rPr lang="en-US" dirty="0" err="1"/>
              <a:t>odwhu</a:t>
            </a:r>
            <a:r>
              <a:rPr lang="en-US" dirty="0"/>
              <a:t>!</a:t>
            </a:r>
          </a:p>
          <a:p>
            <a:r>
              <a:rPr lang="en-US" b="1" dirty="0"/>
              <a:t>Option 5: </a:t>
            </a:r>
            <a:r>
              <a:rPr lang="en-US" dirty="0" err="1"/>
              <a:t>jgcfgf</a:t>
            </a:r>
            <a:r>
              <a:rPr lang="en-US" dirty="0"/>
              <a:t> </a:t>
            </a:r>
            <a:r>
              <a:rPr lang="en-US" dirty="0" err="1"/>
              <a:t>vq</a:t>
            </a:r>
            <a:r>
              <a:rPr lang="en-US" dirty="0"/>
              <a:t> </a:t>
            </a:r>
            <a:r>
              <a:rPr lang="en-US" dirty="0" err="1"/>
              <a:t>vjg</a:t>
            </a:r>
            <a:r>
              <a:rPr lang="en-US" dirty="0"/>
              <a:t> </a:t>
            </a:r>
            <a:r>
              <a:rPr lang="en-US" dirty="0" err="1"/>
              <a:t>tkxgt</a:t>
            </a:r>
            <a:r>
              <a:rPr lang="en-US" dirty="0"/>
              <a:t> </a:t>
            </a:r>
            <a:r>
              <a:rPr lang="en-US" dirty="0" err="1"/>
              <a:t>hqt</a:t>
            </a:r>
            <a:r>
              <a:rPr lang="en-US" dirty="0"/>
              <a:t> c </a:t>
            </a:r>
            <a:r>
              <a:rPr lang="en-US" dirty="0" err="1"/>
              <a:t>uqnq</a:t>
            </a:r>
            <a:r>
              <a:rPr lang="en-US" dirty="0"/>
              <a:t> </a:t>
            </a:r>
            <a:r>
              <a:rPr lang="en-US" dirty="0" err="1"/>
              <a:t>xceca</a:t>
            </a:r>
            <a:r>
              <a:rPr lang="en-US" dirty="0"/>
              <a:t>. </a:t>
            </a:r>
            <a:r>
              <a:rPr lang="en-US" dirty="0" err="1"/>
              <a:t>ugg</a:t>
            </a:r>
            <a:r>
              <a:rPr lang="en-US" dirty="0"/>
              <a:t> </a:t>
            </a:r>
            <a:r>
              <a:rPr lang="en-US" dirty="0" err="1"/>
              <a:t>aqw</a:t>
            </a:r>
            <a:r>
              <a:rPr lang="en-US" dirty="0"/>
              <a:t> </a:t>
            </a:r>
            <a:r>
              <a:rPr lang="en-US" dirty="0" err="1"/>
              <a:t>ncvgt</a:t>
            </a:r>
            <a:r>
              <a:rPr lang="en-US" dirty="0"/>
              <a:t>!</a:t>
            </a:r>
          </a:p>
          <a:p>
            <a:r>
              <a:rPr lang="en-US" b="1" dirty="0"/>
              <a:t>Option 6: </a:t>
            </a:r>
            <a:r>
              <a:rPr lang="en-US" dirty="0" err="1"/>
              <a:t>ifbefe</a:t>
            </a:r>
            <a:r>
              <a:rPr lang="en-US" dirty="0"/>
              <a:t> up </a:t>
            </a:r>
            <a:r>
              <a:rPr lang="en-US" dirty="0" err="1"/>
              <a:t>uif</a:t>
            </a:r>
            <a:r>
              <a:rPr lang="en-US" dirty="0"/>
              <a:t> </a:t>
            </a:r>
            <a:r>
              <a:rPr lang="en-US" dirty="0" err="1"/>
              <a:t>sjwfs</a:t>
            </a:r>
            <a:r>
              <a:rPr lang="en-US" dirty="0"/>
              <a:t> </a:t>
            </a:r>
            <a:r>
              <a:rPr lang="en-US" dirty="0" err="1"/>
              <a:t>gps</a:t>
            </a:r>
            <a:r>
              <a:rPr lang="en-US" dirty="0"/>
              <a:t> b </a:t>
            </a:r>
            <a:r>
              <a:rPr lang="en-US" dirty="0" err="1"/>
              <a:t>tpmp</a:t>
            </a:r>
            <a:r>
              <a:rPr lang="en-US" dirty="0"/>
              <a:t> </a:t>
            </a:r>
            <a:r>
              <a:rPr lang="en-US" dirty="0" err="1"/>
              <a:t>wbdbz</a:t>
            </a:r>
            <a:r>
              <a:rPr lang="en-US" dirty="0"/>
              <a:t>. </a:t>
            </a:r>
            <a:r>
              <a:rPr lang="en-US" dirty="0" err="1"/>
              <a:t>tff</a:t>
            </a:r>
            <a:r>
              <a:rPr lang="en-US" dirty="0"/>
              <a:t> </a:t>
            </a:r>
            <a:r>
              <a:rPr lang="en-US" dirty="0" err="1"/>
              <a:t>zpv</a:t>
            </a:r>
            <a:r>
              <a:rPr lang="en-US" dirty="0"/>
              <a:t> </a:t>
            </a:r>
            <a:r>
              <a:rPr lang="en-US" dirty="0" err="1"/>
              <a:t>mbufs</a:t>
            </a:r>
            <a:r>
              <a:rPr lang="en-US" dirty="0"/>
              <a:t>!</a:t>
            </a:r>
          </a:p>
          <a:p>
            <a:r>
              <a:rPr lang="en-US" b="1" dirty="0">
                <a:highlight>
                  <a:srgbClr val="FFFF00"/>
                </a:highlight>
              </a:rPr>
              <a:t>Option 7</a:t>
            </a:r>
            <a:r>
              <a:rPr lang="en-US" b="1" dirty="0"/>
              <a:t>:</a:t>
            </a:r>
            <a:r>
              <a:rPr lang="en-US" dirty="0"/>
              <a:t> headed to the river for a solo vacay. see you later!</a:t>
            </a:r>
          </a:p>
          <a:p>
            <a:r>
              <a:rPr lang="en-US" b="1" dirty="0"/>
              <a:t>Option 8:</a:t>
            </a:r>
            <a:r>
              <a:rPr lang="en-US" dirty="0"/>
              <a:t> </a:t>
            </a:r>
            <a:r>
              <a:rPr lang="en-US" dirty="0" err="1"/>
              <a:t>gdzcdc</a:t>
            </a:r>
            <a:r>
              <a:rPr lang="en-US" dirty="0"/>
              <a:t> </a:t>
            </a:r>
            <a:r>
              <a:rPr lang="en-US" dirty="0" err="1"/>
              <a:t>sn</a:t>
            </a:r>
            <a:r>
              <a:rPr lang="en-US" dirty="0"/>
              <a:t> </a:t>
            </a:r>
            <a:r>
              <a:rPr lang="en-US" dirty="0" err="1"/>
              <a:t>sgd</a:t>
            </a:r>
            <a:r>
              <a:rPr lang="en-US" dirty="0"/>
              <a:t> </a:t>
            </a:r>
            <a:r>
              <a:rPr lang="en-US" dirty="0" err="1"/>
              <a:t>qhudq</a:t>
            </a:r>
            <a:r>
              <a:rPr lang="en-US" dirty="0"/>
              <a:t> </a:t>
            </a:r>
            <a:r>
              <a:rPr lang="en-US" dirty="0" err="1"/>
              <a:t>enq</a:t>
            </a:r>
            <a:r>
              <a:rPr lang="en-US" dirty="0"/>
              <a:t> z </a:t>
            </a:r>
            <a:r>
              <a:rPr lang="en-US" dirty="0" err="1"/>
              <a:t>rnkn</a:t>
            </a:r>
            <a:r>
              <a:rPr lang="en-US" dirty="0"/>
              <a:t> </a:t>
            </a:r>
            <a:r>
              <a:rPr lang="en-US" dirty="0" err="1"/>
              <a:t>uzbzx</a:t>
            </a:r>
            <a:r>
              <a:rPr lang="en-US" dirty="0"/>
              <a:t>. </a:t>
            </a:r>
            <a:r>
              <a:rPr lang="en-US" dirty="0" err="1"/>
              <a:t>rdd</a:t>
            </a:r>
            <a:r>
              <a:rPr lang="en-US" dirty="0"/>
              <a:t> </a:t>
            </a:r>
            <a:r>
              <a:rPr lang="en-US" dirty="0" err="1"/>
              <a:t>xnt</a:t>
            </a:r>
            <a:r>
              <a:rPr lang="en-US" dirty="0"/>
              <a:t> </a:t>
            </a:r>
            <a:r>
              <a:rPr lang="en-US" dirty="0" err="1"/>
              <a:t>kzsdq</a:t>
            </a:r>
            <a:r>
              <a:rPr lang="en-US" dirty="0"/>
              <a:t>!</a:t>
            </a:r>
          </a:p>
          <a:p>
            <a:r>
              <a:rPr lang="en-US" b="1" dirty="0"/>
              <a:t>Option 9:</a:t>
            </a:r>
            <a:r>
              <a:rPr lang="en-US" dirty="0"/>
              <a:t> </a:t>
            </a:r>
            <a:r>
              <a:rPr lang="en-US" dirty="0" err="1"/>
              <a:t>fcybcb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rfc</a:t>
            </a:r>
            <a:r>
              <a:rPr lang="en-US" dirty="0"/>
              <a:t> </a:t>
            </a:r>
            <a:r>
              <a:rPr lang="en-US" dirty="0" err="1"/>
              <a:t>pgtcp</a:t>
            </a:r>
            <a:r>
              <a:rPr lang="en-US" dirty="0"/>
              <a:t> </a:t>
            </a:r>
            <a:r>
              <a:rPr lang="en-US" dirty="0" err="1"/>
              <a:t>dmp</a:t>
            </a:r>
            <a:r>
              <a:rPr lang="en-US" dirty="0"/>
              <a:t> y </a:t>
            </a:r>
            <a:r>
              <a:rPr lang="en-US" dirty="0" err="1"/>
              <a:t>qmjm</a:t>
            </a:r>
            <a:r>
              <a:rPr lang="en-US" dirty="0"/>
              <a:t> </a:t>
            </a:r>
            <a:r>
              <a:rPr lang="en-US" dirty="0" err="1"/>
              <a:t>tyayw</a:t>
            </a:r>
            <a:r>
              <a:rPr lang="en-US" dirty="0"/>
              <a:t>. </a:t>
            </a:r>
            <a:r>
              <a:rPr lang="en-US" dirty="0" err="1"/>
              <a:t>qcc</a:t>
            </a:r>
            <a:r>
              <a:rPr lang="en-US" dirty="0"/>
              <a:t> </a:t>
            </a:r>
            <a:r>
              <a:rPr lang="en-US" dirty="0" err="1"/>
              <a:t>wms</a:t>
            </a:r>
            <a:r>
              <a:rPr lang="en-US" dirty="0"/>
              <a:t> </a:t>
            </a:r>
            <a:r>
              <a:rPr lang="en-US" dirty="0" err="1"/>
              <a:t>jyrcp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6190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The Barbarians Got Mail (Blue Team - Review)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67A5B51A-43D6-4105-A649-E50D70802AE8}"/>
              </a:ext>
            </a:extLst>
          </p:cNvPr>
          <p:cNvSpPr txBox="1">
            <a:spLocks/>
          </p:cNvSpPr>
          <p:nvPr/>
        </p:nvSpPr>
        <p:spPr>
          <a:xfrm>
            <a:off x="327659" y="762000"/>
            <a:ext cx="8616470" cy="5486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b="1" u="sng" dirty="0"/>
              <a:t>Risk Assessment: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600" i="1" dirty="0"/>
              <a:t>Are the intruders truly malicious?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400" dirty="0"/>
              <a:t>If No… Consider the risk to be slightly reduced.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400" dirty="0"/>
              <a:t>If Yes… Immediately elevate defenses. </a:t>
            </a:r>
            <a:endParaRPr lang="en-US" sz="1600" i="1" dirty="0"/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600" i="1" dirty="0"/>
              <a:t>Is the message of material consequence?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400" dirty="0"/>
              <a:t>If No… Consider risk to be slightly reduced.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400" dirty="0"/>
              <a:t>If Yes… Consider changing plans or elevating defenses.</a:t>
            </a:r>
            <a:endParaRPr lang="en-US" sz="1600" dirty="0"/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600" i="1" dirty="0"/>
              <a:t>Is this an ongoing threat? (Can the intruders obtain our messages again?)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400" dirty="0"/>
              <a:t>If No… Consider this to be a one-time anomaly.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400" dirty="0"/>
              <a:t>If Yes… Consider elevating defenses against repeat occurrences. </a:t>
            </a:r>
            <a:endParaRPr lang="en-US" sz="1600" dirty="0"/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600" i="1" dirty="0"/>
              <a:t>Are there many Romans currently using the Caesar cipher and/or this key?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400" dirty="0"/>
              <a:t>If No… Consider the scope to be more limited.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400" dirty="0"/>
              <a:t>If Yes… Consider the need for widespread education.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600" i="1" dirty="0"/>
              <a:t>Is there a more secure Cipher available to us?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400" dirty="0"/>
              <a:t>If No… Recognize the risk and avoid messaging when possible.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400" dirty="0"/>
              <a:t>If Yes… Consider swapping ciphers.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1400" b="1" u="sng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1400" u="sng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309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The Barbarians Got Mail (Blue Team - Review)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67A5B51A-43D6-4105-A649-E50D70802AE8}"/>
              </a:ext>
            </a:extLst>
          </p:cNvPr>
          <p:cNvSpPr txBox="1">
            <a:spLocks/>
          </p:cNvSpPr>
          <p:nvPr/>
        </p:nvSpPr>
        <p:spPr>
          <a:xfrm>
            <a:off x="327659" y="762000"/>
            <a:ext cx="8616470" cy="5486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b="1" u="sng" dirty="0"/>
              <a:t>Future Proofing: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Immediately change all cipher keys to a new cipher. While this will not prevent future brute force attacks, it will slow down the process by which intruders can decrypt our messages.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endParaRPr lang="en-US" sz="1800" dirty="0"/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Invest in a more sophisticated cipher. (Perhaps try </a:t>
            </a:r>
            <a:r>
              <a:rPr lang="en-US" sz="1800" dirty="0" err="1"/>
              <a:t>Vigenere</a:t>
            </a:r>
            <a:r>
              <a:rPr lang="en-US" sz="1800" dirty="0"/>
              <a:t> or Affine </a:t>
            </a:r>
            <a:r>
              <a:rPr lang="en-US" sz="1800" dirty="0">
                <a:sym typeface="Wingdings" panose="05000000000000000000" pitchFamily="2" charset="2"/>
              </a:rPr>
              <a:t>).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endParaRPr lang="en-US" sz="18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ym typeface="Wingdings" panose="05000000000000000000" pitchFamily="2" charset="2"/>
              </a:rPr>
              <a:t>Send messages along safer transit lines. (Avoid giving Barbarians access to our messaging routes).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endParaRPr lang="en-US" sz="18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ym typeface="Wingdings" panose="05000000000000000000" pitchFamily="2" charset="2"/>
              </a:rPr>
              <a:t>Reduce the amount of long-distance communication all-together. (Only use courier messaging when necessary).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endParaRPr lang="en-US" sz="18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ym typeface="Wingdings" panose="05000000000000000000" pitchFamily="2" charset="2"/>
              </a:rPr>
              <a:t>Communicate the risk of cipher breakage to all parties using the Caesar cipher (instill safer communication practices).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endParaRPr lang="en-US" sz="18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endParaRPr lang="en-US" sz="18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endParaRPr lang="en-US" sz="1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1800" b="1" u="sng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1800" u="sng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1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689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How Does It Work Today?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7C6E0-3142-4485-BC01-38E130B008A2}"/>
              </a:ext>
            </a:extLst>
          </p:cNvPr>
          <p:cNvSpPr txBox="1"/>
          <p:nvPr/>
        </p:nvSpPr>
        <p:spPr>
          <a:xfrm>
            <a:off x="293914" y="838200"/>
            <a:ext cx="8686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Modern cryptography today is heavily based on complex mathematical theory that makes algorithm breaking infeasible by practical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As security professionals, there exist a variety of encryption standards like AES (Advanced Encryption Standard) and RSA (</a:t>
            </a:r>
            <a:r>
              <a:rPr lang="en-US" sz="2600" dirty="0" err="1"/>
              <a:t>Rivest</a:t>
            </a:r>
            <a:r>
              <a:rPr lang="en-US" sz="2600" dirty="0"/>
              <a:t>-Shamir-</a:t>
            </a:r>
            <a:r>
              <a:rPr lang="en-US" sz="2600" dirty="0" err="1"/>
              <a:t>Adleman</a:t>
            </a:r>
            <a:r>
              <a:rPr lang="en-US" sz="2600" dirty="0"/>
              <a:t>) which provide a recommended degree of security according to the NIST standard.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It is extremely rare (and unadvisable) for an everyday security professional to build their own encryption system. </a:t>
            </a:r>
          </a:p>
        </p:txBody>
      </p:sp>
    </p:spTree>
    <p:extLst>
      <p:ext uri="{BB962C8B-B14F-4D97-AF65-F5344CB8AC3E}">
        <p14:creationId xmlns:p14="http://schemas.microsoft.com/office/powerpoint/2010/main" val="35377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Keeping It Simple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CF4FF-B855-40A2-B747-9F9CF9562F19}"/>
              </a:ext>
            </a:extLst>
          </p:cNvPr>
          <p:cNvSpPr txBox="1"/>
          <p:nvPr/>
        </p:nvSpPr>
        <p:spPr>
          <a:xfrm>
            <a:off x="304800" y="990600"/>
            <a:ext cx="381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The point is: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The Caesar Cipher </a:t>
            </a:r>
            <a:r>
              <a:rPr lang="en-US" sz="2000" dirty="0"/>
              <a:t>is </a:t>
            </a:r>
            <a:r>
              <a:rPr lang="en-US" sz="2000" i="1" dirty="0"/>
              <a:t>not </a:t>
            </a:r>
            <a:r>
              <a:rPr lang="en-US" sz="2000" dirty="0"/>
              <a:t>a secure method of cryptography.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While it is incredible convenient, it is easily subject to being “cracked” by non-intended message recipients.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We’ll find that cryptographers are constantly at battle looking for ways to ensure this fate can be avoided. </a:t>
            </a:r>
          </a:p>
        </p:txBody>
      </p:sp>
      <p:pic>
        <p:nvPicPr>
          <p:cNvPr id="8194" name="Picture 2" descr="Image result for caesar cipher wheel">
            <a:extLst>
              <a:ext uri="{FF2B5EF4-FFF2-40B4-BE49-F238E27FC236}">
                <a16:creationId xmlns:a16="http://schemas.microsoft.com/office/drawing/2014/main" id="{98A45F52-CF02-4C38-83BC-656AC8A13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90600"/>
            <a:ext cx="4886325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7D91B438-0B7F-4989-A547-F0EAF5682677}"/>
              </a:ext>
            </a:extLst>
          </p:cNvPr>
          <p:cNvSpPr/>
          <p:nvPr/>
        </p:nvSpPr>
        <p:spPr>
          <a:xfrm>
            <a:off x="3347243" y="0"/>
            <a:ext cx="6573838" cy="6702736"/>
          </a:xfrm>
          <a:prstGeom prst="mathMultiply">
            <a:avLst>
              <a:gd name="adj1" fmla="val 1665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2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Closing…</a:t>
            </a:r>
          </a:p>
        </p:txBody>
      </p:sp>
    </p:spTree>
    <p:extLst>
      <p:ext uri="{BB962C8B-B14F-4D97-AF65-F5344CB8AC3E}">
        <p14:creationId xmlns:p14="http://schemas.microsoft.com/office/powerpoint/2010/main" val="333433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Lesson Recap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67A5B51A-43D6-4105-A649-E50D70802AE8}"/>
              </a:ext>
            </a:extLst>
          </p:cNvPr>
          <p:cNvSpPr txBox="1">
            <a:spLocks/>
          </p:cNvSpPr>
          <p:nvPr/>
        </p:nvSpPr>
        <p:spPr>
          <a:xfrm>
            <a:off x="327659" y="762000"/>
            <a:ext cx="8616470" cy="5486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b="1" i="1" dirty="0"/>
              <a:t>Consider yourself successful today if…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200" dirty="0"/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You can clearly define the word “Cryptography”.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endParaRPr lang="en-US" sz="2200" dirty="0"/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You can explain how the “Caesar Cipher” works. 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endParaRPr lang="en-US" sz="2200" dirty="0"/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You feel a bit more confident in Python and can understand, at a high-level, how the Caesar Cipher implementation works. 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endParaRPr lang="en-US" sz="2200" dirty="0"/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You understand fundamentally how ciphers can be cracked and can </a:t>
            </a:r>
            <a:r>
              <a:rPr lang="en-US" sz="2200" i="1" dirty="0"/>
              <a:t>specifically</a:t>
            </a:r>
            <a:r>
              <a:rPr lang="en-US" sz="2200" dirty="0"/>
              <a:t> explain how the Caesar Cipher is vulnerable to brute force attacks. </a:t>
            </a:r>
          </a:p>
        </p:txBody>
      </p:sp>
    </p:spTree>
    <p:extLst>
      <p:ext uri="{BB962C8B-B14F-4D97-AF65-F5344CB8AC3E}">
        <p14:creationId xmlns:p14="http://schemas.microsoft.com/office/powerpoint/2010/main" val="240144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Our Next Set of Ciphers…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4E0053-D10B-4B47-BC45-D739E36CA918}"/>
              </a:ext>
            </a:extLst>
          </p:cNvPr>
          <p:cNvSpPr txBox="1"/>
          <p:nvPr/>
        </p:nvSpPr>
        <p:spPr>
          <a:xfrm>
            <a:off x="190500" y="4419600"/>
            <a:ext cx="8763000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 the next class, we’ll be diving deeper into the idea of “cracking ciphers” and learning about a number of other ciphers that attempt to solve the vulnerabilities of the Caesar Cipher.</a:t>
            </a:r>
            <a:endParaRPr lang="en-US" sz="2800" b="1" dirty="0"/>
          </a:p>
        </p:txBody>
      </p:sp>
      <p:pic>
        <p:nvPicPr>
          <p:cNvPr id="23554" name="Picture 2" descr="https://upload.wikimedia.org/wikipedia/commons/thumb/1/1a/Vigenere.jpg/220px-Vigenere.jpg">
            <a:extLst>
              <a:ext uri="{FF2B5EF4-FFF2-40B4-BE49-F238E27FC236}">
                <a16:creationId xmlns:a16="http://schemas.microsoft.com/office/drawing/2014/main" id="{6E252D0E-C910-49A8-8E9A-4C49D471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710045"/>
            <a:ext cx="2895600" cy="373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095501-C7DF-4240-8B6C-573C0C404251}"/>
              </a:ext>
            </a:extLst>
          </p:cNvPr>
          <p:cNvSpPr txBox="1"/>
          <p:nvPr/>
        </p:nvSpPr>
        <p:spPr>
          <a:xfrm>
            <a:off x="2212975" y="866615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Vigenere</a:t>
            </a:r>
            <a:r>
              <a:rPr lang="en-US" b="1" dirty="0"/>
              <a:t> Cipher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ECB4B-E1CC-41B2-873E-5A9C9610FF31}"/>
              </a:ext>
            </a:extLst>
          </p:cNvPr>
          <p:cNvSpPr txBox="1"/>
          <p:nvPr/>
        </p:nvSpPr>
        <p:spPr>
          <a:xfrm>
            <a:off x="3344708" y="1865749"/>
            <a:ext cx="579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Affine Cipher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CD78C-7EF3-48D7-AEC8-021E6828E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708" y="2209800"/>
            <a:ext cx="579929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9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www.moserware.com/assets/stick-figure-guide-to-advanced/aes_act_4_scene_17_crib_sheet_1100.png">
            <a:extLst>
              <a:ext uri="{FF2B5EF4-FFF2-40B4-BE49-F238E27FC236}">
                <a16:creationId xmlns:a16="http://schemas.microsoft.com/office/drawing/2014/main" id="{4996137A-0972-4D23-832C-A96730DDB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"/>
            <a:ext cx="6899029" cy="540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7AA59A-286E-47EB-AFDE-EA6325CDC72E}"/>
              </a:ext>
            </a:extLst>
          </p:cNvPr>
          <p:cNvSpPr/>
          <p:nvPr/>
        </p:nvSpPr>
        <p:spPr>
          <a:xfrm>
            <a:off x="170543" y="56388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AES Implementation – A Stick Figure’s Guide (Don’t Try This At Home)</a:t>
            </a:r>
            <a:endParaRPr lang="en-US" dirty="0"/>
          </a:p>
          <a:p>
            <a:pPr algn="ctr"/>
            <a:r>
              <a:rPr lang="en-US" dirty="0">
                <a:hlinkClick r:id="rId3"/>
              </a:rPr>
              <a:t>http://www.moserware.com/2009/09/stick-figure-guide-to-advanced.html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5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A Gentle Approach to Cryptography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E5271-9080-46A2-8D3B-8F7FC01DAFDF}"/>
              </a:ext>
            </a:extLst>
          </p:cNvPr>
          <p:cNvSpPr txBox="1"/>
          <p:nvPr/>
        </p:nvSpPr>
        <p:spPr>
          <a:xfrm>
            <a:off x="152400" y="465142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While modern cryptographic methods are incredibly complex (and well, </a:t>
            </a:r>
            <a:r>
              <a:rPr lang="en-US" sz="2400" i="1" dirty="0"/>
              <a:t>well </a:t>
            </a:r>
            <a:r>
              <a:rPr lang="en-US" sz="2400" dirty="0"/>
              <a:t>beyond the scope of this class), there’s a value in understanding the </a:t>
            </a:r>
            <a:r>
              <a:rPr lang="en-US" sz="2400" i="1" dirty="0"/>
              <a:t>fundamental principles</a:t>
            </a:r>
            <a:r>
              <a:rPr lang="en-US" sz="2400" dirty="0"/>
              <a:t> that lay at the center of encryption, decryption, and code cracking.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8598F-EE01-44D3-A84F-DD73EBA335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9" b="17585"/>
          <a:stretch/>
        </p:blipFill>
        <p:spPr>
          <a:xfrm>
            <a:off x="841459" y="820244"/>
            <a:ext cx="7308682" cy="375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Key </a:t>
            </a:r>
            <a:r>
              <a:rPr lang="en-US" dirty="0"/>
              <a:t>Concept in Cryptography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EB72D-B8A6-449B-BF15-FC78E2C14D1C}"/>
              </a:ext>
            </a:extLst>
          </p:cNvPr>
          <p:cNvSpPr txBox="1"/>
          <p:nvPr/>
        </p:nvSpPr>
        <p:spPr>
          <a:xfrm>
            <a:off x="152400" y="4343400"/>
            <a:ext cx="8686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At the center of any conversation on cryptography is the idea of a </a:t>
            </a:r>
            <a:r>
              <a:rPr lang="en-US" sz="2600" b="1" u="sng" dirty="0"/>
              <a:t>key</a:t>
            </a:r>
            <a:r>
              <a:rPr lang="en-US" sz="2600" dirty="0"/>
              <a:t>, a piece of information or parameter that specifies how </a:t>
            </a:r>
            <a:r>
              <a:rPr lang="en-US" sz="2600" b="1" u="sng" dirty="0"/>
              <a:t>plaintext</a:t>
            </a:r>
            <a:r>
              <a:rPr lang="en-US" sz="2600" b="1" dirty="0"/>
              <a:t> </a:t>
            </a:r>
            <a:r>
              <a:rPr lang="en-US" sz="2600" dirty="0"/>
              <a:t>should be transformed into </a:t>
            </a:r>
            <a:r>
              <a:rPr lang="en-US" sz="2600" b="1" u="sng" dirty="0"/>
              <a:t>ciphertext</a:t>
            </a:r>
            <a:r>
              <a:rPr lang="en-US" sz="2600" b="1" dirty="0"/>
              <a:t> </a:t>
            </a:r>
            <a:r>
              <a:rPr lang="en-US" sz="2600" dirty="0"/>
              <a:t>and vice versa.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76160-9EAC-4B4E-A350-451A38190459}"/>
              </a:ext>
            </a:extLst>
          </p:cNvPr>
          <p:cNvSpPr/>
          <p:nvPr/>
        </p:nvSpPr>
        <p:spPr>
          <a:xfrm>
            <a:off x="304800" y="1833411"/>
            <a:ext cx="2514600" cy="1752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Readable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Message,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File, or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BE796-EEAD-4DD5-9E99-3B69F6A1414A}"/>
              </a:ext>
            </a:extLst>
          </p:cNvPr>
          <p:cNvSpPr txBox="1"/>
          <p:nvPr/>
        </p:nvSpPr>
        <p:spPr>
          <a:xfrm>
            <a:off x="648686" y="1360443"/>
            <a:ext cx="1826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Plaintext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18CCA-74DA-4C68-B3B9-5016642E7B3D}"/>
              </a:ext>
            </a:extLst>
          </p:cNvPr>
          <p:cNvSpPr/>
          <p:nvPr/>
        </p:nvSpPr>
        <p:spPr>
          <a:xfrm>
            <a:off x="6291943" y="1804382"/>
            <a:ext cx="2514600" cy="1752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Encrypted</a:t>
            </a:r>
            <a:r>
              <a:rPr lang="en-US" sz="2400" dirty="0">
                <a:solidFill>
                  <a:schemeClr val="tx1"/>
                </a:solidFill>
              </a:rPr>
              <a:t> Message, File, or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71235-3937-4FCB-A4C6-F41A5F285EF9}"/>
              </a:ext>
            </a:extLst>
          </p:cNvPr>
          <p:cNvSpPr txBox="1"/>
          <p:nvPr/>
        </p:nvSpPr>
        <p:spPr>
          <a:xfrm>
            <a:off x="6635829" y="1309999"/>
            <a:ext cx="1826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Ciphertext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958F70-45C6-4319-9ECA-207B7F337D7F}"/>
              </a:ext>
            </a:extLst>
          </p:cNvPr>
          <p:cNvCxnSpPr>
            <a:cxnSpLocks/>
          </p:cNvCxnSpPr>
          <p:nvPr/>
        </p:nvCxnSpPr>
        <p:spPr>
          <a:xfrm>
            <a:off x="2932137" y="1971910"/>
            <a:ext cx="3316263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18" name="Picture 2" descr="Image result for key clipart">
            <a:extLst>
              <a:ext uri="{FF2B5EF4-FFF2-40B4-BE49-F238E27FC236}">
                <a16:creationId xmlns:a16="http://schemas.microsoft.com/office/drawing/2014/main" id="{60727C99-E67C-4624-80C6-3B45B8B1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450" y="2170419"/>
            <a:ext cx="990600" cy="10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6AD1C0-3609-48BA-90A0-26B74E2C55DC}"/>
              </a:ext>
            </a:extLst>
          </p:cNvPr>
          <p:cNvSpPr txBox="1"/>
          <p:nvPr/>
        </p:nvSpPr>
        <p:spPr>
          <a:xfrm>
            <a:off x="3676854" y="1517167"/>
            <a:ext cx="182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Encryption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098923-7437-46AB-B621-02233DBAC2AE}"/>
              </a:ext>
            </a:extLst>
          </p:cNvPr>
          <p:cNvCxnSpPr>
            <a:cxnSpLocks/>
          </p:cNvCxnSpPr>
          <p:nvPr/>
        </p:nvCxnSpPr>
        <p:spPr>
          <a:xfrm flipH="1">
            <a:off x="2849759" y="3352800"/>
            <a:ext cx="3316263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95EABF-5D89-48F6-AB47-C946BCA18CA9}"/>
              </a:ext>
            </a:extLst>
          </p:cNvPr>
          <p:cNvSpPr txBox="1"/>
          <p:nvPr/>
        </p:nvSpPr>
        <p:spPr>
          <a:xfrm>
            <a:off x="3691270" y="3396190"/>
            <a:ext cx="182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Decryption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85305-7F39-49BC-A442-6BC59879A58B}"/>
              </a:ext>
            </a:extLst>
          </p:cNvPr>
          <p:cNvSpPr txBox="1"/>
          <p:nvPr/>
        </p:nvSpPr>
        <p:spPr>
          <a:xfrm>
            <a:off x="3705883" y="2484304"/>
            <a:ext cx="182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Key(s)</a:t>
            </a:r>
          </a:p>
        </p:txBody>
      </p:sp>
      <p:pic>
        <p:nvPicPr>
          <p:cNvPr id="16" name="Picture 2" descr="Image result for key clipart">
            <a:extLst>
              <a:ext uri="{FF2B5EF4-FFF2-40B4-BE49-F238E27FC236}">
                <a16:creationId xmlns:a16="http://schemas.microsoft.com/office/drawing/2014/main" id="{23C8AAD1-36EE-4998-A6E8-10134DF9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543" y="2193126"/>
            <a:ext cx="990600" cy="10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18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r>
              <a:rPr lang="en-US" dirty="0"/>
              <a:t>Ciphers Through History</a:t>
            </a:r>
          </a:p>
        </p:txBody>
      </p:sp>
      <p:pic>
        <p:nvPicPr>
          <p:cNvPr id="1026" name="Picture 2" descr="https://upload.wikimedia.org/wikipedia/commons/thumb/f/f0/Zimmermann_Telegram_as_Received_by_the_German_Ambassador_to_Mexico_-_NARA_-_302025.jpg/800px-Zimmermann_Telegram_as_Received_by_the_German_Ambassador_to_Mexico_-_NARA_-_302025.jpg">
            <a:extLst>
              <a:ext uri="{FF2B5EF4-FFF2-40B4-BE49-F238E27FC236}">
                <a16:creationId xmlns:a16="http://schemas.microsoft.com/office/drawing/2014/main" id="{EECB8AC8-0128-4242-8353-0EDC47FCF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4212872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43DA21-1A9B-430C-BA27-444401450886}"/>
              </a:ext>
            </a:extLst>
          </p:cNvPr>
          <p:cNvSpPr txBox="1"/>
          <p:nvPr/>
        </p:nvSpPr>
        <p:spPr>
          <a:xfrm>
            <a:off x="4648200" y="4233208"/>
            <a:ext cx="4359628" cy="1938992"/>
          </a:xfrm>
          <a:prstGeom prst="rect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simple concept of a </a:t>
            </a:r>
            <a:r>
              <a:rPr lang="en-US" sz="2400" b="1" dirty="0"/>
              <a:t>key </a:t>
            </a:r>
            <a:r>
              <a:rPr lang="en-US" sz="2400" dirty="0"/>
              <a:t>being used to encrypt plaintext into ciphertext lays at the heart of important war and peace-time activities. 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DE81A-9A45-4F8A-A77C-4B3F7D03FD5F}"/>
              </a:ext>
            </a:extLst>
          </p:cNvPr>
          <p:cNvSpPr txBox="1"/>
          <p:nvPr/>
        </p:nvSpPr>
        <p:spPr>
          <a:xfrm>
            <a:off x="4626328" y="1120091"/>
            <a:ext cx="4381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Zimmerman Telegram, a secret diplomatic communication sent by Germany proposing a Mexico-Germany alliance. The cracking of the telegram is widely believed to have triggered the US entry into WWI.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1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rilogy_Class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13857</TotalTime>
  <Words>2745</Words>
  <Application>Microsoft Macintosh PowerPoint</Application>
  <PresentationFormat>On-screen Show (4:3)</PresentationFormat>
  <Paragraphs>529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Courier New</vt:lpstr>
      <vt:lpstr>Roboto</vt:lpstr>
      <vt:lpstr>Wingdings</vt:lpstr>
      <vt:lpstr>Trilogy_Class_Template</vt:lpstr>
      <vt:lpstr>Psst… Intro to Cryptography</vt:lpstr>
      <vt:lpstr>Intro to Encryption</vt:lpstr>
      <vt:lpstr>What is Cryptography and Encryption?</vt:lpstr>
      <vt:lpstr>Why Is It Relevant to Security Professionals?</vt:lpstr>
      <vt:lpstr>How Does It Work Today?</vt:lpstr>
      <vt:lpstr>PowerPoint Presentation</vt:lpstr>
      <vt:lpstr>A Gentle Approach to Cryptography</vt:lpstr>
      <vt:lpstr>The Key Concept in Cryptography</vt:lpstr>
      <vt:lpstr>Ciphers Through History</vt:lpstr>
      <vt:lpstr>Ciphers Through History</vt:lpstr>
      <vt:lpstr>Ciphers Through History</vt:lpstr>
      <vt:lpstr>Our Focus</vt:lpstr>
      <vt:lpstr>The Caesar Cipher</vt:lpstr>
      <vt:lpstr>History of Caesar Cipher</vt:lpstr>
      <vt:lpstr>How the Caesar Cipher Works</vt:lpstr>
      <vt:lpstr>Caesar At Work (Message Encoding)</vt:lpstr>
      <vt:lpstr>Caesar At Work (Message Encoding)</vt:lpstr>
      <vt:lpstr>Caesar At Work (Message Encoding)</vt:lpstr>
      <vt:lpstr>Caesar At Work (Message Encoding)</vt:lpstr>
      <vt:lpstr>Quick Activity!</vt:lpstr>
      <vt:lpstr>Quick Activity!</vt:lpstr>
      <vt:lpstr>Caesar At Work (Message Encoding)</vt:lpstr>
      <vt:lpstr>Quick Activity!</vt:lpstr>
      <vt:lpstr>Quick Activity!</vt:lpstr>
      <vt:lpstr>Quick Activity!</vt:lpstr>
      <vt:lpstr>Quick Activity!</vt:lpstr>
      <vt:lpstr>PowerPoint Presentation</vt:lpstr>
      <vt:lpstr>Caesar Cipher… In Code</vt:lpstr>
      <vt:lpstr>PowerPoint Presentation</vt:lpstr>
      <vt:lpstr>Building Caesar.py </vt:lpstr>
      <vt:lpstr>Building Caesar.py </vt:lpstr>
      <vt:lpstr>Building Caesar.py </vt:lpstr>
      <vt:lpstr>Building Caesar.py </vt:lpstr>
      <vt:lpstr>PowerPoint Presentation</vt:lpstr>
      <vt:lpstr>Caesar.py Basic Approach</vt:lpstr>
      <vt:lpstr>Caesar.py Basic Approach</vt:lpstr>
      <vt:lpstr>Caesar.py Basic Approach</vt:lpstr>
      <vt:lpstr>PowerPoint Presentation</vt:lpstr>
      <vt:lpstr>Caesar’s Vulnerabilities?</vt:lpstr>
      <vt:lpstr>Secure Messaging?</vt:lpstr>
      <vt:lpstr>PowerPoint Presentation</vt:lpstr>
      <vt:lpstr>Secure Messaging?</vt:lpstr>
      <vt:lpstr>Secure Messaging?</vt:lpstr>
      <vt:lpstr>PowerPoint Presentation</vt:lpstr>
      <vt:lpstr>PowerPoint Presentation</vt:lpstr>
      <vt:lpstr>The Barbarians Got Mail (Red Team - Review)</vt:lpstr>
      <vt:lpstr>The Barbarians Got Mail (Red Team - Review)</vt:lpstr>
      <vt:lpstr>The Barbarians Got Mail (Blue Team - Review)</vt:lpstr>
      <vt:lpstr>The Barbarians Got Mail (Blue Team - Review)</vt:lpstr>
      <vt:lpstr>Keeping It Simple</vt:lpstr>
      <vt:lpstr>In Closing…</vt:lpstr>
      <vt:lpstr>Lesson Recap</vt:lpstr>
      <vt:lpstr>Our Next Set of Ciphers…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Trilogy_Slide_Template</dc:title>
  <dc:creator>ahaque89</dc:creator>
  <cp:lastModifiedBy>Microsoft Office User</cp:lastModifiedBy>
  <cp:revision>1786</cp:revision>
  <cp:lastPrinted>2016-01-30T16:23:56Z</cp:lastPrinted>
  <dcterms:created xsi:type="dcterms:W3CDTF">2015-01-20T17:19:00Z</dcterms:created>
  <dcterms:modified xsi:type="dcterms:W3CDTF">2018-07-09T13:39:54Z</dcterms:modified>
</cp:coreProperties>
</file>