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82" r:id="rId4"/>
    <p:sldId id="280" r:id="rId5"/>
    <p:sldId id="259" r:id="rId6"/>
    <p:sldId id="283" r:id="rId7"/>
    <p:sldId id="284" r:id="rId8"/>
    <p:sldId id="281" r:id="rId9"/>
    <p:sldId id="265" r:id="rId10"/>
    <p:sldId id="289" r:id="rId11"/>
    <p:sldId id="285" r:id="rId12"/>
    <p:sldId id="292" r:id="rId13"/>
    <p:sldId id="293" r:id="rId14"/>
    <p:sldId id="294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ideo 1 - Intro to Hospital Scheduling" id="{12614DE2-AC4E-5F41-A82E-ED1E6D05D3EC}">
          <p14:sldIdLst>
            <p14:sldId id="256"/>
            <p14:sldId id="258"/>
            <p14:sldId id="282"/>
            <p14:sldId id="280"/>
            <p14:sldId id="259"/>
            <p14:sldId id="283"/>
            <p14:sldId id="284"/>
            <p14:sldId id="281"/>
          </p14:sldIdLst>
        </p14:section>
        <p14:section name="Video 2 - formulate IP" id="{BFF5A0BD-9A81-5E4C-92B6-E57955C6597A}">
          <p14:sldIdLst>
            <p14:sldId id="265"/>
            <p14:sldId id="289"/>
            <p14:sldId id="285"/>
            <p14:sldId id="292"/>
            <p14:sldId id="293"/>
            <p14:sldId id="294"/>
            <p14:sldId id="295"/>
          </p14:sldIdLst>
        </p14:section>
        <p14:section name="EXTRA" id="{19857CEA-94FB-6E48-8775-5879A21250A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2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98D06-D9B8-6844-B4FD-22BBB0C728EE}" type="datetimeFigureOut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4ED38-01BD-1545-8BF4-3A4CBEFCA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81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20A95-0D6E-A342-82A5-BD88424111A3}" type="datetimeFigureOut">
              <a:rPr lang="en-US" smtClean="0"/>
              <a:t>10/1/13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DB2D8-6B35-9F4A-9855-D7B242418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2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commons.wikimedia.org</a:t>
            </a:r>
            <a:r>
              <a:rPr lang="en-US" dirty="0" smtClean="0"/>
              <a:t>/wiki/File%3AFlag_of_the_Red_Cross.svg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B2D8-6B35-9F4A-9855-D7B2424187B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commons.wikimedia.org</a:t>
            </a:r>
            <a:r>
              <a:rPr lang="en-US" dirty="0" smtClean="0"/>
              <a:t>/wiki/File%3ACardiac_operating_room.jpg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B2D8-6B35-9F4A-9855-D7B2424187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r>
              <a:rPr lang="en-US" baseline="0" dirty="0" smtClean="0"/>
              <a:t> allocation may not be integer!!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B2D8-6B35-9F4A-9855-D7B2424187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5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r>
              <a:rPr lang="en-US" baseline="0" dirty="0" smtClean="0"/>
              <a:t> allocation may not be integer!!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B2D8-6B35-9F4A-9855-D7B2424187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55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B2D8-6B35-9F4A-9855-D7B2424187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3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r>
              <a:rPr lang="en-US" baseline="0" dirty="0" smtClean="0"/>
              <a:t> from http://</a:t>
            </a:r>
            <a:r>
              <a:rPr lang="en-US" baseline="0" dirty="0" err="1" smtClean="0"/>
              <a:t>www.cmu.edu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cmnews</a:t>
            </a:r>
            <a:r>
              <a:rPr lang="en-US" baseline="0" dirty="0" smtClean="0"/>
              <a:t>/extra/050404_trick.html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B2D8-6B35-9F4A-9855-D7B2424187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3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commons.wikimedia.org</a:t>
            </a:r>
            <a:r>
              <a:rPr lang="en-US" dirty="0" smtClean="0"/>
              <a:t>/wiki/File%3AOperating_room.jpg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B2D8-6B35-9F4A-9855-D7B2424187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1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359152" y="3357283"/>
            <a:ext cx="6477000" cy="1828800"/>
          </a:xfrm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 smtClean="0"/>
              <a:t>LECTURE TITLE</a:t>
            </a:r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59152" y="5186083"/>
            <a:ext cx="6480048" cy="6342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Lecture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0902" y="6075934"/>
            <a:ext cx="5603875" cy="6667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 smtClean="0"/>
              <a:t>15.071x - The Analytics Edge</a:t>
            </a:r>
          </a:p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699299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7009704" cy="365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7043122" cy="365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69261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7059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70097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" y="6192630"/>
            <a:ext cx="81564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29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26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23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9152" y="3357283"/>
            <a:ext cx="6669232" cy="1828800"/>
          </a:xfrm>
        </p:spPr>
        <p:txBody>
          <a:bodyPr>
            <a:normAutofit/>
          </a:bodyPr>
          <a:lstStyle/>
          <a:p>
            <a:r>
              <a:rPr lang="en-US" cap="small" dirty="0" smtClean="0"/>
              <a:t>Operating Room Scheduling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Making Hospitals Run Smoothly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15.071x – The Analytics Edge</a:t>
            </a:r>
            <a:endParaRPr lang="en-US" dirty="0"/>
          </a:p>
        </p:txBody>
      </p:sp>
      <p:pic>
        <p:nvPicPr>
          <p:cNvPr id="7" name="Picture 6" descr="Flag_of_the_Red_Cros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0" y="4424819"/>
            <a:ext cx="16891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2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Maximize </a:t>
            </a:r>
            <a:r>
              <a:rPr lang="en-US" dirty="0"/>
              <a:t>% of target allocation hours that each department is actually </a:t>
            </a:r>
            <a:r>
              <a:rPr lang="en-US" dirty="0" smtClean="0"/>
              <a:t>allocated.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target allocation hours are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for department </a:t>
            </a:r>
            <a:r>
              <a:rPr lang="en-US" dirty="0" smtClean="0"/>
              <a:t>j, </a:t>
            </a:r>
            <a:r>
              <a:rPr lang="en-US" dirty="0"/>
              <a:t>then we want to maximize the sum of </a:t>
            </a:r>
            <a:r>
              <a:rPr lang="en-US" dirty="0" smtClean="0"/>
              <a:t>(</a:t>
            </a:r>
            <a:r>
              <a:rPr lang="en-US" dirty="0"/>
              <a:t>8</a:t>
            </a:r>
            <a:r>
              <a:rPr lang="en-US" i="1" dirty="0" smtClean="0"/>
              <a:t> ×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jk</a:t>
            </a:r>
            <a:r>
              <a:rPr lang="en-US" i="1" dirty="0" smtClean="0"/>
              <a:t>) </a:t>
            </a:r>
            <a:r>
              <a:rPr lang="en-US" dirty="0" smtClean="0"/>
              <a:t>÷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over all departments and days of the week.</a:t>
            </a:r>
          </a:p>
          <a:p>
            <a:pPr lvl="1"/>
            <a:r>
              <a:rPr lang="en-US" dirty="0" smtClean="0"/>
              <a:t>Ex) If otolaryngology has a target of 37.3 hours per week and we allocate them 4 ORs then their % of target allocation hours = </a:t>
            </a:r>
            <a:r>
              <a:rPr lang="en-US" dirty="0"/>
              <a:t>(8 × </a:t>
            </a:r>
            <a:r>
              <a:rPr lang="en-US" dirty="0" smtClean="0"/>
              <a:t>4) </a:t>
            </a:r>
            <a:r>
              <a:rPr lang="en-US" dirty="0"/>
              <a:t>÷ </a:t>
            </a:r>
            <a:r>
              <a:rPr lang="en-US" dirty="0" smtClean="0"/>
              <a:t>37.3 = 85.8%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75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5936325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At most 10 ORs are assigned every day</a:t>
            </a:r>
          </a:p>
          <a:p>
            <a:endParaRPr lang="en-US" dirty="0" smtClean="0"/>
          </a:p>
          <a:p>
            <a:r>
              <a:rPr lang="en-US" dirty="0" smtClean="0"/>
              <a:t>The number of ORs allocated to a department on a given day cannot exceed the number of surgery teams that department has available that day</a:t>
            </a:r>
          </a:p>
          <a:p>
            <a:endParaRPr lang="en-US" dirty="0" smtClean="0"/>
          </a:p>
          <a:p>
            <a:r>
              <a:rPr lang="en-US" dirty="0" smtClean="0"/>
              <a:t>Meet department daily minimums and maximums</a:t>
            </a:r>
          </a:p>
          <a:p>
            <a:endParaRPr lang="en-US" dirty="0" smtClean="0"/>
          </a:p>
          <a:p>
            <a:r>
              <a:rPr lang="en-US" dirty="0" smtClean="0"/>
              <a:t>Meet department weekly minimums and maximums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97804"/>
              </p:ext>
            </p:extLst>
          </p:nvPr>
        </p:nvGraphicFramePr>
        <p:xfrm>
          <a:off x="6548972" y="1616625"/>
          <a:ext cx="2437997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05705"/>
                <a:gridCol w="6322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Ophthalmology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Gynecology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Otolaryngology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3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5936325" cy="4495800"/>
          </a:xfrm>
        </p:spPr>
        <p:txBody>
          <a:bodyPr>
            <a:normAutofit fontScale="85000" lnSpcReduction="20000"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OP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GY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OS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OT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GS</a:t>
            </a:r>
            <a:r>
              <a:rPr lang="en-US" sz="2800" i="1" baseline="-25000" dirty="0"/>
              <a:t>, M</a:t>
            </a:r>
            <a:r>
              <a:rPr lang="en-US" sz="2800" i="1" dirty="0"/>
              <a:t> </a:t>
            </a:r>
            <a:r>
              <a:rPr lang="en-US" sz="2000" dirty="0"/>
              <a:t>≤ </a:t>
            </a:r>
            <a:r>
              <a:rPr lang="en-US" sz="2800" i="1" dirty="0"/>
              <a:t>10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number of ORs allocated to a department on a given day cannot exceed the number of surgery teams that department has available that day</a:t>
            </a:r>
          </a:p>
          <a:p>
            <a:endParaRPr lang="en-US" dirty="0" smtClean="0"/>
          </a:p>
          <a:p>
            <a:r>
              <a:rPr lang="en-US" dirty="0" smtClean="0"/>
              <a:t>Meet department daily minimums and maximums</a:t>
            </a:r>
          </a:p>
          <a:p>
            <a:endParaRPr lang="en-US" dirty="0" smtClean="0"/>
          </a:p>
          <a:p>
            <a:r>
              <a:rPr lang="en-US" dirty="0" smtClean="0"/>
              <a:t>Meet department weekly minimums and maximums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41750"/>
              </p:ext>
            </p:extLst>
          </p:nvPr>
        </p:nvGraphicFramePr>
        <p:xfrm>
          <a:off x="6548972" y="1616625"/>
          <a:ext cx="2437997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05705"/>
                <a:gridCol w="6322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Ophthalmology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Gynecology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Otolaryngology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92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5936325" cy="4495800"/>
          </a:xfrm>
        </p:spPr>
        <p:txBody>
          <a:bodyPr>
            <a:normAutofit fontScale="85000" lnSpcReduction="20000"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OP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GY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OS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OT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GS</a:t>
            </a:r>
            <a:r>
              <a:rPr lang="en-US" sz="2800" i="1" baseline="-25000" dirty="0"/>
              <a:t>, M</a:t>
            </a:r>
            <a:r>
              <a:rPr lang="en-US" sz="2800" i="1" dirty="0"/>
              <a:t> </a:t>
            </a:r>
            <a:r>
              <a:rPr lang="en-US" sz="2000" dirty="0"/>
              <a:t>≤ </a:t>
            </a:r>
            <a:r>
              <a:rPr lang="en-US" sz="2800" i="1" dirty="0"/>
              <a:t>10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/>
              <a:t>0 ≤ </a:t>
            </a:r>
            <a:r>
              <a:rPr lang="en-US" sz="3200" i="1" dirty="0" err="1"/>
              <a:t>x</a:t>
            </a:r>
            <a:r>
              <a:rPr lang="en-US" sz="3200" i="1" baseline="-25000" dirty="0" err="1"/>
              <a:t>OS</a:t>
            </a:r>
            <a:r>
              <a:rPr lang="en-US" sz="3200" i="1" baseline="-25000" dirty="0"/>
              <a:t>, </a:t>
            </a:r>
            <a:r>
              <a:rPr lang="en-US" sz="3200" i="1" baseline="-25000" dirty="0" smtClean="0"/>
              <a:t>W</a:t>
            </a:r>
            <a:r>
              <a:rPr lang="en-US" sz="3200" i="1" dirty="0" smtClean="0"/>
              <a:t> </a:t>
            </a:r>
            <a:r>
              <a:rPr lang="en-US" dirty="0" smtClean="0"/>
              <a:t>≤ </a:t>
            </a:r>
            <a:r>
              <a:rPr lang="en-US" dirty="0"/>
              <a:t>3</a:t>
            </a:r>
          </a:p>
          <a:p>
            <a:r>
              <a:rPr lang="en-US" dirty="0"/>
              <a:t>0 ≤ </a:t>
            </a:r>
            <a:r>
              <a:rPr lang="en-US" sz="3200" i="1" dirty="0" err="1" smtClean="0"/>
              <a:t>x</a:t>
            </a:r>
            <a:r>
              <a:rPr lang="en-US" sz="3200" i="1" baseline="-25000" dirty="0" err="1" smtClean="0"/>
              <a:t>GY</a:t>
            </a:r>
            <a:r>
              <a:rPr lang="en-US" sz="3200" i="1" baseline="-25000" dirty="0" smtClean="0"/>
              <a:t>, F</a:t>
            </a:r>
            <a:r>
              <a:rPr lang="en-US" sz="3200" i="1" dirty="0" smtClean="0"/>
              <a:t> </a:t>
            </a:r>
            <a:r>
              <a:rPr lang="en-US" dirty="0"/>
              <a:t>≤ 0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Meet department daily minimums and maximums</a:t>
            </a:r>
          </a:p>
          <a:p>
            <a:endParaRPr lang="en-US" dirty="0" smtClean="0"/>
          </a:p>
          <a:p>
            <a:r>
              <a:rPr lang="en-US" dirty="0" smtClean="0"/>
              <a:t>Meet department weekly minimums and maximums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11353"/>
              </p:ext>
            </p:extLst>
          </p:nvPr>
        </p:nvGraphicFramePr>
        <p:xfrm>
          <a:off x="6548972" y="1616625"/>
          <a:ext cx="2437997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05705"/>
                <a:gridCol w="6322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Ophthalmology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Gynecology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Otolaryngology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2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5936325" cy="4495800"/>
          </a:xfrm>
        </p:spPr>
        <p:txBody>
          <a:bodyPr>
            <a:normAutofit fontScale="85000" lnSpcReduction="20000"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OP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GY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OS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OT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GS</a:t>
            </a:r>
            <a:r>
              <a:rPr lang="en-US" sz="2800" i="1" baseline="-25000" dirty="0"/>
              <a:t>, M</a:t>
            </a:r>
            <a:r>
              <a:rPr lang="en-US" sz="2800" i="1" dirty="0"/>
              <a:t> </a:t>
            </a:r>
            <a:r>
              <a:rPr lang="en-US" sz="2000" dirty="0"/>
              <a:t>≤ </a:t>
            </a:r>
            <a:r>
              <a:rPr lang="en-US" sz="2800" i="1" dirty="0"/>
              <a:t>10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/>
              <a:t>0 ≤ </a:t>
            </a:r>
            <a:r>
              <a:rPr lang="en-US" sz="3200" i="1" dirty="0" err="1"/>
              <a:t>x</a:t>
            </a:r>
            <a:r>
              <a:rPr lang="en-US" sz="3200" i="1" baseline="-25000" dirty="0" err="1"/>
              <a:t>OS</a:t>
            </a:r>
            <a:r>
              <a:rPr lang="en-US" sz="3200" i="1" baseline="-25000" dirty="0"/>
              <a:t>, </a:t>
            </a:r>
            <a:r>
              <a:rPr lang="en-US" sz="3200" i="1" baseline="-25000" dirty="0" smtClean="0"/>
              <a:t>W</a:t>
            </a:r>
            <a:r>
              <a:rPr lang="en-US" sz="3200" i="1" dirty="0" smtClean="0"/>
              <a:t> </a:t>
            </a:r>
            <a:r>
              <a:rPr lang="en-US" dirty="0" smtClean="0"/>
              <a:t>≤ </a:t>
            </a:r>
            <a:r>
              <a:rPr lang="en-US" dirty="0"/>
              <a:t>3</a:t>
            </a:r>
          </a:p>
          <a:p>
            <a:r>
              <a:rPr lang="en-US" dirty="0"/>
              <a:t>0 ≤ </a:t>
            </a:r>
            <a:r>
              <a:rPr lang="en-US" sz="3200" i="1" dirty="0" err="1" smtClean="0"/>
              <a:t>x</a:t>
            </a:r>
            <a:r>
              <a:rPr lang="en-US" sz="3200" i="1" baseline="-25000" dirty="0" err="1" smtClean="0"/>
              <a:t>GY</a:t>
            </a:r>
            <a:r>
              <a:rPr lang="en-US" sz="3200" i="1" baseline="-25000" dirty="0" smtClean="0"/>
              <a:t>, F</a:t>
            </a:r>
            <a:r>
              <a:rPr lang="en-US" sz="3200" i="1" dirty="0" smtClean="0"/>
              <a:t> </a:t>
            </a:r>
            <a:r>
              <a:rPr lang="en-US" dirty="0"/>
              <a:t>≤ 0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0 ≤ </a:t>
            </a:r>
            <a:r>
              <a:rPr lang="en-US" sz="3200" i="1" dirty="0" err="1" smtClean="0"/>
              <a:t>x</a:t>
            </a:r>
            <a:r>
              <a:rPr lang="en-US" sz="3200" i="1" baseline="-25000" dirty="0" err="1" smtClean="0"/>
              <a:t>GS</a:t>
            </a:r>
            <a:r>
              <a:rPr lang="en-US" sz="3200" i="1" baseline="-25000" dirty="0" smtClean="0"/>
              <a:t>, T </a:t>
            </a:r>
            <a:r>
              <a:rPr lang="en-US" sz="3200" i="1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8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Meet department weekly minimums and maximums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41557"/>
              </p:ext>
            </p:extLst>
          </p:nvPr>
        </p:nvGraphicFramePr>
        <p:xfrm>
          <a:off x="6548972" y="1616625"/>
          <a:ext cx="2437997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05705"/>
                <a:gridCol w="6322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Ophthalmology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Gynecology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Otolaryngology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1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6096519" cy="4648006"/>
          </a:xfrm>
        </p:spPr>
        <p:txBody>
          <a:bodyPr>
            <a:normAutofit fontScale="85000" lnSpcReduction="10000"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OP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GY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OS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OT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GS</a:t>
            </a:r>
            <a:r>
              <a:rPr lang="en-US" sz="2800" i="1" baseline="-25000" dirty="0"/>
              <a:t>, M</a:t>
            </a:r>
            <a:r>
              <a:rPr lang="en-US" sz="2800" i="1" dirty="0"/>
              <a:t> </a:t>
            </a:r>
            <a:r>
              <a:rPr lang="en-US" sz="2000" dirty="0"/>
              <a:t>≤ </a:t>
            </a:r>
            <a:r>
              <a:rPr lang="en-US" sz="2800" i="1" dirty="0"/>
              <a:t>10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/>
              <a:t>0 ≤ </a:t>
            </a:r>
            <a:r>
              <a:rPr lang="en-US" sz="3200" i="1" dirty="0" err="1"/>
              <a:t>x</a:t>
            </a:r>
            <a:r>
              <a:rPr lang="en-US" sz="3200" i="1" baseline="-25000" dirty="0" err="1"/>
              <a:t>OS</a:t>
            </a:r>
            <a:r>
              <a:rPr lang="en-US" sz="3200" i="1" baseline="-25000" dirty="0"/>
              <a:t>, </a:t>
            </a:r>
            <a:r>
              <a:rPr lang="en-US" sz="3200" i="1" baseline="-25000" dirty="0" smtClean="0"/>
              <a:t>W</a:t>
            </a:r>
            <a:r>
              <a:rPr lang="en-US" sz="3200" i="1" dirty="0" smtClean="0"/>
              <a:t> </a:t>
            </a:r>
            <a:r>
              <a:rPr lang="en-US" dirty="0" smtClean="0"/>
              <a:t>≤ </a:t>
            </a:r>
            <a:r>
              <a:rPr lang="en-US" dirty="0"/>
              <a:t>3</a:t>
            </a:r>
          </a:p>
          <a:p>
            <a:r>
              <a:rPr lang="en-US" dirty="0"/>
              <a:t>0 ≤ </a:t>
            </a:r>
            <a:r>
              <a:rPr lang="en-US" sz="3200" i="1" dirty="0" err="1" smtClean="0"/>
              <a:t>x</a:t>
            </a:r>
            <a:r>
              <a:rPr lang="en-US" sz="3200" i="1" baseline="-25000" dirty="0" err="1" smtClean="0"/>
              <a:t>GY</a:t>
            </a:r>
            <a:r>
              <a:rPr lang="en-US" sz="3200" i="1" baseline="-25000" dirty="0" smtClean="0"/>
              <a:t>, F</a:t>
            </a:r>
            <a:r>
              <a:rPr lang="en-US" sz="3200" i="1" dirty="0" smtClean="0"/>
              <a:t> </a:t>
            </a:r>
            <a:r>
              <a:rPr lang="en-US" dirty="0"/>
              <a:t>≤ 0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0 ≤ </a:t>
            </a:r>
            <a:r>
              <a:rPr lang="en-US" sz="3200" i="1" dirty="0" err="1" smtClean="0"/>
              <a:t>x</a:t>
            </a:r>
            <a:r>
              <a:rPr lang="en-US" sz="3200" i="1" baseline="-25000" dirty="0" err="1" smtClean="0"/>
              <a:t>GS</a:t>
            </a:r>
            <a:r>
              <a:rPr lang="en-US" sz="3200" i="1" baseline="-25000" dirty="0" smtClean="0"/>
              <a:t>, T </a:t>
            </a:r>
            <a:r>
              <a:rPr lang="en-US" sz="3200" i="1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≤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OP</a:t>
            </a:r>
            <a:r>
              <a:rPr lang="en-US" sz="2800" i="1" baseline="-25000" dirty="0"/>
              <a:t>, M</a:t>
            </a:r>
            <a:r>
              <a:rPr lang="en-US" sz="2800" i="1" dirty="0"/>
              <a:t>+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OP</a:t>
            </a:r>
            <a:r>
              <a:rPr lang="en-US" sz="2800" i="1" baseline="-25000" dirty="0" smtClean="0"/>
              <a:t>, T</a:t>
            </a:r>
            <a:r>
              <a:rPr lang="en-US" sz="2800" i="1" dirty="0" smtClean="0"/>
              <a:t>+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OP</a:t>
            </a:r>
            <a:r>
              <a:rPr lang="en-US" sz="2800" i="1" baseline="-25000" dirty="0" smtClean="0"/>
              <a:t>, W </a:t>
            </a:r>
            <a:r>
              <a:rPr lang="en-US" sz="2800" i="1" dirty="0" smtClean="0"/>
              <a:t>+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OP</a:t>
            </a:r>
            <a:r>
              <a:rPr lang="en-US" sz="2800" i="1" baseline="-25000" dirty="0" smtClean="0"/>
              <a:t>, R</a:t>
            </a:r>
            <a:r>
              <a:rPr lang="en-US" sz="2800" i="1" dirty="0" smtClean="0"/>
              <a:t>+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OP</a:t>
            </a:r>
            <a:r>
              <a:rPr lang="en-US" sz="2800" i="1" baseline="-25000" dirty="0" smtClean="0"/>
              <a:t>, F</a:t>
            </a:r>
            <a:r>
              <a:rPr lang="en-US" sz="2800" i="1" dirty="0" smtClean="0"/>
              <a:t> </a:t>
            </a:r>
            <a:r>
              <a:rPr lang="en-US" dirty="0" smtClean="0"/>
              <a:t>≤ 2</a:t>
            </a:r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32257"/>
              </p:ext>
            </p:extLst>
          </p:nvPr>
        </p:nvGraphicFramePr>
        <p:xfrm>
          <a:off x="6548972" y="1616625"/>
          <a:ext cx="2437997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05705"/>
                <a:gridCol w="6322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Ophthalmology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Gynecology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Otolaryngology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88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Room Schedules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Hospitals have a limited number of ORs.</a:t>
            </a:r>
          </a:p>
          <a:p>
            <a:endParaRPr lang="en-US" dirty="0"/>
          </a:p>
          <a:p>
            <a:r>
              <a:rPr lang="en-US" dirty="0" smtClean="0"/>
              <a:t>Operating room managers must determine a weekly schedule assigning ORs to different departments in the hospital.</a:t>
            </a:r>
            <a:endParaRPr lang="en-US" dirty="0" smtClean="0"/>
          </a:p>
          <a:p>
            <a:pPr lvl="1"/>
            <a:endParaRPr lang="en-US" b="1" dirty="0"/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 descr="Cardiac_operating_roo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01" y="2196589"/>
            <a:ext cx="3936394" cy="295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5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an acceptable schedule is a highly political process within the hospital.</a:t>
            </a:r>
          </a:p>
          <a:p>
            <a:endParaRPr lang="en-US" dirty="0" smtClean="0"/>
          </a:p>
          <a:p>
            <a:r>
              <a:rPr lang="en-US" dirty="0" smtClean="0"/>
              <a:t>Surgeons are frequently paid on a fee-for-service basis, so changing allocated OR hours directly affects their income.</a:t>
            </a:r>
          </a:p>
          <a:p>
            <a:endParaRPr lang="en-US" dirty="0" smtClean="0"/>
          </a:p>
          <a:p>
            <a:r>
              <a:rPr lang="en-US" dirty="0"/>
              <a:t>The operating room manager’s proposed schedule must strike a delicate balance between all the surgical departments in the </a:t>
            </a:r>
            <a:r>
              <a:rPr lang="en-US" dirty="0" smtClean="0"/>
              <a:t>hospital.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1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Logistical Issues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Operating rooms are staffed in 8 hour blocks.</a:t>
            </a:r>
          </a:p>
          <a:p>
            <a:r>
              <a:rPr lang="en-US" dirty="0" smtClean="0"/>
              <a:t>Each department sets their own target number of allocation hours, which may not be integer.</a:t>
            </a:r>
          </a:p>
          <a:p>
            <a:r>
              <a:rPr lang="en-US" dirty="0" smtClean="0"/>
              <a:t>Departments may have daily and weekly requirements:</a:t>
            </a:r>
          </a:p>
          <a:p>
            <a:pPr lvl="1"/>
            <a:r>
              <a:rPr lang="en-US" dirty="0" smtClean="0"/>
              <a:t>Ex) Gynecology needs at least 1 OR per day</a:t>
            </a:r>
          </a:p>
          <a:p>
            <a:pPr lvl="1"/>
            <a:r>
              <a:rPr lang="en-US" dirty="0" smtClean="0"/>
              <a:t>Ex) Ophthalmology needs </a:t>
            </a:r>
            <a:r>
              <a:rPr lang="en-US" dirty="0"/>
              <a:t>at least 2 ORs per </a:t>
            </a:r>
            <a:r>
              <a:rPr lang="en-US" dirty="0" smtClean="0"/>
              <a:t>week</a:t>
            </a:r>
          </a:p>
          <a:p>
            <a:pPr lvl="1"/>
            <a:r>
              <a:rPr lang="en-US" dirty="0" smtClean="0"/>
              <a:t>Ex) The oral surgeon is only present on Tuesdays and Thursdays.</a:t>
            </a:r>
          </a:p>
        </p:txBody>
      </p:sp>
    </p:spTree>
    <p:extLst>
      <p:ext uri="{BB962C8B-B14F-4D97-AF65-F5344CB8AC3E}">
        <p14:creationId xmlns:p14="http://schemas.microsoft.com/office/powerpoint/2010/main" val="41001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Mount Sinai Hospital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37429"/>
          </a:xfrm>
        </p:spPr>
        <p:txBody>
          <a:bodyPr>
            <a:normAutofit/>
          </a:bodyPr>
          <a:lstStyle/>
          <a:p>
            <a:r>
              <a:rPr lang="en-US" dirty="0" smtClean="0"/>
              <a:t>Has 10 ORs which are staffed Monday – Friday</a:t>
            </a:r>
          </a:p>
          <a:p>
            <a:pPr lvl="1"/>
            <a:r>
              <a:rPr lang="en-US" dirty="0" smtClean="0"/>
              <a:t>10 ORs × 5 days </a:t>
            </a:r>
            <a:r>
              <a:rPr lang="en-US" dirty="0"/>
              <a:t>× </a:t>
            </a:r>
            <a:r>
              <a:rPr lang="en-US" dirty="0" smtClean="0"/>
              <a:t>8 hours/day = 400 hours to assign</a:t>
            </a:r>
            <a:endParaRPr lang="en-US" dirty="0" smtClean="0"/>
          </a:p>
          <a:p>
            <a:r>
              <a:rPr lang="en-US" dirty="0" smtClean="0"/>
              <a:t>Must divide these 400 hours between 5 departments: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126169"/>
              </p:ext>
            </p:extLst>
          </p:nvPr>
        </p:nvGraphicFramePr>
        <p:xfrm>
          <a:off x="1524000" y="3437629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997"/>
                <a:gridCol w="36580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Weekly Target Allocation Hours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Ophthalmology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Gynecology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Otolaryngology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189.0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24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Data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Number of surgery </a:t>
            </a:r>
            <a:r>
              <a:rPr lang="en-US" dirty="0"/>
              <a:t>t</a:t>
            </a:r>
            <a:r>
              <a:rPr lang="en-US" dirty="0" smtClean="0"/>
              <a:t>eams from each department available each day: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Maximum number of ORs required by each department each day: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05488"/>
              </p:ext>
            </p:extLst>
          </p:nvPr>
        </p:nvGraphicFramePr>
        <p:xfrm>
          <a:off x="597265" y="3798470"/>
          <a:ext cx="36761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463"/>
                <a:gridCol w="392393"/>
                <a:gridCol w="340043"/>
                <a:gridCol w="400405"/>
                <a:gridCol w="342387"/>
                <a:gridCol w="32341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Ophthalmology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Gynecology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Otolaryngology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4853"/>
              </p:ext>
            </p:extLst>
          </p:nvPr>
        </p:nvGraphicFramePr>
        <p:xfrm>
          <a:off x="4870632" y="3798470"/>
          <a:ext cx="36761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463"/>
                <a:gridCol w="392393"/>
                <a:gridCol w="340043"/>
                <a:gridCol w="400405"/>
                <a:gridCol w="342387"/>
                <a:gridCol w="32341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Ophthalmology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Gynecology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Otolaryngology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64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Problem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Weekly requirement on number of ORs each department requires: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12770"/>
              </p:ext>
            </p:extLst>
          </p:nvPr>
        </p:nvGraphicFramePr>
        <p:xfrm>
          <a:off x="1524000" y="292943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Ophthalmology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Gynecology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Otolaryngology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Surgery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00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Traditional Way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the integer optimization method was implemented at Mount Sinai in 1999, the OR manager used graph paper and a large eraser to try to assign the OR blocks.</a:t>
            </a:r>
            <a:endParaRPr lang="en-US" dirty="0"/>
          </a:p>
          <a:p>
            <a:r>
              <a:rPr lang="en-US" dirty="0" smtClean="0"/>
              <a:t>Any changes were incorporated by trial and error.</a:t>
            </a:r>
            <a:endParaRPr lang="en-US" dirty="0"/>
          </a:p>
          <a:p>
            <a:r>
              <a:rPr lang="en-US" dirty="0" smtClean="0"/>
              <a:t>Draft schedule was circulated to all surgical groups.</a:t>
            </a:r>
          </a:p>
          <a:p>
            <a:r>
              <a:rPr lang="en-US" dirty="0" smtClean="0"/>
              <a:t>Incorporating feedback from one </a:t>
            </a:r>
            <a:r>
              <a:rPr lang="en-US" dirty="0" smtClean="0"/>
              <a:t>department </a:t>
            </a:r>
            <a:r>
              <a:rPr lang="en-US" dirty="0" smtClean="0"/>
              <a:t>usually meant altering another group’s schedule, leading to many iterations of this process.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Decisions</a:t>
            </a:r>
          </a:p>
          <a:p>
            <a:pPr lvl="1"/>
            <a:r>
              <a:rPr lang="en-US" dirty="0" smtClean="0"/>
              <a:t>How many ORs to assign each department on each day.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nteger decision variables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jk</a:t>
            </a:r>
            <a:r>
              <a:rPr lang="en-US" i="1" dirty="0" smtClean="0"/>
              <a:t> </a:t>
            </a:r>
            <a:r>
              <a:rPr lang="en-US" dirty="0" smtClean="0"/>
              <a:t>represent the number of operating rooms department </a:t>
            </a:r>
            <a:r>
              <a:rPr lang="en-US" i="1" dirty="0" smtClean="0"/>
              <a:t>j </a:t>
            </a:r>
            <a:r>
              <a:rPr lang="en-US" dirty="0" smtClean="0"/>
              <a:t>is allocated on day </a:t>
            </a:r>
            <a:r>
              <a:rPr lang="en-US" i="1" dirty="0" smtClean="0"/>
              <a:t>k.</a:t>
            </a:r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15.071x - Operating Room Scheduling: Making Hospitals Run Smoothly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Operating_room (1)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31" y="2525183"/>
            <a:ext cx="4142069" cy="27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3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15071x.thmx</Template>
  <TotalTime>7145</TotalTime>
  <Words>1091</Words>
  <Application>Microsoft Macintosh PowerPoint</Application>
  <PresentationFormat>On-screen Show (4:3)</PresentationFormat>
  <Paragraphs>282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15071x</vt:lpstr>
      <vt:lpstr>Operating Room Scheduling</vt:lpstr>
      <vt:lpstr>Operating Room Schedules</vt:lpstr>
      <vt:lpstr>Difficulties</vt:lpstr>
      <vt:lpstr>Logistical Issues</vt:lpstr>
      <vt:lpstr>Case study: Mount Sinai Hospital</vt:lpstr>
      <vt:lpstr>Problem Data</vt:lpstr>
      <vt:lpstr>Additional Problem Data</vt:lpstr>
      <vt:lpstr>The Traditional Way</vt:lpstr>
      <vt:lpstr>Optimization Problem</vt:lpstr>
      <vt:lpstr>Objective</vt:lpstr>
      <vt:lpstr>Constraints</vt:lpstr>
      <vt:lpstr>Constraints</vt:lpstr>
      <vt:lpstr>Constraints</vt:lpstr>
      <vt:lpstr>Constraints</vt:lpstr>
      <vt:lpstr>Constraints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SCHEDULING</dc:title>
  <dc:creator>Allison O'Hair</dc:creator>
  <cp:lastModifiedBy>Angie King</cp:lastModifiedBy>
  <cp:revision>45</cp:revision>
  <dcterms:created xsi:type="dcterms:W3CDTF">2013-09-10T19:24:57Z</dcterms:created>
  <dcterms:modified xsi:type="dcterms:W3CDTF">2013-10-04T15:03:34Z</dcterms:modified>
</cp:coreProperties>
</file>