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7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01AEF-11CC-499F-BA5B-9DAE9AF15151}" type="datetimeFigureOut">
              <a:rPr lang="ko-KR" altLang="en-US" smtClean="0"/>
              <a:pPr/>
              <a:t>2013-05-16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2AB9-E074-488A-A54F-97450219E4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01AEF-11CC-499F-BA5B-9DAE9AF15151}" type="datetimeFigureOut">
              <a:rPr lang="ko-KR" altLang="en-US" smtClean="0"/>
              <a:pPr/>
              <a:t>2013-05-16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2AB9-E074-488A-A54F-97450219E4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01AEF-11CC-499F-BA5B-9DAE9AF15151}" type="datetimeFigureOut">
              <a:rPr lang="ko-KR" altLang="en-US" smtClean="0"/>
              <a:pPr/>
              <a:t>2013-05-16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2AB9-E074-488A-A54F-97450219E4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01AEF-11CC-499F-BA5B-9DAE9AF15151}" type="datetimeFigureOut">
              <a:rPr lang="ko-KR" altLang="en-US" smtClean="0"/>
              <a:pPr/>
              <a:t>2013-05-16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2AB9-E074-488A-A54F-97450219E4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01AEF-11CC-499F-BA5B-9DAE9AF15151}" type="datetimeFigureOut">
              <a:rPr lang="ko-KR" altLang="en-US" smtClean="0"/>
              <a:pPr/>
              <a:t>2013-05-16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2AB9-E074-488A-A54F-97450219E4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01AEF-11CC-499F-BA5B-9DAE9AF15151}" type="datetimeFigureOut">
              <a:rPr lang="ko-KR" altLang="en-US" smtClean="0"/>
              <a:pPr/>
              <a:t>2013-05-16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2AB9-E074-488A-A54F-97450219E4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01AEF-11CC-499F-BA5B-9DAE9AF15151}" type="datetimeFigureOut">
              <a:rPr lang="ko-KR" altLang="en-US" smtClean="0"/>
              <a:pPr/>
              <a:t>2013-05-16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2AB9-E074-488A-A54F-97450219E4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01AEF-11CC-499F-BA5B-9DAE9AF15151}" type="datetimeFigureOut">
              <a:rPr lang="ko-KR" altLang="en-US" smtClean="0"/>
              <a:pPr/>
              <a:t>2013-05-16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2AB9-E074-488A-A54F-97450219E4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01AEF-11CC-499F-BA5B-9DAE9AF15151}" type="datetimeFigureOut">
              <a:rPr lang="ko-KR" altLang="en-US" smtClean="0"/>
              <a:pPr/>
              <a:t>2013-05-16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2AB9-E074-488A-A54F-97450219E4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01AEF-11CC-499F-BA5B-9DAE9AF15151}" type="datetimeFigureOut">
              <a:rPr lang="ko-KR" altLang="en-US" smtClean="0"/>
              <a:pPr/>
              <a:t>2013-05-16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2AB9-E074-488A-A54F-97450219E4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01AEF-11CC-499F-BA5B-9DAE9AF15151}" type="datetimeFigureOut">
              <a:rPr lang="ko-KR" altLang="en-US" smtClean="0"/>
              <a:pPr/>
              <a:t>2013-05-16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2AB9-E074-488A-A54F-97450219E4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01AEF-11CC-499F-BA5B-9DAE9AF15151}" type="datetimeFigureOut">
              <a:rPr lang="ko-KR" altLang="en-US" smtClean="0"/>
              <a:pPr/>
              <a:t>2013-05-16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82AB9-E074-488A-A54F-97450219E4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143108" y="357166"/>
            <a:ext cx="1285884" cy="2857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시작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순서도: 판단 4"/>
          <p:cNvSpPr/>
          <p:nvPr/>
        </p:nvSpPr>
        <p:spPr>
          <a:xfrm>
            <a:off x="1928794" y="857232"/>
            <a:ext cx="1714512" cy="71438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결과정상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순서도: 처리 5"/>
          <p:cNvSpPr/>
          <p:nvPr/>
        </p:nvSpPr>
        <p:spPr>
          <a:xfrm>
            <a:off x="2000232" y="5429264"/>
            <a:ext cx="1571636" cy="42862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초회결과저장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꺾인 연결선 8"/>
          <p:cNvCxnSpPr>
            <a:stCxn id="5" idx="2"/>
            <a:endCxn id="18" idx="0"/>
          </p:cNvCxnSpPr>
          <p:nvPr/>
        </p:nvCxnSpPr>
        <p:spPr>
          <a:xfrm rot="5400000">
            <a:off x="2428860" y="1928802"/>
            <a:ext cx="71438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98810" y="1214422"/>
            <a:ext cx="301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2357422" y="1714488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Y</a:t>
            </a:r>
            <a:endParaRPr lang="ko-KR" altLang="en-US" sz="1200" dirty="0"/>
          </a:p>
        </p:txBody>
      </p:sp>
      <p:cxnSp>
        <p:nvCxnSpPr>
          <p:cNvPr id="15" name="꺾인 연결선 14"/>
          <p:cNvCxnSpPr>
            <a:stCxn id="5" idx="3"/>
            <a:endCxn id="24" idx="0"/>
          </p:cNvCxnSpPr>
          <p:nvPr/>
        </p:nvCxnSpPr>
        <p:spPr>
          <a:xfrm>
            <a:off x="3643306" y="1214422"/>
            <a:ext cx="1785950" cy="21431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순서도: 판단 17"/>
          <p:cNvSpPr/>
          <p:nvPr/>
        </p:nvSpPr>
        <p:spPr>
          <a:xfrm>
            <a:off x="1928794" y="2285992"/>
            <a:ext cx="1714512" cy="71438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초회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0" name="꺾인 연결선 19"/>
          <p:cNvCxnSpPr>
            <a:stCxn id="18" idx="2"/>
            <a:endCxn id="6" idx="0"/>
          </p:cNvCxnSpPr>
          <p:nvPr/>
        </p:nvCxnSpPr>
        <p:spPr>
          <a:xfrm rot="5400000">
            <a:off x="1571604" y="4214818"/>
            <a:ext cx="2428892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357422" y="3845486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Y</a:t>
            </a:r>
            <a:endParaRPr lang="ko-KR" altLang="en-US" sz="1200" dirty="0"/>
          </a:p>
        </p:txBody>
      </p:sp>
      <p:sp>
        <p:nvSpPr>
          <p:cNvPr id="24" name="순서도: 처리 23"/>
          <p:cNvSpPr/>
          <p:nvPr/>
        </p:nvSpPr>
        <p:spPr>
          <a:xfrm>
            <a:off x="4643438" y="1428736"/>
            <a:ext cx="1571636" cy="42862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재검처방오더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6" name="꺾인 연결선 14"/>
          <p:cNvCxnSpPr>
            <a:stCxn id="24" idx="2"/>
            <a:endCxn id="18" idx="0"/>
          </p:cNvCxnSpPr>
          <p:nvPr/>
        </p:nvCxnSpPr>
        <p:spPr>
          <a:xfrm rot="5400000">
            <a:off x="3893339" y="750075"/>
            <a:ext cx="428628" cy="264320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처리 28"/>
          <p:cNvSpPr/>
          <p:nvPr/>
        </p:nvSpPr>
        <p:spPr>
          <a:xfrm>
            <a:off x="4643438" y="5429264"/>
            <a:ext cx="1571636" cy="42862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재검결과저장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순서도: 처리 29"/>
          <p:cNvSpPr/>
          <p:nvPr/>
        </p:nvSpPr>
        <p:spPr>
          <a:xfrm>
            <a:off x="4643438" y="2285992"/>
            <a:ext cx="1571636" cy="71438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초회결과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가져오</a:t>
            </a:r>
            <a:r>
              <a:rPr lang="ko-KR" altLang="en-US" sz="1200" dirty="0">
                <a:solidFill>
                  <a:schemeClr val="tx1"/>
                </a:solidFill>
              </a:rPr>
              <a:t>기</a:t>
            </a:r>
          </a:p>
        </p:txBody>
      </p:sp>
      <p:cxnSp>
        <p:nvCxnSpPr>
          <p:cNvPr id="31" name="꺾인 연결선 14"/>
          <p:cNvCxnSpPr>
            <a:stCxn id="18" idx="3"/>
            <a:endCxn id="30" idx="1"/>
          </p:cNvCxnSpPr>
          <p:nvPr/>
        </p:nvCxnSpPr>
        <p:spPr>
          <a:xfrm>
            <a:off x="3643306" y="2643182"/>
            <a:ext cx="1000132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순서도: 판단 32"/>
          <p:cNvSpPr/>
          <p:nvPr/>
        </p:nvSpPr>
        <p:spPr>
          <a:xfrm>
            <a:off x="4572000" y="3286124"/>
            <a:ext cx="1714512" cy="100013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재검결과와 비교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5" name="꺾인 연결선 14"/>
          <p:cNvCxnSpPr>
            <a:stCxn id="30" idx="2"/>
            <a:endCxn id="33" idx="0"/>
          </p:cNvCxnSpPr>
          <p:nvPr/>
        </p:nvCxnSpPr>
        <p:spPr>
          <a:xfrm rot="5400000">
            <a:off x="5286380" y="3143248"/>
            <a:ext cx="285752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286248" y="4089448"/>
            <a:ext cx="10166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초회</a:t>
            </a:r>
            <a:r>
              <a:rPr lang="en-US" altLang="ko-KR" sz="1000" b="1" dirty="0" smtClean="0"/>
              <a:t>/</a:t>
            </a:r>
            <a:r>
              <a:rPr lang="ko-KR" altLang="en-US" sz="1000" b="1" dirty="0" smtClean="0"/>
              <a:t>재검</a:t>
            </a:r>
            <a:endParaRPr lang="en-US" altLang="ko-KR" sz="1000" b="1" dirty="0" smtClean="0"/>
          </a:p>
          <a:p>
            <a:r>
              <a:rPr lang="ko-KR" altLang="en-US" sz="1000" b="1" dirty="0" smtClean="0"/>
              <a:t>결과 중</a:t>
            </a:r>
            <a:endParaRPr lang="en-US" altLang="ko-KR" sz="1000" b="1" dirty="0" smtClean="0"/>
          </a:p>
          <a:p>
            <a:r>
              <a:rPr lang="ko-KR" altLang="en-US" sz="1000" b="1" dirty="0" err="1" smtClean="0"/>
              <a:t>정상값</a:t>
            </a:r>
            <a:r>
              <a:rPr lang="en-US" altLang="ko-KR" sz="1000" b="1" dirty="0" smtClean="0"/>
              <a:t>(-)</a:t>
            </a:r>
            <a:r>
              <a:rPr lang="ko-KR" altLang="en-US" sz="1000" b="1" dirty="0" smtClean="0"/>
              <a:t> 존재</a:t>
            </a:r>
            <a:endParaRPr lang="ko-KR" altLang="en-US" sz="1000" b="1" dirty="0"/>
          </a:p>
        </p:txBody>
      </p:sp>
      <p:sp>
        <p:nvSpPr>
          <p:cNvPr id="42" name="순서도: 처리 41"/>
          <p:cNvSpPr/>
          <p:nvPr/>
        </p:nvSpPr>
        <p:spPr>
          <a:xfrm>
            <a:off x="4643438" y="4643446"/>
            <a:ext cx="1571636" cy="42862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재검처방삭제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3" name="꺾인 연결선 14"/>
          <p:cNvCxnSpPr>
            <a:stCxn id="33" idx="2"/>
            <a:endCxn id="42" idx="0"/>
          </p:cNvCxnSpPr>
          <p:nvPr/>
        </p:nvCxnSpPr>
        <p:spPr>
          <a:xfrm rot="5400000">
            <a:off x="5250661" y="4464851"/>
            <a:ext cx="35719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14744" y="2866249"/>
            <a:ext cx="301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6572264" y="4000504"/>
            <a:ext cx="8483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초회</a:t>
            </a:r>
            <a:r>
              <a:rPr lang="en-US" altLang="ko-KR" sz="1000" b="1" dirty="0" smtClean="0"/>
              <a:t>/</a:t>
            </a:r>
            <a:r>
              <a:rPr lang="ko-KR" altLang="en-US" sz="1000" b="1" dirty="0" smtClean="0"/>
              <a:t>재검</a:t>
            </a:r>
            <a:endParaRPr lang="en-US" altLang="ko-KR" sz="1000" b="1" dirty="0" smtClean="0"/>
          </a:p>
          <a:p>
            <a:r>
              <a:rPr lang="ko-KR" altLang="en-US" sz="1000" b="1" dirty="0" smtClean="0"/>
              <a:t>결과 모두</a:t>
            </a:r>
            <a:endParaRPr lang="en-US" altLang="ko-KR" sz="1000" b="1" dirty="0" smtClean="0"/>
          </a:p>
          <a:p>
            <a:r>
              <a:rPr lang="ko-KR" altLang="en-US" sz="1000" b="1" dirty="0" err="1" smtClean="0"/>
              <a:t>비정상값</a:t>
            </a:r>
            <a:r>
              <a:rPr lang="en-US" altLang="ko-KR" sz="1000" b="1" dirty="0" smtClean="0"/>
              <a:t>(*)</a:t>
            </a:r>
            <a:endParaRPr lang="ko-KR" altLang="en-US" sz="1000" b="1" dirty="0"/>
          </a:p>
        </p:txBody>
      </p:sp>
      <p:cxnSp>
        <p:nvCxnSpPr>
          <p:cNvPr id="48" name="꺾인 연결선 14"/>
          <p:cNvCxnSpPr>
            <a:stCxn id="33" idx="3"/>
            <a:endCxn id="29" idx="3"/>
          </p:cNvCxnSpPr>
          <p:nvPr/>
        </p:nvCxnSpPr>
        <p:spPr>
          <a:xfrm flipH="1">
            <a:off x="6215074" y="3786190"/>
            <a:ext cx="71438" cy="1857388"/>
          </a:xfrm>
          <a:prstGeom prst="bentConnector3">
            <a:avLst>
              <a:gd name="adj1" fmla="val -31999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14"/>
          <p:cNvCxnSpPr>
            <a:stCxn id="42" idx="2"/>
            <a:endCxn id="29" idx="0"/>
          </p:cNvCxnSpPr>
          <p:nvPr/>
        </p:nvCxnSpPr>
        <p:spPr>
          <a:xfrm rot="5400000">
            <a:off x="5250661" y="5250669"/>
            <a:ext cx="35719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4" idx="2"/>
            <a:endCxn id="5" idx="0"/>
          </p:cNvCxnSpPr>
          <p:nvPr/>
        </p:nvCxnSpPr>
        <p:spPr>
          <a:xfrm rot="5400000">
            <a:off x="2678893" y="750075"/>
            <a:ext cx="214314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4572000" y="71414"/>
            <a:ext cx="414340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 err="1" smtClean="0">
                <a:solidFill>
                  <a:schemeClr val="tx1"/>
                </a:solidFill>
              </a:rPr>
              <a:t>재검처방오더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b="1" dirty="0" smtClean="0"/>
              <a:t>ABO[L5001],SUB</a:t>
            </a:r>
            <a:r>
              <a:rPr lang="ko-KR" altLang="en-US" sz="900" b="1" dirty="0" smtClean="0"/>
              <a:t> </a:t>
            </a:r>
            <a:r>
              <a:rPr lang="en-US" altLang="ko-KR" sz="900" b="1" dirty="0" smtClean="0"/>
              <a:t>: </a:t>
            </a:r>
          </a:p>
          <a:p>
            <a:r>
              <a:rPr lang="en-US" altLang="ko-KR" sz="900" b="1" dirty="0" smtClean="0"/>
              <a:t> </a:t>
            </a:r>
            <a:r>
              <a:rPr lang="en-US" altLang="ko-KR" sz="900" b="1" dirty="0" smtClean="0">
                <a:sym typeface="Wingdings" pitchFamily="2" charset="2"/>
              </a:rPr>
              <a:t> </a:t>
            </a:r>
            <a:r>
              <a:rPr lang="en-US" altLang="ko-KR" sz="900" b="1" dirty="0" smtClean="0"/>
              <a:t>L5001A,L5001B,L5001AA,L5001AB,L5001BA,L5001BB</a:t>
            </a:r>
          </a:p>
          <a:p>
            <a:r>
              <a:rPr lang="en-US" altLang="ko-KR" sz="900" b="1" dirty="0" smtClean="0"/>
              <a:t>RH[L5002]</a:t>
            </a:r>
            <a:r>
              <a:rPr lang="ko-KR" altLang="en-US" sz="900" b="1" dirty="0" smtClean="0"/>
              <a:t> </a:t>
            </a:r>
            <a:r>
              <a:rPr lang="en-US" altLang="ko-KR" sz="900" b="1" dirty="0" smtClean="0">
                <a:sym typeface="Wingdings" pitchFamily="2" charset="2"/>
              </a:rPr>
              <a:t></a:t>
            </a:r>
            <a:r>
              <a:rPr lang="en-US" altLang="ko-KR" sz="900" b="1" dirty="0" smtClean="0"/>
              <a:t> L5004,L5004A,L5004B</a:t>
            </a:r>
          </a:p>
          <a:p>
            <a:r>
              <a:rPr lang="en-US" altLang="ko-KR" sz="900" b="1" dirty="0" smtClean="0"/>
              <a:t>TP(STS)[L5103]</a:t>
            </a:r>
            <a:r>
              <a:rPr lang="ko-KR" altLang="en-US" sz="900" b="1" dirty="0" smtClean="0"/>
              <a:t> </a:t>
            </a:r>
            <a:r>
              <a:rPr lang="en-US" altLang="ko-KR" sz="900" b="1" dirty="0" smtClean="0">
                <a:sym typeface="Wingdings" pitchFamily="2" charset="2"/>
              </a:rPr>
              <a:t></a:t>
            </a:r>
            <a:r>
              <a:rPr lang="en-US" altLang="ko-KR" sz="900" b="1" dirty="0" smtClean="0"/>
              <a:t> L5103A,L5103B,L5103C,L5103D,L5103E</a:t>
            </a:r>
          </a:p>
          <a:p>
            <a:r>
              <a:rPr lang="ko-KR" altLang="en-US" sz="900" b="1" dirty="0" smtClean="0"/>
              <a:t>결과저장 </a:t>
            </a:r>
            <a:r>
              <a:rPr lang="en-US" altLang="ko-KR" sz="900" b="1" dirty="0" smtClean="0"/>
              <a:t>:</a:t>
            </a:r>
            <a:endParaRPr lang="en-US" altLang="ko-KR" sz="900" b="1" dirty="0"/>
          </a:p>
          <a:p>
            <a:r>
              <a:rPr lang="ko-KR" altLang="en-US" sz="900" b="1" dirty="0" err="1" smtClean="0"/>
              <a:t>초회</a:t>
            </a:r>
            <a:r>
              <a:rPr lang="ko-KR" altLang="en-US" sz="900" b="1" dirty="0" smtClean="0"/>
              <a:t>  </a:t>
            </a:r>
            <a:r>
              <a:rPr lang="en-US" altLang="ko-KR" sz="900" b="1" dirty="0" smtClean="0"/>
              <a:t>= RSTCD , </a:t>
            </a:r>
            <a:r>
              <a:rPr lang="ko-KR" altLang="en-US" sz="900" b="1" dirty="0" smtClean="0"/>
              <a:t>재검 </a:t>
            </a:r>
            <a:r>
              <a:rPr lang="en-US" altLang="ko-KR" sz="900" b="1" dirty="0" smtClean="0"/>
              <a:t>= RSTCD, RSTCD1</a:t>
            </a:r>
            <a:endParaRPr lang="en-US" altLang="ko-KR" sz="9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357158" y="642918"/>
            <a:ext cx="958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혈액형</a:t>
            </a:r>
            <a:endParaRPr lang="en-US" altLang="ko-KR" dirty="0" smtClean="0"/>
          </a:p>
          <a:p>
            <a:r>
              <a:rPr lang="en-US" altLang="ko-KR" dirty="0" smtClean="0"/>
              <a:t>PK7300</a:t>
            </a:r>
            <a:endParaRPr lang="ko-KR" altLang="en-US" dirty="0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3571868" y="6357958"/>
            <a:ext cx="1285884" cy="2857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78" name="꺾인 연결선 77"/>
          <p:cNvCxnSpPr>
            <a:stCxn id="6" idx="2"/>
            <a:endCxn id="77" idx="0"/>
          </p:cNvCxnSpPr>
          <p:nvPr/>
        </p:nvCxnSpPr>
        <p:spPr>
          <a:xfrm rot="16200000" flipH="1">
            <a:off x="3250397" y="5393545"/>
            <a:ext cx="500066" cy="14287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29" idx="2"/>
            <a:endCxn id="77" idx="0"/>
          </p:cNvCxnSpPr>
          <p:nvPr/>
        </p:nvCxnSpPr>
        <p:spPr>
          <a:xfrm rot="5400000">
            <a:off x="4572000" y="5500702"/>
            <a:ext cx="500066" cy="121444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143108" y="357166"/>
            <a:ext cx="1285884" cy="2857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시작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순서도: 판단 4"/>
          <p:cNvSpPr/>
          <p:nvPr/>
        </p:nvSpPr>
        <p:spPr>
          <a:xfrm>
            <a:off x="1928794" y="857232"/>
            <a:ext cx="1714512" cy="71438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결과정상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순서도: 처리 5"/>
          <p:cNvSpPr/>
          <p:nvPr/>
        </p:nvSpPr>
        <p:spPr>
          <a:xfrm>
            <a:off x="2000232" y="6143644"/>
            <a:ext cx="1571636" cy="42862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초회결과저장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꺾인 연결선 8"/>
          <p:cNvCxnSpPr>
            <a:stCxn id="5" idx="2"/>
            <a:endCxn id="18" idx="0"/>
          </p:cNvCxnSpPr>
          <p:nvPr/>
        </p:nvCxnSpPr>
        <p:spPr>
          <a:xfrm rot="5400000">
            <a:off x="2321703" y="2035959"/>
            <a:ext cx="928694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98810" y="1214422"/>
            <a:ext cx="301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2357422" y="1928802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Y</a:t>
            </a:r>
            <a:endParaRPr lang="ko-KR" altLang="en-US" sz="1200" dirty="0"/>
          </a:p>
        </p:txBody>
      </p:sp>
      <p:cxnSp>
        <p:nvCxnSpPr>
          <p:cNvPr id="15" name="꺾인 연결선 14"/>
          <p:cNvCxnSpPr>
            <a:stCxn id="5" idx="3"/>
            <a:endCxn id="24" idx="0"/>
          </p:cNvCxnSpPr>
          <p:nvPr/>
        </p:nvCxnSpPr>
        <p:spPr>
          <a:xfrm>
            <a:off x="3643306" y="1214422"/>
            <a:ext cx="1785950" cy="21431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순서도: 판단 17"/>
          <p:cNvSpPr/>
          <p:nvPr/>
        </p:nvSpPr>
        <p:spPr>
          <a:xfrm>
            <a:off x="1928794" y="2500306"/>
            <a:ext cx="1714512" cy="71438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초회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0" name="꺾인 연결선 19"/>
          <p:cNvCxnSpPr>
            <a:stCxn id="18" idx="2"/>
            <a:endCxn id="6" idx="0"/>
          </p:cNvCxnSpPr>
          <p:nvPr/>
        </p:nvCxnSpPr>
        <p:spPr>
          <a:xfrm rot="5400000">
            <a:off x="1321571" y="4679165"/>
            <a:ext cx="2928958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357422" y="3845486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Y</a:t>
            </a:r>
            <a:endParaRPr lang="ko-KR" altLang="en-US" sz="1200" dirty="0"/>
          </a:p>
        </p:txBody>
      </p:sp>
      <p:sp>
        <p:nvSpPr>
          <p:cNvPr id="24" name="순서도: 처리 23"/>
          <p:cNvSpPr/>
          <p:nvPr/>
        </p:nvSpPr>
        <p:spPr>
          <a:xfrm>
            <a:off x="4643438" y="1428736"/>
            <a:ext cx="1571636" cy="42862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재검처방오더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6" name="꺾인 연결선 14"/>
          <p:cNvCxnSpPr>
            <a:stCxn id="24" idx="2"/>
            <a:endCxn id="18" idx="0"/>
          </p:cNvCxnSpPr>
          <p:nvPr/>
        </p:nvCxnSpPr>
        <p:spPr>
          <a:xfrm rot="5400000">
            <a:off x="3786182" y="857232"/>
            <a:ext cx="642942" cy="264320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처리 28"/>
          <p:cNvSpPr/>
          <p:nvPr/>
        </p:nvSpPr>
        <p:spPr>
          <a:xfrm>
            <a:off x="4643438" y="6072182"/>
            <a:ext cx="1571636" cy="42862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재검결과저장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순서도: 처리 29"/>
          <p:cNvSpPr/>
          <p:nvPr/>
        </p:nvSpPr>
        <p:spPr>
          <a:xfrm>
            <a:off x="4643438" y="2500306"/>
            <a:ext cx="1571636" cy="71438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초회결과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가져오</a:t>
            </a:r>
            <a:r>
              <a:rPr lang="ko-KR" altLang="en-US" sz="1200" dirty="0">
                <a:solidFill>
                  <a:schemeClr val="tx1"/>
                </a:solidFill>
              </a:rPr>
              <a:t>기</a:t>
            </a:r>
          </a:p>
        </p:txBody>
      </p:sp>
      <p:cxnSp>
        <p:nvCxnSpPr>
          <p:cNvPr id="31" name="꺾인 연결선 14"/>
          <p:cNvCxnSpPr>
            <a:stCxn id="18" idx="3"/>
            <a:endCxn id="30" idx="1"/>
          </p:cNvCxnSpPr>
          <p:nvPr/>
        </p:nvCxnSpPr>
        <p:spPr>
          <a:xfrm>
            <a:off x="3643306" y="2857496"/>
            <a:ext cx="1000132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순서도: 판단 32"/>
          <p:cNvSpPr/>
          <p:nvPr/>
        </p:nvSpPr>
        <p:spPr>
          <a:xfrm>
            <a:off x="4572000" y="3571876"/>
            <a:ext cx="1714512" cy="100013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재검결과와 비교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5" name="꺾인 연결선 14"/>
          <p:cNvCxnSpPr>
            <a:stCxn id="30" idx="2"/>
            <a:endCxn id="33" idx="0"/>
          </p:cNvCxnSpPr>
          <p:nvPr/>
        </p:nvCxnSpPr>
        <p:spPr>
          <a:xfrm rot="5400000">
            <a:off x="5250661" y="3393281"/>
            <a:ext cx="35719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214810" y="4357694"/>
            <a:ext cx="1008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초회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재검</a:t>
            </a:r>
            <a:endParaRPr lang="en-US" altLang="ko-KR" sz="1200" dirty="0" smtClean="0"/>
          </a:p>
          <a:p>
            <a:r>
              <a:rPr lang="ko-KR" altLang="en-US" sz="1200" dirty="0" smtClean="0"/>
              <a:t>결과 중</a:t>
            </a:r>
            <a:endParaRPr lang="en-US" altLang="ko-KR" sz="1200" dirty="0" smtClean="0"/>
          </a:p>
          <a:p>
            <a:r>
              <a:rPr lang="ko-KR" altLang="en-US" sz="1200" dirty="0" err="1" smtClean="0"/>
              <a:t>정상값</a:t>
            </a:r>
            <a:r>
              <a:rPr lang="ko-KR" altLang="en-US" sz="1200" dirty="0" smtClean="0"/>
              <a:t> 존재</a:t>
            </a:r>
            <a:endParaRPr lang="ko-KR" altLang="en-US" sz="1200" dirty="0"/>
          </a:p>
        </p:txBody>
      </p:sp>
      <p:sp>
        <p:nvSpPr>
          <p:cNvPr id="42" name="순서도: 처리 41"/>
          <p:cNvSpPr/>
          <p:nvPr/>
        </p:nvSpPr>
        <p:spPr>
          <a:xfrm>
            <a:off x="4643438" y="5000636"/>
            <a:ext cx="1571636" cy="42862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재검처방삭제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3" name="꺾인 연결선 14"/>
          <p:cNvCxnSpPr>
            <a:stCxn id="33" idx="2"/>
            <a:endCxn id="42" idx="0"/>
          </p:cNvCxnSpPr>
          <p:nvPr/>
        </p:nvCxnSpPr>
        <p:spPr>
          <a:xfrm rot="5400000">
            <a:off x="5214942" y="4786322"/>
            <a:ext cx="428628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14744" y="2866249"/>
            <a:ext cx="301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6643702" y="4572008"/>
            <a:ext cx="958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초회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재검</a:t>
            </a:r>
            <a:endParaRPr lang="en-US" altLang="ko-KR" sz="1200" dirty="0" smtClean="0"/>
          </a:p>
          <a:p>
            <a:r>
              <a:rPr lang="ko-KR" altLang="en-US" sz="1200" dirty="0" smtClean="0"/>
              <a:t>결과 모두</a:t>
            </a:r>
            <a:endParaRPr lang="en-US" altLang="ko-KR" sz="1200" dirty="0" smtClean="0"/>
          </a:p>
          <a:p>
            <a:r>
              <a:rPr lang="ko-KR" altLang="en-US" sz="1200" dirty="0" err="1" smtClean="0"/>
              <a:t>비정상값</a:t>
            </a:r>
            <a:r>
              <a:rPr lang="en-US" altLang="ko-KR" sz="1200" dirty="0" smtClean="0"/>
              <a:t>(*)</a:t>
            </a:r>
            <a:endParaRPr lang="ko-KR" altLang="en-US" sz="1200" dirty="0"/>
          </a:p>
        </p:txBody>
      </p:sp>
      <p:cxnSp>
        <p:nvCxnSpPr>
          <p:cNvPr id="48" name="꺾인 연결선 14"/>
          <p:cNvCxnSpPr>
            <a:stCxn id="33" idx="3"/>
            <a:endCxn id="29" idx="0"/>
          </p:cNvCxnSpPr>
          <p:nvPr/>
        </p:nvCxnSpPr>
        <p:spPr>
          <a:xfrm flipH="1">
            <a:off x="5429256" y="4071942"/>
            <a:ext cx="857256" cy="2000240"/>
          </a:xfrm>
          <a:prstGeom prst="bentConnector4">
            <a:avLst>
              <a:gd name="adj1" fmla="val -26666"/>
              <a:gd name="adj2" fmla="val 8069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14"/>
          <p:cNvCxnSpPr>
            <a:stCxn id="42" idx="2"/>
            <a:endCxn id="29" idx="0"/>
          </p:cNvCxnSpPr>
          <p:nvPr/>
        </p:nvCxnSpPr>
        <p:spPr>
          <a:xfrm rot="5400000">
            <a:off x="5107797" y="5750723"/>
            <a:ext cx="642918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4" idx="2"/>
            <a:endCxn id="5" idx="0"/>
          </p:cNvCxnSpPr>
          <p:nvPr/>
        </p:nvCxnSpPr>
        <p:spPr>
          <a:xfrm rot="5400000">
            <a:off x="2678893" y="750075"/>
            <a:ext cx="214314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4572000" y="214290"/>
            <a:ext cx="414340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 err="1" smtClean="0">
                <a:solidFill>
                  <a:schemeClr val="tx1"/>
                </a:solidFill>
              </a:rPr>
              <a:t>재검처방오더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b="1" dirty="0" smtClean="0"/>
              <a:t>ABS[L5102]</a:t>
            </a:r>
            <a:r>
              <a:rPr lang="en-US" altLang="ko-KR" sz="900" b="1" dirty="0" smtClean="0">
                <a:sym typeface="Wingdings" pitchFamily="2" charset="2"/>
              </a:rPr>
              <a:t> </a:t>
            </a:r>
            <a:r>
              <a:rPr lang="en-US" altLang="ko-KR" sz="900" b="1" dirty="0" smtClean="0"/>
              <a:t>L5102A','L5102B','L5102C','L5102D','L5102E','L5102F’</a:t>
            </a:r>
          </a:p>
          <a:p>
            <a:endParaRPr lang="en-US" altLang="ko-KR" sz="900" b="1" dirty="0" smtClean="0"/>
          </a:p>
          <a:p>
            <a:r>
              <a:rPr lang="ko-KR" altLang="en-US" sz="900" b="1" dirty="0" smtClean="0"/>
              <a:t>결과저장 </a:t>
            </a:r>
            <a:r>
              <a:rPr lang="en-US" altLang="ko-KR" sz="900" b="1" dirty="0" smtClean="0"/>
              <a:t>:</a:t>
            </a:r>
          </a:p>
          <a:p>
            <a:r>
              <a:rPr lang="ko-KR" altLang="en-US" sz="900" b="1" dirty="0" err="1" smtClean="0"/>
              <a:t>초회</a:t>
            </a:r>
            <a:r>
              <a:rPr lang="ko-KR" altLang="en-US" sz="900" b="1" dirty="0" smtClean="0"/>
              <a:t>  </a:t>
            </a:r>
            <a:r>
              <a:rPr lang="en-US" altLang="ko-KR" sz="900" b="1" dirty="0" smtClean="0"/>
              <a:t>= RSTCD , </a:t>
            </a:r>
            <a:r>
              <a:rPr lang="ko-KR" altLang="en-US" sz="900" b="1" dirty="0" smtClean="0"/>
              <a:t>재검 </a:t>
            </a:r>
            <a:r>
              <a:rPr lang="en-US" altLang="ko-KR" sz="900" b="1" dirty="0" smtClean="0"/>
              <a:t>= RSTCD, RSTCD1</a:t>
            </a:r>
            <a:endParaRPr lang="en-US" altLang="ko-KR" sz="9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357158" y="642918"/>
            <a:ext cx="901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혈액형</a:t>
            </a:r>
            <a:endParaRPr lang="en-US" altLang="ko-KR" dirty="0" smtClean="0"/>
          </a:p>
          <a:p>
            <a:r>
              <a:rPr lang="en-US" altLang="ko-KR" dirty="0" smtClean="0"/>
              <a:t>TECAN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모서리가 둥근 직사각형 77"/>
          <p:cNvSpPr/>
          <p:nvPr/>
        </p:nvSpPr>
        <p:spPr>
          <a:xfrm>
            <a:off x="1000100" y="428604"/>
            <a:ext cx="1285884" cy="2857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시작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9" name="순서도: 판단 78"/>
          <p:cNvSpPr/>
          <p:nvPr/>
        </p:nvSpPr>
        <p:spPr>
          <a:xfrm>
            <a:off x="785786" y="928670"/>
            <a:ext cx="1714512" cy="71438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결과 </a:t>
            </a:r>
            <a:r>
              <a:rPr lang="en-US" altLang="ko-KR" sz="1200" dirty="0" smtClean="0">
                <a:solidFill>
                  <a:schemeClr val="tx1"/>
                </a:solidFill>
              </a:rPr>
              <a:t>=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Invalid/ Suspect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80" name="순서도: 처리 79"/>
          <p:cNvSpPr/>
          <p:nvPr/>
        </p:nvSpPr>
        <p:spPr>
          <a:xfrm>
            <a:off x="857224" y="4643446"/>
            <a:ext cx="1571636" cy="42862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초회결과저장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71472" y="1000108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Y</a:t>
            </a:r>
            <a:endParaRPr lang="ko-KR" altLang="en-US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1214414" y="1714488"/>
            <a:ext cx="301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</a:t>
            </a:r>
            <a:endParaRPr lang="ko-KR" altLang="en-US" sz="1200" dirty="0"/>
          </a:p>
        </p:txBody>
      </p:sp>
      <p:cxnSp>
        <p:nvCxnSpPr>
          <p:cNvPr id="84" name="꺾인 연결선 14"/>
          <p:cNvCxnSpPr>
            <a:stCxn id="79" idx="1"/>
            <a:endCxn id="215" idx="0"/>
          </p:cNvCxnSpPr>
          <p:nvPr/>
        </p:nvCxnSpPr>
        <p:spPr>
          <a:xfrm rot="10800000" flipV="1">
            <a:off x="602430" y="1285860"/>
            <a:ext cx="183357" cy="46434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>
            <a:stCxn id="79" idx="2"/>
            <a:endCxn id="229" idx="0"/>
          </p:cNvCxnSpPr>
          <p:nvPr/>
        </p:nvCxnSpPr>
        <p:spPr>
          <a:xfrm rot="5400000">
            <a:off x="1500166" y="1785926"/>
            <a:ext cx="285752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300376" y="4357694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Y</a:t>
            </a:r>
            <a:endParaRPr lang="ko-KR" altLang="en-US" sz="1200" dirty="0"/>
          </a:p>
        </p:txBody>
      </p:sp>
      <p:cxnSp>
        <p:nvCxnSpPr>
          <p:cNvPr id="92" name="꺾인 연결선 14"/>
          <p:cNvCxnSpPr>
            <a:stCxn id="200" idx="3"/>
            <a:endCxn id="142" idx="0"/>
          </p:cNvCxnSpPr>
          <p:nvPr/>
        </p:nvCxnSpPr>
        <p:spPr>
          <a:xfrm>
            <a:off x="2428860" y="3143248"/>
            <a:ext cx="1643074" cy="50006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2571736" y="3214686"/>
            <a:ext cx="301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cxnSp>
        <p:nvCxnSpPr>
          <p:cNvPr id="102" name="꺾인 연결선 101"/>
          <p:cNvCxnSpPr>
            <a:stCxn id="78" idx="2"/>
            <a:endCxn id="79" idx="0"/>
          </p:cNvCxnSpPr>
          <p:nvPr/>
        </p:nvCxnSpPr>
        <p:spPr>
          <a:xfrm rot="5400000">
            <a:off x="1535885" y="821513"/>
            <a:ext cx="214314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0" y="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핵산증</a:t>
            </a:r>
            <a:r>
              <a:rPr lang="ko-KR" altLang="en-US" dirty="0"/>
              <a:t>폭</a:t>
            </a:r>
            <a:endParaRPr lang="en-US" altLang="ko-KR" dirty="0" smtClean="0"/>
          </a:p>
          <a:p>
            <a:r>
              <a:rPr lang="en-US" altLang="ko-KR" dirty="0" smtClean="0"/>
              <a:t>TIGRIS</a:t>
            </a:r>
            <a:endParaRPr lang="ko-KR" altLang="en-US" dirty="0"/>
          </a:p>
        </p:txBody>
      </p:sp>
      <p:cxnSp>
        <p:nvCxnSpPr>
          <p:cNvPr id="120" name="꺾인 연결선 14"/>
          <p:cNvCxnSpPr>
            <a:stCxn id="229" idx="3"/>
            <a:endCxn id="242" idx="0"/>
          </p:cNvCxnSpPr>
          <p:nvPr/>
        </p:nvCxnSpPr>
        <p:spPr>
          <a:xfrm>
            <a:off x="2428860" y="2285992"/>
            <a:ext cx="4500594" cy="64294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/>
          <p:cNvSpPr/>
          <p:nvPr/>
        </p:nvSpPr>
        <p:spPr>
          <a:xfrm>
            <a:off x="857224" y="5072074"/>
            <a:ext cx="1857388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[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초회결과저장</a:t>
            </a:r>
            <a:r>
              <a:rPr lang="en-US" altLang="ko-KR" sz="900" dirty="0" smtClean="0">
                <a:solidFill>
                  <a:schemeClr val="tx1"/>
                </a:solidFill>
              </a:rPr>
              <a:t>]</a:t>
            </a:r>
            <a:endParaRPr lang="en-US" altLang="ko-KR" sz="900" b="1" dirty="0" smtClean="0"/>
          </a:p>
          <a:p>
            <a:r>
              <a:rPr lang="en-US" altLang="ko-KR" sz="800" b="1" dirty="0" smtClean="0"/>
              <a:t>NAT : L6200,</a:t>
            </a:r>
          </a:p>
          <a:p>
            <a:r>
              <a:rPr lang="en-US" altLang="ko-KR" sz="800" b="1" dirty="0" smtClean="0"/>
              <a:t>NAT-HIV:L6201</a:t>
            </a:r>
          </a:p>
          <a:p>
            <a:r>
              <a:rPr lang="en-US" altLang="ko-KR" sz="800" b="1" dirty="0" smtClean="0"/>
              <a:t>NAT-HCV:L6202</a:t>
            </a:r>
          </a:p>
          <a:p>
            <a:r>
              <a:rPr lang="en-US" altLang="ko-KR" sz="800" b="1" dirty="0" smtClean="0"/>
              <a:t>NAT-HBV:L6203</a:t>
            </a:r>
          </a:p>
          <a:p>
            <a:r>
              <a:rPr lang="en-US" altLang="ko-KR" sz="800" b="1" dirty="0" smtClean="0"/>
              <a:t>L6200</a:t>
            </a:r>
            <a:r>
              <a:rPr lang="ko-KR" altLang="en-US" sz="800" b="1" dirty="0" smtClean="0"/>
              <a:t>값으로 </a:t>
            </a:r>
            <a:r>
              <a:rPr lang="en-US" altLang="ko-KR" sz="800" b="1" dirty="0" smtClean="0"/>
              <a:t>Sub</a:t>
            </a:r>
            <a:r>
              <a:rPr lang="ko-KR" altLang="en-US" sz="800" b="1" dirty="0" smtClean="0"/>
              <a:t>항목 결과저장</a:t>
            </a:r>
            <a:endParaRPr lang="ko-KR" altLang="en-US" sz="800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642910" y="3643314"/>
            <a:ext cx="301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sp>
        <p:nvSpPr>
          <p:cNvPr id="137" name="직사각형 136"/>
          <p:cNvSpPr/>
          <p:nvPr/>
        </p:nvSpPr>
        <p:spPr>
          <a:xfrm>
            <a:off x="2714612" y="142852"/>
            <a:ext cx="4214842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 smtClean="0"/>
              <a:t>[</a:t>
            </a:r>
            <a:r>
              <a:rPr lang="ko-KR" altLang="en-US" sz="900" dirty="0" smtClean="0"/>
              <a:t>결과업데이트</a:t>
            </a:r>
            <a:r>
              <a:rPr lang="en-US" altLang="ko-KR" sz="900" dirty="0" smtClean="0"/>
              <a:t>]</a:t>
            </a:r>
          </a:p>
          <a:p>
            <a:r>
              <a:rPr lang="ko-KR" altLang="en-US" sz="800" b="1" dirty="0" smtClean="0"/>
              <a:t>처음검사결과</a:t>
            </a:r>
            <a:r>
              <a:rPr lang="en-US" altLang="ko-KR" sz="800" b="1" dirty="0" smtClean="0"/>
              <a:t> =  "INVALID" Or "SUSPECT“ </a:t>
            </a:r>
            <a:r>
              <a:rPr lang="en-US" altLang="ko-KR" sz="800" b="1" dirty="0" smtClean="0">
                <a:sym typeface="Wingdings" pitchFamily="2" charset="2"/>
              </a:rPr>
              <a:t> RSTCD,RSTCD1,RSTVAL1 </a:t>
            </a:r>
            <a:r>
              <a:rPr lang="ko-KR" altLang="en-US" sz="800" b="1" dirty="0" smtClean="0">
                <a:sym typeface="Wingdings" pitchFamily="2" charset="2"/>
              </a:rPr>
              <a:t>업데이트</a:t>
            </a:r>
            <a:endParaRPr lang="en-US" altLang="ko-KR" sz="800" b="1" dirty="0" smtClean="0">
              <a:sym typeface="Wingdings" pitchFamily="2" charset="2"/>
            </a:endParaRPr>
          </a:p>
          <a:p>
            <a:r>
              <a:rPr lang="en-US" altLang="ko-KR" sz="800" b="1" dirty="0">
                <a:sym typeface="Wingdings" pitchFamily="2" charset="2"/>
              </a:rPr>
              <a:t> </a:t>
            </a:r>
            <a:r>
              <a:rPr lang="en-US" altLang="ko-KR" sz="800" b="1" dirty="0" smtClean="0">
                <a:sym typeface="Wingdings" pitchFamily="2" charset="2"/>
              </a:rPr>
              <a:t>                 &lt;&gt;</a:t>
            </a:r>
            <a:r>
              <a:rPr lang="en-US" altLang="ko-KR" sz="800" b="1" dirty="0" smtClean="0"/>
              <a:t> "INVALID" Or "SUSPECT“ </a:t>
            </a:r>
            <a:r>
              <a:rPr lang="en-US" altLang="ko-KR" sz="800" b="1" dirty="0" smtClean="0">
                <a:sym typeface="Wingdings" pitchFamily="2" charset="2"/>
              </a:rPr>
              <a:t> </a:t>
            </a:r>
            <a:r>
              <a:rPr lang="en-US" altLang="ko-KR" sz="800" b="1" dirty="0" smtClean="0"/>
              <a:t>VFYDT1,VFYTM1,VFYID1</a:t>
            </a:r>
            <a:r>
              <a:rPr lang="en-US" altLang="ko-KR" sz="800" b="1" dirty="0" smtClean="0">
                <a:sym typeface="Wingdings" pitchFamily="2" charset="2"/>
              </a:rPr>
              <a:t> </a:t>
            </a:r>
            <a:r>
              <a:rPr lang="ko-KR" altLang="en-US" sz="800" b="1" dirty="0" smtClean="0">
                <a:sym typeface="Wingdings" pitchFamily="2" charset="2"/>
              </a:rPr>
              <a:t>업데이트</a:t>
            </a:r>
            <a:endParaRPr lang="en-US" altLang="ko-KR" sz="800" b="1" dirty="0" smtClean="0">
              <a:sym typeface="Wingdings" pitchFamily="2" charset="2"/>
            </a:endParaRPr>
          </a:p>
          <a:p>
            <a:r>
              <a:rPr lang="ko-KR" altLang="en-US" sz="800" b="1" dirty="0" smtClean="0"/>
              <a:t>재검</a:t>
            </a:r>
            <a:r>
              <a:rPr lang="en-US" altLang="ko-KR" sz="800" b="1" dirty="0" smtClean="0"/>
              <a:t>1</a:t>
            </a:r>
            <a:r>
              <a:rPr lang="ko-KR" altLang="en-US" sz="800" b="1" dirty="0" smtClean="0"/>
              <a:t>회 결과</a:t>
            </a:r>
            <a:r>
              <a:rPr lang="en-US" altLang="ko-KR" sz="800" b="1" dirty="0" smtClean="0"/>
              <a:t>  =  "INVALID" Or "SUSPECT“ </a:t>
            </a:r>
            <a:r>
              <a:rPr lang="en-US" altLang="ko-KR" sz="800" b="1" dirty="0" smtClean="0">
                <a:sym typeface="Wingdings" pitchFamily="2" charset="2"/>
              </a:rPr>
              <a:t> RSTCD,RSTCD2,RSTVAL2 </a:t>
            </a:r>
            <a:r>
              <a:rPr lang="ko-KR" altLang="en-US" sz="800" b="1" dirty="0" smtClean="0">
                <a:sym typeface="Wingdings" pitchFamily="2" charset="2"/>
              </a:rPr>
              <a:t>업데이트</a:t>
            </a:r>
            <a:endParaRPr lang="en-US" altLang="ko-KR" sz="800" b="1" dirty="0" smtClean="0">
              <a:sym typeface="Wingdings" pitchFamily="2" charset="2"/>
            </a:endParaRPr>
          </a:p>
          <a:p>
            <a:r>
              <a:rPr lang="en-US" altLang="ko-KR" sz="800" b="1" dirty="0" smtClean="0">
                <a:sym typeface="Wingdings" pitchFamily="2" charset="2"/>
              </a:rPr>
              <a:t>                  &lt;&gt;</a:t>
            </a:r>
            <a:r>
              <a:rPr lang="en-US" altLang="ko-KR" sz="800" b="1" dirty="0" smtClean="0"/>
              <a:t> "INVALID" Or "SUSPECT“ </a:t>
            </a:r>
            <a:r>
              <a:rPr lang="en-US" altLang="ko-KR" sz="800" b="1" dirty="0" smtClean="0">
                <a:sym typeface="Wingdings" pitchFamily="2" charset="2"/>
              </a:rPr>
              <a:t> </a:t>
            </a:r>
            <a:r>
              <a:rPr lang="en-US" altLang="ko-KR" sz="800" b="1" dirty="0" smtClean="0"/>
              <a:t>VFYDT1,VFYTM1,VFYID1</a:t>
            </a:r>
            <a:r>
              <a:rPr lang="en-US" altLang="ko-KR" sz="800" b="1" dirty="0" smtClean="0">
                <a:sym typeface="Wingdings" pitchFamily="2" charset="2"/>
              </a:rPr>
              <a:t> </a:t>
            </a:r>
            <a:r>
              <a:rPr lang="ko-KR" altLang="en-US" sz="800" b="1" dirty="0" smtClean="0">
                <a:sym typeface="Wingdings" pitchFamily="2" charset="2"/>
              </a:rPr>
              <a:t>업데이트</a:t>
            </a:r>
            <a:endParaRPr lang="en-US" altLang="ko-KR" sz="800" b="1" dirty="0" smtClean="0">
              <a:sym typeface="Wingdings" pitchFamily="2" charset="2"/>
            </a:endParaRPr>
          </a:p>
          <a:p>
            <a:r>
              <a:rPr lang="ko-KR" altLang="en-US" sz="800" b="1" dirty="0" smtClean="0"/>
              <a:t>재검</a:t>
            </a:r>
            <a:r>
              <a:rPr lang="en-US" altLang="ko-KR" sz="800" b="1" dirty="0" smtClean="0"/>
              <a:t>n</a:t>
            </a:r>
            <a:r>
              <a:rPr lang="ko-KR" altLang="en-US" sz="800" b="1" dirty="0" smtClean="0"/>
              <a:t>회 결과</a:t>
            </a:r>
            <a:r>
              <a:rPr lang="en-US" altLang="ko-KR" sz="800" b="1" dirty="0" smtClean="0"/>
              <a:t>  =  "INVALID" Or "SUSPECT“ </a:t>
            </a:r>
            <a:r>
              <a:rPr lang="en-US" altLang="ko-KR" sz="800" b="1" dirty="0" smtClean="0">
                <a:sym typeface="Wingdings" pitchFamily="2" charset="2"/>
              </a:rPr>
              <a:t> </a:t>
            </a:r>
            <a:r>
              <a:rPr lang="en-US" altLang="ko-KR" sz="800" b="1" dirty="0" err="1" smtClean="0">
                <a:sym typeface="Wingdings" pitchFamily="2" charset="2"/>
              </a:rPr>
              <a:t>RSTCD,RSTCDn,RSTVALn</a:t>
            </a:r>
            <a:r>
              <a:rPr lang="en-US" altLang="ko-KR" sz="800" b="1" dirty="0" smtClean="0">
                <a:sym typeface="Wingdings" pitchFamily="2" charset="2"/>
              </a:rPr>
              <a:t> </a:t>
            </a:r>
            <a:r>
              <a:rPr lang="ko-KR" altLang="en-US" sz="800" b="1" dirty="0" smtClean="0">
                <a:sym typeface="Wingdings" pitchFamily="2" charset="2"/>
              </a:rPr>
              <a:t>업데이트</a:t>
            </a:r>
            <a:endParaRPr lang="en-US" altLang="ko-KR" sz="800" b="1" dirty="0" smtClean="0">
              <a:sym typeface="Wingdings" pitchFamily="2" charset="2"/>
            </a:endParaRPr>
          </a:p>
          <a:p>
            <a:r>
              <a:rPr lang="en-US" altLang="ko-KR" sz="800" b="1" dirty="0" smtClean="0">
                <a:sym typeface="Wingdings" pitchFamily="2" charset="2"/>
              </a:rPr>
              <a:t>                  &lt;&gt;</a:t>
            </a:r>
            <a:r>
              <a:rPr lang="en-US" altLang="ko-KR" sz="800" b="1" dirty="0" smtClean="0"/>
              <a:t> "INVALID" Or "SUSPECT“ </a:t>
            </a:r>
            <a:r>
              <a:rPr lang="en-US" altLang="ko-KR" sz="800" b="1" dirty="0" smtClean="0">
                <a:sym typeface="Wingdings" pitchFamily="2" charset="2"/>
              </a:rPr>
              <a:t> </a:t>
            </a:r>
            <a:r>
              <a:rPr lang="en-US" altLang="ko-KR" sz="800" b="1" dirty="0" smtClean="0"/>
              <a:t>VFYDT1,VFYTM1,VFYID1</a:t>
            </a:r>
            <a:r>
              <a:rPr lang="en-US" altLang="ko-KR" sz="800" b="1" dirty="0" smtClean="0">
                <a:sym typeface="Wingdings" pitchFamily="2" charset="2"/>
              </a:rPr>
              <a:t> </a:t>
            </a:r>
            <a:r>
              <a:rPr lang="ko-KR" altLang="en-US" sz="800" b="1" dirty="0" smtClean="0">
                <a:sym typeface="Wingdings" pitchFamily="2" charset="2"/>
              </a:rPr>
              <a:t>업데이트</a:t>
            </a:r>
            <a:endParaRPr lang="en-US" altLang="ko-KR" sz="800" b="1" dirty="0" smtClean="0">
              <a:sym typeface="Wingdings" pitchFamily="2" charset="2"/>
            </a:endParaRPr>
          </a:p>
        </p:txBody>
      </p:sp>
      <p:sp>
        <p:nvSpPr>
          <p:cNvPr id="141" name="순서도: 처리 140"/>
          <p:cNvSpPr/>
          <p:nvPr/>
        </p:nvSpPr>
        <p:spPr>
          <a:xfrm>
            <a:off x="3286116" y="4714884"/>
            <a:ext cx="1571636" cy="42862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초회결과업데이트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2" name="순서도: 판단 141"/>
          <p:cNvSpPr/>
          <p:nvPr/>
        </p:nvSpPr>
        <p:spPr>
          <a:xfrm>
            <a:off x="3214678" y="3643314"/>
            <a:ext cx="1714512" cy="785818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검사결과 </a:t>
            </a:r>
            <a:r>
              <a:rPr lang="en-US" altLang="ko-KR" sz="900" dirty="0" smtClean="0">
                <a:solidFill>
                  <a:schemeClr val="tx1"/>
                </a:solidFill>
              </a:rPr>
              <a:t>= ‘+’ &amp;</a:t>
            </a: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구별</a:t>
            </a:r>
            <a:r>
              <a:rPr lang="en-US" altLang="ko-KR" sz="900" dirty="0" smtClean="0">
                <a:solidFill>
                  <a:schemeClr val="tx1"/>
                </a:solidFill>
              </a:rPr>
              <a:t>1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회검사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55" name="꺾인 연결선 85"/>
          <p:cNvCxnSpPr>
            <a:stCxn id="142" idx="2"/>
            <a:endCxn id="141" idx="0"/>
          </p:cNvCxnSpPr>
          <p:nvPr/>
        </p:nvCxnSpPr>
        <p:spPr>
          <a:xfrm rot="5400000">
            <a:off x="3929058" y="4572008"/>
            <a:ext cx="285752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/>
          <p:cNvSpPr/>
          <p:nvPr/>
        </p:nvSpPr>
        <p:spPr>
          <a:xfrm>
            <a:off x="3286116" y="5214950"/>
            <a:ext cx="178595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 smtClean="0"/>
              <a:t>[</a:t>
            </a:r>
            <a:r>
              <a:rPr lang="ko-KR" altLang="en-US" sz="900" dirty="0" err="1" smtClean="0"/>
              <a:t>초회결과업데이트</a:t>
            </a:r>
            <a:r>
              <a:rPr lang="en-US" altLang="ko-KR" sz="900" dirty="0" smtClean="0"/>
              <a:t>]</a:t>
            </a:r>
          </a:p>
          <a:p>
            <a:r>
              <a:rPr lang="en-US" altLang="ko-KR" sz="800" b="1" dirty="0" smtClean="0">
                <a:sym typeface="Wingdings" pitchFamily="2" charset="2"/>
              </a:rPr>
              <a:t>L6201 ,L6202,L6203 RSTCD</a:t>
            </a:r>
          </a:p>
        </p:txBody>
      </p:sp>
      <p:sp>
        <p:nvSpPr>
          <p:cNvPr id="200" name="순서도: 처리 199"/>
          <p:cNvSpPr/>
          <p:nvPr/>
        </p:nvSpPr>
        <p:spPr>
          <a:xfrm>
            <a:off x="857224" y="2928934"/>
            <a:ext cx="1571636" cy="42862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결과업데이트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03" name="꺾인 연결선 202"/>
          <p:cNvCxnSpPr>
            <a:stCxn id="200" idx="2"/>
            <a:endCxn id="206" idx="0"/>
          </p:cNvCxnSpPr>
          <p:nvPr/>
        </p:nvCxnSpPr>
        <p:spPr>
          <a:xfrm rot="5400000">
            <a:off x="1500166" y="3500438"/>
            <a:ext cx="285752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순서도: 판단 205"/>
          <p:cNvSpPr/>
          <p:nvPr/>
        </p:nvSpPr>
        <p:spPr>
          <a:xfrm>
            <a:off x="785786" y="3643314"/>
            <a:ext cx="1714512" cy="71438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초회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10" name="꺾인 연결선 209"/>
          <p:cNvCxnSpPr>
            <a:stCxn id="206" idx="2"/>
            <a:endCxn id="80" idx="0"/>
          </p:cNvCxnSpPr>
          <p:nvPr/>
        </p:nvCxnSpPr>
        <p:spPr>
          <a:xfrm rot="5400000">
            <a:off x="1500166" y="4500570"/>
            <a:ext cx="285752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순서도: 처리 214"/>
          <p:cNvSpPr/>
          <p:nvPr/>
        </p:nvSpPr>
        <p:spPr>
          <a:xfrm>
            <a:off x="214282" y="5929330"/>
            <a:ext cx="776294" cy="347666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종</a:t>
            </a:r>
            <a:r>
              <a:rPr lang="ko-KR" altLang="en-US" sz="1200" dirty="0">
                <a:solidFill>
                  <a:schemeClr val="tx1"/>
                </a:solidFill>
              </a:rPr>
              <a:t>료</a:t>
            </a:r>
          </a:p>
        </p:txBody>
      </p:sp>
      <p:cxnSp>
        <p:nvCxnSpPr>
          <p:cNvPr id="216" name="꺾인 연결선 85"/>
          <p:cNvCxnSpPr>
            <a:stCxn id="206" idx="1"/>
            <a:endCxn id="215" idx="0"/>
          </p:cNvCxnSpPr>
          <p:nvPr/>
        </p:nvCxnSpPr>
        <p:spPr>
          <a:xfrm rot="10800000" flipV="1">
            <a:off x="602430" y="4000504"/>
            <a:ext cx="183357" cy="192882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순서도: 판단 228"/>
          <p:cNvSpPr/>
          <p:nvPr/>
        </p:nvSpPr>
        <p:spPr>
          <a:xfrm>
            <a:off x="857224" y="1928802"/>
            <a:ext cx="1571636" cy="71438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구별</a:t>
            </a:r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r>
              <a:rPr lang="ko-KR" altLang="en-US" sz="1200" dirty="0" smtClean="0">
                <a:solidFill>
                  <a:schemeClr val="tx1"/>
                </a:solidFill>
              </a:rPr>
              <a:t>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31" name="꺾인 연결선 85"/>
          <p:cNvCxnSpPr>
            <a:stCxn id="229" idx="2"/>
            <a:endCxn id="200" idx="0"/>
          </p:cNvCxnSpPr>
          <p:nvPr/>
        </p:nvCxnSpPr>
        <p:spPr>
          <a:xfrm rot="5400000">
            <a:off x="1500166" y="2786058"/>
            <a:ext cx="285752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순서도: 처리 241"/>
          <p:cNvSpPr/>
          <p:nvPr/>
        </p:nvSpPr>
        <p:spPr>
          <a:xfrm>
            <a:off x="6000760" y="2928934"/>
            <a:ext cx="1857388" cy="42862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구별</a:t>
            </a:r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회결과업데이트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4" name="직사각형 243"/>
          <p:cNvSpPr/>
          <p:nvPr/>
        </p:nvSpPr>
        <p:spPr>
          <a:xfrm>
            <a:off x="5143504" y="2285992"/>
            <a:ext cx="178595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 smtClean="0"/>
              <a:t>[</a:t>
            </a:r>
            <a:r>
              <a:rPr lang="ko-KR" altLang="en-US" sz="900" dirty="0" smtClean="0"/>
              <a:t>구별</a:t>
            </a:r>
            <a:r>
              <a:rPr lang="en-US" altLang="ko-KR" sz="900" dirty="0" smtClean="0"/>
              <a:t>3</a:t>
            </a:r>
            <a:r>
              <a:rPr lang="ko-KR" altLang="en-US" sz="900" dirty="0" smtClean="0"/>
              <a:t>회 결과업데이트</a:t>
            </a:r>
            <a:r>
              <a:rPr lang="en-US" altLang="ko-KR" sz="900" dirty="0" smtClean="0"/>
              <a:t>]</a:t>
            </a:r>
          </a:p>
          <a:p>
            <a:r>
              <a:rPr lang="en-US" altLang="ko-KR" sz="800" b="1" dirty="0" smtClean="0">
                <a:sym typeface="Wingdings" pitchFamily="2" charset="2"/>
              </a:rPr>
              <a:t>1</a:t>
            </a:r>
            <a:r>
              <a:rPr lang="ko-KR" altLang="en-US" sz="800" b="1" dirty="0" smtClean="0">
                <a:sym typeface="Wingdings" pitchFamily="2" charset="2"/>
              </a:rPr>
              <a:t>차 </a:t>
            </a:r>
            <a:r>
              <a:rPr lang="en-US" altLang="ko-KR" sz="800" b="1" dirty="0" smtClean="0">
                <a:sym typeface="Wingdings" pitchFamily="2" charset="2"/>
              </a:rPr>
              <a:t> RSTCD1,RSTVAL1</a:t>
            </a:r>
          </a:p>
          <a:p>
            <a:r>
              <a:rPr lang="en-US" altLang="ko-KR" sz="800" b="1" dirty="0" smtClean="0">
                <a:sym typeface="Wingdings" pitchFamily="2" charset="2"/>
              </a:rPr>
              <a:t>2</a:t>
            </a:r>
            <a:r>
              <a:rPr lang="ko-KR" altLang="en-US" sz="800" b="1" dirty="0" smtClean="0">
                <a:sym typeface="Wingdings" pitchFamily="2" charset="2"/>
              </a:rPr>
              <a:t>차 </a:t>
            </a:r>
            <a:r>
              <a:rPr lang="en-US" altLang="ko-KR" sz="800" b="1" dirty="0" smtClean="0">
                <a:sym typeface="Wingdings" pitchFamily="2" charset="2"/>
              </a:rPr>
              <a:t> RSTCD2,RSTVAL2</a:t>
            </a:r>
          </a:p>
          <a:p>
            <a:r>
              <a:rPr lang="en-US" altLang="ko-KR" sz="800" b="1" dirty="0" smtClean="0">
                <a:sym typeface="Wingdings" pitchFamily="2" charset="2"/>
              </a:rPr>
              <a:t>3</a:t>
            </a:r>
            <a:r>
              <a:rPr lang="ko-KR" altLang="en-US" sz="800" b="1" dirty="0" smtClean="0">
                <a:sym typeface="Wingdings" pitchFamily="2" charset="2"/>
              </a:rPr>
              <a:t>차 </a:t>
            </a:r>
            <a:r>
              <a:rPr lang="en-US" altLang="ko-KR" sz="800" b="1" dirty="0" smtClean="0">
                <a:sym typeface="Wingdings" pitchFamily="2" charset="2"/>
              </a:rPr>
              <a:t> RSTCD3,RSTVAL3</a:t>
            </a:r>
          </a:p>
        </p:txBody>
      </p:sp>
      <p:sp>
        <p:nvSpPr>
          <p:cNvPr id="246" name="순서도: 판단 245"/>
          <p:cNvSpPr/>
          <p:nvPr/>
        </p:nvSpPr>
        <p:spPr>
          <a:xfrm>
            <a:off x="6143636" y="3643314"/>
            <a:ext cx="1571636" cy="71438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구별</a:t>
            </a:r>
            <a:r>
              <a:rPr lang="en-US" altLang="ko-KR" sz="1100" dirty="0">
                <a:solidFill>
                  <a:schemeClr val="tx1"/>
                </a:solidFill>
              </a:rPr>
              <a:t>3</a:t>
            </a:r>
            <a:r>
              <a:rPr lang="ko-KR" altLang="en-US" sz="1100" dirty="0" smtClean="0">
                <a:solidFill>
                  <a:schemeClr val="tx1"/>
                </a:solidFill>
              </a:rPr>
              <a:t>회중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3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회차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48" name="꺾인 연결선 14"/>
          <p:cNvCxnSpPr>
            <a:stCxn id="242" idx="2"/>
            <a:endCxn id="246" idx="0"/>
          </p:cNvCxnSpPr>
          <p:nvPr/>
        </p:nvCxnSpPr>
        <p:spPr>
          <a:xfrm rot="5400000">
            <a:off x="6786578" y="3500438"/>
            <a:ext cx="285752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꺾인 연결선 14"/>
          <p:cNvCxnSpPr>
            <a:stCxn id="246" idx="2"/>
            <a:endCxn id="264" idx="0"/>
          </p:cNvCxnSpPr>
          <p:nvPr/>
        </p:nvCxnSpPr>
        <p:spPr>
          <a:xfrm rot="5400000">
            <a:off x="6786578" y="4500570"/>
            <a:ext cx="285752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순서도: 처리 263"/>
          <p:cNvSpPr/>
          <p:nvPr/>
        </p:nvSpPr>
        <p:spPr>
          <a:xfrm>
            <a:off x="5786446" y="4643446"/>
            <a:ext cx="2286016" cy="142876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결과 </a:t>
            </a:r>
            <a:r>
              <a:rPr lang="en-US" altLang="ko-KR" sz="900" dirty="0" smtClean="0">
                <a:solidFill>
                  <a:schemeClr val="tx1"/>
                </a:solidFill>
              </a:rPr>
              <a:t>Define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1</a:t>
            </a:r>
            <a:r>
              <a:rPr lang="ko-KR" altLang="en-US" sz="900" dirty="0" smtClean="0">
                <a:solidFill>
                  <a:schemeClr val="tx1"/>
                </a:solidFill>
              </a:rPr>
              <a:t>회</a:t>
            </a:r>
            <a:r>
              <a:rPr lang="en-US" altLang="ko-KR" sz="900" dirty="0" smtClean="0">
                <a:solidFill>
                  <a:schemeClr val="tx1"/>
                </a:solidFill>
              </a:rPr>
              <a:t>,2</a:t>
            </a:r>
            <a:r>
              <a:rPr lang="ko-KR" altLang="en-US" sz="900" dirty="0" smtClean="0">
                <a:solidFill>
                  <a:schemeClr val="tx1"/>
                </a:solidFill>
              </a:rPr>
              <a:t>회</a:t>
            </a:r>
            <a:r>
              <a:rPr lang="en-US" altLang="ko-KR" sz="900" dirty="0" smtClean="0">
                <a:solidFill>
                  <a:schemeClr val="tx1"/>
                </a:solidFill>
              </a:rPr>
              <a:t>,3</a:t>
            </a:r>
            <a:r>
              <a:rPr lang="ko-KR" altLang="en-US" sz="900" dirty="0" smtClean="0">
                <a:solidFill>
                  <a:schemeClr val="tx1"/>
                </a:solidFill>
              </a:rPr>
              <a:t>회 모두 음성</a:t>
            </a:r>
            <a:r>
              <a:rPr lang="en-US" altLang="ko-KR" sz="900" dirty="0" smtClean="0">
                <a:solidFill>
                  <a:schemeClr val="tx1"/>
                </a:solidFill>
              </a:rPr>
              <a:t>[-] </a:t>
            </a:r>
          </a:p>
          <a:p>
            <a:r>
              <a:rPr lang="en-US" altLang="ko-KR" sz="900" dirty="0" smtClean="0">
                <a:solidFill>
                  <a:schemeClr val="tx1"/>
                </a:solidFill>
                <a:sym typeface="Wingdings" pitchFamily="2" charset="2"/>
              </a:rPr>
              <a:t> </a:t>
            </a:r>
            <a:r>
              <a:rPr lang="en-US" altLang="ko-KR" sz="900" dirty="0" err="1" smtClean="0">
                <a:solidFill>
                  <a:schemeClr val="tx1"/>
                </a:solidFill>
                <a:sym typeface="Wingdings" pitchFamily="2" charset="2"/>
              </a:rPr>
              <a:t>rstcd</a:t>
            </a:r>
            <a:r>
              <a:rPr lang="en-US" altLang="ko-KR" sz="900" dirty="0" smtClean="0">
                <a:solidFill>
                  <a:schemeClr val="tx1"/>
                </a:solidFill>
                <a:sym typeface="Wingdings" pitchFamily="2" charset="2"/>
              </a:rPr>
              <a:t> = </a:t>
            </a:r>
            <a:r>
              <a:rPr lang="ko-KR" altLang="en-US" sz="900" dirty="0" smtClean="0">
                <a:solidFill>
                  <a:schemeClr val="tx1"/>
                </a:solidFill>
                <a:sym typeface="Wingdings" pitchFamily="2" charset="2"/>
              </a:rPr>
              <a:t>보류</a:t>
            </a:r>
            <a:r>
              <a:rPr lang="en-US" altLang="ko-KR" sz="900" dirty="0" smtClean="0">
                <a:solidFill>
                  <a:schemeClr val="tx1"/>
                </a:solidFill>
                <a:sym typeface="Wingdings" pitchFamily="2" charset="2"/>
              </a:rPr>
              <a:t>[/], </a:t>
            </a:r>
            <a:r>
              <a:rPr lang="en-US" altLang="ko-KR" sz="900" dirty="0" err="1" smtClean="0">
                <a:solidFill>
                  <a:schemeClr val="tx1"/>
                </a:solidFill>
                <a:sym typeface="Wingdings" pitchFamily="2" charset="2"/>
              </a:rPr>
              <a:t>rstval</a:t>
            </a:r>
            <a:r>
              <a:rPr lang="en-US" altLang="ko-KR" sz="900" dirty="0" smtClean="0">
                <a:solidFill>
                  <a:schemeClr val="tx1"/>
                </a:solidFill>
                <a:sym typeface="Wingdings" pitchFamily="2" charset="2"/>
              </a:rPr>
              <a:t> = </a:t>
            </a:r>
            <a:r>
              <a:rPr lang="ko-KR" altLang="en-US" sz="900" dirty="0" smtClean="0">
                <a:solidFill>
                  <a:schemeClr val="tx1"/>
                </a:solidFill>
                <a:sym typeface="Wingdings" pitchFamily="2" charset="2"/>
              </a:rPr>
              <a:t>수</a:t>
            </a:r>
            <a:r>
              <a:rPr lang="ko-KR" altLang="en-US" sz="900" dirty="0">
                <a:solidFill>
                  <a:schemeClr val="tx1"/>
                </a:solidFill>
                <a:sym typeface="Wingdings" pitchFamily="2" charset="2"/>
              </a:rPr>
              <a:t>치</a:t>
            </a:r>
            <a:endParaRPr lang="en-US" altLang="ko-KR" sz="900" dirty="0" smtClean="0">
              <a:solidFill>
                <a:schemeClr val="tx1"/>
              </a:solidFill>
              <a:sym typeface="Wingdings" pitchFamily="2" charset="2"/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1</a:t>
            </a:r>
            <a:r>
              <a:rPr lang="ko-KR" altLang="en-US" sz="900" dirty="0" smtClean="0">
                <a:solidFill>
                  <a:schemeClr val="tx1"/>
                </a:solidFill>
              </a:rPr>
              <a:t>회</a:t>
            </a:r>
            <a:r>
              <a:rPr lang="en-US" altLang="ko-KR" sz="900" dirty="0" smtClean="0">
                <a:solidFill>
                  <a:schemeClr val="tx1"/>
                </a:solidFill>
              </a:rPr>
              <a:t>,2</a:t>
            </a:r>
            <a:r>
              <a:rPr lang="ko-KR" altLang="en-US" sz="900" dirty="0" smtClean="0">
                <a:solidFill>
                  <a:schemeClr val="tx1"/>
                </a:solidFill>
              </a:rPr>
              <a:t>회</a:t>
            </a:r>
            <a:r>
              <a:rPr lang="en-US" altLang="ko-KR" sz="900" dirty="0" smtClean="0">
                <a:solidFill>
                  <a:schemeClr val="tx1"/>
                </a:solidFill>
              </a:rPr>
              <a:t>,3</a:t>
            </a:r>
            <a:r>
              <a:rPr lang="ko-KR" altLang="en-US" sz="900" dirty="0" smtClean="0">
                <a:solidFill>
                  <a:schemeClr val="tx1"/>
                </a:solidFill>
              </a:rPr>
              <a:t>회 하나라도 양성</a:t>
            </a:r>
            <a:r>
              <a:rPr lang="en-US" altLang="ko-KR" sz="900" dirty="0" smtClean="0">
                <a:solidFill>
                  <a:schemeClr val="tx1"/>
                </a:solidFill>
              </a:rPr>
              <a:t>[+] </a:t>
            </a:r>
          </a:p>
          <a:p>
            <a:pPr>
              <a:buFont typeface="Wingdings"/>
              <a:buChar char="è"/>
            </a:pPr>
            <a:r>
              <a:rPr lang="en-US" altLang="ko-KR" sz="900" dirty="0" err="1" smtClean="0">
                <a:solidFill>
                  <a:schemeClr val="tx1"/>
                </a:solidFill>
                <a:sym typeface="Wingdings" pitchFamily="2" charset="2"/>
              </a:rPr>
              <a:t>rstcd</a:t>
            </a:r>
            <a:r>
              <a:rPr lang="en-US" altLang="ko-KR" sz="900" dirty="0" smtClean="0">
                <a:solidFill>
                  <a:schemeClr val="tx1"/>
                </a:solidFill>
                <a:sym typeface="Wingdings" pitchFamily="2" charset="2"/>
              </a:rPr>
              <a:t> = </a:t>
            </a:r>
            <a:r>
              <a:rPr lang="ko-KR" altLang="en-US" sz="900" dirty="0" smtClean="0">
                <a:solidFill>
                  <a:schemeClr val="tx1"/>
                </a:solidFill>
                <a:sym typeface="Wingdings" pitchFamily="2" charset="2"/>
              </a:rPr>
              <a:t>양성</a:t>
            </a:r>
            <a:r>
              <a:rPr lang="en-US" altLang="ko-KR" sz="900" dirty="0" smtClean="0">
                <a:solidFill>
                  <a:schemeClr val="tx1"/>
                </a:solidFill>
                <a:sym typeface="Wingdings" pitchFamily="2" charset="2"/>
              </a:rPr>
              <a:t>[+], </a:t>
            </a:r>
            <a:r>
              <a:rPr lang="en-US" altLang="ko-KR" sz="900" dirty="0" err="1" smtClean="0">
                <a:solidFill>
                  <a:schemeClr val="tx1"/>
                </a:solidFill>
                <a:sym typeface="Wingdings" pitchFamily="2" charset="2"/>
              </a:rPr>
              <a:t>rstval</a:t>
            </a:r>
            <a:r>
              <a:rPr lang="en-US" altLang="ko-KR" sz="900" dirty="0" smtClean="0">
                <a:solidFill>
                  <a:schemeClr val="tx1"/>
                </a:solidFill>
                <a:sym typeface="Wingdings" pitchFamily="2" charset="2"/>
              </a:rPr>
              <a:t> = </a:t>
            </a:r>
            <a:r>
              <a:rPr lang="ko-KR" altLang="en-US" sz="900" dirty="0" smtClean="0">
                <a:solidFill>
                  <a:schemeClr val="tx1"/>
                </a:solidFill>
                <a:sym typeface="Wingdings" pitchFamily="2" charset="2"/>
              </a:rPr>
              <a:t>수치</a:t>
            </a:r>
            <a:endParaRPr lang="en-US" altLang="ko-KR" sz="900" dirty="0" smtClean="0">
              <a:solidFill>
                <a:schemeClr val="tx1"/>
              </a:solidFill>
              <a:sym typeface="Wingdings" pitchFamily="2" charset="2"/>
            </a:endParaRPr>
          </a:p>
          <a:p>
            <a:endParaRPr lang="en-US" altLang="ko-KR" sz="900" b="1" dirty="0" smtClean="0">
              <a:solidFill>
                <a:schemeClr val="tx1"/>
              </a:solidFill>
              <a:sym typeface="Wingdings" pitchFamily="2" charset="2"/>
            </a:endParaRPr>
          </a:p>
          <a:p>
            <a:r>
              <a:rPr lang="ko-KR" altLang="en-US" sz="900" b="1" dirty="0" smtClean="0">
                <a:solidFill>
                  <a:schemeClr val="tx1"/>
                </a:solidFill>
                <a:sym typeface="Wingdings" pitchFamily="2" charset="2"/>
              </a:rPr>
              <a:t>업데이트대상 </a:t>
            </a:r>
            <a:r>
              <a:rPr lang="en-US" altLang="ko-KR" sz="900" b="1" dirty="0" smtClean="0">
                <a:solidFill>
                  <a:schemeClr val="tx1"/>
                </a:solidFill>
                <a:sym typeface="Wingdings" pitchFamily="2" charset="2"/>
              </a:rPr>
              <a:t>L6200','L6201','L6202','L6203'</a:t>
            </a:r>
          </a:p>
          <a:p>
            <a:pPr>
              <a:buFont typeface="Wingdings"/>
              <a:buChar char="è"/>
            </a:pPr>
            <a:endParaRPr lang="en-US" altLang="ko-KR" sz="900" dirty="0" smtClean="0">
              <a:solidFill>
                <a:schemeClr val="tx1"/>
              </a:solidFill>
              <a:sym typeface="Wingdings" pitchFamily="2" charset="2"/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3657830" y="4357694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Y</a:t>
            </a:r>
            <a:endParaRPr lang="ko-KR" altLang="en-US" sz="1200" dirty="0"/>
          </a:p>
        </p:txBody>
      </p:sp>
      <p:sp>
        <p:nvSpPr>
          <p:cNvPr id="283" name="TextBox 282"/>
          <p:cNvSpPr txBox="1"/>
          <p:nvPr/>
        </p:nvSpPr>
        <p:spPr>
          <a:xfrm>
            <a:off x="6429388" y="4357694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Y</a:t>
            </a:r>
            <a:endParaRPr lang="ko-KR" altLang="en-US" sz="1200" dirty="0"/>
          </a:p>
        </p:txBody>
      </p:sp>
      <p:cxnSp>
        <p:nvCxnSpPr>
          <p:cNvPr id="286" name="꺾인 연결선 85"/>
          <p:cNvCxnSpPr>
            <a:stCxn id="80" idx="1"/>
            <a:endCxn id="215" idx="0"/>
          </p:cNvCxnSpPr>
          <p:nvPr/>
        </p:nvCxnSpPr>
        <p:spPr>
          <a:xfrm rot="10800000" flipV="1">
            <a:off x="602430" y="4857760"/>
            <a:ext cx="254795" cy="10715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214678" y="357166"/>
            <a:ext cx="1285884" cy="2857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시작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순서도: 처리 5"/>
          <p:cNvSpPr/>
          <p:nvPr/>
        </p:nvSpPr>
        <p:spPr>
          <a:xfrm>
            <a:off x="3071802" y="3000372"/>
            <a:ext cx="1571636" cy="42862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검사결과 </a:t>
            </a:r>
            <a:r>
              <a:rPr lang="en-US" altLang="ko-KR" sz="1200" dirty="0" smtClean="0">
                <a:solidFill>
                  <a:schemeClr val="tx1"/>
                </a:solidFill>
              </a:rPr>
              <a:t>‘*’</a:t>
            </a:r>
            <a:r>
              <a:rPr lang="ko-KR" altLang="en-US" sz="1200" dirty="0" smtClean="0">
                <a:solidFill>
                  <a:schemeClr val="tx1"/>
                </a:solidFill>
              </a:rPr>
              <a:t>로 변환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꺾인 연결선 8"/>
          <p:cNvCxnSpPr>
            <a:stCxn id="4" idx="2"/>
            <a:endCxn id="18" idx="0"/>
          </p:cNvCxnSpPr>
          <p:nvPr/>
        </p:nvCxnSpPr>
        <p:spPr>
          <a:xfrm rot="5400000">
            <a:off x="3714744" y="785794"/>
            <a:ext cx="285752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29190" y="1357298"/>
            <a:ext cx="301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sp>
        <p:nvSpPr>
          <p:cNvPr id="18" name="순서도: 판단 17"/>
          <p:cNvSpPr/>
          <p:nvPr/>
        </p:nvSpPr>
        <p:spPr>
          <a:xfrm>
            <a:off x="3000364" y="928670"/>
            <a:ext cx="1714512" cy="71438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초회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0" name="꺾인 연결선 19"/>
          <p:cNvCxnSpPr>
            <a:stCxn id="18" idx="2"/>
            <a:endCxn id="32" idx="0"/>
          </p:cNvCxnSpPr>
          <p:nvPr/>
        </p:nvCxnSpPr>
        <p:spPr>
          <a:xfrm rot="5400000">
            <a:off x="3714744" y="1785926"/>
            <a:ext cx="285752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28992" y="1643050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Y</a:t>
            </a:r>
            <a:endParaRPr lang="ko-KR" altLang="en-US" sz="1200" dirty="0"/>
          </a:p>
        </p:txBody>
      </p:sp>
      <p:sp>
        <p:nvSpPr>
          <p:cNvPr id="24" name="순서도: 처리 23"/>
          <p:cNvSpPr/>
          <p:nvPr/>
        </p:nvSpPr>
        <p:spPr>
          <a:xfrm>
            <a:off x="3071802" y="4500570"/>
            <a:ext cx="1571636" cy="42862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재검상태변환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Retest = ‘1’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1" name="꺾인 연결선 14"/>
          <p:cNvCxnSpPr>
            <a:stCxn id="18" idx="3"/>
            <a:endCxn id="33" idx="0"/>
          </p:cNvCxnSpPr>
          <p:nvPr/>
        </p:nvCxnSpPr>
        <p:spPr>
          <a:xfrm>
            <a:off x="4714876" y="1285860"/>
            <a:ext cx="1643074" cy="64294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순서도: 판단 32"/>
          <p:cNvSpPr/>
          <p:nvPr/>
        </p:nvSpPr>
        <p:spPr>
          <a:xfrm>
            <a:off x="5500694" y="1928802"/>
            <a:ext cx="1714512" cy="71438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결과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&gt;= CUT100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2" name="순서도: 처리 41"/>
          <p:cNvSpPr/>
          <p:nvPr/>
        </p:nvSpPr>
        <p:spPr>
          <a:xfrm>
            <a:off x="5572132" y="3000372"/>
            <a:ext cx="1571636" cy="42862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검사결과 </a:t>
            </a:r>
            <a:r>
              <a:rPr lang="en-US" altLang="ko-KR" sz="1200" dirty="0" smtClean="0">
                <a:solidFill>
                  <a:schemeClr val="tx1"/>
                </a:solidFill>
              </a:rPr>
              <a:t>‘+’</a:t>
            </a:r>
            <a:r>
              <a:rPr lang="ko-KR" altLang="en-US" sz="1200" dirty="0" smtClean="0">
                <a:solidFill>
                  <a:schemeClr val="tx1"/>
                </a:solidFill>
              </a:rPr>
              <a:t>로 변환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3" name="꺾인 연결선 14"/>
          <p:cNvCxnSpPr>
            <a:stCxn id="33" idx="2"/>
            <a:endCxn id="42" idx="0"/>
          </p:cNvCxnSpPr>
          <p:nvPr/>
        </p:nvCxnSpPr>
        <p:spPr>
          <a:xfrm rot="5400000">
            <a:off x="6179355" y="2821777"/>
            <a:ext cx="35719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428860" y="2071678"/>
            <a:ext cx="301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cxnSp>
        <p:nvCxnSpPr>
          <p:cNvPr id="53" name="꺾인 연결선 14"/>
          <p:cNvCxnSpPr>
            <a:stCxn id="42" idx="2"/>
            <a:endCxn id="36" idx="0"/>
          </p:cNvCxnSpPr>
          <p:nvPr/>
        </p:nvCxnSpPr>
        <p:spPr>
          <a:xfrm rot="5400000">
            <a:off x="6215074" y="3571876"/>
            <a:ext cx="285752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5286380" y="214290"/>
            <a:ext cx="37147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예외처리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b="1" dirty="0" smtClean="0"/>
              <a:t>HIV[L6122], HTLV[L6124] </a:t>
            </a:r>
            <a:r>
              <a:rPr lang="ko-KR" altLang="en-US" sz="900" b="1" dirty="0" smtClean="0"/>
              <a:t>는 결과가 </a:t>
            </a:r>
            <a:r>
              <a:rPr lang="en-US" altLang="ko-KR" sz="900" b="1" dirty="0" smtClean="0"/>
              <a:t>[+] </a:t>
            </a:r>
            <a:r>
              <a:rPr lang="ko-KR" altLang="en-US" sz="900" b="1" dirty="0" smtClean="0"/>
              <a:t>이면</a:t>
            </a:r>
            <a:r>
              <a:rPr lang="en-US" altLang="ko-KR" sz="900" b="1" dirty="0" smtClean="0"/>
              <a:t> [</a:t>
            </a:r>
            <a:r>
              <a:rPr lang="en-US" altLang="ko-KR" sz="900" b="1" dirty="0"/>
              <a:t>E</a:t>
            </a:r>
            <a:r>
              <a:rPr lang="en-US" altLang="ko-KR" sz="900" b="1" dirty="0" smtClean="0"/>
              <a:t>+]</a:t>
            </a:r>
            <a:r>
              <a:rPr lang="ko-KR" altLang="en-US" sz="900" b="1" dirty="0" smtClean="0"/>
              <a:t>로 저장</a:t>
            </a:r>
            <a:endParaRPr lang="en-US" altLang="ko-KR" sz="900" b="1" dirty="0" smtClean="0"/>
          </a:p>
          <a:p>
            <a:r>
              <a:rPr lang="ko-KR" altLang="en-US" sz="900" b="1" dirty="0" smtClean="0"/>
              <a:t>공통</a:t>
            </a:r>
            <a:r>
              <a:rPr lang="en-US" altLang="ko-KR" sz="900" b="1" dirty="0" smtClean="0"/>
              <a:t> </a:t>
            </a:r>
          </a:p>
          <a:p>
            <a:r>
              <a:rPr lang="en-US" altLang="ko-KR" sz="900" b="1" dirty="0" smtClean="0"/>
              <a:t>- </a:t>
            </a:r>
            <a:r>
              <a:rPr lang="ko-KR" altLang="en-US" sz="900" b="1" dirty="0" err="1" smtClean="0"/>
              <a:t>초회</a:t>
            </a:r>
            <a:r>
              <a:rPr lang="ko-KR" altLang="en-US" sz="900" b="1" dirty="0" smtClean="0"/>
              <a:t> </a:t>
            </a:r>
            <a:r>
              <a:rPr lang="en-US" altLang="ko-KR" sz="900" b="1" dirty="0" smtClean="0"/>
              <a:t>RSTCD </a:t>
            </a:r>
            <a:r>
              <a:rPr lang="ko-KR" altLang="en-US" sz="900" b="1" dirty="0" smtClean="0"/>
              <a:t>저장</a:t>
            </a:r>
            <a:endParaRPr lang="en-US" altLang="ko-KR" sz="900" b="1" dirty="0" smtClean="0"/>
          </a:p>
          <a:p>
            <a:pPr>
              <a:buFontTx/>
              <a:buChar char="-"/>
            </a:pPr>
            <a:r>
              <a:rPr lang="ko-KR" altLang="en-US" sz="900" b="1" dirty="0" smtClean="0"/>
              <a:t> 이후 결과</a:t>
            </a:r>
            <a:r>
              <a:rPr lang="en-US" altLang="ko-KR" sz="900" b="1" dirty="0" smtClean="0"/>
              <a:t> RSTCD1~5 </a:t>
            </a:r>
            <a:r>
              <a:rPr lang="ko-KR" altLang="en-US" sz="900" b="1" dirty="0" smtClean="0"/>
              <a:t>에</a:t>
            </a:r>
            <a:r>
              <a:rPr lang="en-US" altLang="ko-KR" sz="900" b="1" dirty="0" smtClean="0"/>
              <a:t> </a:t>
            </a:r>
            <a:r>
              <a:rPr lang="ko-KR" altLang="en-US" sz="900" b="1" dirty="0" smtClean="0"/>
              <a:t>저장</a:t>
            </a:r>
            <a:r>
              <a:rPr lang="en-US" altLang="ko-KR" sz="900" b="1" dirty="0"/>
              <a:t>,</a:t>
            </a:r>
            <a:r>
              <a:rPr lang="ko-KR" altLang="en-US" sz="900" b="1" dirty="0" smtClean="0"/>
              <a:t> </a:t>
            </a:r>
            <a:r>
              <a:rPr lang="en-US" altLang="ko-KR" sz="900" b="1" dirty="0" smtClean="0"/>
              <a:t>RSTCD </a:t>
            </a:r>
            <a:r>
              <a:rPr lang="ko-KR" altLang="en-US" sz="900" b="1" dirty="0" smtClean="0"/>
              <a:t>업데이트</a:t>
            </a:r>
            <a:endParaRPr lang="en-US" altLang="ko-KR" sz="900" b="1" dirty="0" smtClean="0"/>
          </a:p>
          <a:p>
            <a:pPr>
              <a:buFontTx/>
              <a:buChar char="-"/>
            </a:pPr>
            <a:r>
              <a:rPr lang="en-US" altLang="ko-KR" sz="900" b="1" dirty="0"/>
              <a:t> </a:t>
            </a:r>
            <a:r>
              <a:rPr lang="ko-KR" altLang="en-US" sz="900" b="1" dirty="0" smtClean="0"/>
              <a:t>검사항</a:t>
            </a:r>
            <a:r>
              <a:rPr lang="ko-KR" altLang="en-US" sz="900" b="1" dirty="0"/>
              <a:t>목</a:t>
            </a:r>
            <a:r>
              <a:rPr lang="ko-KR" altLang="en-US" sz="900" b="1" dirty="0" smtClean="0"/>
              <a:t> </a:t>
            </a:r>
            <a:r>
              <a:rPr lang="en-US" altLang="ko-KR" sz="900" b="1" dirty="0" smtClean="0"/>
              <a:t>:   HCV[L6121], HIV[L6122], MAL[L6123],HTLV[L6124</a:t>
            </a:r>
            <a:r>
              <a:rPr lang="en-US" altLang="ko-KR" sz="900" b="1" dirty="0"/>
              <a:t>]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57158" y="642918"/>
            <a:ext cx="9150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면</a:t>
            </a:r>
            <a:r>
              <a:rPr lang="ko-KR" altLang="en-US" dirty="0"/>
              <a:t>역</a:t>
            </a:r>
            <a:endParaRPr lang="en-US" altLang="ko-KR" dirty="0" smtClean="0"/>
          </a:p>
          <a:p>
            <a:r>
              <a:rPr lang="en-US" altLang="ko-KR" dirty="0" smtClean="0"/>
              <a:t>ELITE</a:t>
            </a:r>
          </a:p>
          <a:p>
            <a:r>
              <a:rPr lang="en-US" altLang="ko-KR" dirty="0" smtClean="0"/>
              <a:t>DYNEX</a:t>
            </a:r>
            <a:endParaRPr lang="ko-KR" altLang="en-US" dirty="0"/>
          </a:p>
        </p:txBody>
      </p:sp>
      <p:sp>
        <p:nvSpPr>
          <p:cNvPr id="32" name="순서도: 판단 31"/>
          <p:cNvSpPr/>
          <p:nvPr/>
        </p:nvSpPr>
        <p:spPr>
          <a:xfrm>
            <a:off x="3000364" y="1928802"/>
            <a:ext cx="1714512" cy="71438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결과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&gt;= Cut80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6" name="순서도: 처리 35"/>
          <p:cNvSpPr/>
          <p:nvPr/>
        </p:nvSpPr>
        <p:spPr>
          <a:xfrm>
            <a:off x="5572132" y="3714752"/>
            <a:ext cx="1571636" cy="42862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결과저장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4" name="꺾인 연결선 14"/>
          <p:cNvCxnSpPr>
            <a:stCxn id="32" idx="2"/>
            <a:endCxn id="6" idx="0"/>
          </p:cNvCxnSpPr>
          <p:nvPr/>
        </p:nvCxnSpPr>
        <p:spPr>
          <a:xfrm rot="5400000">
            <a:off x="3679025" y="2821777"/>
            <a:ext cx="35719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14"/>
          <p:cNvCxnSpPr>
            <a:stCxn id="6" idx="2"/>
            <a:endCxn id="89" idx="0"/>
          </p:cNvCxnSpPr>
          <p:nvPr/>
        </p:nvCxnSpPr>
        <p:spPr>
          <a:xfrm rot="5400000">
            <a:off x="3714744" y="3571876"/>
            <a:ext cx="285752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순서도: 처리 68"/>
          <p:cNvSpPr/>
          <p:nvPr/>
        </p:nvSpPr>
        <p:spPr>
          <a:xfrm>
            <a:off x="3071802" y="5286388"/>
            <a:ext cx="1571636" cy="42862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HBSAG </a:t>
            </a:r>
            <a:r>
              <a:rPr lang="ko-KR" altLang="en-US" sz="1200" dirty="0" smtClean="0">
                <a:solidFill>
                  <a:schemeClr val="tx1"/>
                </a:solidFill>
              </a:rPr>
              <a:t>검사순번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업데이트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73" name="꺾인 연결선 14"/>
          <p:cNvCxnSpPr>
            <a:stCxn id="24" idx="2"/>
            <a:endCxn id="69" idx="0"/>
          </p:cNvCxnSpPr>
          <p:nvPr/>
        </p:nvCxnSpPr>
        <p:spPr>
          <a:xfrm rot="5400000">
            <a:off x="3679025" y="5107793"/>
            <a:ext cx="35719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모서리가 둥근 직사각형 78"/>
          <p:cNvSpPr/>
          <p:nvPr/>
        </p:nvSpPr>
        <p:spPr>
          <a:xfrm>
            <a:off x="3214678" y="6000768"/>
            <a:ext cx="1285884" cy="2857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80" name="꺾인 연결선 14"/>
          <p:cNvCxnSpPr>
            <a:stCxn id="69" idx="2"/>
            <a:endCxn id="79" idx="0"/>
          </p:cNvCxnSpPr>
          <p:nvPr/>
        </p:nvCxnSpPr>
        <p:spPr>
          <a:xfrm rot="5400000">
            <a:off x="3714744" y="5857892"/>
            <a:ext cx="285752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14"/>
          <p:cNvCxnSpPr>
            <a:stCxn id="36" idx="2"/>
            <a:endCxn id="79" idx="3"/>
          </p:cNvCxnSpPr>
          <p:nvPr/>
        </p:nvCxnSpPr>
        <p:spPr>
          <a:xfrm rot="5400000">
            <a:off x="4429124" y="4214818"/>
            <a:ext cx="2000264" cy="185738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14"/>
          <p:cNvCxnSpPr>
            <a:stCxn id="32" idx="1"/>
            <a:endCxn id="97" idx="0"/>
          </p:cNvCxnSpPr>
          <p:nvPr/>
        </p:nvCxnSpPr>
        <p:spPr>
          <a:xfrm rot="10800000" flipV="1">
            <a:off x="1714480" y="2285992"/>
            <a:ext cx="1285884" cy="142876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순서도: 처리 88"/>
          <p:cNvSpPr/>
          <p:nvPr/>
        </p:nvSpPr>
        <p:spPr>
          <a:xfrm>
            <a:off x="3071802" y="3714752"/>
            <a:ext cx="1571636" cy="42862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결과저장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1" name="꺾인 연결선 14"/>
          <p:cNvCxnSpPr>
            <a:stCxn id="89" idx="2"/>
            <a:endCxn id="24" idx="0"/>
          </p:cNvCxnSpPr>
          <p:nvPr/>
        </p:nvCxnSpPr>
        <p:spPr>
          <a:xfrm rot="5400000">
            <a:off x="3679025" y="4321975"/>
            <a:ext cx="35719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순서도: 처리 96"/>
          <p:cNvSpPr/>
          <p:nvPr/>
        </p:nvSpPr>
        <p:spPr>
          <a:xfrm>
            <a:off x="928662" y="3714752"/>
            <a:ext cx="1571636" cy="42862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결과저장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581392" y="2651935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Y</a:t>
            </a:r>
            <a:endParaRPr lang="ko-KR" altLang="en-US" sz="1200" dirty="0"/>
          </a:p>
        </p:txBody>
      </p:sp>
      <p:cxnSp>
        <p:nvCxnSpPr>
          <p:cNvPr id="100" name="꺾인 연결선 14"/>
          <p:cNvCxnSpPr>
            <a:stCxn id="97" idx="2"/>
            <a:endCxn id="79" idx="1"/>
          </p:cNvCxnSpPr>
          <p:nvPr/>
        </p:nvCxnSpPr>
        <p:spPr>
          <a:xfrm rot="16200000" flipH="1">
            <a:off x="1464447" y="4393413"/>
            <a:ext cx="2000264" cy="150019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500430" y="571480"/>
            <a:ext cx="1285884" cy="2857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시작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6" name="꺾인 연결선 5"/>
          <p:cNvCxnSpPr>
            <a:stCxn id="4" idx="2"/>
            <a:endCxn id="56" idx="0"/>
          </p:cNvCxnSpPr>
          <p:nvPr/>
        </p:nvCxnSpPr>
        <p:spPr>
          <a:xfrm rot="5400000">
            <a:off x="3964777" y="1035827"/>
            <a:ext cx="35719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56132" y="2072472"/>
            <a:ext cx="301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sp>
        <p:nvSpPr>
          <p:cNvPr id="9" name="순서도: 판단 8"/>
          <p:cNvSpPr/>
          <p:nvPr/>
        </p:nvSpPr>
        <p:spPr>
          <a:xfrm>
            <a:off x="3286116" y="2143116"/>
            <a:ext cx="1714512" cy="71438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초회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" name="꺾인 연결선 9"/>
          <p:cNvCxnSpPr>
            <a:stCxn id="9" idx="2"/>
            <a:endCxn id="44" idx="0"/>
          </p:cNvCxnSpPr>
          <p:nvPr/>
        </p:nvCxnSpPr>
        <p:spPr>
          <a:xfrm rot="5400000">
            <a:off x="3964777" y="3036091"/>
            <a:ext cx="35719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714744" y="2857496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Y</a:t>
            </a:r>
            <a:endParaRPr lang="ko-KR" altLang="en-US" sz="1200" dirty="0"/>
          </a:p>
        </p:txBody>
      </p:sp>
      <p:sp>
        <p:nvSpPr>
          <p:cNvPr id="12" name="순서도: 처리 11"/>
          <p:cNvSpPr/>
          <p:nvPr/>
        </p:nvSpPr>
        <p:spPr>
          <a:xfrm>
            <a:off x="3357554" y="5072074"/>
            <a:ext cx="1571636" cy="42862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재검상태변환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Retest = ‘1’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3" name="꺾인 연결선 14"/>
          <p:cNvCxnSpPr>
            <a:stCxn id="9" idx="3"/>
            <a:endCxn id="22" idx="0"/>
          </p:cNvCxnSpPr>
          <p:nvPr/>
        </p:nvCxnSpPr>
        <p:spPr>
          <a:xfrm>
            <a:off x="5000628" y="2500306"/>
            <a:ext cx="1643074" cy="171451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715008" y="214290"/>
            <a:ext cx="307183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/>
              <a:t>예외처리</a:t>
            </a:r>
            <a:endParaRPr lang="en-US" altLang="ko-KR" sz="900" b="1" dirty="0" smtClean="0"/>
          </a:p>
          <a:p>
            <a:r>
              <a:rPr lang="en-US" altLang="ko-KR" sz="900" b="1" dirty="0" smtClean="0"/>
              <a:t>- </a:t>
            </a:r>
            <a:r>
              <a:rPr lang="ko-KR" altLang="en-US" sz="900" b="1" dirty="0" smtClean="0"/>
              <a:t>결과</a:t>
            </a:r>
            <a:r>
              <a:rPr lang="en-US" altLang="ko-KR" sz="900" b="1" dirty="0" smtClean="0"/>
              <a:t> &lt; 0.9 		</a:t>
            </a:r>
            <a:r>
              <a:rPr lang="en-US" altLang="ko-KR" sz="900" b="1" dirty="0" smtClean="0">
                <a:sym typeface="Wingdings" pitchFamily="2" charset="2"/>
              </a:rPr>
              <a:t> </a:t>
            </a:r>
            <a:r>
              <a:rPr lang="ko-KR" altLang="en-US" sz="900" b="1" dirty="0" err="1" smtClean="0"/>
              <a:t>겱과</a:t>
            </a:r>
            <a:r>
              <a:rPr lang="en-US" altLang="ko-KR" sz="900" b="1" dirty="0" smtClean="0"/>
              <a:t> = "-“</a:t>
            </a:r>
          </a:p>
          <a:p>
            <a:r>
              <a:rPr lang="en-US" altLang="ko-KR" sz="900" b="1" dirty="0" smtClean="0"/>
              <a:t>- </a:t>
            </a:r>
            <a:r>
              <a:rPr lang="ko-KR" altLang="en-US" sz="900" b="1" dirty="0" smtClean="0"/>
              <a:t>결과</a:t>
            </a:r>
            <a:r>
              <a:rPr lang="en-US" altLang="ko-KR" sz="900" b="1" dirty="0" smtClean="0"/>
              <a:t> &lt;= 0.999 And </a:t>
            </a:r>
            <a:r>
              <a:rPr lang="ko-KR" altLang="en-US" sz="900" b="1" dirty="0" smtClean="0"/>
              <a:t>결과</a:t>
            </a:r>
            <a:r>
              <a:rPr lang="en-US" altLang="ko-KR" sz="900" b="1" dirty="0" smtClean="0"/>
              <a:t>&gt;= 0.9  </a:t>
            </a:r>
            <a:r>
              <a:rPr lang="en-US" altLang="ko-KR" sz="900" b="1" dirty="0" smtClean="0">
                <a:sym typeface="Wingdings" pitchFamily="2" charset="2"/>
              </a:rPr>
              <a:t> </a:t>
            </a:r>
            <a:r>
              <a:rPr lang="ko-KR" altLang="en-US" sz="900" b="1" dirty="0" smtClean="0">
                <a:sym typeface="Wingdings" pitchFamily="2" charset="2"/>
              </a:rPr>
              <a:t>결과 </a:t>
            </a:r>
            <a:r>
              <a:rPr lang="en-US" altLang="ko-KR" sz="900" b="1" dirty="0">
                <a:sym typeface="Wingdings" pitchFamily="2" charset="2"/>
              </a:rPr>
              <a:t>=</a:t>
            </a:r>
            <a:r>
              <a:rPr lang="en-US" altLang="ko-KR" sz="900" b="1" dirty="0" smtClean="0"/>
              <a:t> "/"</a:t>
            </a:r>
          </a:p>
          <a:p>
            <a:r>
              <a:rPr lang="en-US" altLang="ko-KR" sz="900" b="1" dirty="0" smtClean="0"/>
              <a:t>- </a:t>
            </a:r>
            <a:r>
              <a:rPr lang="ko-KR" altLang="en-US" sz="900" b="1" dirty="0" smtClean="0"/>
              <a:t>결과 </a:t>
            </a:r>
            <a:r>
              <a:rPr lang="en-US" altLang="ko-KR" sz="900" b="1" dirty="0" smtClean="0"/>
              <a:t>&gt;= 1 		</a:t>
            </a:r>
            <a:r>
              <a:rPr lang="en-US" altLang="ko-KR" sz="900" b="1" dirty="0" smtClean="0">
                <a:sym typeface="Wingdings" pitchFamily="2" charset="2"/>
              </a:rPr>
              <a:t> </a:t>
            </a:r>
            <a:r>
              <a:rPr lang="ko-KR" altLang="en-US" sz="900" b="1" dirty="0" smtClean="0">
                <a:sym typeface="Wingdings" pitchFamily="2" charset="2"/>
              </a:rPr>
              <a:t>결과</a:t>
            </a:r>
            <a:r>
              <a:rPr lang="en-US" altLang="ko-KR" sz="900" b="1" dirty="0" smtClean="0"/>
              <a:t> = "+"</a:t>
            </a:r>
          </a:p>
          <a:p>
            <a:r>
              <a:rPr lang="en-US" altLang="ko-KR" sz="900" b="1" dirty="0" smtClean="0"/>
              <a:t>- </a:t>
            </a:r>
            <a:r>
              <a:rPr lang="ko-KR" altLang="en-US" sz="900" b="1" dirty="0" smtClean="0"/>
              <a:t>나머지</a:t>
            </a:r>
            <a:r>
              <a:rPr lang="en-US" altLang="ko-KR" sz="900" b="1" dirty="0" smtClean="0"/>
              <a:t> 		</a:t>
            </a:r>
            <a:r>
              <a:rPr lang="en-US" altLang="ko-KR" sz="900" b="1" dirty="0" smtClean="0">
                <a:sym typeface="Wingdings" pitchFamily="2" charset="2"/>
              </a:rPr>
              <a:t> </a:t>
            </a:r>
            <a:r>
              <a:rPr lang="ko-KR" altLang="en-US" sz="900" b="1" dirty="0" smtClean="0">
                <a:sym typeface="Wingdings" pitchFamily="2" charset="2"/>
              </a:rPr>
              <a:t>결과 </a:t>
            </a:r>
            <a:r>
              <a:rPr lang="en-US" altLang="ko-KR" sz="900" b="1" dirty="0" smtClean="0"/>
              <a:t>= "-“</a:t>
            </a:r>
          </a:p>
          <a:p>
            <a:endParaRPr lang="en-US" altLang="ko-KR" sz="900" b="1" dirty="0" smtClean="0"/>
          </a:p>
          <a:p>
            <a:r>
              <a:rPr lang="ko-KR" altLang="en-US" sz="900" b="1" dirty="0" smtClean="0"/>
              <a:t>공통</a:t>
            </a:r>
            <a:endParaRPr lang="en-US" altLang="ko-KR" sz="900" b="1" dirty="0" smtClean="0"/>
          </a:p>
          <a:p>
            <a:r>
              <a:rPr lang="en-US" altLang="ko-KR" sz="900" b="1" dirty="0" smtClean="0"/>
              <a:t>- </a:t>
            </a:r>
            <a:r>
              <a:rPr lang="ko-KR" altLang="en-US" sz="900" b="1" dirty="0" err="1" smtClean="0"/>
              <a:t>초회</a:t>
            </a:r>
            <a:r>
              <a:rPr lang="ko-KR" altLang="en-US" sz="900" b="1" dirty="0" smtClean="0"/>
              <a:t> </a:t>
            </a:r>
            <a:r>
              <a:rPr lang="en-US" altLang="ko-KR" sz="900" b="1" dirty="0" smtClean="0"/>
              <a:t>RSTCD,RSTCD1 </a:t>
            </a:r>
            <a:r>
              <a:rPr lang="ko-KR" altLang="en-US" sz="900" b="1" dirty="0" smtClean="0"/>
              <a:t>저장 </a:t>
            </a:r>
            <a:endParaRPr lang="en-US" altLang="ko-KR" sz="900" b="1" dirty="0" smtClean="0"/>
          </a:p>
          <a:p>
            <a:pPr>
              <a:buFontTx/>
              <a:buChar char="-"/>
            </a:pPr>
            <a:r>
              <a:rPr lang="ko-KR" altLang="en-US" sz="900" b="1" dirty="0" smtClean="0"/>
              <a:t> 이후 결과</a:t>
            </a:r>
            <a:r>
              <a:rPr lang="en-US" altLang="ko-KR" sz="900" b="1" dirty="0" smtClean="0"/>
              <a:t> RSTCD2~5 </a:t>
            </a:r>
            <a:r>
              <a:rPr lang="ko-KR" altLang="en-US" sz="900" b="1" dirty="0" smtClean="0"/>
              <a:t>에</a:t>
            </a:r>
            <a:r>
              <a:rPr lang="en-US" altLang="ko-KR" sz="900" b="1" dirty="0" smtClean="0"/>
              <a:t> </a:t>
            </a:r>
            <a:r>
              <a:rPr lang="ko-KR" altLang="en-US" sz="900" b="1" dirty="0" smtClean="0"/>
              <a:t>저장</a:t>
            </a:r>
            <a:r>
              <a:rPr lang="en-US" altLang="ko-KR" sz="900" b="1" dirty="0"/>
              <a:t>,</a:t>
            </a:r>
            <a:r>
              <a:rPr lang="ko-KR" altLang="en-US" sz="900" b="1" dirty="0" smtClean="0"/>
              <a:t> </a:t>
            </a:r>
            <a:r>
              <a:rPr lang="en-US" altLang="ko-KR" sz="900" b="1" dirty="0" smtClean="0"/>
              <a:t>RSTCD </a:t>
            </a:r>
            <a:r>
              <a:rPr lang="ko-KR" altLang="en-US" sz="900" b="1" dirty="0" smtClean="0"/>
              <a:t>업데이트</a:t>
            </a:r>
            <a:endParaRPr lang="en-US" altLang="ko-KR" sz="900" b="1" dirty="0" smtClean="0"/>
          </a:p>
          <a:p>
            <a:pPr>
              <a:buFontTx/>
              <a:buChar char="-"/>
            </a:pPr>
            <a:r>
              <a:rPr lang="en-US" altLang="ko-KR" sz="900" b="1" dirty="0"/>
              <a:t> </a:t>
            </a:r>
            <a:r>
              <a:rPr lang="ko-KR" altLang="en-US" sz="900" b="1" dirty="0" smtClean="0"/>
              <a:t>검사항목</a:t>
            </a:r>
            <a:r>
              <a:rPr lang="en-US" altLang="ko-KR" sz="900" b="1" dirty="0" smtClean="0"/>
              <a:t> : </a:t>
            </a:r>
            <a:r>
              <a:rPr lang="en-US" altLang="ko-KR" sz="900" b="1" dirty="0" err="1" smtClean="0"/>
              <a:t>HbsAg</a:t>
            </a:r>
            <a:r>
              <a:rPr lang="en-US" altLang="ko-KR" sz="900" b="1" dirty="0" smtClean="0"/>
              <a:t>[L6125]</a:t>
            </a:r>
            <a:endParaRPr lang="en-US" altLang="ko-KR" sz="9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57158" y="642918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면</a:t>
            </a:r>
            <a:r>
              <a:rPr lang="ko-KR" altLang="en-US" dirty="0"/>
              <a:t>역</a:t>
            </a:r>
            <a:endParaRPr lang="en-US" altLang="ko-KR" dirty="0" smtClean="0"/>
          </a:p>
          <a:p>
            <a:r>
              <a:rPr lang="en-US" altLang="ko-KR" dirty="0" smtClean="0"/>
              <a:t>E170,E411</a:t>
            </a:r>
            <a:endParaRPr lang="ko-KR" altLang="en-US" dirty="0"/>
          </a:p>
        </p:txBody>
      </p:sp>
      <p:sp>
        <p:nvSpPr>
          <p:cNvPr id="22" name="순서도: 처리 21"/>
          <p:cNvSpPr/>
          <p:nvPr/>
        </p:nvSpPr>
        <p:spPr>
          <a:xfrm>
            <a:off x="5857884" y="4214818"/>
            <a:ext cx="1571636" cy="42862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결과저장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8" name="꺾인 연결선 14"/>
          <p:cNvCxnSpPr>
            <a:stCxn id="33" idx="2"/>
            <a:endCxn id="12" idx="0"/>
          </p:cNvCxnSpPr>
          <p:nvPr/>
        </p:nvCxnSpPr>
        <p:spPr>
          <a:xfrm rot="5400000">
            <a:off x="3964777" y="4893479"/>
            <a:ext cx="35719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14"/>
          <p:cNvCxnSpPr>
            <a:stCxn id="12" idx="2"/>
            <a:endCxn id="30" idx="0"/>
          </p:cNvCxnSpPr>
          <p:nvPr/>
        </p:nvCxnSpPr>
        <p:spPr>
          <a:xfrm rot="5400000">
            <a:off x="3929058" y="5715016"/>
            <a:ext cx="428628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3500430" y="5929330"/>
            <a:ext cx="1285884" cy="2857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2" name="꺾인 연결선 14"/>
          <p:cNvCxnSpPr>
            <a:stCxn id="22" idx="2"/>
            <a:endCxn id="30" idx="3"/>
          </p:cNvCxnSpPr>
          <p:nvPr/>
        </p:nvCxnSpPr>
        <p:spPr>
          <a:xfrm rot="5400000">
            <a:off x="5000628" y="4429132"/>
            <a:ext cx="1428760" cy="185738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순서도: 처리 32"/>
          <p:cNvSpPr/>
          <p:nvPr/>
        </p:nvSpPr>
        <p:spPr>
          <a:xfrm>
            <a:off x="3357554" y="4286256"/>
            <a:ext cx="1571636" cy="42862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결과저장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순서도: 처리 39"/>
          <p:cNvSpPr/>
          <p:nvPr/>
        </p:nvSpPr>
        <p:spPr>
          <a:xfrm>
            <a:off x="928662" y="4214818"/>
            <a:ext cx="1571636" cy="42862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결과저장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714612" y="3357562"/>
            <a:ext cx="301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sp>
        <p:nvSpPr>
          <p:cNvPr id="44" name="순서도: 판단 43"/>
          <p:cNvSpPr/>
          <p:nvPr/>
        </p:nvSpPr>
        <p:spPr>
          <a:xfrm>
            <a:off x="3286116" y="3214686"/>
            <a:ext cx="1714512" cy="71438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결과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= ‘*’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67144" y="3937819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Y</a:t>
            </a:r>
            <a:endParaRPr lang="ko-KR" altLang="en-US" sz="1200" dirty="0"/>
          </a:p>
        </p:txBody>
      </p:sp>
      <p:cxnSp>
        <p:nvCxnSpPr>
          <p:cNvPr id="47" name="꺾인 연결선 14"/>
          <p:cNvCxnSpPr>
            <a:stCxn id="44" idx="1"/>
            <a:endCxn id="40" idx="0"/>
          </p:cNvCxnSpPr>
          <p:nvPr/>
        </p:nvCxnSpPr>
        <p:spPr>
          <a:xfrm rot="10800000" flipV="1">
            <a:off x="1714480" y="3571876"/>
            <a:ext cx="1571636" cy="64294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44" idx="2"/>
            <a:endCxn id="33" idx="0"/>
          </p:cNvCxnSpPr>
          <p:nvPr/>
        </p:nvCxnSpPr>
        <p:spPr>
          <a:xfrm rot="5400000">
            <a:off x="3964777" y="4107661"/>
            <a:ext cx="35719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14"/>
          <p:cNvCxnSpPr>
            <a:stCxn id="40" idx="2"/>
            <a:endCxn id="30" idx="1"/>
          </p:cNvCxnSpPr>
          <p:nvPr/>
        </p:nvCxnSpPr>
        <p:spPr>
          <a:xfrm rot="16200000" flipH="1">
            <a:off x="1893075" y="4464851"/>
            <a:ext cx="1428760" cy="17859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순서도: 처리 55"/>
          <p:cNvSpPr/>
          <p:nvPr/>
        </p:nvSpPr>
        <p:spPr>
          <a:xfrm>
            <a:off x="3000364" y="1214422"/>
            <a:ext cx="2286016" cy="64294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검사순번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찾아오기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대</a:t>
            </a:r>
            <a:r>
              <a:rPr lang="ko-KR" altLang="en-US" sz="900" b="1" dirty="0">
                <a:solidFill>
                  <a:schemeClr val="tx1"/>
                </a:solidFill>
              </a:rPr>
              <a:t>상</a:t>
            </a:r>
            <a:r>
              <a:rPr lang="ko-KR" altLang="en-US" sz="900" b="1" dirty="0" smtClean="0">
                <a:solidFill>
                  <a:schemeClr val="tx1"/>
                </a:solidFill>
              </a:rPr>
              <a:t>항목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:   HCV[L6121], HIV[L6122], MAL[L6123],HTLV[L6124]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59" name="꺾인 연결선 58"/>
          <p:cNvCxnSpPr>
            <a:stCxn id="56" idx="2"/>
            <a:endCxn id="9" idx="0"/>
          </p:cNvCxnSpPr>
          <p:nvPr/>
        </p:nvCxnSpPr>
        <p:spPr>
          <a:xfrm rot="5400000">
            <a:off x="4000496" y="2000240"/>
            <a:ext cx="285752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500430" y="1500174"/>
            <a:ext cx="1285884" cy="2857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시작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56132" y="2072472"/>
            <a:ext cx="301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sp>
        <p:nvSpPr>
          <p:cNvPr id="7" name="순서도: 판단 6"/>
          <p:cNvSpPr/>
          <p:nvPr/>
        </p:nvSpPr>
        <p:spPr>
          <a:xfrm>
            <a:off x="3286116" y="2143116"/>
            <a:ext cx="1714512" cy="71438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초회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8" name="꺾인 연결선 7"/>
          <p:cNvCxnSpPr>
            <a:stCxn id="7" idx="2"/>
            <a:endCxn id="22" idx="0"/>
          </p:cNvCxnSpPr>
          <p:nvPr/>
        </p:nvCxnSpPr>
        <p:spPr>
          <a:xfrm rot="5400000">
            <a:off x="3964777" y="3036091"/>
            <a:ext cx="35719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14744" y="2857496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Y</a:t>
            </a:r>
            <a:endParaRPr lang="ko-KR" altLang="en-US" sz="1200" dirty="0"/>
          </a:p>
        </p:txBody>
      </p:sp>
      <p:sp>
        <p:nvSpPr>
          <p:cNvPr id="10" name="순서도: 처리 9"/>
          <p:cNvSpPr/>
          <p:nvPr/>
        </p:nvSpPr>
        <p:spPr>
          <a:xfrm>
            <a:off x="3357554" y="5072074"/>
            <a:ext cx="1571636" cy="42862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재검상태변환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Retest = ‘1’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1" name="꺾인 연결선 14"/>
          <p:cNvCxnSpPr>
            <a:stCxn id="7" idx="3"/>
            <a:endCxn id="14" idx="0"/>
          </p:cNvCxnSpPr>
          <p:nvPr/>
        </p:nvCxnSpPr>
        <p:spPr>
          <a:xfrm>
            <a:off x="5000628" y="2500306"/>
            <a:ext cx="1643074" cy="171451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5715008" y="214290"/>
            <a:ext cx="3071834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/>
              <a:t>예외처리</a:t>
            </a:r>
            <a:endParaRPr lang="en-US" altLang="ko-KR" sz="900" b="1" dirty="0" smtClean="0"/>
          </a:p>
          <a:p>
            <a:r>
              <a:rPr lang="en-US" altLang="ko-KR" sz="900" b="1" dirty="0" smtClean="0"/>
              <a:t>ALT</a:t>
            </a:r>
          </a:p>
          <a:p>
            <a:pPr>
              <a:buFontTx/>
              <a:buChar char="-"/>
            </a:pPr>
            <a:r>
              <a:rPr lang="ko-KR" altLang="en-US" sz="900" b="1" dirty="0" smtClean="0"/>
              <a:t> 결과</a:t>
            </a:r>
            <a:r>
              <a:rPr lang="en-US" altLang="ko-KR" sz="900" b="1" dirty="0" smtClean="0"/>
              <a:t> &gt; 64 	</a:t>
            </a:r>
            <a:r>
              <a:rPr lang="en-US" altLang="ko-KR" sz="900" b="1" dirty="0" smtClean="0">
                <a:sym typeface="Wingdings" pitchFamily="2" charset="2"/>
              </a:rPr>
              <a:t> </a:t>
            </a:r>
            <a:r>
              <a:rPr lang="ko-KR" altLang="en-US" sz="900" b="1" dirty="0" err="1" smtClean="0"/>
              <a:t>겱과</a:t>
            </a:r>
            <a:r>
              <a:rPr lang="en-US" altLang="ko-KR" sz="900" b="1" dirty="0" smtClean="0"/>
              <a:t> = “*“</a:t>
            </a:r>
          </a:p>
          <a:p>
            <a:pPr>
              <a:buFontTx/>
              <a:buChar char="-"/>
            </a:pPr>
            <a:r>
              <a:rPr lang="ko-KR" altLang="en-US" sz="900" b="1" dirty="0" smtClean="0"/>
              <a:t> 결과 </a:t>
            </a:r>
            <a:r>
              <a:rPr lang="en-US" altLang="ko-KR" sz="900" b="1" dirty="0" smtClean="0"/>
              <a:t>&lt; 3 	</a:t>
            </a:r>
            <a:r>
              <a:rPr lang="en-US" altLang="ko-KR" sz="900" b="1" dirty="0" smtClean="0">
                <a:sym typeface="Wingdings" pitchFamily="2" charset="2"/>
              </a:rPr>
              <a:t> </a:t>
            </a:r>
            <a:r>
              <a:rPr lang="ko-KR" altLang="en-US" sz="900" b="1" dirty="0" smtClean="0">
                <a:sym typeface="Wingdings" pitchFamily="2" charset="2"/>
              </a:rPr>
              <a:t>결과</a:t>
            </a:r>
            <a:r>
              <a:rPr lang="en-US" altLang="ko-KR" sz="900" b="1" dirty="0" smtClean="0"/>
              <a:t> = “*"</a:t>
            </a:r>
          </a:p>
          <a:p>
            <a:pPr>
              <a:buFontTx/>
              <a:buChar char="-"/>
            </a:pPr>
            <a:r>
              <a:rPr lang="ko-KR" altLang="en-US" sz="900" b="1" dirty="0" smtClean="0"/>
              <a:t>나머지</a:t>
            </a:r>
            <a:r>
              <a:rPr lang="en-US" altLang="ko-KR" sz="900" b="1" dirty="0" smtClean="0"/>
              <a:t>	</a:t>
            </a:r>
            <a:r>
              <a:rPr lang="en-US" altLang="ko-KR" sz="900" b="1" dirty="0" smtClean="0">
                <a:sym typeface="Wingdings" pitchFamily="2" charset="2"/>
              </a:rPr>
              <a:t> </a:t>
            </a:r>
            <a:r>
              <a:rPr lang="ko-KR" altLang="en-US" sz="900" b="1" dirty="0" smtClean="0">
                <a:sym typeface="Wingdings" pitchFamily="2" charset="2"/>
              </a:rPr>
              <a:t>결과 </a:t>
            </a:r>
            <a:r>
              <a:rPr lang="en-US" altLang="ko-KR" sz="900" b="1" dirty="0" smtClean="0"/>
              <a:t>= "-“</a:t>
            </a:r>
          </a:p>
          <a:p>
            <a:r>
              <a:rPr lang="en-US" altLang="ko-KR" sz="900" b="1" dirty="0"/>
              <a:t>T</a:t>
            </a:r>
            <a:r>
              <a:rPr lang="en-US" altLang="ko-KR" sz="900" b="1" dirty="0" smtClean="0"/>
              <a:t>P</a:t>
            </a:r>
          </a:p>
          <a:p>
            <a:pPr>
              <a:buFontTx/>
              <a:buChar char="-"/>
            </a:pPr>
            <a:r>
              <a:rPr lang="ko-KR" altLang="en-US" sz="900" b="1" dirty="0" smtClean="0"/>
              <a:t> 결과</a:t>
            </a:r>
            <a:r>
              <a:rPr lang="en-US" altLang="ko-KR" sz="900" b="1" dirty="0" smtClean="0"/>
              <a:t> &gt;= 6.6 &amp; </a:t>
            </a:r>
            <a:r>
              <a:rPr lang="ko-KR" altLang="en-US" sz="900" b="1" dirty="0" smtClean="0"/>
              <a:t>결과 </a:t>
            </a:r>
            <a:r>
              <a:rPr lang="en-US" altLang="ko-KR" sz="900" b="1" dirty="0" smtClean="0"/>
              <a:t>&lt;= 8.8</a:t>
            </a:r>
            <a:r>
              <a:rPr lang="en-US" altLang="ko-KR" sz="900" b="1" dirty="0" smtClean="0">
                <a:sym typeface="Wingdings" pitchFamily="2" charset="2"/>
              </a:rPr>
              <a:t> </a:t>
            </a:r>
            <a:r>
              <a:rPr lang="ko-KR" altLang="en-US" sz="900" b="1" dirty="0" err="1" smtClean="0"/>
              <a:t>겱과</a:t>
            </a:r>
            <a:r>
              <a:rPr lang="en-US" altLang="ko-KR" sz="900" b="1" dirty="0" smtClean="0"/>
              <a:t> = “-“</a:t>
            </a:r>
          </a:p>
          <a:p>
            <a:r>
              <a:rPr lang="en-US" altLang="ko-KR" sz="900" b="1" dirty="0" smtClean="0"/>
              <a:t>- </a:t>
            </a:r>
            <a:r>
              <a:rPr lang="ko-KR" altLang="en-US" sz="900" b="1" dirty="0" smtClean="0"/>
              <a:t>나머지 </a:t>
            </a:r>
            <a:r>
              <a:rPr lang="en-US" altLang="ko-KR" sz="900" b="1" dirty="0" smtClean="0">
                <a:sym typeface="Wingdings" pitchFamily="2" charset="2"/>
              </a:rPr>
              <a:t> </a:t>
            </a:r>
            <a:r>
              <a:rPr lang="ko-KR" altLang="en-US" sz="900" b="1" dirty="0" smtClean="0">
                <a:sym typeface="Wingdings" pitchFamily="2" charset="2"/>
              </a:rPr>
              <a:t>정상</a:t>
            </a:r>
            <a:endParaRPr lang="en-US" altLang="ko-KR" sz="900" b="1" dirty="0" smtClean="0"/>
          </a:p>
          <a:p>
            <a:endParaRPr lang="en-US" altLang="ko-KR" sz="900" b="1" dirty="0" smtClean="0"/>
          </a:p>
          <a:p>
            <a:r>
              <a:rPr lang="ko-KR" altLang="en-US" sz="900" b="1" dirty="0" smtClean="0"/>
              <a:t>공통</a:t>
            </a:r>
            <a:endParaRPr lang="en-US" altLang="ko-KR" sz="900" b="1" dirty="0" smtClean="0"/>
          </a:p>
          <a:p>
            <a:r>
              <a:rPr lang="en-US" altLang="ko-KR" sz="900" b="1" dirty="0" smtClean="0"/>
              <a:t>- </a:t>
            </a:r>
            <a:r>
              <a:rPr lang="ko-KR" altLang="en-US" sz="900" b="1" dirty="0" err="1" smtClean="0"/>
              <a:t>초회</a:t>
            </a:r>
            <a:r>
              <a:rPr lang="ko-KR" altLang="en-US" sz="900" b="1" dirty="0" smtClean="0"/>
              <a:t> </a:t>
            </a:r>
            <a:r>
              <a:rPr lang="en-US" altLang="ko-KR" sz="900" b="1" dirty="0" smtClean="0"/>
              <a:t>RSTCD </a:t>
            </a:r>
            <a:r>
              <a:rPr lang="ko-KR" altLang="en-US" sz="900" b="1" dirty="0" smtClean="0"/>
              <a:t>저장 </a:t>
            </a:r>
            <a:endParaRPr lang="en-US" altLang="ko-KR" sz="900" b="1" dirty="0" smtClean="0"/>
          </a:p>
          <a:p>
            <a:pPr>
              <a:buFontTx/>
              <a:buChar char="-"/>
            </a:pPr>
            <a:r>
              <a:rPr lang="ko-KR" altLang="en-US" sz="900" b="1" dirty="0" smtClean="0"/>
              <a:t> 이후 결과</a:t>
            </a:r>
            <a:r>
              <a:rPr lang="en-US" altLang="ko-KR" sz="900" b="1" dirty="0" smtClean="0"/>
              <a:t> RSTCD1~5 </a:t>
            </a:r>
            <a:r>
              <a:rPr lang="ko-KR" altLang="en-US" sz="900" b="1" dirty="0" smtClean="0"/>
              <a:t>에</a:t>
            </a:r>
            <a:r>
              <a:rPr lang="en-US" altLang="ko-KR" sz="900" b="1" dirty="0" smtClean="0"/>
              <a:t> </a:t>
            </a:r>
            <a:r>
              <a:rPr lang="ko-KR" altLang="en-US" sz="900" b="1" dirty="0" smtClean="0"/>
              <a:t>저장</a:t>
            </a:r>
            <a:r>
              <a:rPr lang="en-US" altLang="ko-KR" sz="900" b="1" dirty="0"/>
              <a:t>,</a:t>
            </a:r>
            <a:r>
              <a:rPr lang="ko-KR" altLang="en-US" sz="900" b="1" dirty="0" smtClean="0"/>
              <a:t> </a:t>
            </a:r>
            <a:r>
              <a:rPr lang="en-US" altLang="ko-KR" sz="900" b="1" dirty="0" smtClean="0"/>
              <a:t>RSTCD </a:t>
            </a:r>
            <a:r>
              <a:rPr lang="ko-KR" altLang="en-US" sz="900" b="1" dirty="0" smtClean="0"/>
              <a:t>업데이트 </a:t>
            </a:r>
            <a:r>
              <a:rPr lang="ko-KR" altLang="en-US" sz="900" b="1" dirty="0" err="1" smtClean="0"/>
              <a:t>안함</a:t>
            </a:r>
            <a:endParaRPr lang="en-US" altLang="ko-KR" sz="900" b="1" dirty="0" smtClean="0"/>
          </a:p>
          <a:p>
            <a:pPr>
              <a:buFontTx/>
              <a:buChar char="-"/>
            </a:pPr>
            <a:r>
              <a:rPr lang="en-US" altLang="ko-KR" sz="900" b="1" dirty="0"/>
              <a:t> </a:t>
            </a:r>
            <a:r>
              <a:rPr lang="ko-KR" altLang="en-US" sz="900" b="1" dirty="0" smtClean="0"/>
              <a:t>검사항목</a:t>
            </a:r>
            <a:r>
              <a:rPr lang="en-US" altLang="ko-KR" sz="900" b="1" dirty="0" smtClean="0"/>
              <a:t> : ALT[L1000], TP[L1001]</a:t>
            </a:r>
            <a:endParaRPr lang="en-US" altLang="ko-KR" sz="9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57158" y="642918"/>
            <a:ext cx="875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화학</a:t>
            </a:r>
            <a:endParaRPr lang="en-US" altLang="ko-KR" dirty="0" smtClean="0"/>
          </a:p>
          <a:p>
            <a:r>
              <a:rPr lang="en-US" altLang="ko-KR" dirty="0" smtClean="0"/>
              <a:t>AU640</a:t>
            </a:r>
            <a:endParaRPr lang="ko-KR" altLang="en-US" dirty="0"/>
          </a:p>
        </p:txBody>
      </p:sp>
      <p:sp>
        <p:nvSpPr>
          <p:cNvPr id="14" name="순서도: 처리 13"/>
          <p:cNvSpPr/>
          <p:nvPr/>
        </p:nvSpPr>
        <p:spPr>
          <a:xfrm>
            <a:off x="5857884" y="4214818"/>
            <a:ext cx="1571636" cy="42862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결과저장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5" name="꺾인 연결선 14"/>
          <p:cNvCxnSpPr>
            <a:stCxn id="19" idx="2"/>
            <a:endCxn id="10" idx="0"/>
          </p:cNvCxnSpPr>
          <p:nvPr/>
        </p:nvCxnSpPr>
        <p:spPr>
          <a:xfrm rot="5400000">
            <a:off x="3964777" y="4893479"/>
            <a:ext cx="35719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4"/>
          <p:cNvCxnSpPr>
            <a:stCxn id="10" idx="2"/>
            <a:endCxn id="17" idx="0"/>
          </p:cNvCxnSpPr>
          <p:nvPr/>
        </p:nvCxnSpPr>
        <p:spPr>
          <a:xfrm rot="5400000">
            <a:off x="3929058" y="5715016"/>
            <a:ext cx="428628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3500430" y="5929330"/>
            <a:ext cx="1285884" cy="2857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8" name="꺾인 연결선 14"/>
          <p:cNvCxnSpPr>
            <a:stCxn id="14" idx="2"/>
            <a:endCxn id="17" idx="3"/>
          </p:cNvCxnSpPr>
          <p:nvPr/>
        </p:nvCxnSpPr>
        <p:spPr>
          <a:xfrm rot="5400000">
            <a:off x="5000628" y="4429132"/>
            <a:ext cx="1428760" cy="185738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순서도: 처리 18"/>
          <p:cNvSpPr/>
          <p:nvPr/>
        </p:nvSpPr>
        <p:spPr>
          <a:xfrm>
            <a:off x="3357554" y="4286256"/>
            <a:ext cx="1571636" cy="42862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결과저장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순서도: 처리 19"/>
          <p:cNvSpPr/>
          <p:nvPr/>
        </p:nvSpPr>
        <p:spPr>
          <a:xfrm>
            <a:off x="928662" y="4214818"/>
            <a:ext cx="1571636" cy="42862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결과저장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14612" y="3357562"/>
            <a:ext cx="301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sp>
        <p:nvSpPr>
          <p:cNvPr id="22" name="순서도: 판단 21"/>
          <p:cNvSpPr/>
          <p:nvPr/>
        </p:nvSpPr>
        <p:spPr>
          <a:xfrm>
            <a:off x="3286116" y="3214686"/>
            <a:ext cx="1714512" cy="71438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결과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= ‘*’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67144" y="3937819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Y</a:t>
            </a:r>
            <a:endParaRPr lang="ko-KR" altLang="en-US" sz="1200" dirty="0"/>
          </a:p>
        </p:txBody>
      </p:sp>
      <p:cxnSp>
        <p:nvCxnSpPr>
          <p:cNvPr id="24" name="꺾인 연결선 14"/>
          <p:cNvCxnSpPr>
            <a:stCxn id="22" idx="1"/>
            <a:endCxn id="20" idx="0"/>
          </p:cNvCxnSpPr>
          <p:nvPr/>
        </p:nvCxnSpPr>
        <p:spPr>
          <a:xfrm rot="10800000" flipV="1">
            <a:off x="1714480" y="3571876"/>
            <a:ext cx="1571636" cy="64294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22" idx="2"/>
            <a:endCxn id="19" idx="0"/>
          </p:cNvCxnSpPr>
          <p:nvPr/>
        </p:nvCxnSpPr>
        <p:spPr>
          <a:xfrm rot="5400000">
            <a:off x="3964777" y="4107661"/>
            <a:ext cx="35719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14"/>
          <p:cNvCxnSpPr>
            <a:stCxn id="20" idx="2"/>
            <a:endCxn id="17" idx="1"/>
          </p:cNvCxnSpPr>
          <p:nvPr/>
        </p:nvCxnSpPr>
        <p:spPr>
          <a:xfrm rot="16200000" flipH="1">
            <a:off x="1893075" y="4464851"/>
            <a:ext cx="1428760" cy="17859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4" idx="2"/>
            <a:endCxn id="7" idx="0"/>
          </p:cNvCxnSpPr>
          <p:nvPr/>
        </p:nvCxnSpPr>
        <p:spPr>
          <a:xfrm rot="5400000">
            <a:off x="3964777" y="1964521"/>
            <a:ext cx="35719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468</Words>
  <Application>Microsoft Office PowerPoint</Application>
  <PresentationFormat>화면 슬라이드 쇼(4:3)</PresentationFormat>
  <Paragraphs>188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ohsewon</dc:creator>
  <cp:lastModifiedBy>ohsewon</cp:lastModifiedBy>
  <cp:revision>32</cp:revision>
  <dcterms:created xsi:type="dcterms:W3CDTF">2013-05-14T01:59:13Z</dcterms:created>
  <dcterms:modified xsi:type="dcterms:W3CDTF">2013-05-16T06:47:19Z</dcterms:modified>
</cp:coreProperties>
</file>