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709" r:id="rId1"/>
  </p:sldMasterIdLst>
  <p:notesMasterIdLst>
    <p:notesMasterId r:id="rId32"/>
  </p:notesMasterIdLst>
  <p:handoutMasterIdLst>
    <p:handoutMasterId r:id="rId33"/>
  </p:handoutMasterIdLst>
  <p:sldIdLst>
    <p:sldId id="266" r:id="rId2"/>
    <p:sldId id="367" r:id="rId3"/>
    <p:sldId id="373" r:id="rId4"/>
    <p:sldId id="374" r:id="rId5"/>
    <p:sldId id="375" r:id="rId6"/>
    <p:sldId id="378" r:id="rId7"/>
    <p:sldId id="376" r:id="rId8"/>
    <p:sldId id="377" r:id="rId9"/>
    <p:sldId id="379" r:id="rId10"/>
    <p:sldId id="380" r:id="rId11"/>
    <p:sldId id="381" r:id="rId12"/>
    <p:sldId id="396" r:id="rId13"/>
    <p:sldId id="397" r:id="rId14"/>
    <p:sldId id="398" r:id="rId15"/>
    <p:sldId id="399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400" r:id="rId30"/>
    <p:sldId id="401" r:id="rId31"/>
  </p:sldIdLst>
  <p:sldSz cx="9906000" cy="6858000" type="A4"/>
  <p:notesSz cx="6797675" cy="9928225"/>
  <p:embeddedFontLst>
    <p:embeddedFont>
      <p:font typeface="맑은 고딕" pitchFamily="50" charset="-127"/>
      <p:regular r:id="rId34"/>
      <p:bold r:id="rId35"/>
    </p:embeddedFont>
    <p:embeddedFont>
      <p:font typeface="Constantia" pitchFamily="18" charset="0"/>
      <p:regular r:id="rId36"/>
      <p:bold r:id="rId37"/>
      <p:italic r:id="rId38"/>
      <p:boldItalic r:id="rId39"/>
    </p:embeddedFont>
    <p:embeddedFont>
      <p:font typeface="새굴림" pitchFamily="18" charset="-127"/>
      <p:regular r:id="rId40"/>
    </p:embeddedFont>
    <p:embeddedFont>
      <p:font typeface="HY엽서M" pitchFamily="18" charset="-127"/>
      <p:regular r:id="rId41"/>
    </p:embeddedFont>
    <p:embeddedFont>
      <p:font typeface="Yoon 윤고딕 540_TT" charset="-127"/>
      <p:regular r:id="rId42"/>
    </p:embeddedFont>
    <p:embeddedFont>
      <p:font typeface="Yoon 윤고딕 530_TT" charset="-127"/>
      <p:regular r:id="rId43"/>
    </p:embeddedFont>
    <p:embeddedFont>
      <p:font typeface="Wingdings 2" pitchFamily="18" charset="2"/>
      <p:regular r:id="rId44"/>
    </p:embeddedFont>
    <p:embeddedFont>
      <p:font typeface="HY헤드라인M" pitchFamily="18" charset="-127"/>
      <p:regular r:id="rId4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536575" indent="-100013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1073150" indent="-201613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611313" indent="-304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2147888" indent="-406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12">
          <p15:clr>
            <a:srgbClr val="A4A3A4"/>
          </p15:clr>
        </p15:guide>
        <p15:guide id="2" orient="horz" pos="3147">
          <p15:clr>
            <a:srgbClr val="A4A3A4"/>
          </p15:clr>
        </p15:guide>
        <p15:guide id="3" orient="horz" pos="3726">
          <p15:clr>
            <a:srgbClr val="A4A3A4"/>
          </p15:clr>
        </p15:guide>
        <p15:guide id="4" orient="horz" pos="1253">
          <p15:clr>
            <a:srgbClr val="A4A3A4"/>
          </p15:clr>
        </p15:guide>
        <p15:guide id="5" orient="horz" pos="4098">
          <p15:clr>
            <a:srgbClr val="A4A3A4"/>
          </p15:clr>
        </p15:guide>
        <p15:guide id="6" pos="5936">
          <p15:clr>
            <a:srgbClr val="A4A3A4"/>
          </p15:clr>
        </p15:guide>
        <p15:guide id="7" pos="1285">
          <p15:clr>
            <a:srgbClr val="A4A3A4"/>
          </p15:clr>
        </p15:guide>
        <p15:guide id="8" pos="1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FF"/>
    <a:srgbClr val="CCECFF"/>
    <a:srgbClr val="617FC3"/>
    <a:srgbClr val="993300"/>
    <a:srgbClr val="996633"/>
    <a:srgbClr val="663300"/>
    <a:srgbClr val="00FF00"/>
    <a:srgbClr val="748FC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89" autoAdjust="0"/>
    <p:restoredTop sz="99852" autoAdjust="0"/>
  </p:normalViewPr>
  <p:slideViewPr>
    <p:cSldViewPr>
      <p:cViewPr varScale="1">
        <p:scale>
          <a:sx n="115" d="100"/>
          <a:sy n="115" d="100"/>
        </p:scale>
        <p:origin x="-1404" y="-114"/>
      </p:cViewPr>
      <p:guideLst>
        <p:guide orient="horz" pos="1412"/>
        <p:guide orient="horz" pos="3147"/>
        <p:guide orient="horz" pos="3726"/>
        <p:guide orient="horz" pos="1253"/>
        <p:guide orient="horz" pos="4098"/>
        <p:guide pos="5936"/>
        <p:guide pos="1285"/>
        <p:guide pos="1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444" y="-108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7047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503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4" rIns="91430" bIns="4571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96B5E2-ED1A-412C-A60E-2B01F96917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2803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36575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7315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11313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47888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85649" algn="l" defTabSz="107426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22778" algn="l" defTabSz="107426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9908" algn="l" defTabSz="107426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7038" algn="l" defTabSz="107426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0"/>
              </a:spcBef>
            </a:pPr>
            <a:fld id="{42ACA5C9-C708-4545-B598-C5EB50C6BD61}" type="slidenum">
              <a:rPr lang="en-US" altLang="ko-KR" sz="1200" smtClean="0"/>
              <a:pPr>
                <a:spcBef>
                  <a:spcPct val="0"/>
                </a:spcBef>
              </a:pPr>
              <a:t>0</a:t>
            </a:fld>
            <a:endParaRPr lang="en-US" altLang="ko-K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95325" y="763588"/>
            <a:ext cx="5389563" cy="3732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906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2004C-39A0-416D-8A63-2E2DD0E67C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189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:\vaforce\vaf\원앙\그림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4574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2F3D0-08C4-4695-978D-CB3A55E0AD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504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lIns="87069" tIns="43535" rIns="87069" bIns="43535"/>
          <a:lstStyle>
            <a:lvl1pPr eaLnBrk="1" latinLnBrk="1" hangingPunct="1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lIns="87069" tIns="43535" rIns="87069" bIns="43535"/>
          <a:lstStyle>
            <a:lvl1pPr eaLnBrk="1" latinLnBrk="1" hangingPunct="1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592638" y="6519863"/>
            <a:ext cx="5286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711FD-6ACF-497A-BDED-6A02D00EEC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231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7"/>
          <p:cNvGrpSpPr>
            <a:grpSpLocks/>
          </p:cNvGrpSpPr>
          <p:nvPr userDrawn="1"/>
        </p:nvGrpSpPr>
        <p:grpSpPr bwMode="auto">
          <a:xfrm>
            <a:off x="33900" y="-188"/>
            <a:ext cx="9872100" cy="6861363"/>
            <a:chOff x="35606" y="-197"/>
            <a:chExt cx="11141518" cy="7204233"/>
          </a:xfrm>
        </p:grpSpPr>
        <p:pic>
          <p:nvPicPr>
            <p:cNvPr id="1028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6" y="-197"/>
              <a:ext cx="11141518" cy="720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그림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54" y="6851611"/>
              <a:ext cx="1073967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46"/>
            <p:cNvSpPr txBox="1">
              <a:spLocks noChangeArrowheads="1"/>
            </p:cNvSpPr>
            <p:nvPr/>
          </p:nvSpPr>
          <p:spPr bwMode="auto">
            <a:xfrm>
              <a:off x="7773707" y="6917341"/>
              <a:ext cx="3338102" cy="236690"/>
            </a:xfrm>
            <a:prstGeom prst="rect">
              <a:avLst/>
            </a:prstGeom>
            <a:noFill/>
            <a:ln>
              <a:noFill/>
            </a:ln>
          </p:spPr>
          <p:txBody>
            <a:bodyPr lIns="97200" tIns="50400" rIns="97200" bIns="5040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sz="800" b="1" dirty="0">
                  <a:solidFill>
                    <a:srgbClr val="17375E"/>
                  </a:solidFill>
                  <a:latin typeface="Arial" pitchFamily="34" charset="0"/>
                </a:rPr>
                <a:t>GTMS </a:t>
              </a:r>
              <a:r>
                <a:rPr kumimoji="0" lang="en-US" altLang="ko-KR" sz="800" b="1" dirty="0" err="1">
                  <a:solidFill>
                    <a:srgbClr val="17375E"/>
                  </a:solidFill>
                  <a:latin typeface="Arial" pitchFamily="34" charset="0"/>
                </a:rPr>
                <a:t>co.,Ltd</a:t>
              </a:r>
              <a:r>
                <a:rPr kumimoji="0" lang="en-US" altLang="ko-KR" sz="800" b="1" dirty="0">
                  <a:solidFill>
                    <a:srgbClr val="17375E"/>
                  </a:solidFill>
                  <a:latin typeface="Arial" pitchFamily="34" charset="0"/>
                </a:rPr>
                <a:t> Copyright </a:t>
              </a:r>
              <a:r>
                <a:rPr kumimoji="0" lang="ko-KR" altLang="en-US" sz="800" b="1" dirty="0">
                  <a:solidFill>
                    <a:srgbClr val="17375E"/>
                  </a:solidFill>
                  <a:latin typeface="Arial" pitchFamily="34" charset="0"/>
                </a:rPr>
                <a:t>ⓒ </a:t>
              </a:r>
              <a:r>
                <a:rPr kumimoji="0" lang="en-US" altLang="ko-KR" sz="800" b="1" dirty="0">
                  <a:solidFill>
                    <a:srgbClr val="17375E"/>
                  </a:solidFill>
                  <a:latin typeface="Arial" pitchFamily="34" charset="0"/>
                </a:rPr>
                <a:t>2016 All rights reserved</a:t>
              </a:r>
              <a:endParaRPr kumimoji="0" lang="ko-KR" altLang="en-US" sz="800" b="1" dirty="0">
                <a:solidFill>
                  <a:srgbClr val="17375E"/>
                </a:solidFill>
                <a:latin typeface="Arial" pitchFamily="34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592638" y="6453188"/>
            <a:ext cx="528637" cy="366712"/>
          </a:xfrm>
          <a:prstGeom prst="rect">
            <a:avLst/>
          </a:prstGeom>
        </p:spPr>
        <p:txBody>
          <a:bodyPr vert="horz" wrap="square" lIns="87069" tIns="43535" rIns="87069" bIns="43535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900" b="1">
                <a:solidFill>
                  <a:srgbClr val="40404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C7FF269-5490-4918-8936-01D92941B5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0" r:id="rId3"/>
    <p:sldLayoutId id="2147484183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35346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70692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06038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741383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25438" indent="-32543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6438" indent="-2714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438" indent="-21748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2413" indent="-21748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8975" indent="-21748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02" indent="-217673" algn="l" defTabSz="870692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9748" indent="-217673" algn="l" defTabSz="870692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094" indent="-217673" algn="l" defTabSz="870692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0440" indent="-217673" algn="l" defTabSz="870692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069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5346" algn="l" defTabSz="87069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0692" algn="l" defTabSz="87069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6038" algn="l" defTabSz="87069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1383" algn="l" defTabSz="87069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6729" algn="l" defTabSz="87069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2075" algn="l" defTabSz="87069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7421" algn="l" defTabSz="87069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82767" algn="l" defTabSz="87069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8.jpeg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.bin"/><Relationship Id="rId20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7604" y="1868934"/>
            <a:ext cx="6581580" cy="767978"/>
          </a:xfrm>
          <a:prstGeom prst="rect">
            <a:avLst/>
          </a:prstGeom>
          <a:noFill/>
        </p:spPr>
        <p:txBody>
          <a:bodyPr lIns="87069" tIns="43535" rIns="87069" bIns="43535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3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굴림" pitchFamily="50" charset="-127"/>
              </a:rPr>
              <a:t>바코드 출력 시스템</a:t>
            </a:r>
            <a:endParaRPr lang="en-US" altLang="ko-KR" sz="3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ea typeface="굴림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85725" y="754063"/>
            <a:ext cx="473075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9" tIns="43535" rIns="87069" bIns="43535" anchor="ctr"/>
          <a:lstStyle/>
          <a:p>
            <a:pPr defTabSz="87069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kumimoji="0" lang="en-US" altLang="ko-KR" sz="1700" b="1" i="1" kern="0" dirty="0">
                <a:solidFill>
                  <a:schemeClr val="bg1"/>
                </a:solidFill>
                <a:latin typeface="Constantia" pitchFamily="18" charset="0"/>
                <a:ea typeface="굴림"/>
                <a:cs typeface="Arial" pitchFamily="34" charset="0"/>
              </a:rPr>
              <a:t>Software</a:t>
            </a:r>
            <a:r>
              <a:rPr kumimoji="0" lang="en-US" altLang="ko-KR" sz="2700" b="1" kern="0" dirty="0">
                <a:solidFill>
                  <a:schemeClr val="bg1"/>
                </a:solidFill>
                <a:latin typeface="굴림" pitchFamily="50" charset="-127"/>
                <a:ea typeface="굴림"/>
              </a:rPr>
              <a:t> </a:t>
            </a:r>
            <a:r>
              <a:rPr kumimoji="0" lang="ko-KR" altLang="ko-KR" sz="1100" b="1" kern="0" dirty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공학의</a:t>
            </a:r>
            <a:r>
              <a:rPr kumimoji="0" lang="ko-KR" altLang="ko-KR" sz="2700" b="1" kern="0" dirty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 </a:t>
            </a:r>
            <a:r>
              <a:rPr kumimoji="0" lang="ko-KR" altLang="ko-KR" sz="1500" b="1" kern="0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행복한</a:t>
            </a:r>
            <a:r>
              <a:rPr kumimoji="0" lang="en-US" altLang="ko-KR" sz="1500" b="1" kern="0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 </a:t>
            </a:r>
            <a:r>
              <a:rPr kumimoji="0" lang="ko-KR" altLang="ko-KR" sz="1500" b="1" kern="0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미래를</a:t>
            </a:r>
            <a:r>
              <a:rPr kumimoji="0" lang="en-US" altLang="ko-KR" sz="1500" b="1" kern="0" dirty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  </a:t>
            </a:r>
            <a:r>
              <a:rPr kumimoji="0" lang="ko-KR" altLang="ko-KR" sz="1100" b="1" kern="0" dirty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설계하는</a:t>
            </a:r>
            <a:r>
              <a:rPr kumimoji="0" lang="en-US" altLang="ko-KR" sz="1100" b="1" kern="0" dirty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 </a:t>
            </a:r>
            <a:r>
              <a:rPr kumimoji="0" lang="ko-KR" altLang="ko-KR" sz="1100" b="1" kern="0" dirty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기업</a:t>
            </a:r>
            <a:r>
              <a:rPr kumimoji="0" lang="en-US" altLang="ko-KR" sz="1100" b="1" kern="0" dirty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     </a:t>
            </a:r>
            <a:endParaRPr kumimoji="0" lang="ko-KR" altLang="en-US" sz="1100" b="1" i="1" kern="0" dirty="0">
              <a:solidFill>
                <a:schemeClr val="bg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0121CE-992C-44FC-8C52-F16638288E8D}"/>
              </a:ext>
            </a:extLst>
          </p:cNvPr>
          <p:cNvSpPr txBox="1"/>
          <p:nvPr/>
        </p:nvSpPr>
        <p:spPr>
          <a:xfrm>
            <a:off x="4953000" y="52292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2020. 01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A075EA-EAC5-4991-AFB5-5F0DFF7AC076}"/>
              </a:ext>
            </a:extLst>
          </p:cNvPr>
          <p:cNvSpPr txBox="1"/>
          <p:nvPr/>
        </p:nvSpPr>
        <p:spPr>
          <a:xfrm>
            <a:off x="4751492" y="61653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㈜</a:t>
            </a:r>
            <a:r>
              <a:rPr lang="ko-KR" altLang="en-US" b="1" dirty="0" err="1"/>
              <a:t>지티엠에스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1.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(TP-203C(100,200M))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60064919"/>
              </p:ext>
            </p:extLst>
          </p:nvPr>
        </p:nvGraphicFramePr>
        <p:xfrm>
          <a:off x="488504" y="1052736"/>
          <a:ext cx="9432806" cy="792831"/>
        </p:xfrm>
        <a:graphic>
          <a:graphicData uri="http://schemas.openxmlformats.org/drawingml/2006/table">
            <a:tbl>
              <a:tblPr/>
              <a:tblGrid>
                <a:gridCol w="1327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9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913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3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91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INNOLUX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TP-203C(100,200m)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PP BOX(case)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옆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1D(Code 128)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TP-203C  PP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503814" y="1877690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2F696174-FE9C-4505-8468-ACAFC9D70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9609201"/>
              </p:ext>
            </p:extLst>
          </p:nvPr>
        </p:nvGraphicFramePr>
        <p:xfrm>
          <a:off x="2648744" y="2132855"/>
          <a:ext cx="7241947" cy="2147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550">
                  <a:extLst>
                    <a:ext uri="{9D8B030D-6E8A-4147-A177-3AD203B41FA5}">
                      <a16:colId xmlns:a16="http://schemas.microsoft.com/office/drawing/2014/main" xmlns="" val="2858581137"/>
                    </a:ext>
                  </a:extLst>
                </a:gridCol>
                <a:gridCol w="1522674">
                  <a:extLst>
                    <a:ext uri="{9D8B030D-6E8A-4147-A177-3AD203B41FA5}">
                      <a16:colId xmlns:a16="http://schemas.microsoft.com/office/drawing/2014/main" xmlns="" val="3976013690"/>
                    </a:ext>
                  </a:extLst>
                </a:gridCol>
                <a:gridCol w="1832170">
                  <a:extLst>
                    <a:ext uri="{9D8B030D-6E8A-4147-A177-3AD203B41FA5}">
                      <a16:colId xmlns:a16="http://schemas.microsoft.com/office/drawing/2014/main" xmlns="" val="79103775"/>
                    </a:ext>
                  </a:extLst>
                </a:gridCol>
                <a:gridCol w="2387100">
                  <a:extLst>
                    <a:ext uri="{9D8B030D-6E8A-4147-A177-3AD203B41FA5}">
                      <a16:colId xmlns:a16="http://schemas.microsoft.com/office/drawing/2014/main" xmlns="" val="2679129724"/>
                    </a:ext>
                  </a:extLst>
                </a:gridCol>
                <a:gridCol w="1006453">
                  <a:extLst>
                    <a:ext uri="{9D8B030D-6E8A-4147-A177-3AD203B41FA5}">
                      <a16:colId xmlns:a16="http://schemas.microsoft.com/office/drawing/2014/main" xmlns="" val="3992292827"/>
                    </a:ext>
                  </a:extLst>
                </a:gridCol>
              </a:tblGrid>
              <a:tr h="2011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항목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값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비고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64405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Reel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라벨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069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박스 측면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 Reel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라벨 수 만큼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450049418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1324329696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1266838686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2086549011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2146582151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2702675108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765335697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2717844955"/>
                  </a:ext>
                </a:extLst>
              </a:tr>
              <a:tr h="2916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4176550496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1049538077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814B232-CBD0-4A00-B303-FB8BAFF3AF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52" t="6444" r="6444" b="13259"/>
          <a:stretch/>
        </p:blipFill>
        <p:spPr>
          <a:xfrm rot="16200000">
            <a:off x="835550" y="1579944"/>
            <a:ext cx="1516850" cy="2109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DDF084B-3857-4B57-B0CE-3FB6D25E51D7}"/>
              </a:ext>
            </a:extLst>
          </p:cNvPr>
          <p:cNvSpPr txBox="1"/>
          <p:nvPr/>
        </p:nvSpPr>
        <p:spPr>
          <a:xfrm>
            <a:off x="539206" y="3405809"/>
            <a:ext cx="2124481" cy="887287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2X27  496  4407  01 PA14  10000</a:t>
            </a:r>
          </a:p>
          <a:p>
            <a:r>
              <a:rPr lang="en-US" altLang="ko-KR" sz="1000" dirty="0">
                <a:latin typeface="+mn-ea"/>
                <a:ea typeface="+mn-ea"/>
              </a:rPr>
              <a:t>material code / Expiration Date</a:t>
            </a:r>
          </a:p>
          <a:p>
            <a:r>
              <a:rPr lang="en-US" altLang="ko-KR" sz="1000" dirty="0">
                <a:latin typeface="+mn-ea"/>
                <a:ea typeface="+mn-ea"/>
              </a:rPr>
              <a:t>Production Date / </a:t>
            </a:r>
            <a:r>
              <a:rPr lang="en-US" altLang="ko-KR" sz="1000" dirty="0" err="1">
                <a:latin typeface="+mn-ea"/>
                <a:ea typeface="+mn-ea"/>
              </a:rPr>
              <a:t>Sliting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순번</a:t>
            </a:r>
          </a:p>
          <a:p>
            <a:r>
              <a:rPr lang="en-US" altLang="ko-KR" sz="1000" dirty="0">
                <a:latin typeface="+mn-ea"/>
                <a:ea typeface="+mn-ea"/>
              </a:rPr>
              <a:t>P/N     / </a:t>
            </a:r>
            <a:r>
              <a:rPr lang="ko-KR" altLang="en-US" sz="1000" dirty="0">
                <a:latin typeface="+mn-ea"/>
                <a:ea typeface="+mn-ea"/>
              </a:rPr>
              <a:t>제품길이</a:t>
            </a:r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xmlns="" id="{8E8C9EA8-A7AB-4DD6-8605-038A73213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4294011"/>
              </p:ext>
            </p:extLst>
          </p:nvPr>
        </p:nvGraphicFramePr>
        <p:xfrm>
          <a:off x="543338" y="4581882"/>
          <a:ext cx="9347353" cy="19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3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7392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0468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1100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Label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Scaning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 </a:t>
                      </a:r>
                      <a:r>
                        <a:rPr lang="ko-KR" altLang="en-US" sz="1200" dirty="0"/>
                        <a:t>바코드 스캔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옆면 부착용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출력 버턴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옆면 바코드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1221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1.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(TP-203C(100,200M))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5186776"/>
              </p:ext>
            </p:extLst>
          </p:nvPr>
        </p:nvGraphicFramePr>
        <p:xfrm>
          <a:off x="488504" y="1051993"/>
          <a:ext cx="9432806" cy="792831"/>
        </p:xfrm>
        <a:graphic>
          <a:graphicData uri="http://schemas.openxmlformats.org/drawingml/2006/table">
            <a:tbl>
              <a:tblPr/>
              <a:tblGrid>
                <a:gridCol w="1327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9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913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3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91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INNOLUX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TP-203C(100,200m)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ICE 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1D(Code 128)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TP-203C  ICE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094810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503814" y="1877690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DDF084B-3857-4B57-B0CE-3FB6D25E51D7}"/>
              </a:ext>
            </a:extLst>
          </p:cNvPr>
          <p:cNvSpPr txBox="1"/>
          <p:nvPr/>
        </p:nvSpPr>
        <p:spPr>
          <a:xfrm>
            <a:off x="539206" y="3405809"/>
            <a:ext cx="2124481" cy="707886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2YOP 9CP 0000 9724 01 00060</a:t>
            </a:r>
          </a:p>
          <a:p>
            <a:r>
              <a:rPr lang="en-US" altLang="ko-KR" sz="1000" dirty="0">
                <a:latin typeface="+mn-ea"/>
                <a:ea typeface="+mn-ea"/>
              </a:rPr>
              <a:t>material code / Expiration Date / 0000/Production Date/</a:t>
            </a:r>
            <a:r>
              <a:rPr lang="en-US" altLang="ko-KR" sz="1000" dirty="0" err="1">
                <a:latin typeface="+mn-ea"/>
                <a:ea typeface="+mn-ea"/>
              </a:rPr>
              <a:t>Sliting</a:t>
            </a:r>
            <a:r>
              <a:rPr lang="ko-KR" altLang="en-US" sz="1000" dirty="0">
                <a:latin typeface="+mn-ea"/>
                <a:ea typeface="+mn-ea"/>
              </a:rPr>
              <a:t>순번</a:t>
            </a:r>
          </a:p>
          <a:p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제품수량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2AFBDC8-B7CF-4586-9EFA-8486DEEB41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951" t="7333" r="8222" b="7037"/>
          <a:stretch/>
        </p:blipFill>
        <p:spPr>
          <a:xfrm rot="16200000">
            <a:off x="833716" y="1519340"/>
            <a:ext cx="1448174" cy="21244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AE2ABFC-96B4-4512-B636-6BC536395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2120534"/>
              </p:ext>
            </p:extLst>
          </p:nvPr>
        </p:nvGraphicFramePr>
        <p:xfrm>
          <a:off x="2716696" y="2093844"/>
          <a:ext cx="7173994" cy="21070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918">
                  <a:extLst>
                    <a:ext uri="{9D8B030D-6E8A-4147-A177-3AD203B41FA5}">
                      <a16:colId xmlns:a16="http://schemas.microsoft.com/office/drawing/2014/main" xmlns="" val="426944095"/>
                    </a:ext>
                  </a:extLst>
                </a:gridCol>
                <a:gridCol w="1495514">
                  <a:extLst>
                    <a:ext uri="{9D8B030D-6E8A-4147-A177-3AD203B41FA5}">
                      <a16:colId xmlns:a16="http://schemas.microsoft.com/office/drawing/2014/main" xmlns="" val="3083396534"/>
                    </a:ext>
                  </a:extLst>
                </a:gridCol>
                <a:gridCol w="1827851">
                  <a:extLst>
                    <a:ext uri="{9D8B030D-6E8A-4147-A177-3AD203B41FA5}">
                      <a16:colId xmlns:a16="http://schemas.microsoft.com/office/drawing/2014/main" xmlns="" val="3438667165"/>
                    </a:ext>
                  </a:extLst>
                </a:gridCol>
                <a:gridCol w="2364702">
                  <a:extLst>
                    <a:ext uri="{9D8B030D-6E8A-4147-A177-3AD203B41FA5}">
                      <a16:colId xmlns:a16="http://schemas.microsoft.com/office/drawing/2014/main" xmlns="" val="2000811307"/>
                    </a:ext>
                  </a:extLst>
                </a:gridCol>
                <a:gridCol w="997009">
                  <a:extLst>
                    <a:ext uri="{9D8B030D-6E8A-4147-A177-3AD203B41FA5}">
                      <a16:colId xmlns:a16="http://schemas.microsoft.com/office/drawing/2014/main" xmlns="" val="4054968870"/>
                    </a:ext>
                  </a:extLst>
                </a:gridCol>
              </a:tblGrid>
              <a:tr h="301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7245721"/>
                  </a:ext>
                </a:extLst>
              </a:tr>
              <a:tr h="25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SAMSUNG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SDI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extLst>
                  <a:ext uri="{0D108BD9-81ED-4DB2-BD59-A6C34878D82A}">
                    <a16:rowId xmlns:a16="http://schemas.microsoft.com/office/drawing/2014/main" xmlns="" val="1501437485"/>
                  </a:ext>
                </a:extLst>
              </a:tr>
              <a:tr h="25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Chimei P/N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6906B0001D000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ko-KR" altLang="en-US" sz="900" u="none" strike="noStrike" dirty="0" err="1">
                          <a:effectLst/>
                          <a:latin typeface="+mn-ea"/>
                          <a:ea typeface="+mn-ea"/>
                        </a:rPr>
                        <a:t>고정값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extLst>
                  <a:ext uri="{0D108BD9-81ED-4DB2-BD59-A6C34878D82A}">
                    <a16:rowId xmlns:a16="http://schemas.microsoft.com/office/drawing/2014/main" xmlns="" val="1481743708"/>
                  </a:ext>
                </a:extLst>
              </a:tr>
              <a:tr h="25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+mn-ea"/>
                          <a:ea typeface="+mn-ea"/>
                        </a:rPr>
                        <a:t>TP203C(ACF)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extLst>
                  <a:ext uri="{0D108BD9-81ED-4DB2-BD59-A6C34878D82A}">
                    <a16:rowId xmlns:a16="http://schemas.microsoft.com/office/drawing/2014/main" xmlns="" val="3643706420"/>
                  </a:ext>
                </a:extLst>
              </a:tr>
              <a:tr h="25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Total Quantity/Length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+mn-ea"/>
                          <a:ea typeface="+mn-ea"/>
                        </a:rPr>
                        <a:t>10Reeel/200000cm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extLst>
                  <a:ext uri="{0D108BD9-81ED-4DB2-BD59-A6C34878D82A}">
                    <a16:rowId xmlns:a16="http://schemas.microsoft.com/office/drawing/2014/main" xmlns="" val="2991545874"/>
                  </a:ext>
                </a:extLst>
              </a:tr>
              <a:tr h="25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1.5mm/20000cm/Real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extLst>
                  <a:ext uri="{0D108BD9-81ED-4DB2-BD59-A6C34878D82A}">
                    <a16:rowId xmlns:a16="http://schemas.microsoft.com/office/drawing/2014/main" xmlns="" val="459830959"/>
                  </a:ext>
                </a:extLst>
              </a:tr>
              <a:tr h="25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Expiration 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2014-08-16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extLst>
                  <a:ext uri="{0D108BD9-81ED-4DB2-BD59-A6C34878D82A}">
                    <a16:rowId xmlns:a16="http://schemas.microsoft.com/office/drawing/2014/main" xmlns="" val="628353943"/>
                  </a:ext>
                </a:extLst>
              </a:tr>
              <a:tr h="25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바코드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+mn-ea"/>
                          <a:ea typeface="+mn-ea"/>
                        </a:rPr>
                        <a:t>2YOP 9CP 0000 9724 01 00060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바코드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(1</a:t>
                      </a:r>
                      <a:r>
                        <a:rPr lang="en-US" sz="900" u="none" strike="noStrike" dirty="0">
                          <a:effectLst/>
                          <a:latin typeface="+mn-ea"/>
                          <a:ea typeface="+mn-ea"/>
                        </a:rPr>
                        <a:t>D)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27" marR="6227" marT="6227" marB="0" anchor="ctr"/>
                </a:tc>
                <a:extLst>
                  <a:ext uri="{0D108BD9-81ED-4DB2-BD59-A6C34878D82A}">
                    <a16:rowId xmlns:a16="http://schemas.microsoft.com/office/drawing/2014/main" xmlns="" val="451917542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xmlns="" id="{059E9BE4-2CDB-4D70-9864-FAB125613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2166590"/>
              </p:ext>
            </p:extLst>
          </p:nvPr>
        </p:nvGraphicFramePr>
        <p:xfrm>
          <a:off x="569843" y="4598504"/>
          <a:ext cx="9320848" cy="194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0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0140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12470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01428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(TP-203C) 100m or 200m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299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Lot 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생산년월일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공정순번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포장코드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고객사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유효기간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생산일자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기준정보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Sliting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PP</a:t>
                      </a:r>
                      <a:r>
                        <a:rPr lang="ko-KR" altLang="en-US" sz="1200" dirty="0"/>
                        <a:t>박스 스캔  </a:t>
                      </a:r>
                      <a:r>
                        <a:rPr lang="en-US" altLang="ko-KR" sz="1200" dirty="0"/>
                        <a:t>or</a:t>
                      </a:r>
                      <a:r>
                        <a:rPr lang="ko-KR" altLang="en-US" sz="1200" dirty="0"/>
                        <a:t>  엑셀 </a:t>
                      </a:r>
                      <a:r>
                        <a:rPr lang="en-US" altLang="ko-KR" sz="1200" dirty="0" err="1"/>
                        <a:t>Uplode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498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117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2.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TP-408A(200M))</a:t>
            </a:r>
            <a:endParaRPr lang="ko-KR" altLang="ko-KR" sz="1400" b="1" dirty="0">
              <a:solidFill>
                <a:schemeClr val="bg1"/>
              </a:solidFill>
              <a:latin typeface="+mn-ea"/>
            </a:endParaRPr>
          </a:p>
          <a:p>
            <a:pPr eaLnBrk="1" latinLnBrk="1" hangingPunct="1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8ABD03-ABA8-4828-8F29-70B1B7422715}"/>
              </a:ext>
            </a:extLst>
          </p:cNvPr>
          <p:cNvSpPr txBox="1"/>
          <p:nvPr/>
        </p:nvSpPr>
        <p:spPr>
          <a:xfrm>
            <a:off x="539206" y="3405809"/>
            <a:ext cx="2124481" cy="861774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12345678901234 1 123 1234 1234 12</a:t>
            </a:r>
          </a:p>
          <a:p>
            <a:r>
              <a:rPr lang="en-US" altLang="ko-KR" sz="1000" dirty="0">
                <a:latin typeface="+mn-ea"/>
                <a:ea typeface="+mn-ea"/>
              </a:rPr>
              <a:t>material code / 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ACF</a:t>
            </a:r>
            <a:r>
              <a:rPr lang="ko-KR" altLang="en-US" sz="1000" dirty="0">
                <a:latin typeface="+mn-ea"/>
                <a:ea typeface="+mn-ea"/>
              </a:rPr>
              <a:t>고객사 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제조일 </a:t>
            </a:r>
            <a:r>
              <a:rPr lang="en-US" altLang="ko-KR" sz="1000" dirty="0">
                <a:latin typeface="+mn-ea"/>
                <a:ea typeface="+mn-ea"/>
              </a:rPr>
              <a:t>/Reel Serial No/ </a:t>
            </a:r>
            <a:r>
              <a:rPr lang="ko-KR" altLang="en-US" sz="1000" dirty="0">
                <a:latin typeface="+mn-ea"/>
                <a:ea typeface="+mn-ea"/>
              </a:rPr>
              <a:t>수량</a:t>
            </a:r>
            <a:r>
              <a:rPr lang="en-US" altLang="ko-KR" sz="1000" dirty="0">
                <a:latin typeface="+mn-ea"/>
                <a:ea typeface="+mn-ea"/>
              </a:rPr>
              <a:t>/ </a:t>
            </a:r>
            <a:r>
              <a:rPr lang="ko-KR" altLang="en-US" sz="1000" dirty="0">
                <a:latin typeface="+mn-ea"/>
                <a:ea typeface="+mn-ea"/>
              </a:rPr>
              <a:t>고객사지정</a:t>
            </a: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940254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CSOT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TP-408A(200m)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Reel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1D(Code 128)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TP-408A  Reel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변경안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4229198-4DCB-4881-A0EF-577C2CB70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5980057"/>
              </p:ext>
            </p:extLst>
          </p:nvPr>
        </p:nvGraphicFramePr>
        <p:xfrm>
          <a:off x="2691556" y="2132855"/>
          <a:ext cx="7207916" cy="2153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860">
                  <a:extLst>
                    <a:ext uri="{9D8B030D-6E8A-4147-A177-3AD203B41FA5}">
                      <a16:colId xmlns:a16="http://schemas.microsoft.com/office/drawing/2014/main" xmlns="" val="1198860909"/>
                    </a:ext>
                  </a:extLst>
                </a:gridCol>
                <a:gridCol w="1512568">
                  <a:extLst>
                    <a:ext uri="{9D8B030D-6E8A-4147-A177-3AD203B41FA5}">
                      <a16:colId xmlns:a16="http://schemas.microsoft.com/office/drawing/2014/main" xmlns="" val="1101776592"/>
                    </a:ext>
                  </a:extLst>
                </a:gridCol>
                <a:gridCol w="2209002">
                  <a:extLst>
                    <a:ext uri="{9D8B030D-6E8A-4147-A177-3AD203B41FA5}">
                      <a16:colId xmlns:a16="http://schemas.microsoft.com/office/drawing/2014/main" xmlns="" val="3019494604"/>
                    </a:ext>
                  </a:extLst>
                </a:gridCol>
                <a:gridCol w="1713770">
                  <a:extLst>
                    <a:ext uri="{9D8B030D-6E8A-4147-A177-3AD203B41FA5}">
                      <a16:colId xmlns:a16="http://schemas.microsoft.com/office/drawing/2014/main" xmlns="" val="2353942852"/>
                    </a:ext>
                  </a:extLst>
                </a:gridCol>
                <a:gridCol w="1167716">
                  <a:extLst>
                    <a:ext uri="{9D8B030D-6E8A-4147-A177-3AD203B41FA5}">
                      <a16:colId xmlns:a16="http://schemas.microsoft.com/office/drawing/2014/main" xmlns="" val="3293986806"/>
                    </a:ext>
                  </a:extLst>
                </a:gridCol>
              </a:tblGrid>
              <a:tr h="23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1756617"/>
                  </a:ext>
                </a:extLst>
              </a:tr>
              <a:tr h="23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Part's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32401002000001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고객사코드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자재코드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바코드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(1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39056963"/>
                  </a:ext>
                </a:extLst>
              </a:tr>
              <a:tr h="23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로고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CF-TP408A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79954008"/>
                  </a:ext>
                </a:extLst>
              </a:tr>
              <a:tr h="23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2.0 X 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1755544"/>
                  </a:ext>
                </a:extLst>
              </a:tr>
              <a:tr h="23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Winding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2017.10.25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90963002"/>
                  </a:ext>
                </a:extLst>
              </a:tr>
              <a:tr h="23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2018.03.24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946119"/>
                  </a:ext>
                </a:extLst>
              </a:tr>
              <a:tr h="23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Keeping Temperature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-10 ~ 5 ℃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0944919"/>
                  </a:ext>
                </a:extLst>
              </a:tr>
              <a:tr h="23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SAMSUMG Lot 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HOF251Y4CS(P106)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67051517"/>
                  </a:ext>
                </a:extLst>
              </a:tr>
              <a:tr h="23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i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1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i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바코드</a:t>
                      </a:r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32401002000001SECN010320000</a:t>
                      </a:r>
                      <a:endParaRPr 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i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바코드</a:t>
                      </a:r>
                      <a:r>
                        <a:rPr lang="en-US" altLang="ko-KR" sz="1100" i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(1</a:t>
                      </a:r>
                      <a:r>
                        <a:rPr lang="en-US" sz="1100" i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D)</a:t>
                      </a:r>
                      <a:endParaRPr 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961791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AEA6F57-0C09-443A-8736-2ADFB8CBC519}"/>
              </a:ext>
            </a:extLst>
          </p:cNvPr>
          <p:cNvGrpSpPr/>
          <p:nvPr/>
        </p:nvGrpSpPr>
        <p:grpSpPr>
          <a:xfrm>
            <a:off x="488505" y="1871328"/>
            <a:ext cx="2203052" cy="1520225"/>
            <a:chOff x="488505" y="1871328"/>
            <a:chExt cx="2203052" cy="1520225"/>
          </a:xfrm>
        </p:grpSpPr>
        <p:pic>
          <p:nvPicPr>
            <p:cNvPr id="14" name="그림 13" descr="원격이(가) 표시된 사진&#10;&#10;자동 생성된 설명">
              <a:extLst>
                <a:ext uri="{FF2B5EF4-FFF2-40B4-BE49-F238E27FC236}">
                  <a16:creationId xmlns:a16="http://schemas.microsoft.com/office/drawing/2014/main" xmlns="" id="{446F3917-39F0-4504-8C24-18273024C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491" t="50000" r="50000" b="3101"/>
            <a:stretch/>
          </p:blipFill>
          <p:spPr>
            <a:xfrm rot="5400000">
              <a:off x="829918" y="1529915"/>
              <a:ext cx="1520225" cy="220305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89E3DAD0-E020-4A78-B1DD-4674F973A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7331"/>
            <a:stretch/>
          </p:blipFill>
          <p:spPr>
            <a:xfrm>
              <a:off x="567074" y="1972817"/>
              <a:ext cx="2124481" cy="380430"/>
            </a:xfrm>
            <a:prstGeom prst="rect">
              <a:avLst/>
            </a:prstGeom>
          </p:spPr>
        </p:pic>
      </p:grp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xmlns="" id="{F8CF385B-9C65-439F-A54D-06DEC28C9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4702230"/>
              </p:ext>
            </p:extLst>
          </p:nvPr>
        </p:nvGraphicFramePr>
        <p:xfrm>
          <a:off x="543338" y="4581882"/>
          <a:ext cx="9347353" cy="19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3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7392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0468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1100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(TP-408A) 200m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Lot 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생산년월일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공정순번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포장코드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고객사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유효기간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생산일자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기준정보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Sliting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P101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Product </a:t>
                      </a:r>
                      <a:r>
                        <a:rPr lang="ko-KR" altLang="en-US" sz="1200" dirty="0"/>
                        <a:t>시작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길이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</a:t>
                      </a:r>
                      <a:r>
                        <a:rPr lang="ko-KR" altLang="en-US" sz="1200" dirty="0"/>
                        <a:t>엑셀 </a:t>
                      </a:r>
                      <a:r>
                        <a:rPr lang="en-US" altLang="ko-KR" sz="1200" dirty="0" err="1"/>
                        <a:t>Uplode</a:t>
                      </a:r>
                      <a:r>
                        <a:rPr lang="en-US" altLang="ko-KR" sz="1200" dirty="0"/>
                        <a:t> OR Key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8059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2.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(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TP-408A(200M))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8152014"/>
              </p:ext>
            </p:extLst>
          </p:nvPr>
        </p:nvGraphicFramePr>
        <p:xfrm>
          <a:off x="488504" y="1051993"/>
          <a:ext cx="9432806" cy="792831"/>
        </p:xfrm>
        <a:graphic>
          <a:graphicData uri="http://schemas.openxmlformats.org/drawingml/2006/table">
            <a:tbl>
              <a:tblPr/>
              <a:tblGrid>
                <a:gridCol w="1327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9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913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3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91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CSOT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TP-408A(200m)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PP BOX(case)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1D(Code 128)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TP-408A  PP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바코드없음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503814" y="1877690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6108744-E718-41EA-8478-9700718E0C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44" t="8222" r="10987" b="10890"/>
          <a:stretch/>
        </p:blipFill>
        <p:spPr>
          <a:xfrm rot="16200000">
            <a:off x="393936" y="2025619"/>
            <a:ext cx="2364687" cy="2144929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84578903-4337-4DE4-9B53-260AA6E15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336434"/>
              </p:ext>
            </p:extLst>
          </p:nvPr>
        </p:nvGraphicFramePr>
        <p:xfrm>
          <a:off x="2663687" y="2173356"/>
          <a:ext cx="7227002" cy="2145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461">
                  <a:extLst>
                    <a:ext uri="{9D8B030D-6E8A-4147-A177-3AD203B41FA5}">
                      <a16:colId xmlns:a16="http://schemas.microsoft.com/office/drawing/2014/main" xmlns="" val="433749189"/>
                    </a:ext>
                  </a:extLst>
                </a:gridCol>
                <a:gridCol w="1684616">
                  <a:extLst>
                    <a:ext uri="{9D8B030D-6E8A-4147-A177-3AD203B41FA5}">
                      <a16:colId xmlns:a16="http://schemas.microsoft.com/office/drawing/2014/main" xmlns="" val="55463059"/>
                    </a:ext>
                  </a:extLst>
                </a:gridCol>
                <a:gridCol w="2046809">
                  <a:extLst>
                    <a:ext uri="{9D8B030D-6E8A-4147-A177-3AD203B41FA5}">
                      <a16:colId xmlns:a16="http://schemas.microsoft.com/office/drawing/2014/main" xmlns="" val="3551963405"/>
                    </a:ext>
                  </a:extLst>
                </a:gridCol>
                <a:gridCol w="1718308">
                  <a:extLst>
                    <a:ext uri="{9D8B030D-6E8A-4147-A177-3AD203B41FA5}">
                      <a16:colId xmlns:a16="http://schemas.microsoft.com/office/drawing/2014/main" xmlns="" val="1399238226"/>
                    </a:ext>
                  </a:extLst>
                </a:gridCol>
                <a:gridCol w="1170808">
                  <a:extLst>
                    <a:ext uri="{9D8B030D-6E8A-4147-A177-3AD203B41FA5}">
                      <a16:colId xmlns:a16="http://schemas.microsoft.com/office/drawing/2014/main" xmlns="" val="1537026904"/>
                    </a:ext>
                  </a:extLst>
                </a:gridCol>
              </a:tblGrid>
              <a:tr h="273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3714681"/>
                  </a:ext>
                </a:extLst>
              </a:tr>
              <a:tr h="2339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Material 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32401002000001</a:t>
                      </a: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extLst>
                  <a:ext uri="{0D108BD9-81ED-4DB2-BD59-A6C34878D82A}">
                    <a16:rowId xmlns:a16="http://schemas.microsoft.com/office/drawing/2014/main" xmlns="" val="152304454"/>
                  </a:ext>
                </a:extLst>
              </a:tr>
              <a:tr h="2339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Production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2019.10.16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extLst>
                  <a:ext uri="{0D108BD9-81ED-4DB2-BD59-A6C34878D82A}">
                    <a16:rowId xmlns:a16="http://schemas.microsoft.com/office/drawing/2014/main" xmlns="" val="1741183374"/>
                  </a:ext>
                </a:extLst>
              </a:tr>
              <a:tr h="2339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CF-TP408A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extLst>
                  <a:ext uri="{0D108BD9-81ED-4DB2-BD59-A6C34878D82A}">
                    <a16:rowId xmlns:a16="http://schemas.microsoft.com/office/drawing/2014/main" xmlns="" val="2523800683"/>
                  </a:ext>
                </a:extLst>
              </a:tr>
              <a:tr h="2339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size(mm*m)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1.5 X 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extLst>
                  <a:ext uri="{0D108BD9-81ED-4DB2-BD59-A6C34878D82A}">
                    <a16:rowId xmlns:a16="http://schemas.microsoft.com/office/drawing/2014/main" xmlns="" val="2863062851"/>
                  </a:ext>
                </a:extLst>
              </a:tr>
              <a:tr h="2339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Lot No.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JOF221Y4CS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extLst>
                  <a:ext uri="{0D108BD9-81ED-4DB2-BD59-A6C34878D82A}">
                    <a16:rowId xmlns:a16="http://schemas.microsoft.com/office/drawing/2014/main" xmlns="" val="3420313213"/>
                  </a:ext>
                </a:extLst>
              </a:tr>
              <a:tr h="2339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Quantity.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extLst>
                  <a:ext uri="{0D108BD9-81ED-4DB2-BD59-A6C34878D82A}">
                    <a16:rowId xmlns:a16="http://schemas.microsoft.com/office/drawing/2014/main" xmlns="" val="4069239879"/>
                  </a:ext>
                </a:extLst>
              </a:tr>
              <a:tr h="2339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Expiration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2020.03.21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extLst>
                  <a:ext uri="{0D108BD9-81ED-4DB2-BD59-A6C34878D82A}">
                    <a16:rowId xmlns:a16="http://schemas.microsoft.com/office/drawing/2014/main" xmlns="" val="3189922985"/>
                  </a:ext>
                </a:extLst>
              </a:tr>
              <a:tr h="2339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5" marR="9005" marT="9005" marB="0" anchor="ctr"/>
                </a:tc>
                <a:extLst>
                  <a:ext uri="{0D108BD9-81ED-4DB2-BD59-A6C34878D82A}">
                    <a16:rowId xmlns:a16="http://schemas.microsoft.com/office/drawing/2014/main" xmlns="" val="255838189"/>
                  </a:ext>
                </a:extLst>
              </a:tr>
            </a:tbl>
          </a:graphicData>
        </a:graphic>
      </p:graphicFrame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xmlns="" id="{83BCE5AF-2CC5-42EB-A7E6-B10C400C7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2436873"/>
              </p:ext>
            </p:extLst>
          </p:nvPr>
        </p:nvGraphicFramePr>
        <p:xfrm>
          <a:off x="569843" y="4598504"/>
          <a:ext cx="9320848" cy="185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0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0140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12470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01428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</a:t>
                      </a:r>
                      <a:r>
                        <a:rPr lang="ko-KR" altLang="en-US" sz="1200" dirty="0"/>
                        <a:t> 바코드 부착은 없는가</a:t>
                      </a:r>
                      <a:r>
                        <a:rPr lang="en-US" altLang="ko-KR" sz="1200" dirty="0"/>
                        <a:t>?( Reel</a:t>
                      </a:r>
                      <a:r>
                        <a:rPr lang="ko-KR" altLang="en-US" sz="1200" dirty="0"/>
                        <a:t> 바코드 </a:t>
                      </a:r>
                      <a:r>
                        <a:rPr lang="ko-KR" altLang="en-US" sz="1200" dirty="0" err="1"/>
                        <a:t>출력값</a:t>
                      </a:r>
                      <a:r>
                        <a:rPr lang="ko-KR" altLang="en-US" sz="1200" dirty="0"/>
                        <a:t> 필요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299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상단 부착용 </a:t>
                      </a:r>
                      <a:r>
                        <a:rPr lang="en-US" altLang="ko-KR" sz="1200" dirty="0"/>
                        <a:t>: Reel </a:t>
                      </a:r>
                      <a:r>
                        <a:rPr lang="ko-KR" altLang="en-US" sz="1200" dirty="0"/>
                        <a:t>수량에 따라 제품길이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 </a:t>
                      </a:r>
                      <a:r>
                        <a:rPr lang="ko-KR" altLang="en-US" sz="1200" dirty="0"/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9172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2.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(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TP-408A(200M))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4688670"/>
              </p:ext>
            </p:extLst>
          </p:nvPr>
        </p:nvGraphicFramePr>
        <p:xfrm>
          <a:off x="488504" y="1052736"/>
          <a:ext cx="9432806" cy="792831"/>
        </p:xfrm>
        <a:graphic>
          <a:graphicData uri="http://schemas.openxmlformats.org/drawingml/2006/table">
            <a:tbl>
              <a:tblPr/>
              <a:tblGrid>
                <a:gridCol w="1327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9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913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3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91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CSOT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TP-408A(200m)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PP BOX(case)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옆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1D(Code 128)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TP-408A  PP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503814" y="1877690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2F696174-FE9C-4505-8468-ACAFC9D70C3E}"/>
              </a:ext>
            </a:extLst>
          </p:cNvPr>
          <p:cNvGraphicFramePr>
            <a:graphicFrameLocks noGrp="1"/>
          </p:cNvGraphicFramePr>
          <p:nvPr/>
        </p:nvGraphicFramePr>
        <p:xfrm>
          <a:off x="2648744" y="2132855"/>
          <a:ext cx="7241947" cy="2147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550">
                  <a:extLst>
                    <a:ext uri="{9D8B030D-6E8A-4147-A177-3AD203B41FA5}">
                      <a16:colId xmlns:a16="http://schemas.microsoft.com/office/drawing/2014/main" xmlns="" val="2858581137"/>
                    </a:ext>
                  </a:extLst>
                </a:gridCol>
                <a:gridCol w="1522674">
                  <a:extLst>
                    <a:ext uri="{9D8B030D-6E8A-4147-A177-3AD203B41FA5}">
                      <a16:colId xmlns:a16="http://schemas.microsoft.com/office/drawing/2014/main" xmlns="" val="3976013690"/>
                    </a:ext>
                  </a:extLst>
                </a:gridCol>
                <a:gridCol w="1832170">
                  <a:extLst>
                    <a:ext uri="{9D8B030D-6E8A-4147-A177-3AD203B41FA5}">
                      <a16:colId xmlns:a16="http://schemas.microsoft.com/office/drawing/2014/main" xmlns="" val="79103775"/>
                    </a:ext>
                  </a:extLst>
                </a:gridCol>
                <a:gridCol w="2387100">
                  <a:extLst>
                    <a:ext uri="{9D8B030D-6E8A-4147-A177-3AD203B41FA5}">
                      <a16:colId xmlns:a16="http://schemas.microsoft.com/office/drawing/2014/main" xmlns="" val="2679129724"/>
                    </a:ext>
                  </a:extLst>
                </a:gridCol>
                <a:gridCol w="1006453">
                  <a:extLst>
                    <a:ext uri="{9D8B030D-6E8A-4147-A177-3AD203B41FA5}">
                      <a16:colId xmlns:a16="http://schemas.microsoft.com/office/drawing/2014/main" xmlns="" val="3992292827"/>
                    </a:ext>
                  </a:extLst>
                </a:gridCol>
              </a:tblGrid>
              <a:tr h="2011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항목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값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비고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64405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Reel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라벨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069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박스 측면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 Reel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라벨 수 만큼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450049418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1324329696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1266838686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2086549011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2146582151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2702675108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765335697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2717844955"/>
                  </a:ext>
                </a:extLst>
              </a:tr>
              <a:tr h="2916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4176550496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104953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0393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2.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(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TP-408A(200M))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9563334"/>
              </p:ext>
            </p:extLst>
          </p:nvPr>
        </p:nvGraphicFramePr>
        <p:xfrm>
          <a:off x="488504" y="1051993"/>
          <a:ext cx="9432806" cy="792831"/>
        </p:xfrm>
        <a:graphic>
          <a:graphicData uri="http://schemas.openxmlformats.org/drawingml/2006/table">
            <a:tbl>
              <a:tblPr/>
              <a:tblGrid>
                <a:gridCol w="1327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9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913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3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91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INNOLUX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TP-408A(200m)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ICE 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1D(Code 128)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TP-408A  ICE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094810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503814" y="1877690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3" y="4471074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8FF1DB6-755E-4CB9-A5A5-93A4006E50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99" t="2741" r="15136" b="4370"/>
          <a:stretch/>
        </p:blipFill>
        <p:spPr>
          <a:xfrm rot="16200000">
            <a:off x="885846" y="1558618"/>
            <a:ext cx="1454515" cy="21765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ECB9850-37EA-4D87-9E07-432903DE34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644" t="6666" r="17111" b="11778"/>
          <a:stretch/>
        </p:blipFill>
        <p:spPr>
          <a:xfrm rot="16200000">
            <a:off x="1165421" y="2742617"/>
            <a:ext cx="885611" cy="217656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77E3CCD-09E2-4159-B597-12D22F634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50583424"/>
              </p:ext>
            </p:extLst>
          </p:nvPr>
        </p:nvGraphicFramePr>
        <p:xfrm>
          <a:off x="2743199" y="2133601"/>
          <a:ext cx="7147491" cy="21278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790">
                  <a:extLst>
                    <a:ext uri="{9D8B030D-6E8A-4147-A177-3AD203B41FA5}">
                      <a16:colId xmlns:a16="http://schemas.microsoft.com/office/drawing/2014/main" xmlns="" val="1822842505"/>
                    </a:ext>
                  </a:extLst>
                </a:gridCol>
                <a:gridCol w="1666081">
                  <a:extLst>
                    <a:ext uri="{9D8B030D-6E8A-4147-A177-3AD203B41FA5}">
                      <a16:colId xmlns:a16="http://schemas.microsoft.com/office/drawing/2014/main" xmlns="" val="1992983202"/>
                    </a:ext>
                  </a:extLst>
                </a:gridCol>
                <a:gridCol w="2024290">
                  <a:extLst>
                    <a:ext uri="{9D8B030D-6E8A-4147-A177-3AD203B41FA5}">
                      <a16:colId xmlns:a16="http://schemas.microsoft.com/office/drawing/2014/main" xmlns="" val="2971104825"/>
                    </a:ext>
                  </a:extLst>
                </a:gridCol>
                <a:gridCol w="1699403">
                  <a:extLst>
                    <a:ext uri="{9D8B030D-6E8A-4147-A177-3AD203B41FA5}">
                      <a16:colId xmlns:a16="http://schemas.microsoft.com/office/drawing/2014/main" xmlns="" val="3731525121"/>
                    </a:ext>
                  </a:extLst>
                </a:gridCol>
                <a:gridCol w="1157927">
                  <a:extLst>
                    <a:ext uri="{9D8B030D-6E8A-4147-A177-3AD203B41FA5}">
                      <a16:colId xmlns:a16="http://schemas.microsoft.com/office/drawing/2014/main" xmlns="" val="3236951455"/>
                    </a:ext>
                  </a:extLst>
                </a:gridCol>
              </a:tblGrid>
              <a:tr h="184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6452975"/>
                  </a:ext>
                </a:extLst>
              </a:tr>
              <a:tr h="176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자재코드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품명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32401002000001/ CF-TP408A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extLst>
                  <a:ext uri="{0D108BD9-81ED-4DB2-BD59-A6C34878D82A}">
                    <a16:rowId xmlns:a16="http://schemas.microsoft.com/office/drawing/2014/main" xmlns="" val="2616390517"/>
                  </a:ext>
                </a:extLst>
              </a:tr>
              <a:tr h="176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수량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1.5mm * 200M  / 60Reel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extLst>
                  <a:ext uri="{0D108BD9-81ED-4DB2-BD59-A6C34878D82A}">
                    <a16:rowId xmlns:a16="http://schemas.microsoft.com/office/drawing/2014/main" xmlns="" val="1922944816"/>
                  </a:ext>
                </a:extLst>
              </a:tr>
              <a:tr h="176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Lot-No /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제조일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J9F241Y4CS / 2015-01-25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extLst>
                  <a:ext uri="{0D108BD9-81ED-4DB2-BD59-A6C34878D82A}">
                    <a16:rowId xmlns:a16="http://schemas.microsoft.com/office/drawing/2014/main" xmlns="" val="1362884203"/>
                  </a:ext>
                </a:extLst>
              </a:tr>
              <a:tr h="176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P/O   / 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유효일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/2015-06-24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extLst>
                  <a:ext uri="{0D108BD9-81ED-4DB2-BD59-A6C34878D82A}">
                    <a16:rowId xmlns:a16="http://schemas.microsoft.com/office/drawing/2014/main" xmlns="" val="3931776133"/>
                  </a:ext>
                </a:extLst>
              </a:tr>
              <a:tr h="176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Maker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삼성로고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extLst>
                  <a:ext uri="{0D108BD9-81ED-4DB2-BD59-A6C34878D82A}">
                    <a16:rowId xmlns:a16="http://schemas.microsoft.com/office/drawing/2014/main" xmlns="" val="2394298584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extLst>
                  <a:ext uri="{0D108BD9-81ED-4DB2-BD59-A6C34878D82A}">
                    <a16:rowId xmlns:a16="http://schemas.microsoft.com/office/drawing/2014/main" xmlns="" val="692229692"/>
                  </a:ext>
                </a:extLst>
              </a:tr>
              <a:tr h="1849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1D 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바코드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extLst>
                  <a:ext uri="{0D108BD9-81ED-4DB2-BD59-A6C34878D82A}">
                    <a16:rowId xmlns:a16="http://schemas.microsoft.com/office/drawing/2014/main" xmlns="" val="2677570836"/>
                  </a:ext>
                </a:extLst>
              </a:tr>
              <a:tr h="688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32401002000001 S2 I9O 448 006 000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069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material code /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ACF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고객사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제조일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/Reel Serial No/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수량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고객사지정</a:t>
                      </a: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3" marR="6483" marT="6483" marB="0" anchor="ctr"/>
                </a:tc>
                <a:extLst>
                  <a:ext uri="{0D108BD9-81ED-4DB2-BD59-A6C34878D82A}">
                    <a16:rowId xmlns:a16="http://schemas.microsoft.com/office/drawing/2014/main" xmlns="" val="1934938412"/>
                  </a:ext>
                </a:extLst>
              </a:tr>
            </a:tbl>
          </a:graphicData>
        </a:graphic>
      </p:graphicFrame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xmlns="" id="{8AD5590B-5538-4663-82FF-FFE26F1A6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190947"/>
              </p:ext>
            </p:extLst>
          </p:nvPr>
        </p:nvGraphicFramePr>
        <p:xfrm>
          <a:off x="543338" y="4581882"/>
          <a:ext cx="9347353" cy="19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3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7392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0468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1100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(TP-408A) 200m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PP</a:t>
                      </a:r>
                      <a:r>
                        <a:rPr lang="ko-KR" altLang="en-US" sz="1200" dirty="0"/>
                        <a:t>박스 </a:t>
                      </a:r>
                      <a:r>
                        <a:rPr lang="ko-KR" altLang="en-US" sz="1200" dirty="0" err="1"/>
                        <a:t>스캔없는가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ICE Box 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ICE Box </a:t>
                      </a:r>
                      <a:r>
                        <a:rPr lang="ko-KR" altLang="en-US" sz="1200" dirty="0"/>
                        <a:t>시작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그날 생산된 </a:t>
                      </a:r>
                      <a:r>
                        <a:rPr lang="en-US" altLang="ko-KR" sz="1200" dirty="0"/>
                        <a:t>ICE</a:t>
                      </a:r>
                      <a:r>
                        <a:rPr lang="ko-KR" altLang="en-US" sz="1200" dirty="0"/>
                        <a:t> 박스 포장 순서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 </a:t>
                      </a:r>
                      <a:r>
                        <a:rPr lang="ko-KR" altLang="en-US" sz="1200" dirty="0"/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수량을 길이로 </a:t>
                      </a:r>
                      <a:r>
                        <a:rPr lang="en-US" altLang="ko-KR" sz="1200" dirty="0"/>
                        <a:t>2D</a:t>
                      </a:r>
                      <a:r>
                        <a:rPr lang="ko-KR" altLang="en-US" sz="1200" dirty="0"/>
                        <a:t>바코드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115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3.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(TP-400E(270M))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8ABD03-ABA8-4828-8F29-70B1B7422715}"/>
              </a:ext>
            </a:extLst>
          </p:cNvPr>
          <p:cNvSpPr txBox="1"/>
          <p:nvPr/>
        </p:nvSpPr>
        <p:spPr>
          <a:xfrm>
            <a:off x="539206" y="3277433"/>
            <a:ext cx="2150985" cy="1015663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0201002240 J100 A </a:t>
            </a:r>
            <a:r>
              <a:rPr lang="en-US" altLang="ko-KR" sz="1000" dirty="0" err="1"/>
              <a:t>A</a:t>
            </a:r>
            <a:r>
              <a:rPr lang="en-US" altLang="ko-KR" sz="1000" dirty="0"/>
              <a:t> N 1 JAB 1SE101 270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ko-KR" altLang="en-US" sz="1000" dirty="0">
                <a:latin typeface="+mn-ea"/>
                <a:ea typeface="+mn-ea"/>
              </a:rPr>
              <a:t>자재코드</a:t>
            </a:r>
            <a:r>
              <a:rPr lang="en-US" altLang="ko-KR" sz="1000" dirty="0">
                <a:latin typeface="+mn-ea"/>
                <a:ea typeface="+mn-ea"/>
              </a:rPr>
              <a:t>/Vander</a:t>
            </a:r>
            <a:r>
              <a:rPr lang="ko-KR" altLang="en-US" sz="1000" dirty="0">
                <a:latin typeface="+mn-ea"/>
                <a:ea typeface="+mn-ea"/>
              </a:rPr>
              <a:t>코드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제조라인공장</a:t>
            </a:r>
            <a:r>
              <a:rPr lang="en-US" altLang="ko-KR" sz="1000" dirty="0">
                <a:latin typeface="+mn-ea"/>
                <a:ea typeface="+mn-ea"/>
              </a:rPr>
              <a:t>/Slitting </a:t>
            </a:r>
            <a:r>
              <a:rPr lang="ko-KR" altLang="en-US" sz="1000" dirty="0">
                <a:latin typeface="+mn-ea"/>
                <a:ea typeface="+mn-ea"/>
              </a:rPr>
              <a:t>공장</a:t>
            </a:r>
            <a:r>
              <a:rPr lang="en-US" altLang="ko-KR" sz="1000" dirty="0">
                <a:latin typeface="+mn-ea"/>
                <a:ea typeface="+mn-ea"/>
              </a:rPr>
              <a:t>/ </a:t>
            </a:r>
            <a:r>
              <a:rPr lang="ko-KR" altLang="en-US" sz="1000" dirty="0" err="1">
                <a:latin typeface="+mn-ea"/>
                <a:ea typeface="+mn-ea"/>
              </a:rPr>
              <a:t>관리선이탈여부</a:t>
            </a:r>
            <a:r>
              <a:rPr lang="en-US" altLang="ko-KR" sz="1000" dirty="0">
                <a:latin typeface="+mn-ea"/>
                <a:ea typeface="+mn-ea"/>
              </a:rPr>
              <a:t>/ PCN</a:t>
            </a:r>
            <a:r>
              <a:rPr lang="ko-KR" altLang="en-US" sz="1000" dirty="0">
                <a:latin typeface="+mn-ea"/>
                <a:ea typeface="+mn-ea"/>
              </a:rPr>
              <a:t>차수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제조일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생산</a:t>
            </a:r>
            <a:r>
              <a:rPr lang="en-US" altLang="ko-KR" sz="1000" dirty="0">
                <a:latin typeface="+mn-ea"/>
                <a:ea typeface="+mn-ea"/>
              </a:rPr>
              <a:t>LOT/Reel</a:t>
            </a:r>
            <a:r>
              <a:rPr lang="ko-KR" altLang="en-US" sz="1000" dirty="0">
                <a:latin typeface="+mn-ea"/>
                <a:ea typeface="+mn-ea"/>
              </a:rPr>
              <a:t> 단위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길이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82916889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TP-400E(270m)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Reel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QR_code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TP-400E  Reel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ADA231A-0837-4E80-8E93-71226D3E5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78" t="16250" r="21296" b="34940"/>
          <a:stretch/>
        </p:blipFill>
        <p:spPr>
          <a:xfrm rot="16200000">
            <a:off x="881580" y="1499986"/>
            <a:ext cx="1461404" cy="2216939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67227D9D-28B1-4D47-92C0-2645EA641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1534400"/>
              </p:ext>
            </p:extLst>
          </p:nvPr>
        </p:nvGraphicFramePr>
        <p:xfrm>
          <a:off x="2697261" y="2156389"/>
          <a:ext cx="7193429" cy="1919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523">
                  <a:extLst>
                    <a:ext uri="{9D8B030D-6E8A-4147-A177-3AD203B41FA5}">
                      <a16:colId xmlns:a16="http://schemas.microsoft.com/office/drawing/2014/main" xmlns="" val="2890514129"/>
                    </a:ext>
                  </a:extLst>
                </a:gridCol>
                <a:gridCol w="1668897">
                  <a:extLst>
                    <a:ext uri="{9D8B030D-6E8A-4147-A177-3AD203B41FA5}">
                      <a16:colId xmlns:a16="http://schemas.microsoft.com/office/drawing/2014/main" xmlns="" val="1656343597"/>
                    </a:ext>
                  </a:extLst>
                </a:gridCol>
                <a:gridCol w="2789877">
                  <a:extLst>
                    <a:ext uri="{9D8B030D-6E8A-4147-A177-3AD203B41FA5}">
                      <a16:colId xmlns:a16="http://schemas.microsoft.com/office/drawing/2014/main" xmlns="" val="2971598430"/>
                    </a:ext>
                  </a:extLst>
                </a:gridCol>
                <a:gridCol w="1330758">
                  <a:extLst>
                    <a:ext uri="{9D8B030D-6E8A-4147-A177-3AD203B41FA5}">
                      <a16:colId xmlns:a16="http://schemas.microsoft.com/office/drawing/2014/main" xmlns="" val="1923066745"/>
                    </a:ext>
                  </a:extLst>
                </a:gridCol>
                <a:gridCol w="1092374">
                  <a:extLst>
                    <a:ext uri="{9D8B030D-6E8A-4147-A177-3AD203B41FA5}">
                      <a16:colId xmlns:a16="http://schemas.microsoft.com/office/drawing/2014/main" xmlns="" val="3418216790"/>
                    </a:ext>
                  </a:extLst>
                </a:gridCol>
              </a:tblGrid>
              <a:tr h="230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2953381"/>
                  </a:ext>
                </a:extLst>
              </a:tr>
              <a:tr h="211054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2D </a:t>
                      </a:r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바코드</a:t>
                      </a:r>
                      <a:r>
                        <a:rPr lang="en-US" altLang="ko-KR" sz="1000" u="none" strike="noStrike">
                          <a:effectLst/>
                        </a:rPr>
                        <a:t>(2</a:t>
                      </a:r>
                      <a:r>
                        <a:rPr lang="en-US" sz="1000" u="none" strike="noStrike">
                          <a:effectLst/>
                        </a:rPr>
                        <a:t>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3525127631"/>
                  </a:ext>
                </a:extLst>
              </a:tr>
              <a:tr h="211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CF-TP400E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1781727542"/>
                  </a:ext>
                </a:extLst>
              </a:tr>
              <a:tr h="211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Size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2.0 X 270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3158834294"/>
                  </a:ext>
                </a:extLst>
              </a:tr>
              <a:tr h="211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Winding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2019.10.11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4110827197"/>
                  </a:ext>
                </a:extLst>
              </a:tr>
              <a:tr h="211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Valid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2020.03.10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135466883"/>
                  </a:ext>
                </a:extLst>
              </a:tr>
              <a:tr h="211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Keeping Temperature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-10 ~ 5 ℃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1243856621"/>
                  </a:ext>
                </a:extLst>
              </a:tr>
              <a:tr h="211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SAMSUNG SDI Lot 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JOF111Y5SE(P101)</a:t>
                      </a: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1440222515"/>
                  </a:ext>
                </a:extLst>
              </a:tr>
              <a:tr h="211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0201002240J100AAN1JAB1SE101270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2937659067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xmlns="" id="{EA369FD3-ACD7-441B-945D-D90297C94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5200707"/>
              </p:ext>
            </p:extLst>
          </p:nvPr>
        </p:nvGraphicFramePr>
        <p:xfrm>
          <a:off x="543338" y="4581882"/>
          <a:ext cx="9347353" cy="19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3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7392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0468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1100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(TP-400E) 270m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Lot 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생산년월일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공정순번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포장코드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고객사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유효기간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생산일자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기준정보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Sliting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P101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Product </a:t>
                      </a:r>
                      <a:r>
                        <a:rPr lang="ko-KR" altLang="en-US" sz="1200" dirty="0"/>
                        <a:t>시작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길이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</a:t>
                      </a:r>
                      <a:r>
                        <a:rPr lang="ko-KR" altLang="en-US" sz="1200" dirty="0"/>
                        <a:t>엑셀 </a:t>
                      </a:r>
                      <a:r>
                        <a:rPr lang="en-US" altLang="ko-KR" sz="1200" dirty="0" err="1"/>
                        <a:t>Uplode</a:t>
                      </a:r>
                      <a:r>
                        <a:rPr lang="en-US" altLang="ko-KR" sz="1200" dirty="0"/>
                        <a:t> OR Key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3673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117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 3.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(TP-400E(270M))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8ABD03-ABA8-4828-8F29-70B1B7422715}"/>
              </a:ext>
            </a:extLst>
          </p:cNvPr>
          <p:cNvSpPr txBox="1"/>
          <p:nvPr/>
        </p:nvSpPr>
        <p:spPr>
          <a:xfrm>
            <a:off x="539206" y="3277433"/>
            <a:ext cx="2150985" cy="1015663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0201002240 J100 A </a:t>
            </a:r>
            <a:r>
              <a:rPr lang="en-US" altLang="ko-KR" sz="1000" dirty="0" err="1"/>
              <a:t>A</a:t>
            </a:r>
            <a:r>
              <a:rPr lang="en-US" altLang="ko-KR" sz="1000" dirty="0"/>
              <a:t> N 1 JAB 1SE106 R100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ko-KR" altLang="en-US" sz="1000" dirty="0">
                <a:latin typeface="+mn-ea"/>
                <a:ea typeface="+mn-ea"/>
              </a:rPr>
              <a:t>자재코드</a:t>
            </a:r>
            <a:r>
              <a:rPr lang="en-US" altLang="ko-KR" sz="1000" dirty="0">
                <a:latin typeface="+mn-ea"/>
                <a:ea typeface="+mn-ea"/>
              </a:rPr>
              <a:t>/Vander</a:t>
            </a:r>
            <a:r>
              <a:rPr lang="ko-KR" altLang="en-US" sz="1000" dirty="0">
                <a:latin typeface="+mn-ea"/>
                <a:ea typeface="+mn-ea"/>
              </a:rPr>
              <a:t>코드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제조라인공장</a:t>
            </a:r>
            <a:r>
              <a:rPr lang="en-US" altLang="ko-KR" sz="1000" dirty="0">
                <a:latin typeface="+mn-ea"/>
                <a:ea typeface="+mn-ea"/>
              </a:rPr>
              <a:t>/Slitting </a:t>
            </a:r>
            <a:r>
              <a:rPr lang="ko-KR" altLang="en-US" sz="1000" dirty="0">
                <a:latin typeface="+mn-ea"/>
                <a:ea typeface="+mn-ea"/>
              </a:rPr>
              <a:t>공장</a:t>
            </a:r>
            <a:r>
              <a:rPr lang="en-US" altLang="ko-KR" sz="1000" dirty="0">
                <a:latin typeface="+mn-ea"/>
                <a:ea typeface="+mn-ea"/>
              </a:rPr>
              <a:t>/ </a:t>
            </a:r>
            <a:r>
              <a:rPr lang="ko-KR" altLang="en-US" sz="1000" dirty="0" err="1">
                <a:latin typeface="+mn-ea"/>
                <a:ea typeface="+mn-ea"/>
              </a:rPr>
              <a:t>관리선이탈여부</a:t>
            </a:r>
            <a:r>
              <a:rPr lang="en-US" altLang="ko-KR" sz="1000" dirty="0">
                <a:latin typeface="+mn-ea"/>
                <a:ea typeface="+mn-ea"/>
              </a:rPr>
              <a:t>/ PCN</a:t>
            </a:r>
            <a:r>
              <a:rPr lang="ko-KR" altLang="en-US" sz="1000" dirty="0">
                <a:latin typeface="+mn-ea"/>
                <a:ea typeface="+mn-ea"/>
              </a:rPr>
              <a:t>차수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제조일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생산</a:t>
            </a:r>
            <a:r>
              <a:rPr lang="en-US" altLang="ko-KR" sz="1000" dirty="0">
                <a:latin typeface="+mn-ea"/>
                <a:ea typeface="+mn-ea"/>
              </a:rPr>
              <a:t>LOT/Reel</a:t>
            </a:r>
            <a:r>
              <a:rPr lang="ko-KR" altLang="en-US" sz="1000" dirty="0">
                <a:latin typeface="+mn-ea"/>
                <a:ea typeface="+mn-ea"/>
              </a:rPr>
              <a:t> 단위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길이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8990052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TP-400E(270m)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PP(Case)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QR_coe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TP-400E  PP(Case)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703AE57-469B-4337-96E4-6E12DE51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06" t="6681" r="13488" b="16863"/>
          <a:stretch/>
        </p:blipFill>
        <p:spPr>
          <a:xfrm rot="16200000">
            <a:off x="880287" y="1499705"/>
            <a:ext cx="1438132" cy="2181675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B79CED2-4D27-4138-AAA3-3A859E479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4124290"/>
              </p:ext>
            </p:extLst>
          </p:nvPr>
        </p:nvGraphicFramePr>
        <p:xfrm>
          <a:off x="2675249" y="2132856"/>
          <a:ext cx="7261442" cy="2094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521">
                  <a:extLst>
                    <a:ext uri="{9D8B030D-6E8A-4147-A177-3AD203B41FA5}">
                      <a16:colId xmlns:a16="http://schemas.microsoft.com/office/drawing/2014/main" xmlns="" val="2140588811"/>
                    </a:ext>
                  </a:extLst>
                </a:gridCol>
                <a:gridCol w="1586623">
                  <a:extLst>
                    <a:ext uri="{9D8B030D-6E8A-4147-A177-3AD203B41FA5}">
                      <a16:colId xmlns:a16="http://schemas.microsoft.com/office/drawing/2014/main" xmlns="" val="4081304566"/>
                    </a:ext>
                  </a:extLst>
                </a:gridCol>
                <a:gridCol w="2816255">
                  <a:extLst>
                    <a:ext uri="{9D8B030D-6E8A-4147-A177-3AD203B41FA5}">
                      <a16:colId xmlns:a16="http://schemas.microsoft.com/office/drawing/2014/main" xmlns="" val="794000478"/>
                    </a:ext>
                  </a:extLst>
                </a:gridCol>
                <a:gridCol w="1343340">
                  <a:extLst>
                    <a:ext uri="{9D8B030D-6E8A-4147-A177-3AD203B41FA5}">
                      <a16:colId xmlns:a16="http://schemas.microsoft.com/office/drawing/2014/main" xmlns="" val="4123230211"/>
                    </a:ext>
                  </a:extLst>
                </a:gridCol>
                <a:gridCol w="1102703">
                  <a:extLst>
                    <a:ext uri="{9D8B030D-6E8A-4147-A177-3AD203B41FA5}">
                      <a16:colId xmlns:a16="http://schemas.microsoft.com/office/drawing/2014/main" xmlns="" val="530564856"/>
                    </a:ext>
                  </a:extLst>
                </a:gridCol>
              </a:tblGrid>
              <a:tr h="253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8549946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2D</a:t>
                      </a:r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/0201002240</a:t>
                      </a:r>
                      <a:r>
                        <a:rPr lang="en-US" sz="1000" u="none" strike="noStrike" dirty="0">
                          <a:effectLst/>
                        </a:rPr>
                        <a:t>J100AAN1JAB1SE106R100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(2</a:t>
                      </a:r>
                      <a:r>
                        <a:rPr lang="en-US" sz="1000" u="none" strike="noStrike" dirty="0">
                          <a:effectLst/>
                        </a:rPr>
                        <a:t>D)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1487237072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로고</a:t>
                      </a:r>
                      <a:r>
                        <a:rPr lang="en-US" altLang="ko-KR" sz="1000" u="none" strike="noStrike" dirty="0">
                          <a:effectLst/>
                        </a:rPr>
                        <a:t>/Material code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0201-002240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868585083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069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</a:rPr>
                        <a:t>로고</a:t>
                      </a:r>
                      <a:r>
                        <a:rPr lang="en-US" altLang="ko-KR" sz="1000" u="none" strike="noStrike" dirty="0">
                          <a:effectLst/>
                        </a:rPr>
                        <a:t>/Production Date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2019.10.11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178628332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CF-TP400E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3682535319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Size(mm*m)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2.0 X 270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2751492076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Lot No.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JOF111Y5SE</a:t>
                      </a: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632881393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Quantity.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2903585263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Expiration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2020.03.10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60616525"/>
                  </a:ext>
                </a:extLst>
              </a:tr>
            </a:tbl>
          </a:graphicData>
        </a:graphic>
      </p:graphicFrame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xmlns="" id="{F8A9316A-7BD1-4773-92FF-9093F0DD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6576008"/>
              </p:ext>
            </p:extLst>
          </p:nvPr>
        </p:nvGraphicFramePr>
        <p:xfrm>
          <a:off x="543338" y="4581882"/>
          <a:ext cx="9347353" cy="19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3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7392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0468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1100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(TP-400E) 270m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PP</a:t>
                      </a:r>
                      <a:r>
                        <a:rPr lang="ko-KR" altLang="en-US" sz="1200" dirty="0"/>
                        <a:t>박스 옆 라벨 스캔이 없는가</a:t>
                      </a:r>
                      <a:r>
                        <a:rPr lang="en-US" altLang="ko-KR" sz="1200" dirty="0"/>
                        <a:t>??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PP Box 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PP Box </a:t>
                      </a:r>
                      <a:r>
                        <a:rPr lang="ko-KR" altLang="en-US" sz="1200" dirty="0"/>
                        <a:t>시작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그날 생산된 </a:t>
                      </a:r>
                      <a:r>
                        <a:rPr lang="en-US" altLang="ko-KR" sz="1200" dirty="0"/>
                        <a:t>PP</a:t>
                      </a:r>
                      <a:r>
                        <a:rPr lang="ko-KR" altLang="en-US" sz="1200" dirty="0"/>
                        <a:t>박스 </a:t>
                      </a:r>
                      <a:r>
                        <a:rPr lang="en-US" altLang="ko-KR" sz="1200" dirty="0"/>
                        <a:t>No(100~)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 </a:t>
                      </a:r>
                      <a:r>
                        <a:rPr lang="ko-KR" altLang="en-US" sz="1200" dirty="0"/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</a:t>
                      </a:r>
                      <a:r>
                        <a:rPr lang="ko-KR" altLang="en-US" sz="1200" dirty="0"/>
                        <a:t>엑셀 </a:t>
                      </a:r>
                      <a:r>
                        <a:rPr lang="en-US" altLang="ko-KR" sz="1200" dirty="0" err="1"/>
                        <a:t>Uplode</a:t>
                      </a:r>
                      <a:r>
                        <a:rPr lang="en-US" altLang="ko-KR" sz="1200" dirty="0"/>
                        <a:t> OR Key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153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117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 3.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(TP-400E(270M))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8ABD03-ABA8-4828-8F29-70B1B7422715}"/>
              </a:ext>
            </a:extLst>
          </p:cNvPr>
          <p:cNvSpPr txBox="1"/>
          <p:nvPr/>
        </p:nvSpPr>
        <p:spPr>
          <a:xfrm>
            <a:off x="539206" y="3277433"/>
            <a:ext cx="2150985" cy="1015663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0201002240 J100 A </a:t>
            </a:r>
            <a:r>
              <a:rPr lang="en-US" altLang="ko-KR" sz="1000" dirty="0" err="1"/>
              <a:t>A</a:t>
            </a:r>
            <a:r>
              <a:rPr lang="en-US" altLang="ko-KR" sz="1000" dirty="0"/>
              <a:t> N 1 JAB 1SE106 R100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ko-KR" altLang="en-US" sz="1000" dirty="0">
                <a:latin typeface="+mn-ea"/>
                <a:ea typeface="+mn-ea"/>
              </a:rPr>
              <a:t>자재코드</a:t>
            </a:r>
            <a:r>
              <a:rPr lang="en-US" altLang="ko-KR" sz="1000" dirty="0">
                <a:latin typeface="+mn-ea"/>
                <a:ea typeface="+mn-ea"/>
              </a:rPr>
              <a:t>/Vander</a:t>
            </a:r>
            <a:r>
              <a:rPr lang="ko-KR" altLang="en-US" sz="1000" dirty="0">
                <a:latin typeface="+mn-ea"/>
                <a:ea typeface="+mn-ea"/>
              </a:rPr>
              <a:t>코드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제조라인공장</a:t>
            </a:r>
            <a:r>
              <a:rPr lang="en-US" altLang="ko-KR" sz="1000" dirty="0">
                <a:latin typeface="+mn-ea"/>
                <a:ea typeface="+mn-ea"/>
              </a:rPr>
              <a:t>/Slitting </a:t>
            </a:r>
            <a:r>
              <a:rPr lang="ko-KR" altLang="en-US" sz="1000" dirty="0">
                <a:latin typeface="+mn-ea"/>
                <a:ea typeface="+mn-ea"/>
              </a:rPr>
              <a:t>공장</a:t>
            </a:r>
            <a:r>
              <a:rPr lang="en-US" altLang="ko-KR" sz="1000" dirty="0">
                <a:latin typeface="+mn-ea"/>
                <a:ea typeface="+mn-ea"/>
              </a:rPr>
              <a:t>/ </a:t>
            </a:r>
            <a:r>
              <a:rPr lang="ko-KR" altLang="en-US" sz="1000" dirty="0" err="1">
                <a:latin typeface="+mn-ea"/>
                <a:ea typeface="+mn-ea"/>
              </a:rPr>
              <a:t>관리선이탈여부</a:t>
            </a:r>
            <a:r>
              <a:rPr lang="en-US" altLang="ko-KR" sz="1000" dirty="0">
                <a:latin typeface="+mn-ea"/>
                <a:ea typeface="+mn-ea"/>
              </a:rPr>
              <a:t>/ PCN</a:t>
            </a:r>
            <a:r>
              <a:rPr lang="ko-KR" altLang="en-US" sz="1000" dirty="0">
                <a:latin typeface="+mn-ea"/>
                <a:ea typeface="+mn-ea"/>
              </a:rPr>
              <a:t>차수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제조일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생산</a:t>
            </a:r>
            <a:r>
              <a:rPr lang="en-US" altLang="ko-KR" sz="1000" dirty="0">
                <a:latin typeface="+mn-ea"/>
                <a:ea typeface="+mn-ea"/>
              </a:rPr>
              <a:t>LOT/Reel</a:t>
            </a:r>
            <a:r>
              <a:rPr lang="ko-KR" altLang="en-US" sz="1000" dirty="0">
                <a:latin typeface="+mn-ea"/>
                <a:ea typeface="+mn-ea"/>
              </a:rPr>
              <a:t> 단위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길이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6480435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TP-400E(270m)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PP(Case)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측면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QR_code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TP-400E  PP(Case)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B79CED2-4D27-4138-AAA3-3A859E4791E8}"/>
              </a:ext>
            </a:extLst>
          </p:cNvPr>
          <p:cNvGraphicFramePr>
            <a:graphicFrameLocks noGrp="1"/>
          </p:cNvGraphicFramePr>
          <p:nvPr/>
        </p:nvGraphicFramePr>
        <p:xfrm>
          <a:off x="2675249" y="2132856"/>
          <a:ext cx="7261442" cy="2094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521">
                  <a:extLst>
                    <a:ext uri="{9D8B030D-6E8A-4147-A177-3AD203B41FA5}">
                      <a16:colId xmlns:a16="http://schemas.microsoft.com/office/drawing/2014/main" xmlns="" val="2140588811"/>
                    </a:ext>
                  </a:extLst>
                </a:gridCol>
                <a:gridCol w="1586623">
                  <a:extLst>
                    <a:ext uri="{9D8B030D-6E8A-4147-A177-3AD203B41FA5}">
                      <a16:colId xmlns:a16="http://schemas.microsoft.com/office/drawing/2014/main" xmlns="" val="4081304566"/>
                    </a:ext>
                  </a:extLst>
                </a:gridCol>
                <a:gridCol w="2816255">
                  <a:extLst>
                    <a:ext uri="{9D8B030D-6E8A-4147-A177-3AD203B41FA5}">
                      <a16:colId xmlns:a16="http://schemas.microsoft.com/office/drawing/2014/main" xmlns="" val="794000478"/>
                    </a:ext>
                  </a:extLst>
                </a:gridCol>
                <a:gridCol w="1343340">
                  <a:extLst>
                    <a:ext uri="{9D8B030D-6E8A-4147-A177-3AD203B41FA5}">
                      <a16:colId xmlns:a16="http://schemas.microsoft.com/office/drawing/2014/main" xmlns="" val="4123230211"/>
                    </a:ext>
                  </a:extLst>
                </a:gridCol>
                <a:gridCol w="1102703">
                  <a:extLst>
                    <a:ext uri="{9D8B030D-6E8A-4147-A177-3AD203B41FA5}">
                      <a16:colId xmlns:a16="http://schemas.microsoft.com/office/drawing/2014/main" xmlns="" val="530564856"/>
                    </a:ext>
                  </a:extLst>
                </a:gridCol>
              </a:tblGrid>
              <a:tr h="253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8549946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2D</a:t>
                      </a:r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/0201002240</a:t>
                      </a:r>
                      <a:r>
                        <a:rPr lang="en-US" sz="1000" u="none" strike="noStrike" dirty="0">
                          <a:effectLst/>
                        </a:rPr>
                        <a:t>J100AAN1JAB1SE106R100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(2</a:t>
                      </a:r>
                      <a:r>
                        <a:rPr lang="en-US" sz="1000" u="none" strike="noStrike" dirty="0">
                          <a:effectLst/>
                        </a:rPr>
                        <a:t>D)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1487237072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로고</a:t>
                      </a:r>
                      <a:r>
                        <a:rPr lang="en-US" altLang="ko-KR" sz="1000" u="none" strike="noStrike" dirty="0">
                          <a:effectLst/>
                        </a:rPr>
                        <a:t>/Material code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0201-002240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868585083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069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</a:rPr>
                        <a:t>로고</a:t>
                      </a:r>
                      <a:r>
                        <a:rPr lang="en-US" altLang="ko-KR" sz="1000" u="none" strike="noStrike" dirty="0">
                          <a:effectLst/>
                        </a:rPr>
                        <a:t>/Production Date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2019.10.11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178628332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CF-TP400E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3682535319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Size(mm*m)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2.0 X 270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2751492076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Lot No.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JOF111Y5SE</a:t>
                      </a: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632881393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Quantity.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2903585263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Expiration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2020.03.10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60616525"/>
                  </a:ext>
                </a:extLst>
              </a:tr>
            </a:tbl>
          </a:graphicData>
        </a:graphic>
      </p:graphicFrame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xmlns="" id="{6B01D783-4E18-4C33-B194-75A1376F4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4951867"/>
              </p:ext>
            </p:extLst>
          </p:nvPr>
        </p:nvGraphicFramePr>
        <p:xfrm>
          <a:off x="543338" y="4581882"/>
          <a:ext cx="9347353" cy="19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3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7392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0468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1100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(TP-400E) 270m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옆면 라벨</a:t>
                      </a:r>
                      <a:r>
                        <a:rPr lang="en-US" altLang="ko-KR" sz="1200" dirty="0"/>
                        <a:t>(Reel </a:t>
                      </a:r>
                      <a:r>
                        <a:rPr lang="ko-KR" altLang="en-US" sz="1200" dirty="0"/>
                        <a:t>라벨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PP</a:t>
                      </a:r>
                      <a:r>
                        <a:rPr lang="ko-KR" altLang="en-US" sz="1200" dirty="0"/>
                        <a:t>박스 옆 라벨 스캔이 없는가</a:t>
                      </a:r>
                      <a:r>
                        <a:rPr lang="en-US" altLang="ko-KR" sz="1200" dirty="0"/>
                        <a:t>??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6636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117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 3.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(TP-400E(270M))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8ABD03-ABA8-4828-8F29-70B1B7422715}"/>
              </a:ext>
            </a:extLst>
          </p:cNvPr>
          <p:cNvSpPr txBox="1"/>
          <p:nvPr/>
        </p:nvSpPr>
        <p:spPr>
          <a:xfrm>
            <a:off x="539206" y="3277433"/>
            <a:ext cx="2150985" cy="1015663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0201002240 J100 A </a:t>
            </a:r>
            <a:r>
              <a:rPr lang="en-US" altLang="ko-KR" sz="1000" dirty="0" err="1"/>
              <a:t>A</a:t>
            </a:r>
            <a:r>
              <a:rPr lang="en-US" altLang="ko-KR" sz="1000" dirty="0"/>
              <a:t> N 1 JAM 001 16200 5 </a:t>
            </a:r>
            <a:r>
              <a:rPr lang="ko-KR" altLang="en-US" sz="1000" dirty="0">
                <a:latin typeface="+mn-ea"/>
                <a:ea typeface="+mn-ea"/>
              </a:rPr>
              <a:t>자재코드</a:t>
            </a:r>
            <a:r>
              <a:rPr lang="en-US" altLang="ko-KR" sz="1000" dirty="0">
                <a:latin typeface="+mn-ea"/>
                <a:ea typeface="+mn-ea"/>
              </a:rPr>
              <a:t>/Vander</a:t>
            </a:r>
            <a:r>
              <a:rPr lang="ko-KR" altLang="en-US" sz="1000" dirty="0">
                <a:latin typeface="+mn-ea"/>
                <a:ea typeface="+mn-ea"/>
              </a:rPr>
              <a:t>코드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제조라인공장</a:t>
            </a:r>
            <a:r>
              <a:rPr lang="en-US" altLang="ko-KR" sz="1000" dirty="0">
                <a:latin typeface="+mn-ea"/>
                <a:ea typeface="+mn-ea"/>
              </a:rPr>
              <a:t>/Slitting </a:t>
            </a:r>
            <a:r>
              <a:rPr lang="ko-KR" altLang="en-US" sz="1000" dirty="0">
                <a:latin typeface="+mn-ea"/>
                <a:ea typeface="+mn-ea"/>
              </a:rPr>
              <a:t>공장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 err="1">
                <a:latin typeface="+mn-ea"/>
                <a:ea typeface="+mn-ea"/>
              </a:rPr>
              <a:t>관리선이탈여부</a:t>
            </a:r>
            <a:r>
              <a:rPr lang="en-US" altLang="ko-KR" sz="1000" dirty="0">
                <a:latin typeface="+mn-ea"/>
                <a:ea typeface="+mn-ea"/>
              </a:rPr>
              <a:t>/ PCN</a:t>
            </a:r>
            <a:r>
              <a:rPr lang="ko-KR" altLang="en-US" sz="1000" dirty="0">
                <a:latin typeface="+mn-ea"/>
                <a:ea typeface="+mn-ea"/>
              </a:rPr>
              <a:t>차수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포장일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대박스포장순서</a:t>
            </a:r>
            <a:r>
              <a:rPr lang="en-US" altLang="ko-KR" sz="1000" dirty="0">
                <a:latin typeface="+mn-ea"/>
                <a:ea typeface="+mn-ea"/>
              </a:rPr>
              <a:t>/Reel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ko-KR" altLang="en-US" sz="1000" dirty="0" err="1">
                <a:latin typeface="+mn-ea"/>
                <a:ea typeface="+mn-ea"/>
              </a:rPr>
              <a:t>총길이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유효기간</a:t>
            </a: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7477963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TP-400E(270m)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ICE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QR_code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TP-400E  ICE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65FA17C-DD6D-4DE1-8D11-EECEC689F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250" t="10225" r="19564" b="13655"/>
          <a:stretch/>
        </p:blipFill>
        <p:spPr>
          <a:xfrm rot="16200000">
            <a:off x="901388" y="1503570"/>
            <a:ext cx="1399679" cy="214804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AD56CAF-9ED5-435B-AAAC-E8AF9D9B7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4547195"/>
              </p:ext>
            </p:extLst>
          </p:nvPr>
        </p:nvGraphicFramePr>
        <p:xfrm>
          <a:off x="2676939" y="2120348"/>
          <a:ext cx="7244613" cy="2160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565">
                  <a:extLst>
                    <a:ext uri="{9D8B030D-6E8A-4147-A177-3AD203B41FA5}">
                      <a16:colId xmlns:a16="http://schemas.microsoft.com/office/drawing/2014/main" xmlns="" val="3558323660"/>
                    </a:ext>
                  </a:extLst>
                </a:gridCol>
                <a:gridCol w="1582946">
                  <a:extLst>
                    <a:ext uri="{9D8B030D-6E8A-4147-A177-3AD203B41FA5}">
                      <a16:colId xmlns:a16="http://schemas.microsoft.com/office/drawing/2014/main" xmlns="" val="4136217597"/>
                    </a:ext>
                  </a:extLst>
                </a:gridCol>
                <a:gridCol w="2809728">
                  <a:extLst>
                    <a:ext uri="{9D8B030D-6E8A-4147-A177-3AD203B41FA5}">
                      <a16:colId xmlns:a16="http://schemas.microsoft.com/office/drawing/2014/main" xmlns="" val="1503564489"/>
                    </a:ext>
                  </a:extLst>
                </a:gridCol>
                <a:gridCol w="1340227">
                  <a:extLst>
                    <a:ext uri="{9D8B030D-6E8A-4147-A177-3AD203B41FA5}">
                      <a16:colId xmlns:a16="http://schemas.microsoft.com/office/drawing/2014/main" xmlns="" val="853543145"/>
                    </a:ext>
                  </a:extLst>
                </a:gridCol>
                <a:gridCol w="1100147">
                  <a:extLst>
                    <a:ext uri="{9D8B030D-6E8A-4147-A177-3AD203B41FA5}">
                      <a16:colId xmlns:a16="http://schemas.microsoft.com/office/drawing/2014/main" xmlns="" val="1196264455"/>
                    </a:ext>
                  </a:extLst>
                </a:gridCol>
              </a:tblGrid>
              <a:tr h="389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362844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자재코드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품명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0201-002240  / CF-TP400E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1744629665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2.0mm * 270M  / 60Reel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1931967565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Lot-No /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제조일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JOF111Y5SE / 2019-10-11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3830905951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P/O   / 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유효일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2D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바코드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/2020-03-10</a:t>
                      </a:r>
                    </a:p>
                    <a:p>
                      <a:pPr algn="l" fontAlgn="ctr"/>
                      <a:r>
                        <a:rPr lang="en-US" altLang="ko-KR" sz="1100" dirty="0"/>
                        <a:t>0201002240J100AAN1JAM001162005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바코드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(2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459708794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Maker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SAMSUNG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SDI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3408382085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xmlns="" id="{417943FF-8B44-4C0A-9DA0-E75EFDDB6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3479162"/>
              </p:ext>
            </p:extLst>
          </p:nvPr>
        </p:nvGraphicFramePr>
        <p:xfrm>
          <a:off x="543338" y="4581882"/>
          <a:ext cx="9347353" cy="19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3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7392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0468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1100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(TP-400E) 270m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PP</a:t>
                      </a:r>
                      <a:r>
                        <a:rPr lang="ko-KR" altLang="en-US" sz="1200" dirty="0"/>
                        <a:t>박스 옆 라벨 스캔이 없는가</a:t>
                      </a:r>
                      <a:r>
                        <a:rPr lang="en-US" altLang="ko-KR" sz="1200" dirty="0"/>
                        <a:t>??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포장일자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바코드출력일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ICE Box 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ICE Box </a:t>
                      </a:r>
                      <a:r>
                        <a:rPr lang="ko-KR" altLang="en-US" sz="1200" dirty="0"/>
                        <a:t>시작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그날 생산된 </a:t>
                      </a:r>
                      <a:r>
                        <a:rPr lang="en-US" altLang="ko-KR" sz="1200" dirty="0"/>
                        <a:t>ICE</a:t>
                      </a:r>
                      <a:r>
                        <a:rPr lang="ko-KR" altLang="en-US" sz="1200" dirty="0"/>
                        <a:t> 박스 포장 순서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 </a:t>
                      </a:r>
                      <a:r>
                        <a:rPr lang="ko-KR" altLang="en-US" sz="1200" dirty="0"/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수량을 길이로 </a:t>
                      </a:r>
                      <a:r>
                        <a:rPr lang="en-US" altLang="ko-KR" sz="1200" dirty="0"/>
                        <a:t>2D</a:t>
                      </a:r>
                      <a:r>
                        <a:rPr lang="ko-KR" altLang="en-US" sz="1200" dirty="0"/>
                        <a:t>바코드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3205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2936875" y="1916113"/>
            <a:ext cx="26709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Yoon 윤고딕 540_TT" pitchFamily="18" charset="-127"/>
                <a:ea typeface="Yoon 윤고딕 540_TT" pitchFamily="18" charset="-127"/>
              </a:rPr>
              <a:t>1.  </a:t>
            </a:r>
            <a:r>
              <a:rPr lang="ko-KR" altLang="en-US" sz="2800" b="1" dirty="0">
                <a:latin typeface="Yoon 윤고딕 540_TT" pitchFamily="18" charset="-127"/>
                <a:ea typeface="Yoon 윤고딕 540_TT" pitchFamily="18" charset="-127"/>
              </a:rPr>
              <a:t>시스템 구성도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117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 4.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(TP-500B(270M))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8ABD03-ABA8-4828-8F29-70B1B7422715}"/>
              </a:ext>
            </a:extLst>
          </p:cNvPr>
          <p:cNvSpPr txBox="1"/>
          <p:nvPr/>
        </p:nvSpPr>
        <p:spPr>
          <a:xfrm>
            <a:off x="503814" y="3277433"/>
            <a:ext cx="2186378" cy="1046440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0201002487 J100 A </a:t>
            </a:r>
            <a:r>
              <a:rPr lang="en-US" altLang="ko-KR" sz="1000" dirty="0" err="1">
                <a:latin typeface="+mn-ea"/>
              </a:rPr>
              <a:t>A</a:t>
            </a:r>
            <a:r>
              <a:rPr lang="en-US" altLang="ko-KR" sz="1000" dirty="0">
                <a:latin typeface="+mn-ea"/>
              </a:rPr>
              <a:t> N 1 JAG 3OL101 270</a:t>
            </a:r>
          </a:p>
          <a:p>
            <a:r>
              <a:rPr lang="ko-KR" altLang="en-US" sz="1000" dirty="0">
                <a:latin typeface="+mn-ea"/>
                <a:ea typeface="+mn-ea"/>
              </a:rPr>
              <a:t>자재코드</a:t>
            </a:r>
            <a:r>
              <a:rPr lang="en-US" altLang="ko-KR" sz="1000" dirty="0">
                <a:latin typeface="+mn-ea"/>
                <a:ea typeface="+mn-ea"/>
              </a:rPr>
              <a:t>/Vander</a:t>
            </a:r>
            <a:r>
              <a:rPr lang="ko-KR" altLang="en-US" sz="1000" dirty="0">
                <a:latin typeface="+mn-ea"/>
                <a:ea typeface="+mn-ea"/>
              </a:rPr>
              <a:t>코드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제조라인공장</a:t>
            </a:r>
            <a:r>
              <a:rPr lang="en-US" altLang="ko-KR" sz="1000" dirty="0">
                <a:latin typeface="+mn-ea"/>
                <a:ea typeface="+mn-ea"/>
              </a:rPr>
              <a:t>/Slitting </a:t>
            </a:r>
            <a:r>
              <a:rPr lang="ko-KR" altLang="en-US" sz="1000" dirty="0">
                <a:latin typeface="+mn-ea"/>
                <a:ea typeface="+mn-ea"/>
              </a:rPr>
              <a:t>공장</a:t>
            </a:r>
            <a:r>
              <a:rPr lang="en-US" altLang="ko-KR" sz="1000" dirty="0">
                <a:latin typeface="+mn-ea"/>
                <a:ea typeface="+mn-ea"/>
              </a:rPr>
              <a:t>/ </a:t>
            </a:r>
            <a:r>
              <a:rPr lang="ko-KR" altLang="en-US" sz="1000" dirty="0" err="1">
                <a:latin typeface="+mn-ea"/>
                <a:ea typeface="+mn-ea"/>
              </a:rPr>
              <a:t>관리선이탈여부</a:t>
            </a:r>
            <a:r>
              <a:rPr lang="en-US" altLang="ko-KR" sz="1000" dirty="0">
                <a:latin typeface="+mn-ea"/>
                <a:ea typeface="+mn-ea"/>
              </a:rPr>
              <a:t>/ PCN</a:t>
            </a:r>
            <a:r>
              <a:rPr lang="ko-KR" altLang="en-US" sz="1000" dirty="0">
                <a:latin typeface="+mn-ea"/>
                <a:ea typeface="+mn-ea"/>
              </a:rPr>
              <a:t>차수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제조일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생산</a:t>
            </a:r>
            <a:r>
              <a:rPr lang="en-US" altLang="ko-KR" sz="1000" dirty="0">
                <a:latin typeface="+mn-ea"/>
                <a:ea typeface="+mn-ea"/>
              </a:rPr>
              <a:t>LOT/Reel</a:t>
            </a:r>
            <a:r>
              <a:rPr lang="ko-KR" altLang="en-US" sz="1000" dirty="0">
                <a:latin typeface="+mn-ea"/>
                <a:ea typeface="+mn-ea"/>
              </a:rPr>
              <a:t> 단위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길이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8575372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TP-500B(270m)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Reel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QR_code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TP-500B  Reel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32DFEEC-1E6A-4DF4-8C3E-B7AFB74AD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114" t="30534" r="22668" b="23222"/>
          <a:stretch/>
        </p:blipFill>
        <p:spPr>
          <a:xfrm rot="5400000">
            <a:off x="914650" y="1482152"/>
            <a:ext cx="1356464" cy="220875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45CF790-EA11-4925-BC45-E5C67E281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9498652"/>
              </p:ext>
            </p:extLst>
          </p:nvPr>
        </p:nvGraphicFramePr>
        <p:xfrm>
          <a:off x="2703444" y="2132855"/>
          <a:ext cx="7217867" cy="2174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046">
                  <a:extLst>
                    <a:ext uri="{9D8B030D-6E8A-4147-A177-3AD203B41FA5}">
                      <a16:colId xmlns:a16="http://schemas.microsoft.com/office/drawing/2014/main" xmlns="" val="2356515914"/>
                    </a:ext>
                  </a:extLst>
                </a:gridCol>
                <a:gridCol w="1577101">
                  <a:extLst>
                    <a:ext uri="{9D8B030D-6E8A-4147-A177-3AD203B41FA5}">
                      <a16:colId xmlns:a16="http://schemas.microsoft.com/office/drawing/2014/main" xmlns="" val="2002775"/>
                    </a:ext>
                  </a:extLst>
                </a:gridCol>
                <a:gridCol w="2799355">
                  <a:extLst>
                    <a:ext uri="{9D8B030D-6E8A-4147-A177-3AD203B41FA5}">
                      <a16:colId xmlns:a16="http://schemas.microsoft.com/office/drawing/2014/main" xmlns="" val="1461633082"/>
                    </a:ext>
                  </a:extLst>
                </a:gridCol>
                <a:gridCol w="1335279">
                  <a:extLst>
                    <a:ext uri="{9D8B030D-6E8A-4147-A177-3AD203B41FA5}">
                      <a16:colId xmlns:a16="http://schemas.microsoft.com/office/drawing/2014/main" xmlns="" val="3232712198"/>
                    </a:ext>
                  </a:extLst>
                </a:gridCol>
                <a:gridCol w="1096086">
                  <a:extLst>
                    <a:ext uri="{9D8B030D-6E8A-4147-A177-3AD203B41FA5}">
                      <a16:colId xmlns:a16="http://schemas.microsoft.com/office/drawing/2014/main" xmlns="" val="3904057119"/>
                    </a:ext>
                  </a:extLst>
                </a:gridCol>
              </a:tblGrid>
              <a:tr h="2952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1011845"/>
                  </a:ext>
                </a:extLst>
              </a:tr>
              <a:tr h="2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2D 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바코드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CF-TP500B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바코드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(2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2262913488"/>
                  </a:ext>
                </a:extLst>
              </a:tr>
              <a:tr h="2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2.0 X 270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2609385801"/>
                  </a:ext>
                </a:extLst>
              </a:tr>
              <a:tr h="2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Winding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2019.10.16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806494759"/>
                  </a:ext>
                </a:extLst>
              </a:tr>
              <a:tr h="2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2020.03.15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3043885553"/>
                  </a:ext>
                </a:extLst>
              </a:tr>
              <a:tr h="2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Keeping Temperature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-10 ~ 5 ℃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1149620995"/>
                  </a:ext>
                </a:extLst>
              </a:tr>
              <a:tr h="2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SAMSUNG SDI Lot 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JOF163YFOL(P101)</a:t>
                      </a: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2892848515"/>
                  </a:ext>
                </a:extLst>
              </a:tr>
              <a:tr h="2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0201002487J100AAN1JAG3OL101270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1683396523"/>
                  </a:ext>
                </a:extLst>
              </a:tr>
            </a:tbl>
          </a:graphicData>
        </a:graphic>
      </p:graphicFrame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xmlns="" id="{EEE31777-839A-46A9-A6BE-F8395E2B9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5674848"/>
              </p:ext>
            </p:extLst>
          </p:nvPr>
        </p:nvGraphicFramePr>
        <p:xfrm>
          <a:off x="543338" y="4581882"/>
          <a:ext cx="9347353" cy="19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3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7392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0468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1100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(TP-500B) 270m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Lot 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생산년월일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공정순번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포장코드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고객사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유효기간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생산일자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기준정보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Sliting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P101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Product </a:t>
                      </a:r>
                      <a:r>
                        <a:rPr lang="ko-KR" altLang="en-US" sz="1200" dirty="0"/>
                        <a:t>시작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길이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</a:t>
                      </a:r>
                      <a:r>
                        <a:rPr lang="ko-KR" altLang="en-US" sz="1200" dirty="0"/>
                        <a:t>엑셀 </a:t>
                      </a:r>
                      <a:r>
                        <a:rPr lang="en-US" altLang="ko-KR" sz="1200" dirty="0" err="1"/>
                        <a:t>Uplode</a:t>
                      </a:r>
                      <a:r>
                        <a:rPr lang="en-US" altLang="ko-KR" sz="1200" dirty="0"/>
                        <a:t> OR Key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59866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4.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(TP-500B(270M))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8ABD03-ABA8-4828-8F29-70B1B7422715}"/>
              </a:ext>
            </a:extLst>
          </p:cNvPr>
          <p:cNvSpPr txBox="1"/>
          <p:nvPr/>
        </p:nvSpPr>
        <p:spPr>
          <a:xfrm>
            <a:off x="539206" y="3277433"/>
            <a:ext cx="2150985" cy="1015663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0201002487 J100 A </a:t>
            </a:r>
            <a:r>
              <a:rPr lang="en-US" altLang="ko-KR" sz="1000" dirty="0" err="1"/>
              <a:t>A</a:t>
            </a:r>
            <a:r>
              <a:rPr lang="en-US" altLang="ko-KR" sz="1000" dirty="0"/>
              <a:t> N 1 JAG 3OL106 R00</a:t>
            </a:r>
          </a:p>
          <a:p>
            <a:r>
              <a:rPr lang="ko-KR" altLang="en-US" sz="1000" dirty="0">
                <a:latin typeface="+mn-ea"/>
                <a:ea typeface="+mn-ea"/>
              </a:rPr>
              <a:t>자재코드</a:t>
            </a:r>
            <a:r>
              <a:rPr lang="en-US" altLang="ko-KR" sz="1000" dirty="0">
                <a:latin typeface="+mn-ea"/>
                <a:ea typeface="+mn-ea"/>
              </a:rPr>
              <a:t>/Vander</a:t>
            </a:r>
            <a:r>
              <a:rPr lang="ko-KR" altLang="en-US" sz="1000" dirty="0">
                <a:latin typeface="+mn-ea"/>
                <a:ea typeface="+mn-ea"/>
              </a:rPr>
              <a:t>코드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제조라인공장</a:t>
            </a:r>
            <a:r>
              <a:rPr lang="en-US" altLang="ko-KR" sz="1000" dirty="0">
                <a:latin typeface="+mn-ea"/>
                <a:ea typeface="+mn-ea"/>
              </a:rPr>
              <a:t>/Slitting </a:t>
            </a:r>
            <a:r>
              <a:rPr lang="ko-KR" altLang="en-US" sz="1000" dirty="0">
                <a:latin typeface="+mn-ea"/>
                <a:ea typeface="+mn-ea"/>
              </a:rPr>
              <a:t>공장</a:t>
            </a:r>
            <a:r>
              <a:rPr lang="en-US" altLang="ko-KR" sz="1000" dirty="0">
                <a:latin typeface="+mn-ea"/>
                <a:ea typeface="+mn-ea"/>
              </a:rPr>
              <a:t>/ </a:t>
            </a:r>
            <a:r>
              <a:rPr lang="ko-KR" altLang="en-US" sz="1000" dirty="0" err="1">
                <a:latin typeface="+mn-ea"/>
                <a:ea typeface="+mn-ea"/>
              </a:rPr>
              <a:t>관리선이탈여부</a:t>
            </a:r>
            <a:r>
              <a:rPr lang="en-US" altLang="ko-KR" sz="1000" dirty="0">
                <a:latin typeface="+mn-ea"/>
                <a:ea typeface="+mn-ea"/>
              </a:rPr>
              <a:t>/ PCN</a:t>
            </a:r>
            <a:r>
              <a:rPr lang="ko-KR" altLang="en-US" sz="1000" dirty="0">
                <a:latin typeface="+mn-ea"/>
                <a:ea typeface="+mn-ea"/>
              </a:rPr>
              <a:t>차수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제조일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생산</a:t>
            </a:r>
            <a:r>
              <a:rPr lang="en-US" altLang="ko-KR" sz="1000" dirty="0">
                <a:latin typeface="+mn-ea"/>
                <a:ea typeface="+mn-ea"/>
              </a:rPr>
              <a:t>LOT/Reel</a:t>
            </a:r>
            <a:r>
              <a:rPr lang="ko-KR" altLang="en-US" sz="1000" dirty="0">
                <a:latin typeface="+mn-ea"/>
                <a:ea typeface="+mn-ea"/>
              </a:rPr>
              <a:t> 단위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길이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2883881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TP-500B(270m)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PP(Case)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QR_coe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TP-500B  PP(Case)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B79CED2-4D27-4138-AAA3-3A859E479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70115137"/>
              </p:ext>
            </p:extLst>
          </p:nvPr>
        </p:nvGraphicFramePr>
        <p:xfrm>
          <a:off x="2675249" y="2132856"/>
          <a:ext cx="7261442" cy="2094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521">
                  <a:extLst>
                    <a:ext uri="{9D8B030D-6E8A-4147-A177-3AD203B41FA5}">
                      <a16:colId xmlns:a16="http://schemas.microsoft.com/office/drawing/2014/main" xmlns="" val="2140588811"/>
                    </a:ext>
                  </a:extLst>
                </a:gridCol>
                <a:gridCol w="1586623">
                  <a:extLst>
                    <a:ext uri="{9D8B030D-6E8A-4147-A177-3AD203B41FA5}">
                      <a16:colId xmlns:a16="http://schemas.microsoft.com/office/drawing/2014/main" xmlns="" val="4081304566"/>
                    </a:ext>
                  </a:extLst>
                </a:gridCol>
                <a:gridCol w="2816255">
                  <a:extLst>
                    <a:ext uri="{9D8B030D-6E8A-4147-A177-3AD203B41FA5}">
                      <a16:colId xmlns:a16="http://schemas.microsoft.com/office/drawing/2014/main" xmlns="" val="794000478"/>
                    </a:ext>
                  </a:extLst>
                </a:gridCol>
                <a:gridCol w="1343340">
                  <a:extLst>
                    <a:ext uri="{9D8B030D-6E8A-4147-A177-3AD203B41FA5}">
                      <a16:colId xmlns:a16="http://schemas.microsoft.com/office/drawing/2014/main" xmlns="" val="4123230211"/>
                    </a:ext>
                  </a:extLst>
                </a:gridCol>
                <a:gridCol w="1102703">
                  <a:extLst>
                    <a:ext uri="{9D8B030D-6E8A-4147-A177-3AD203B41FA5}">
                      <a16:colId xmlns:a16="http://schemas.microsoft.com/office/drawing/2014/main" xmlns="" val="530564856"/>
                    </a:ext>
                  </a:extLst>
                </a:gridCol>
              </a:tblGrid>
              <a:tr h="253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8549946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2D</a:t>
                      </a:r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/0201002487</a:t>
                      </a:r>
                      <a:r>
                        <a:rPr lang="en-US" sz="1000" u="none" strike="noStrike" dirty="0">
                          <a:effectLst/>
                        </a:rPr>
                        <a:t>J100AAN1JAG3OL106R00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(2</a:t>
                      </a:r>
                      <a:r>
                        <a:rPr lang="en-US" sz="1000" u="none" strike="noStrike" dirty="0">
                          <a:effectLst/>
                        </a:rPr>
                        <a:t>D)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1487237072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로고</a:t>
                      </a:r>
                      <a:r>
                        <a:rPr lang="en-US" altLang="ko-KR" sz="1000" u="none" strike="noStrike" dirty="0">
                          <a:effectLst/>
                        </a:rPr>
                        <a:t>/Material code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0201-002487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868585083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069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</a:rPr>
                        <a:t>로고</a:t>
                      </a:r>
                      <a:r>
                        <a:rPr lang="en-US" altLang="ko-KR" sz="1000" u="none" strike="noStrike" dirty="0">
                          <a:effectLst/>
                        </a:rPr>
                        <a:t>/Production Date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2019.10.16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178628332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CF-TP500B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3682535319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Size(mm*m)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2.0 X 270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2751492076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Lot No.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JOF163YFOL</a:t>
                      </a: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632881393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Quantity.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2903585263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Expiration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2020.03.15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6061652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A6368E4-3AA5-410B-A4ED-569331E79F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688" t="17201" r="12251" b="7356"/>
          <a:stretch/>
        </p:blipFill>
        <p:spPr>
          <a:xfrm rot="5400000">
            <a:off x="904799" y="1492043"/>
            <a:ext cx="1401810" cy="2168971"/>
          </a:xfrm>
          <a:prstGeom prst="rect">
            <a:avLst/>
          </a:prstGeom>
        </p:spPr>
      </p:pic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xmlns="" id="{970765A4-57EE-4537-B206-90F1D731C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6634466"/>
              </p:ext>
            </p:extLst>
          </p:nvPr>
        </p:nvGraphicFramePr>
        <p:xfrm>
          <a:off x="543338" y="4581882"/>
          <a:ext cx="9347353" cy="19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3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7392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0468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1100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(TP-500B) 270m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PP</a:t>
                      </a:r>
                      <a:r>
                        <a:rPr lang="ko-KR" altLang="en-US" sz="1200" dirty="0"/>
                        <a:t>박스 옆 라벨 스캔이 없는가</a:t>
                      </a:r>
                      <a:r>
                        <a:rPr lang="en-US" altLang="ko-KR" sz="1200" dirty="0"/>
                        <a:t>??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PP Box 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PP Box </a:t>
                      </a:r>
                      <a:r>
                        <a:rPr lang="ko-KR" altLang="en-US" sz="1200" dirty="0"/>
                        <a:t>시작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그날 생산된 </a:t>
                      </a:r>
                      <a:r>
                        <a:rPr lang="en-US" altLang="ko-KR" sz="1200" dirty="0"/>
                        <a:t>PP</a:t>
                      </a:r>
                      <a:r>
                        <a:rPr lang="ko-KR" altLang="en-US" sz="1200" dirty="0"/>
                        <a:t>박스 </a:t>
                      </a:r>
                      <a:r>
                        <a:rPr lang="en-US" altLang="ko-KR" sz="1200" dirty="0"/>
                        <a:t>No(100~)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 </a:t>
                      </a:r>
                      <a:r>
                        <a:rPr lang="ko-KR" altLang="en-US" sz="1200" dirty="0"/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</a:t>
                      </a:r>
                      <a:r>
                        <a:rPr lang="ko-KR" altLang="en-US" sz="1200" dirty="0"/>
                        <a:t>엑셀 </a:t>
                      </a:r>
                      <a:r>
                        <a:rPr lang="en-US" altLang="ko-KR" sz="1200" dirty="0" err="1"/>
                        <a:t>Uplode</a:t>
                      </a:r>
                      <a:r>
                        <a:rPr lang="en-US" altLang="ko-KR" sz="1200" dirty="0"/>
                        <a:t> OR Key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61093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4.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(TP-500B(270M))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8ABD03-ABA8-4828-8F29-70B1B7422715}"/>
              </a:ext>
            </a:extLst>
          </p:cNvPr>
          <p:cNvSpPr txBox="1"/>
          <p:nvPr/>
        </p:nvSpPr>
        <p:spPr>
          <a:xfrm>
            <a:off x="539206" y="3277433"/>
            <a:ext cx="2150985" cy="1015663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0201002240 J100 A </a:t>
            </a:r>
            <a:r>
              <a:rPr lang="en-US" altLang="ko-KR" sz="1000" dirty="0" err="1"/>
              <a:t>A</a:t>
            </a:r>
            <a:r>
              <a:rPr lang="en-US" altLang="ko-KR" sz="1000" dirty="0"/>
              <a:t> N 1 JAB 1SE106 R100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ko-KR" altLang="en-US" sz="1000" dirty="0">
                <a:latin typeface="+mn-ea"/>
                <a:ea typeface="+mn-ea"/>
              </a:rPr>
              <a:t>자재코드</a:t>
            </a:r>
            <a:r>
              <a:rPr lang="en-US" altLang="ko-KR" sz="1000" dirty="0">
                <a:latin typeface="+mn-ea"/>
                <a:ea typeface="+mn-ea"/>
              </a:rPr>
              <a:t>/Vander</a:t>
            </a:r>
            <a:r>
              <a:rPr lang="ko-KR" altLang="en-US" sz="1000" dirty="0">
                <a:latin typeface="+mn-ea"/>
                <a:ea typeface="+mn-ea"/>
              </a:rPr>
              <a:t>코드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제조라인공장</a:t>
            </a:r>
            <a:r>
              <a:rPr lang="en-US" altLang="ko-KR" sz="1000" dirty="0">
                <a:latin typeface="+mn-ea"/>
                <a:ea typeface="+mn-ea"/>
              </a:rPr>
              <a:t>/Slitting </a:t>
            </a:r>
            <a:r>
              <a:rPr lang="ko-KR" altLang="en-US" sz="1000" dirty="0">
                <a:latin typeface="+mn-ea"/>
                <a:ea typeface="+mn-ea"/>
              </a:rPr>
              <a:t>공장</a:t>
            </a:r>
            <a:r>
              <a:rPr lang="en-US" altLang="ko-KR" sz="1000" dirty="0">
                <a:latin typeface="+mn-ea"/>
                <a:ea typeface="+mn-ea"/>
              </a:rPr>
              <a:t>/ </a:t>
            </a:r>
            <a:r>
              <a:rPr lang="ko-KR" altLang="en-US" sz="1000" dirty="0" err="1">
                <a:latin typeface="+mn-ea"/>
                <a:ea typeface="+mn-ea"/>
              </a:rPr>
              <a:t>관리선이탈여부</a:t>
            </a:r>
            <a:r>
              <a:rPr lang="en-US" altLang="ko-KR" sz="1000" dirty="0">
                <a:latin typeface="+mn-ea"/>
                <a:ea typeface="+mn-ea"/>
              </a:rPr>
              <a:t>/ PCN</a:t>
            </a:r>
            <a:r>
              <a:rPr lang="ko-KR" altLang="en-US" sz="1000" dirty="0">
                <a:latin typeface="+mn-ea"/>
                <a:ea typeface="+mn-ea"/>
              </a:rPr>
              <a:t>차수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제조일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생산</a:t>
            </a:r>
            <a:r>
              <a:rPr lang="en-US" altLang="ko-KR" sz="1000" dirty="0">
                <a:latin typeface="+mn-ea"/>
                <a:ea typeface="+mn-ea"/>
              </a:rPr>
              <a:t>LOT/Reel</a:t>
            </a:r>
            <a:r>
              <a:rPr lang="ko-KR" altLang="en-US" sz="1000" dirty="0">
                <a:latin typeface="+mn-ea"/>
                <a:ea typeface="+mn-ea"/>
              </a:rPr>
              <a:t> 단위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길이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822641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TP-500B(270m)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PP(Case)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측면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QR_code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TP-500B  PP(Case)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B79CED2-4D27-4138-AAA3-3A859E4791E8}"/>
              </a:ext>
            </a:extLst>
          </p:cNvPr>
          <p:cNvGraphicFramePr>
            <a:graphicFrameLocks noGrp="1"/>
          </p:cNvGraphicFramePr>
          <p:nvPr/>
        </p:nvGraphicFramePr>
        <p:xfrm>
          <a:off x="2675249" y="2132856"/>
          <a:ext cx="7261442" cy="2094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521">
                  <a:extLst>
                    <a:ext uri="{9D8B030D-6E8A-4147-A177-3AD203B41FA5}">
                      <a16:colId xmlns:a16="http://schemas.microsoft.com/office/drawing/2014/main" xmlns="" val="2140588811"/>
                    </a:ext>
                  </a:extLst>
                </a:gridCol>
                <a:gridCol w="1586623">
                  <a:extLst>
                    <a:ext uri="{9D8B030D-6E8A-4147-A177-3AD203B41FA5}">
                      <a16:colId xmlns:a16="http://schemas.microsoft.com/office/drawing/2014/main" xmlns="" val="4081304566"/>
                    </a:ext>
                  </a:extLst>
                </a:gridCol>
                <a:gridCol w="2816255">
                  <a:extLst>
                    <a:ext uri="{9D8B030D-6E8A-4147-A177-3AD203B41FA5}">
                      <a16:colId xmlns:a16="http://schemas.microsoft.com/office/drawing/2014/main" xmlns="" val="794000478"/>
                    </a:ext>
                  </a:extLst>
                </a:gridCol>
                <a:gridCol w="1343340">
                  <a:extLst>
                    <a:ext uri="{9D8B030D-6E8A-4147-A177-3AD203B41FA5}">
                      <a16:colId xmlns:a16="http://schemas.microsoft.com/office/drawing/2014/main" xmlns="" val="4123230211"/>
                    </a:ext>
                  </a:extLst>
                </a:gridCol>
                <a:gridCol w="1102703">
                  <a:extLst>
                    <a:ext uri="{9D8B030D-6E8A-4147-A177-3AD203B41FA5}">
                      <a16:colId xmlns:a16="http://schemas.microsoft.com/office/drawing/2014/main" xmlns="" val="530564856"/>
                    </a:ext>
                  </a:extLst>
                </a:gridCol>
              </a:tblGrid>
              <a:tr h="253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8549946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2D</a:t>
                      </a:r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/0201002240</a:t>
                      </a:r>
                      <a:r>
                        <a:rPr lang="en-US" sz="1000" u="none" strike="noStrike" dirty="0">
                          <a:effectLst/>
                        </a:rPr>
                        <a:t>J100AAN1JAB1SE106R100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(2</a:t>
                      </a:r>
                      <a:r>
                        <a:rPr lang="en-US" sz="1000" u="none" strike="noStrike" dirty="0">
                          <a:effectLst/>
                        </a:rPr>
                        <a:t>D)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1487237072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로고</a:t>
                      </a:r>
                      <a:r>
                        <a:rPr lang="en-US" altLang="ko-KR" sz="1000" u="none" strike="noStrike" dirty="0">
                          <a:effectLst/>
                        </a:rPr>
                        <a:t>/Material code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0201-002240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868585083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069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</a:rPr>
                        <a:t>로고</a:t>
                      </a:r>
                      <a:r>
                        <a:rPr lang="en-US" altLang="ko-KR" sz="1000" u="none" strike="noStrike" dirty="0">
                          <a:effectLst/>
                        </a:rPr>
                        <a:t>/Production Date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2019.10.11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178628332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CF-TP400E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3682535319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Size(mm*m)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2.0 X 270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2751492076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Lot No.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JOF111Y5SE</a:t>
                      </a: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632881393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Quantity.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2903585263"/>
                  </a:ext>
                </a:extLst>
              </a:tr>
              <a:tr h="230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Expiration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2020.03.10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41" marR="9341" marT="9341" marB="0" anchor="ctr"/>
                </a:tc>
                <a:extLst>
                  <a:ext uri="{0D108BD9-81ED-4DB2-BD59-A6C34878D82A}">
                    <a16:rowId xmlns:a16="http://schemas.microsoft.com/office/drawing/2014/main" xmlns="" val="60616525"/>
                  </a:ext>
                </a:extLst>
              </a:tr>
            </a:tbl>
          </a:graphicData>
        </a:graphic>
      </p:graphicFrame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xmlns="" id="{7536262E-95E8-4B2D-B8F2-876FA1619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0818672"/>
              </p:ext>
            </p:extLst>
          </p:nvPr>
        </p:nvGraphicFramePr>
        <p:xfrm>
          <a:off x="543338" y="4581882"/>
          <a:ext cx="9347353" cy="19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3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7392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0468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1100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(TP-500B) 270m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옆면 라벨</a:t>
                      </a:r>
                      <a:r>
                        <a:rPr lang="en-US" altLang="ko-KR" sz="1200" dirty="0"/>
                        <a:t>(Reel </a:t>
                      </a:r>
                      <a:r>
                        <a:rPr lang="ko-KR" altLang="en-US" sz="1200" dirty="0"/>
                        <a:t>라벨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PP</a:t>
                      </a:r>
                      <a:r>
                        <a:rPr lang="ko-KR" altLang="en-US" sz="1200" dirty="0"/>
                        <a:t>박스 옆 라벨 스캔이 없는가</a:t>
                      </a:r>
                      <a:r>
                        <a:rPr lang="en-US" altLang="ko-KR" sz="1200" dirty="0"/>
                        <a:t>??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56477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4.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(TP-500B(270M))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8ABD03-ABA8-4828-8F29-70B1B7422715}"/>
              </a:ext>
            </a:extLst>
          </p:cNvPr>
          <p:cNvSpPr txBox="1"/>
          <p:nvPr/>
        </p:nvSpPr>
        <p:spPr>
          <a:xfrm>
            <a:off x="539206" y="3277433"/>
            <a:ext cx="2150985" cy="1046440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0201002487 J100 A </a:t>
            </a:r>
            <a:r>
              <a:rPr lang="en-US" altLang="ko-KR" sz="1000" dirty="0" err="1"/>
              <a:t>A</a:t>
            </a:r>
            <a:r>
              <a:rPr lang="en-US" altLang="ko-KR" sz="1000" dirty="0"/>
              <a:t> N 1 JAM 001 16200 5 </a:t>
            </a:r>
            <a:r>
              <a:rPr lang="ko-KR" altLang="en-US" sz="1000" dirty="0">
                <a:latin typeface="+mn-ea"/>
                <a:ea typeface="+mn-ea"/>
              </a:rPr>
              <a:t>자재코드</a:t>
            </a:r>
            <a:r>
              <a:rPr lang="en-US" altLang="ko-KR" sz="1000" dirty="0">
                <a:latin typeface="+mn-ea"/>
                <a:ea typeface="+mn-ea"/>
              </a:rPr>
              <a:t>/Vander</a:t>
            </a:r>
            <a:r>
              <a:rPr lang="ko-KR" altLang="en-US" sz="1000" dirty="0">
                <a:latin typeface="+mn-ea"/>
                <a:ea typeface="+mn-ea"/>
              </a:rPr>
              <a:t>코드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제조라인공장</a:t>
            </a:r>
            <a:r>
              <a:rPr lang="en-US" altLang="ko-KR" sz="1000" dirty="0">
                <a:latin typeface="+mn-ea"/>
                <a:ea typeface="+mn-ea"/>
              </a:rPr>
              <a:t>/Slitting </a:t>
            </a:r>
            <a:r>
              <a:rPr lang="ko-KR" altLang="en-US" sz="1000" dirty="0">
                <a:latin typeface="+mn-ea"/>
                <a:ea typeface="+mn-ea"/>
              </a:rPr>
              <a:t>공장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 err="1">
                <a:latin typeface="+mn-ea"/>
                <a:ea typeface="+mn-ea"/>
              </a:rPr>
              <a:t>관리선이탈여부</a:t>
            </a:r>
            <a:r>
              <a:rPr lang="en-US" altLang="ko-KR" sz="1000" dirty="0">
                <a:latin typeface="+mn-ea"/>
                <a:ea typeface="+mn-ea"/>
              </a:rPr>
              <a:t>/ PCN</a:t>
            </a:r>
            <a:r>
              <a:rPr lang="ko-KR" altLang="en-US" sz="1000" dirty="0">
                <a:latin typeface="+mn-ea"/>
                <a:ea typeface="+mn-ea"/>
              </a:rPr>
              <a:t>차수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포장일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대박스포장순서</a:t>
            </a:r>
            <a:r>
              <a:rPr lang="en-US" altLang="ko-KR" sz="1000" dirty="0">
                <a:latin typeface="+mn-ea"/>
                <a:ea typeface="+mn-ea"/>
              </a:rPr>
              <a:t>/Reel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ko-KR" altLang="en-US" sz="1000" dirty="0" err="1">
                <a:latin typeface="+mn-ea"/>
                <a:ea typeface="+mn-ea"/>
              </a:rPr>
              <a:t>총길이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유효기간</a:t>
            </a: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1291228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TP-500B(270m)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ICE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QR_code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TP-500B  ICE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용지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영문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65FA17C-DD6D-4DE1-8D11-EECEC689F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250" t="10225" r="19564" b="13655"/>
          <a:stretch/>
        </p:blipFill>
        <p:spPr>
          <a:xfrm rot="16200000">
            <a:off x="901388" y="1503570"/>
            <a:ext cx="1399679" cy="214804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AD56CAF-9ED5-435B-AAAC-E8AF9D9B7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1810840"/>
              </p:ext>
            </p:extLst>
          </p:nvPr>
        </p:nvGraphicFramePr>
        <p:xfrm>
          <a:off x="2648744" y="2120348"/>
          <a:ext cx="7244613" cy="2160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565">
                  <a:extLst>
                    <a:ext uri="{9D8B030D-6E8A-4147-A177-3AD203B41FA5}">
                      <a16:colId xmlns:a16="http://schemas.microsoft.com/office/drawing/2014/main" xmlns="" val="3558323660"/>
                    </a:ext>
                  </a:extLst>
                </a:gridCol>
                <a:gridCol w="1582946">
                  <a:extLst>
                    <a:ext uri="{9D8B030D-6E8A-4147-A177-3AD203B41FA5}">
                      <a16:colId xmlns:a16="http://schemas.microsoft.com/office/drawing/2014/main" xmlns="" val="4136217597"/>
                    </a:ext>
                  </a:extLst>
                </a:gridCol>
                <a:gridCol w="2809728">
                  <a:extLst>
                    <a:ext uri="{9D8B030D-6E8A-4147-A177-3AD203B41FA5}">
                      <a16:colId xmlns:a16="http://schemas.microsoft.com/office/drawing/2014/main" xmlns="" val="1503564489"/>
                    </a:ext>
                  </a:extLst>
                </a:gridCol>
                <a:gridCol w="1340227">
                  <a:extLst>
                    <a:ext uri="{9D8B030D-6E8A-4147-A177-3AD203B41FA5}">
                      <a16:colId xmlns:a16="http://schemas.microsoft.com/office/drawing/2014/main" xmlns="" val="853543145"/>
                    </a:ext>
                  </a:extLst>
                </a:gridCol>
                <a:gridCol w="1100147">
                  <a:extLst>
                    <a:ext uri="{9D8B030D-6E8A-4147-A177-3AD203B41FA5}">
                      <a16:colId xmlns:a16="http://schemas.microsoft.com/office/drawing/2014/main" xmlns="" val="1196264455"/>
                    </a:ext>
                  </a:extLst>
                </a:gridCol>
              </a:tblGrid>
              <a:tr h="389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362844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자재코드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품명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0201-002487  / CF-TP500B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1744629665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2.0mm * 270M  / 60Reel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1931967565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Lot-No /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제조일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J8F283YFOL / 2019-08-28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3830905951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P/O   / 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유효일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2D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바코드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/2020-01-27</a:t>
                      </a:r>
                    </a:p>
                    <a:p>
                      <a:pPr algn="l" fontAlgn="ctr"/>
                      <a:r>
                        <a:rPr lang="en-US" altLang="ko-KR" sz="1100" dirty="0"/>
                        <a:t>0201002487J100AAN1JAM001162005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바코드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(2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459708794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Maker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SAMSUNG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SDI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3408382085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xmlns="" id="{E8FEB0A7-7F38-409C-BF51-4BE040B9F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3414739"/>
              </p:ext>
            </p:extLst>
          </p:nvPr>
        </p:nvGraphicFramePr>
        <p:xfrm>
          <a:off x="543338" y="4581882"/>
          <a:ext cx="9347353" cy="19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3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7392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0468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1100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(TP-500B) 270m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PP</a:t>
                      </a:r>
                      <a:r>
                        <a:rPr lang="ko-KR" altLang="en-US" sz="1200" dirty="0"/>
                        <a:t>박스 </a:t>
                      </a:r>
                      <a:r>
                        <a:rPr lang="ko-KR" altLang="en-US" sz="1200" dirty="0" err="1"/>
                        <a:t>스캔없는가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포장일자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바코드 출력일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ICE Box 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ICE Box </a:t>
                      </a:r>
                      <a:r>
                        <a:rPr lang="ko-KR" altLang="en-US" sz="1200" dirty="0"/>
                        <a:t>시작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그날 생산된 </a:t>
                      </a:r>
                      <a:r>
                        <a:rPr lang="en-US" altLang="ko-KR" sz="1200" dirty="0"/>
                        <a:t>ICE</a:t>
                      </a:r>
                      <a:r>
                        <a:rPr lang="ko-KR" altLang="en-US" sz="1200" dirty="0"/>
                        <a:t> 박스 포장 순서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 </a:t>
                      </a:r>
                      <a:r>
                        <a:rPr lang="ko-KR" altLang="en-US" sz="1200" dirty="0"/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수량을 길이로 </a:t>
                      </a:r>
                      <a:r>
                        <a:rPr lang="en-US" altLang="ko-KR" sz="1200" dirty="0"/>
                        <a:t>2D</a:t>
                      </a:r>
                      <a:r>
                        <a:rPr lang="ko-KR" altLang="en-US" sz="1200" dirty="0"/>
                        <a:t>바코드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75184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5.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(TP-500B(350M))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4348025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TP-500B(350m)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Reel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1D(code 128)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TP-500B  Reel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FD071A0-5999-4F03-9B63-317D29E53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950" t="24222" r="26790" b="37260"/>
          <a:stretch/>
        </p:blipFill>
        <p:spPr>
          <a:xfrm rot="16200000">
            <a:off x="515857" y="2105505"/>
            <a:ext cx="2160238" cy="2214941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D98EA79-BE48-40EA-80CD-731709871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2348881"/>
              </p:ext>
            </p:extLst>
          </p:nvPr>
        </p:nvGraphicFramePr>
        <p:xfrm>
          <a:off x="2711536" y="2132855"/>
          <a:ext cx="7209773" cy="21666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702">
                  <a:extLst>
                    <a:ext uri="{9D8B030D-6E8A-4147-A177-3AD203B41FA5}">
                      <a16:colId xmlns:a16="http://schemas.microsoft.com/office/drawing/2014/main" xmlns="" val="3987305292"/>
                    </a:ext>
                  </a:extLst>
                </a:gridCol>
                <a:gridCol w="1721394">
                  <a:extLst>
                    <a:ext uri="{9D8B030D-6E8A-4147-A177-3AD203B41FA5}">
                      <a16:colId xmlns:a16="http://schemas.microsoft.com/office/drawing/2014/main" xmlns="" val="4112871797"/>
                    </a:ext>
                  </a:extLst>
                </a:gridCol>
                <a:gridCol w="1916486">
                  <a:extLst>
                    <a:ext uri="{9D8B030D-6E8A-4147-A177-3AD203B41FA5}">
                      <a16:colId xmlns:a16="http://schemas.microsoft.com/office/drawing/2014/main" xmlns="" val="575083688"/>
                    </a:ext>
                  </a:extLst>
                </a:gridCol>
                <a:gridCol w="1755822">
                  <a:extLst>
                    <a:ext uri="{9D8B030D-6E8A-4147-A177-3AD203B41FA5}">
                      <a16:colId xmlns:a16="http://schemas.microsoft.com/office/drawing/2014/main" xmlns="" val="1643344950"/>
                    </a:ext>
                  </a:extLst>
                </a:gridCol>
                <a:gridCol w="1196369">
                  <a:extLst>
                    <a:ext uri="{9D8B030D-6E8A-4147-A177-3AD203B41FA5}">
                      <a16:colId xmlns:a16="http://schemas.microsoft.com/office/drawing/2014/main" xmlns="" val="994325854"/>
                    </a:ext>
                  </a:extLst>
                </a:gridCol>
              </a:tblGrid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4862965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Part's 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0201-002376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고객사코드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자재코드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바코드</a:t>
                      </a:r>
                      <a:r>
                        <a:rPr lang="en-US" altLang="ko-KR" sz="1000" u="none" strike="noStrike">
                          <a:effectLst/>
                        </a:rPr>
                        <a:t>(1</a:t>
                      </a:r>
                      <a:r>
                        <a:rPr lang="en-US" sz="1000" u="none" strike="noStrike">
                          <a:effectLst/>
                        </a:rPr>
                        <a:t>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77485094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로고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CF-TP500B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63950811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2.0 X 350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0295700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Winding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2019.10.16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63412467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Valid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2020.03.15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95620295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Keeping Temperature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R" sz="1000" u="none" strike="noStrike">
                          <a:effectLst/>
                        </a:rPr>
                        <a:t>-10 ~ 5 ℃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85161439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SAMSUNG SDI Lot 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JOF161Y9SE(P101)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15930008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CJOF161Y9SE_101 20200315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ACF+Lot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no+P</a:t>
                      </a:r>
                      <a:r>
                        <a:rPr lang="en-US" sz="1000" u="none" strike="noStrike" dirty="0">
                          <a:effectLst/>
                        </a:rPr>
                        <a:t>/N+</a:t>
                      </a:r>
                      <a:r>
                        <a:rPr lang="ko-KR" altLang="en-US" sz="1000" u="none" strike="noStrike" dirty="0">
                          <a:effectLst/>
                        </a:rPr>
                        <a:t>유효기간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(1</a:t>
                      </a:r>
                      <a:r>
                        <a:rPr lang="en-US" sz="1000" u="none" strike="noStrike" dirty="0">
                          <a:effectLst/>
                        </a:rPr>
                        <a:t>D)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40834113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xmlns="" id="{8F4D76A5-A8BF-4B85-A23B-CF4947F3A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395684"/>
              </p:ext>
            </p:extLst>
          </p:nvPr>
        </p:nvGraphicFramePr>
        <p:xfrm>
          <a:off x="530088" y="4611756"/>
          <a:ext cx="9360604" cy="194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85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61017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4466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5936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2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(TP-500B) 350m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29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Lot 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생산년월일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공정순번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포장코드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고객사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유효기간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생산일자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기준정보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Sliting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P101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Product </a:t>
                      </a:r>
                      <a:r>
                        <a:rPr lang="ko-KR" altLang="en-US" sz="1200" dirty="0"/>
                        <a:t>시작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길이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</a:t>
                      </a:r>
                      <a:r>
                        <a:rPr lang="ko-KR" altLang="en-US" sz="1200" dirty="0"/>
                        <a:t>엑셀 </a:t>
                      </a:r>
                      <a:r>
                        <a:rPr lang="en-US" altLang="ko-KR" sz="1200" dirty="0" err="1"/>
                        <a:t>Uplode</a:t>
                      </a:r>
                      <a:r>
                        <a:rPr lang="en-US" altLang="ko-KR" sz="1200" dirty="0"/>
                        <a:t> OR Key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364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5.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(TP-500B(350M))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5447980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TP-500B(350m)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PP(Case)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측면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1D(code 128)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TP-500B  PP(Case)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AF4F834-6F4C-4638-817B-EABB526A9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406281"/>
              </p:ext>
            </p:extLst>
          </p:nvPr>
        </p:nvGraphicFramePr>
        <p:xfrm>
          <a:off x="2720752" y="2132856"/>
          <a:ext cx="7200558" cy="2153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910">
                  <a:extLst>
                    <a:ext uri="{9D8B030D-6E8A-4147-A177-3AD203B41FA5}">
                      <a16:colId xmlns:a16="http://schemas.microsoft.com/office/drawing/2014/main" xmlns="" val="502221365"/>
                    </a:ext>
                  </a:extLst>
                </a:gridCol>
                <a:gridCol w="1719194">
                  <a:extLst>
                    <a:ext uri="{9D8B030D-6E8A-4147-A177-3AD203B41FA5}">
                      <a16:colId xmlns:a16="http://schemas.microsoft.com/office/drawing/2014/main" xmlns="" val="205196280"/>
                    </a:ext>
                  </a:extLst>
                </a:gridCol>
                <a:gridCol w="1914036">
                  <a:extLst>
                    <a:ext uri="{9D8B030D-6E8A-4147-A177-3AD203B41FA5}">
                      <a16:colId xmlns:a16="http://schemas.microsoft.com/office/drawing/2014/main" xmlns="" val="3562136006"/>
                    </a:ext>
                  </a:extLst>
                </a:gridCol>
                <a:gridCol w="1753578">
                  <a:extLst>
                    <a:ext uri="{9D8B030D-6E8A-4147-A177-3AD203B41FA5}">
                      <a16:colId xmlns:a16="http://schemas.microsoft.com/office/drawing/2014/main" xmlns="" val="3234532435"/>
                    </a:ext>
                  </a:extLst>
                </a:gridCol>
                <a:gridCol w="1194840">
                  <a:extLst>
                    <a:ext uri="{9D8B030D-6E8A-4147-A177-3AD203B41FA5}">
                      <a16:colId xmlns:a16="http://schemas.microsoft.com/office/drawing/2014/main" xmlns="" val="1007737455"/>
                    </a:ext>
                  </a:extLst>
                </a:gridCol>
              </a:tblGrid>
              <a:tr h="30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8053522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0201-002487/M191018025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자재코드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/SDI </a:t>
                      </a:r>
                      <a:r>
                        <a:rPr lang="ko-KR" altLang="en-US" sz="1000" u="none" strike="noStrike" dirty="0">
                          <a:effectLst/>
                        </a:rPr>
                        <a:t>내부관리용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(1</a:t>
                      </a:r>
                      <a:r>
                        <a:rPr lang="en-US" sz="1000" u="none" strike="noStrike" dirty="0">
                          <a:effectLst/>
                        </a:rPr>
                        <a:t>D)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75459068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행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열</a:t>
                      </a:r>
                      <a:r>
                        <a:rPr lang="en-US" altLang="ko-KR" sz="1000" u="none" strike="noStrike">
                          <a:effectLst/>
                        </a:rPr>
                        <a:t>(10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Acf+Lot</a:t>
                      </a:r>
                      <a:r>
                        <a:rPr lang="en-US" sz="1000" u="none" strike="noStrike" dirty="0">
                          <a:effectLst/>
                        </a:rPr>
                        <a:t> no + P/N </a:t>
                      </a:r>
                      <a:r>
                        <a:rPr lang="ko-KR" altLang="en-US" sz="1000" u="none" strike="noStrike" dirty="0">
                          <a:effectLst/>
                        </a:rPr>
                        <a:t>유효기간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바코드</a:t>
                      </a:r>
                      <a:r>
                        <a:rPr lang="en-US" altLang="ko-KR" sz="1000" u="none" strike="noStrike">
                          <a:effectLst/>
                        </a:rPr>
                        <a:t>(1</a:t>
                      </a:r>
                      <a:r>
                        <a:rPr lang="en-US" sz="1000" u="none" strike="noStrike">
                          <a:effectLst/>
                        </a:rPr>
                        <a:t>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87856871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행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열</a:t>
                      </a:r>
                      <a:r>
                        <a:rPr lang="en-US" altLang="ko-KR" sz="1000" u="none" strike="noStrike">
                          <a:effectLst/>
                        </a:rPr>
                        <a:t>(10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바코드</a:t>
                      </a:r>
                      <a:r>
                        <a:rPr lang="en-US" altLang="ko-KR" sz="1000" u="none" strike="noStrike">
                          <a:effectLst/>
                        </a:rPr>
                        <a:t>(1</a:t>
                      </a:r>
                      <a:r>
                        <a:rPr lang="en-US" sz="1000" u="none" strike="noStrike">
                          <a:effectLst/>
                        </a:rPr>
                        <a:t>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06233717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행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열</a:t>
                      </a:r>
                      <a:r>
                        <a:rPr lang="en-US" altLang="ko-KR" sz="1000" u="none" strike="noStrike">
                          <a:effectLst/>
                        </a:rPr>
                        <a:t>(10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바코드</a:t>
                      </a:r>
                      <a:r>
                        <a:rPr lang="en-US" altLang="ko-KR" sz="1000" u="none" strike="noStrike">
                          <a:effectLst/>
                        </a:rPr>
                        <a:t>(1</a:t>
                      </a:r>
                      <a:r>
                        <a:rPr lang="en-US" sz="1000" u="none" strike="noStrike">
                          <a:effectLst/>
                        </a:rPr>
                        <a:t>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63483175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행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열</a:t>
                      </a:r>
                      <a:r>
                        <a:rPr lang="en-US" altLang="ko-KR" sz="1000" u="none" strike="noStrike">
                          <a:effectLst/>
                        </a:rPr>
                        <a:t>(10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바코드</a:t>
                      </a:r>
                      <a:r>
                        <a:rPr lang="en-US" altLang="ko-KR" sz="1000" u="none" strike="noStrike">
                          <a:effectLst/>
                        </a:rPr>
                        <a:t>(1</a:t>
                      </a:r>
                      <a:r>
                        <a:rPr lang="en-US" sz="1000" u="none" strike="noStrike">
                          <a:effectLst/>
                        </a:rPr>
                        <a:t>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18386528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행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열</a:t>
                      </a:r>
                      <a:r>
                        <a:rPr lang="en-US" altLang="ko-KR" sz="1000" u="none" strike="noStrike">
                          <a:effectLst/>
                        </a:rPr>
                        <a:t>(10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(1</a:t>
                      </a:r>
                      <a:r>
                        <a:rPr lang="en-US" sz="1000" u="none" strike="noStrike" dirty="0">
                          <a:effectLst/>
                        </a:rPr>
                        <a:t>D)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3296001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A63E277-156C-447A-8CE7-B1ECBAC01D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766" t="15037" r="7827" b="14296"/>
          <a:stretch/>
        </p:blipFill>
        <p:spPr>
          <a:xfrm rot="16200000">
            <a:off x="534780" y="2101181"/>
            <a:ext cx="2153962" cy="2217983"/>
          </a:xfrm>
          <a:prstGeom prst="rect">
            <a:avLst/>
          </a:prstGeom>
        </p:spPr>
      </p:pic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xmlns="" id="{C5F118FB-1779-43DE-A1B3-3EC4BCAD4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6340895"/>
              </p:ext>
            </p:extLst>
          </p:nvPr>
        </p:nvGraphicFramePr>
        <p:xfrm>
          <a:off x="569843" y="4598504"/>
          <a:ext cx="9320848" cy="194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0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0140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12470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01428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Label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Scaning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 </a:t>
                      </a:r>
                      <a:r>
                        <a:rPr lang="ko-KR" altLang="en-US" sz="1200" dirty="0"/>
                        <a:t>바코드 스캔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옆면 부착용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299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자재코드 바코드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좌측상단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SDI </a:t>
                      </a:r>
                      <a:r>
                        <a:rPr lang="ko-KR" altLang="en-US" sz="1200" dirty="0"/>
                        <a:t>내부관리용 바코드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우측상단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내용</a:t>
                      </a:r>
                      <a:r>
                        <a:rPr lang="en-US" altLang="ko-KR" sz="1200" dirty="0"/>
                        <a:t>??)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</a:t>
                      </a:r>
                      <a:r>
                        <a:rPr lang="ko-KR" altLang="en-US" sz="1200" dirty="0"/>
                        <a:t> 바코드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91509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5.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(TP-500B(350M))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8ABD03-ABA8-4828-8F29-70B1B7422715}"/>
              </a:ext>
            </a:extLst>
          </p:cNvPr>
          <p:cNvSpPr txBox="1"/>
          <p:nvPr/>
        </p:nvSpPr>
        <p:spPr>
          <a:xfrm>
            <a:off x="539206" y="3277433"/>
            <a:ext cx="2150985" cy="1046440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0201002487 J100 A </a:t>
            </a:r>
            <a:r>
              <a:rPr lang="en-US" altLang="ko-KR" sz="1000" dirty="0" err="1"/>
              <a:t>A</a:t>
            </a:r>
            <a:r>
              <a:rPr lang="en-US" altLang="ko-KR" sz="1000" dirty="0"/>
              <a:t> N 1 JAM 001 16200 5 </a:t>
            </a:r>
            <a:r>
              <a:rPr lang="ko-KR" altLang="en-US" sz="1000" dirty="0">
                <a:latin typeface="+mn-ea"/>
                <a:ea typeface="+mn-ea"/>
              </a:rPr>
              <a:t>자재코드</a:t>
            </a:r>
            <a:r>
              <a:rPr lang="en-US" altLang="ko-KR" sz="1000" dirty="0">
                <a:latin typeface="+mn-ea"/>
                <a:ea typeface="+mn-ea"/>
              </a:rPr>
              <a:t>/Vander</a:t>
            </a:r>
            <a:r>
              <a:rPr lang="ko-KR" altLang="en-US" sz="1000" dirty="0">
                <a:latin typeface="+mn-ea"/>
                <a:ea typeface="+mn-ea"/>
              </a:rPr>
              <a:t>코드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제조라인공장</a:t>
            </a:r>
            <a:r>
              <a:rPr lang="en-US" altLang="ko-KR" sz="1000" dirty="0">
                <a:latin typeface="+mn-ea"/>
                <a:ea typeface="+mn-ea"/>
              </a:rPr>
              <a:t>/Slitting </a:t>
            </a:r>
            <a:r>
              <a:rPr lang="ko-KR" altLang="en-US" sz="1000" dirty="0">
                <a:latin typeface="+mn-ea"/>
                <a:ea typeface="+mn-ea"/>
              </a:rPr>
              <a:t>공장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 err="1">
                <a:latin typeface="+mn-ea"/>
                <a:ea typeface="+mn-ea"/>
              </a:rPr>
              <a:t>관리선이탈여부</a:t>
            </a:r>
            <a:r>
              <a:rPr lang="en-US" altLang="ko-KR" sz="1000" dirty="0">
                <a:latin typeface="+mn-ea"/>
                <a:ea typeface="+mn-ea"/>
              </a:rPr>
              <a:t>/ PCN</a:t>
            </a:r>
            <a:r>
              <a:rPr lang="ko-KR" altLang="en-US" sz="1000" dirty="0">
                <a:latin typeface="+mn-ea"/>
                <a:ea typeface="+mn-ea"/>
              </a:rPr>
              <a:t>차수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포장일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대박스포장순서</a:t>
            </a:r>
            <a:r>
              <a:rPr lang="en-US" altLang="ko-KR" sz="1000" dirty="0">
                <a:latin typeface="+mn-ea"/>
                <a:ea typeface="+mn-ea"/>
              </a:rPr>
              <a:t>/Reel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ko-KR" altLang="en-US" sz="1000" dirty="0" err="1">
                <a:latin typeface="+mn-ea"/>
                <a:ea typeface="+mn-ea"/>
              </a:rPr>
              <a:t>총길이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유효기간</a:t>
            </a: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9504487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TP-500B(350m)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ICE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QR_code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TP-500B  ICE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용지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영문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65FA17C-DD6D-4DE1-8D11-EECEC689F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250" t="10225" r="19564" b="13655"/>
          <a:stretch/>
        </p:blipFill>
        <p:spPr>
          <a:xfrm rot="16200000">
            <a:off x="901388" y="1503570"/>
            <a:ext cx="1399679" cy="214804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AD56CAF-9ED5-435B-AAAC-E8AF9D9B7915}"/>
              </a:ext>
            </a:extLst>
          </p:cNvPr>
          <p:cNvGraphicFramePr>
            <a:graphicFrameLocks noGrp="1"/>
          </p:cNvGraphicFramePr>
          <p:nvPr/>
        </p:nvGraphicFramePr>
        <p:xfrm>
          <a:off x="2648744" y="2120348"/>
          <a:ext cx="7244613" cy="2160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565">
                  <a:extLst>
                    <a:ext uri="{9D8B030D-6E8A-4147-A177-3AD203B41FA5}">
                      <a16:colId xmlns:a16="http://schemas.microsoft.com/office/drawing/2014/main" xmlns="" val="3558323660"/>
                    </a:ext>
                  </a:extLst>
                </a:gridCol>
                <a:gridCol w="1582946">
                  <a:extLst>
                    <a:ext uri="{9D8B030D-6E8A-4147-A177-3AD203B41FA5}">
                      <a16:colId xmlns:a16="http://schemas.microsoft.com/office/drawing/2014/main" xmlns="" val="4136217597"/>
                    </a:ext>
                  </a:extLst>
                </a:gridCol>
                <a:gridCol w="2809728">
                  <a:extLst>
                    <a:ext uri="{9D8B030D-6E8A-4147-A177-3AD203B41FA5}">
                      <a16:colId xmlns:a16="http://schemas.microsoft.com/office/drawing/2014/main" xmlns="" val="1503564489"/>
                    </a:ext>
                  </a:extLst>
                </a:gridCol>
                <a:gridCol w="1340227">
                  <a:extLst>
                    <a:ext uri="{9D8B030D-6E8A-4147-A177-3AD203B41FA5}">
                      <a16:colId xmlns:a16="http://schemas.microsoft.com/office/drawing/2014/main" xmlns="" val="853543145"/>
                    </a:ext>
                  </a:extLst>
                </a:gridCol>
                <a:gridCol w="1100147">
                  <a:extLst>
                    <a:ext uri="{9D8B030D-6E8A-4147-A177-3AD203B41FA5}">
                      <a16:colId xmlns:a16="http://schemas.microsoft.com/office/drawing/2014/main" xmlns="" val="1196264455"/>
                    </a:ext>
                  </a:extLst>
                </a:gridCol>
              </a:tblGrid>
              <a:tr h="389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362844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자재코드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품명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0201-002487  / CF-TP500B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1744629665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2.0mm * 270M  / 60Reel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1931967565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Lot-No /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제조일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J8F283YFOL / 2019-08-28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3830905951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P/O   / 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유효일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2D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바코드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/2020-01-27</a:t>
                      </a:r>
                    </a:p>
                    <a:p>
                      <a:pPr algn="l" fontAlgn="ctr"/>
                      <a:r>
                        <a:rPr lang="en-US" altLang="ko-KR" sz="1100" dirty="0"/>
                        <a:t>0201002487J100AAN1JAM001162005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바코드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(2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459708794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Maker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SAMSUNG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SDI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3408382085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xmlns="" id="{C550DFF5-7D9A-4A4D-A797-63507D0D0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8872158"/>
              </p:ext>
            </p:extLst>
          </p:nvPr>
        </p:nvGraphicFramePr>
        <p:xfrm>
          <a:off x="543338" y="4581882"/>
          <a:ext cx="9347353" cy="19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3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7392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0468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1100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(TP-500B) 350m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PP</a:t>
                      </a:r>
                      <a:r>
                        <a:rPr lang="ko-KR" altLang="en-US" sz="1200" dirty="0"/>
                        <a:t>박스 </a:t>
                      </a:r>
                      <a:r>
                        <a:rPr lang="ko-KR" altLang="en-US" sz="1200" dirty="0" err="1"/>
                        <a:t>스캔없는가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포장일자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바코드 출력일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ICE Box 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ICE Box </a:t>
                      </a:r>
                      <a:r>
                        <a:rPr lang="ko-KR" altLang="en-US" sz="1200" dirty="0"/>
                        <a:t>시작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그날 생산된 </a:t>
                      </a:r>
                      <a:r>
                        <a:rPr lang="en-US" altLang="ko-KR" sz="1200" dirty="0"/>
                        <a:t>ICE</a:t>
                      </a:r>
                      <a:r>
                        <a:rPr lang="ko-KR" altLang="en-US" sz="1200" dirty="0"/>
                        <a:t> 박스 포장 순서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 </a:t>
                      </a:r>
                      <a:r>
                        <a:rPr lang="ko-KR" altLang="en-US" sz="1200" dirty="0"/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수량을 길이로 </a:t>
                      </a:r>
                      <a:r>
                        <a:rPr lang="en-US" altLang="ko-KR" sz="1200" dirty="0"/>
                        <a:t>2D</a:t>
                      </a:r>
                      <a:r>
                        <a:rPr lang="ko-KR" altLang="en-US" sz="1200" dirty="0"/>
                        <a:t>바코드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52580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5.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(TP-500B(350M))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1228024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TP-500E(350m)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Reel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1D(code 128)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TP-500E  Reel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D98EA79-BE48-40EA-80CD-731709871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6159961"/>
              </p:ext>
            </p:extLst>
          </p:nvPr>
        </p:nvGraphicFramePr>
        <p:xfrm>
          <a:off x="2711536" y="2132855"/>
          <a:ext cx="7209773" cy="21666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702">
                  <a:extLst>
                    <a:ext uri="{9D8B030D-6E8A-4147-A177-3AD203B41FA5}">
                      <a16:colId xmlns:a16="http://schemas.microsoft.com/office/drawing/2014/main" xmlns="" val="3987305292"/>
                    </a:ext>
                  </a:extLst>
                </a:gridCol>
                <a:gridCol w="1721394">
                  <a:extLst>
                    <a:ext uri="{9D8B030D-6E8A-4147-A177-3AD203B41FA5}">
                      <a16:colId xmlns:a16="http://schemas.microsoft.com/office/drawing/2014/main" xmlns="" val="4112871797"/>
                    </a:ext>
                  </a:extLst>
                </a:gridCol>
                <a:gridCol w="1916486">
                  <a:extLst>
                    <a:ext uri="{9D8B030D-6E8A-4147-A177-3AD203B41FA5}">
                      <a16:colId xmlns:a16="http://schemas.microsoft.com/office/drawing/2014/main" xmlns="" val="575083688"/>
                    </a:ext>
                  </a:extLst>
                </a:gridCol>
                <a:gridCol w="1755822">
                  <a:extLst>
                    <a:ext uri="{9D8B030D-6E8A-4147-A177-3AD203B41FA5}">
                      <a16:colId xmlns:a16="http://schemas.microsoft.com/office/drawing/2014/main" xmlns="" val="1643344950"/>
                    </a:ext>
                  </a:extLst>
                </a:gridCol>
                <a:gridCol w="1196369">
                  <a:extLst>
                    <a:ext uri="{9D8B030D-6E8A-4147-A177-3AD203B41FA5}">
                      <a16:colId xmlns:a16="http://schemas.microsoft.com/office/drawing/2014/main" xmlns="" val="994325854"/>
                    </a:ext>
                  </a:extLst>
                </a:gridCol>
              </a:tblGrid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4862965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Part's 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0201-002940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고객사코드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자재코드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바코드</a:t>
                      </a:r>
                      <a:r>
                        <a:rPr lang="en-US" altLang="ko-KR" sz="1000" u="none" strike="noStrike">
                          <a:effectLst/>
                        </a:rPr>
                        <a:t>(1</a:t>
                      </a:r>
                      <a:r>
                        <a:rPr lang="en-US" sz="1000" u="none" strike="noStrike">
                          <a:effectLst/>
                        </a:rPr>
                        <a:t>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77485094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로고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CF-TP500E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63950811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2.0 X 350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0295700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Winding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2019.10.17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63412467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Valid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2020.03.16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95620295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Keeping Temperature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-10 ~ 5 ℃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85161439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SAMSUNG SDI Lot 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JOF171Y9SELP101)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15930008"/>
                  </a:ext>
                </a:extLst>
              </a:tr>
              <a:tr h="24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CJOF171Y9SL_101 20200316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ACF+Lot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no+P</a:t>
                      </a:r>
                      <a:r>
                        <a:rPr lang="en-US" sz="1000" u="none" strike="noStrike" dirty="0">
                          <a:effectLst/>
                        </a:rPr>
                        <a:t>/N+</a:t>
                      </a:r>
                      <a:r>
                        <a:rPr lang="ko-KR" altLang="en-US" sz="1000" u="none" strike="noStrike" dirty="0">
                          <a:effectLst/>
                        </a:rPr>
                        <a:t>유효기간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(1</a:t>
                      </a:r>
                      <a:r>
                        <a:rPr lang="en-US" sz="1000" u="none" strike="noStrike" dirty="0">
                          <a:effectLst/>
                        </a:rPr>
                        <a:t>D)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4083411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B16B6BB-ABE5-4A3D-B6C9-C2E7180A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877" t="25038" r="10691" b="10666"/>
          <a:stretch/>
        </p:blipFill>
        <p:spPr>
          <a:xfrm>
            <a:off x="523053" y="2132855"/>
            <a:ext cx="2188483" cy="2153964"/>
          </a:xfrm>
          <a:prstGeom prst="rect">
            <a:avLst/>
          </a:prstGeom>
        </p:spPr>
      </p:pic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xmlns="" id="{F2DF1B91-F339-4201-8999-944908900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4688310"/>
              </p:ext>
            </p:extLst>
          </p:nvPr>
        </p:nvGraphicFramePr>
        <p:xfrm>
          <a:off x="530088" y="4611756"/>
          <a:ext cx="9360604" cy="194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85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61017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4466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5936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2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(TP-500E) 350m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29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Lot 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생산년월일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공정순번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포장코드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고객사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유효기간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생산일자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기준정보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Sliting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P101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Product </a:t>
                      </a:r>
                      <a:r>
                        <a:rPr lang="ko-KR" altLang="en-US" sz="1200" dirty="0"/>
                        <a:t>시작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길이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</a:t>
                      </a:r>
                      <a:r>
                        <a:rPr lang="ko-KR" altLang="en-US" sz="1200" dirty="0"/>
                        <a:t>엑셀 </a:t>
                      </a:r>
                      <a:r>
                        <a:rPr lang="en-US" altLang="ko-KR" sz="1200" dirty="0" err="1"/>
                        <a:t>Uplode</a:t>
                      </a:r>
                      <a:r>
                        <a:rPr lang="en-US" altLang="ko-KR" sz="1200" dirty="0"/>
                        <a:t> OR Key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03373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6.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(TP-500E(350M))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6896889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TP-500E(350m)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PP(Case)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측면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1D(code 128)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TP-500E  PP(Case)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AF4F834-6F4C-4638-817B-EABB526A9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3404787"/>
              </p:ext>
            </p:extLst>
          </p:nvPr>
        </p:nvGraphicFramePr>
        <p:xfrm>
          <a:off x="2720752" y="2132856"/>
          <a:ext cx="7200558" cy="2153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910">
                  <a:extLst>
                    <a:ext uri="{9D8B030D-6E8A-4147-A177-3AD203B41FA5}">
                      <a16:colId xmlns:a16="http://schemas.microsoft.com/office/drawing/2014/main" xmlns="" val="502221365"/>
                    </a:ext>
                  </a:extLst>
                </a:gridCol>
                <a:gridCol w="1719194">
                  <a:extLst>
                    <a:ext uri="{9D8B030D-6E8A-4147-A177-3AD203B41FA5}">
                      <a16:colId xmlns:a16="http://schemas.microsoft.com/office/drawing/2014/main" xmlns="" val="205196280"/>
                    </a:ext>
                  </a:extLst>
                </a:gridCol>
                <a:gridCol w="1914036">
                  <a:extLst>
                    <a:ext uri="{9D8B030D-6E8A-4147-A177-3AD203B41FA5}">
                      <a16:colId xmlns:a16="http://schemas.microsoft.com/office/drawing/2014/main" xmlns="" val="3562136006"/>
                    </a:ext>
                  </a:extLst>
                </a:gridCol>
                <a:gridCol w="1753578">
                  <a:extLst>
                    <a:ext uri="{9D8B030D-6E8A-4147-A177-3AD203B41FA5}">
                      <a16:colId xmlns:a16="http://schemas.microsoft.com/office/drawing/2014/main" xmlns="" val="3234532435"/>
                    </a:ext>
                  </a:extLst>
                </a:gridCol>
                <a:gridCol w="1194840">
                  <a:extLst>
                    <a:ext uri="{9D8B030D-6E8A-4147-A177-3AD203B41FA5}">
                      <a16:colId xmlns:a16="http://schemas.microsoft.com/office/drawing/2014/main" xmlns="" val="1007737455"/>
                    </a:ext>
                  </a:extLst>
                </a:gridCol>
              </a:tblGrid>
              <a:tr h="30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8053522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0201-002940/M191017003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자재코드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/SDI </a:t>
                      </a:r>
                      <a:r>
                        <a:rPr lang="ko-KR" altLang="en-US" sz="1000" u="none" strike="noStrike" dirty="0">
                          <a:effectLst/>
                        </a:rPr>
                        <a:t>내부관리용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(1</a:t>
                      </a:r>
                      <a:r>
                        <a:rPr lang="en-US" sz="1000" u="none" strike="noStrike" dirty="0">
                          <a:effectLst/>
                        </a:rPr>
                        <a:t>D)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75459068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행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열</a:t>
                      </a:r>
                      <a:r>
                        <a:rPr lang="en-US" altLang="ko-KR" sz="1000" u="none" strike="noStrike">
                          <a:effectLst/>
                        </a:rPr>
                        <a:t>(10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Acf+Lot</a:t>
                      </a:r>
                      <a:r>
                        <a:rPr lang="en-US" sz="1000" u="none" strike="noStrike" dirty="0">
                          <a:effectLst/>
                        </a:rPr>
                        <a:t> no + P/N </a:t>
                      </a:r>
                      <a:r>
                        <a:rPr lang="ko-KR" altLang="en-US" sz="1000" u="none" strike="noStrike" dirty="0">
                          <a:effectLst/>
                        </a:rPr>
                        <a:t>유효기간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바코드</a:t>
                      </a:r>
                      <a:r>
                        <a:rPr lang="en-US" altLang="ko-KR" sz="1000" u="none" strike="noStrike">
                          <a:effectLst/>
                        </a:rPr>
                        <a:t>(1</a:t>
                      </a:r>
                      <a:r>
                        <a:rPr lang="en-US" sz="1000" u="none" strike="noStrike">
                          <a:effectLst/>
                        </a:rPr>
                        <a:t>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87856871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행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열</a:t>
                      </a:r>
                      <a:r>
                        <a:rPr lang="en-US" altLang="ko-KR" sz="1000" u="none" strike="noStrike">
                          <a:effectLst/>
                        </a:rPr>
                        <a:t>(10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바코드</a:t>
                      </a:r>
                      <a:r>
                        <a:rPr lang="en-US" altLang="ko-KR" sz="1000" u="none" strike="noStrike">
                          <a:effectLst/>
                        </a:rPr>
                        <a:t>(1</a:t>
                      </a:r>
                      <a:r>
                        <a:rPr lang="en-US" sz="1000" u="none" strike="noStrike">
                          <a:effectLst/>
                        </a:rPr>
                        <a:t>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06233717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행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열</a:t>
                      </a:r>
                      <a:r>
                        <a:rPr lang="en-US" altLang="ko-KR" sz="1000" u="none" strike="noStrike">
                          <a:effectLst/>
                        </a:rPr>
                        <a:t>(10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바코드</a:t>
                      </a:r>
                      <a:r>
                        <a:rPr lang="en-US" altLang="ko-KR" sz="1000" u="none" strike="noStrike">
                          <a:effectLst/>
                        </a:rPr>
                        <a:t>(1</a:t>
                      </a:r>
                      <a:r>
                        <a:rPr lang="en-US" sz="1000" u="none" strike="noStrike">
                          <a:effectLst/>
                        </a:rPr>
                        <a:t>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63483175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행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열</a:t>
                      </a:r>
                      <a:r>
                        <a:rPr lang="en-US" altLang="ko-KR" sz="1000" u="none" strike="noStrike">
                          <a:effectLst/>
                        </a:rPr>
                        <a:t>(10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바코드</a:t>
                      </a:r>
                      <a:r>
                        <a:rPr lang="en-US" altLang="ko-KR" sz="1000" u="none" strike="noStrike">
                          <a:effectLst/>
                        </a:rPr>
                        <a:t>(1</a:t>
                      </a:r>
                      <a:r>
                        <a:rPr lang="en-US" sz="1000" u="none" strike="noStrike">
                          <a:effectLst/>
                        </a:rPr>
                        <a:t>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18386528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행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열</a:t>
                      </a:r>
                      <a:r>
                        <a:rPr lang="en-US" altLang="ko-KR" sz="1000" u="none" strike="noStrike">
                          <a:effectLst/>
                        </a:rPr>
                        <a:t>(10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(1</a:t>
                      </a:r>
                      <a:r>
                        <a:rPr lang="en-US" sz="1000" u="none" strike="noStrike" dirty="0">
                          <a:effectLst/>
                        </a:rPr>
                        <a:t>D)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3296001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98F715D-88CE-4357-98C3-A13DE87EC5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81" t="13704" r="6247" b="8074"/>
          <a:stretch/>
        </p:blipFill>
        <p:spPr>
          <a:xfrm rot="16200000">
            <a:off x="532399" y="2066404"/>
            <a:ext cx="2153963" cy="2241752"/>
          </a:xfrm>
          <a:prstGeom prst="rect">
            <a:avLst/>
          </a:prstGeom>
        </p:spPr>
      </p:pic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xmlns="" id="{5159E974-2A18-4A44-A914-7ED5371B8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7494667"/>
              </p:ext>
            </p:extLst>
          </p:nvPr>
        </p:nvGraphicFramePr>
        <p:xfrm>
          <a:off x="569843" y="4598504"/>
          <a:ext cx="9320848" cy="194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0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0140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12470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01428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Label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Scaning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 </a:t>
                      </a:r>
                      <a:r>
                        <a:rPr lang="ko-KR" altLang="en-US" sz="1200" dirty="0"/>
                        <a:t>바코드 스캔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옆면 부착용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299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자재코드 바코드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좌측상단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SDI </a:t>
                      </a:r>
                      <a:r>
                        <a:rPr lang="ko-KR" altLang="en-US" sz="1200" dirty="0"/>
                        <a:t>내부관리용 바코드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우측상단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내용</a:t>
                      </a:r>
                      <a:r>
                        <a:rPr lang="en-US" altLang="ko-KR" sz="1200" dirty="0"/>
                        <a:t>??)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</a:t>
                      </a:r>
                      <a:r>
                        <a:rPr lang="ko-KR" altLang="en-US" sz="1200" dirty="0"/>
                        <a:t> 바코드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8166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6.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(TP-500E(350M))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8ABD03-ABA8-4828-8F29-70B1B7422715}"/>
              </a:ext>
            </a:extLst>
          </p:cNvPr>
          <p:cNvSpPr txBox="1"/>
          <p:nvPr/>
        </p:nvSpPr>
        <p:spPr>
          <a:xfrm>
            <a:off x="539206" y="3277433"/>
            <a:ext cx="2150985" cy="1046440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0201002487 J100 A </a:t>
            </a:r>
            <a:r>
              <a:rPr lang="en-US" altLang="ko-KR" sz="1000" dirty="0" err="1"/>
              <a:t>A</a:t>
            </a:r>
            <a:r>
              <a:rPr lang="en-US" altLang="ko-KR" sz="1000" dirty="0"/>
              <a:t> N 1 JAM 001 16200 5 </a:t>
            </a:r>
            <a:r>
              <a:rPr lang="ko-KR" altLang="en-US" sz="1000" dirty="0">
                <a:latin typeface="+mn-ea"/>
                <a:ea typeface="+mn-ea"/>
              </a:rPr>
              <a:t>자재코드</a:t>
            </a:r>
            <a:r>
              <a:rPr lang="en-US" altLang="ko-KR" sz="1000" dirty="0">
                <a:latin typeface="+mn-ea"/>
                <a:ea typeface="+mn-ea"/>
              </a:rPr>
              <a:t>/Vander</a:t>
            </a:r>
            <a:r>
              <a:rPr lang="ko-KR" altLang="en-US" sz="1000" dirty="0">
                <a:latin typeface="+mn-ea"/>
                <a:ea typeface="+mn-ea"/>
              </a:rPr>
              <a:t>코드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제조라인공장</a:t>
            </a:r>
            <a:r>
              <a:rPr lang="en-US" altLang="ko-KR" sz="1000" dirty="0">
                <a:latin typeface="+mn-ea"/>
                <a:ea typeface="+mn-ea"/>
              </a:rPr>
              <a:t>/Slitting </a:t>
            </a:r>
            <a:r>
              <a:rPr lang="ko-KR" altLang="en-US" sz="1000" dirty="0">
                <a:latin typeface="+mn-ea"/>
                <a:ea typeface="+mn-ea"/>
              </a:rPr>
              <a:t>공장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 err="1">
                <a:latin typeface="+mn-ea"/>
                <a:ea typeface="+mn-ea"/>
              </a:rPr>
              <a:t>관리선이탈여부</a:t>
            </a:r>
            <a:r>
              <a:rPr lang="en-US" altLang="ko-KR" sz="1000" dirty="0">
                <a:latin typeface="+mn-ea"/>
                <a:ea typeface="+mn-ea"/>
              </a:rPr>
              <a:t>/ PCN</a:t>
            </a:r>
            <a:r>
              <a:rPr lang="ko-KR" altLang="en-US" sz="1000" dirty="0">
                <a:latin typeface="+mn-ea"/>
                <a:ea typeface="+mn-ea"/>
              </a:rPr>
              <a:t>차수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포장일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대박스포장순서</a:t>
            </a:r>
            <a:r>
              <a:rPr lang="en-US" altLang="ko-KR" sz="1000" dirty="0">
                <a:latin typeface="+mn-ea"/>
                <a:ea typeface="+mn-ea"/>
              </a:rPr>
              <a:t>/Reel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ko-KR" altLang="en-US" sz="1000" dirty="0" err="1">
                <a:latin typeface="+mn-ea"/>
                <a:ea typeface="+mn-ea"/>
              </a:rPr>
              <a:t>총길이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유효기간</a:t>
            </a: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824774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TP-500E(350m)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ICE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QR_code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TP-500E  ICE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용지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영문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65FA17C-DD6D-4DE1-8D11-EECEC689F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250" t="10225" r="19564" b="13655"/>
          <a:stretch/>
        </p:blipFill>
        <p:spPr>
          <a:xfrm rot="16200000">
            <a:off x="901388" y="1503570"/>
            <a:ext cx="1399679" cy="214804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AD56CAF-9ED5-435B-AAAC-E8AF9D9B7915}"/>
              </a:ext>
            </a:extLst>
          </p:cNvPr>
          <p:cNvGraphicFramePr>
            <a:graphicFrameLocks noGrp="1"/>
          </p:cNvGraphicFramePr>
          <p:nvPr/>
        </p:nvGraphicFramePr>
        <p:xfrm>
          <a:off x="2648744" y="2120348"/>
          <a:ext cx="7244613" cy="2160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565">
                  <a:extLst>
                    <a:ext uri="{9D8B030D-6E8A-4147-A177-3AD203B41FA5}">
                      <a16:colId xmlns:a16="http://schemas.microsoft.com/office/drawing/2014/main" xmlns="" val="3558323660"/>
                    </a:ext>
                  </a:extLst>
                </a:gridCol>
                <a:gridCol w="1582946">
                  <a:extLst>
                    <a:ext uri="{9D8B030D-6E8A-4147-A177-3AD203B41FA5}">
                      <a16:colId xmlns:a16="http://schemas.microsoft.com/office/drawing/2014/main" xmlns="" val="4136217597"/>
                    </a:ext>
                  </a:extLst>
                </a:gridCol>
                <a:gridCol w="2809728">
                  <a:extLst>
                    <a:ext uri="{9D8B030D-6E8A-4147-A177-3AD203B41FA5}">
                      <a16:colId xmlns:a16="http://schemas.microsoft.com/office/drawing/2014/main" xmlns="" val="1503564489"/>
                    </a:ext>
                  </a:extLst>
                </a:gridCol>
                <a:gridCol w="1340227">
                  <a:extLst>
                    <a:ext uri="{9D8B030D-6E8A-4147-A177-3AD203B41FA5}">
                      <a16:colId xmlns:a16="http://schemas.microsoft.com/office/drawing/2014/main" xmlns="" val="853543145"/>
                    </a:ext>
                  </a:extLst>
                </a:gridCol>
                <a:gridCol w="1100147">
                  <a:extLst>
                    <a:ext uri="{9D8B030D-6E8A-4147-A177-3AD203B41FA5}">
                      <a16:colId xmlns:a16="http://schemas.microsoft.com/office/drawing/2014/main" xmlns="" val="1196264455"/>
                    </a:ext>
                  </a:extLst>
                </a:gridCol>
              </a:tblGrid>
              <a:tr h="389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362844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자재코드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품명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0201-002487  / CF-TP500B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1744629665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2.0mm * 270M  / 60Reel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1931967565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Lot-No /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제조일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J8F283YFOL / 2019-08-28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3830905951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P/O   / 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유효일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2D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바코드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/2020-01-27</a:t>
                      </a:r>
                    </a:p>
                    <a:p>
                      <a:pPr algn="l" fontAlgn="ctr"/>
                      <a:r>
                        <a:rPr lang="en-US" altLang="ko-KR" sz="1100" dirty="0"/>
                        <a:t>0201002487J100AAN1JAM001162005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바코드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(2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459708794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Maker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SAMSUNG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SDI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3408382085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xmlns="" id="{C550DFF5-7D9A-4A4D-A797-63507D0D0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097524"/>
              </p:ext>
            </p:extLst>
          </p:nvPr>
        </p:nvGraphicFramePr>
        <p:xfrm>
          <a:off x="543338" y="4581882"/>
          <a:ext cx="9347353" cy="19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3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7392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0468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1100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(TP-500E) 350m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PP</a:t>
                      </a:r>
                      <a:r>
                        <a:rPr lang="ko-KR" altLang="en-US" sz="1200" dirty="0"/>
                        <a:t>박스 </a:t>
                      </a:r>
                      <a:r>
                        <a:rPr lang="ko-KR" altLang="en-US" sz="1200" dirty="0" err="1"/>
                        <a:t>스캔없는가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포장일자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바코드 출력일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ICE Box 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ICE Box </a:t>
                      </a:r>
                      <a:r>
                        <a:rPr lang="ko-KR" altLang="en-US" sz="1200" dirty="0"/>
                        <a:t>시작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그날 생산된 </a:t>
                      </a:r>
                      <a:r>
                        <a:rPr lang="en-US" altLang="ko-KR" sz="1200" dirty="0"/>
                        <a:t>ICE</a:t>
                      </a:r>
                      <a:r>
                        <a:rPr lang="ko-KR" altLang="en-US" sz="1200" dirty="0"/>
                        <a:t> 박스 포장 순서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 </a:t>
                      </a:r>
                      <a:r>
                        <a:rPr lang="ko-KR" altLang="en-US" sz="1200" dirty="0"/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수량을 길이로 </a:t>
                      </a:r>
                      <a:r>
                        <a:rPr lang="en-US" altLang="ko-KR" sz="1200" dirty="0"/>
                        <a:t>2D</a:t>
                      </a:r>
                      <a:r>
                        <a:rPr lang="ko-KR" altLang="en-US" sz="1200" dirty="0"/>
                        <a:t>바코드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313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xmlns="" id="{D1442323-6F6B-4533-9F0B-E04A75CC9152}"/>
              </a:ext>
            </a:extLst>
          </p:cNvPr>
          <p:cNvCxnSpPr/>
          <p:nvPr/>
        </p:nvCxnSpPr>
        <p:spPr>
          <a:xfrm rot="16200000" flipH="1">
            <a:off x="6025259" y="3826047"/>
            <a:ext cx="2491134" cy="1179268"/>
          </a:xfrm>
          <a:prstGeom prst="bentConnector3">
            <a:avLst>
              <a:gd name="adj1" fmla="val 69151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xmlns="" id="{FF6BB657-34BC-4950-961B-A01074912EE2}"/>
              </a:ext>
            </a:extLst>
          </p:cNvPr>
          <p:cNvCxnSpPr>
            <a:stCxn id="40" idx="2"/>
          </p:cNvCxnSpPr>
          <p:nvPr/>
        </p:nvCxnSpPr>
        <p:spPr>
          <a:xfrm rot="5400000">
            <a:off x="2429273" y="3508772"/>
            <a:ext cx="2592510" cy="1972346"/>
          </a:xfrm>
          <a:prstGeom prst="bentConnector3">
            <a:avLst>
              <a:gd name="adj1" fmla="val 11151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구성도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1 . H/W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구성도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11AE375D-61FF-4517-979A-CA59EA9BF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2001714"/>
            <a:ext cx="8491537" cy="2635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xmlns="" id="{674DCB31-7747-4F06-A7E7-9B6162DC5CB7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1833439"/>
            <a:ext cx="79375" cy="198437"/>
            <a:chOff x="2764" y="875"/>
            <a:chExt cx="46" cy="125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xmlns="" id="{24B7EEAF-B3A8-4970-A0B7-098943BF7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8" y="875"/>
              <a:ext cx="0" cy="98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xmlns="" id="{94830F73-0848-48E2-8E7E-70244469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955"/>
              <a:ext cx="46" cy="45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1pPr>
              <a:lvl2pPr marL="742950" indent="-28575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2pPr>
              <a:lvl3pPr marL="11430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3pPr>
              <a:lvl4pPr marL="16002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4pPr>
              <a:lvl5pPr marL="20574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xmlns="" id="{3CB96907-1859-460D-8817-A79509E02CF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676400" y="2225551"/>
            <a:ext cx="79375" cy="198438"/>
            <a:chOff x="2764" y="875"/>
            <a:chExt cx="46" cy="125"/>
          </a:xfrm>
        </p:grpSpPr>
        <p:sp>
          <p:nvSpPr>
            <p:cNvPr id="9" name="Line 7">
              <a:extLst>
                <a:ext uri="{FF2B5EF4-FFF2-40B4-BE49-F238E27FC236}">
                  <a16:creationId xmlns:a16="http://schemas.microsoft.com/office/drawing/2014/main" xmlns="" id="{9AE0B888-6442-495B-B613-455B9204F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8" y="875"/>
              <a:ext cx="0" cy="98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xmlns="" id="{9D26BBFF-F0BE-42A0-83F6-7B200726F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955"/>
              <a:ext cx="46" cy="45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1pPr>
              <a:lvl2pPr marL="742950" indent="-28575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2pPr>
              <a:lvl3pPr marL="11430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3pPr>
              <a:lvl4pPr marL="16002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4pPr>
              <a:lvl5pPr marL="20574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pic>
        <p:nvPicPr>
          <p:cNvPr id="11" name="Picture 9">
            <a:extLst>
              <a:ext uri="{FF2B5EF4-FFF2-40B4-BE49-F238E27FC236}">
                <a16:creationId xmlns:a16="http://schemas.microsoft.com/office/drawing/2014/main" xmlns="" id="{1E0C1F7C-59C3-4F03-B4B9-3874F379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416051"/>
            <a:ext cx="4206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0">
            <a:extLst>
              <a:ext uri="{FF2B5EF4-FFF2-40B4-BE49-F238E27FC236}">
                <a16:creationId xmlns:a16="http://schemas.microsoft.com/office/drawing/2014/main" xmlns="" id="{72740E1E-AA24-4471-B8A7-FC490105FA3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17725" y="2225551"/>
            <a:ext cx="77788" cy="198438"/>
            <a:chOff x="2764" y="875"/>
            <a:chExt cx="46" cy="125"/>
          </a:xfrm>
        </p:grpSpPr>
        <p:sp>
          <p:nvSpPr>
            <p:cNvPr id="13" name="Line 11">
              <a:extLst>
                <a:ext uri="{FF2B5EF4-FFF2-40B4-BE49-F238E27FC236}">
                  <a16:creationId xmlns:a16="http://schemas.microsoft.com/office/drawing/2014/main" xmlns="" id="{4B41FCB2-94F4-4172-914C-56E0DB236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8" y="875"/>
              <a:ext cx="0" cy="98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xmlns="" id="{DDD1217D-F97A-4918-AEB2-F2BA9BE1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955"/>
              <a:ext cx="46" cy="45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1pPr>
              <a:lvl2pPr marL="742950" indent="-28575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2pPr>
              <a:lvl3pPr marL="11430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3pPr>
              <a:lvl4pPr marL="16002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4pPr>
              <a:lvl5pPr marL="20574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67D79A90-5F07-42CD-985E-1F8661587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1513" y="2416051"/>
            <a:ext cx="419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>
            <a:extLst>
              <a:ext uri="{FF2B5EF4-FFF2-40B4-BE49-F238E27FC236}">
                <a16:creationId xmlns:a16="http://schemas.microsoft.com/office/drawing/2014/main" xmlns="" id="{D3B9E1C9-EEF9-4E37-8652-3CE279927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3" y="1981076"/>
            <a:ext cx="2499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/>
            <a:r>
              <a:rPr lang="ko-KR" altLang="en-US" sz="1200">
                <a:latin typeface="+mn-ea"/>
                <a:ea typeface="+mn-ea"/>
              </a:rPr>
              <a:t>본사 </a:t>
            </a:r>
            <a:r>
              <a:rPr lang="en-US" altLang="ko-KR" sz="1200">
                <a:latin typeface="+mn-ea"/>
                <a:ea typeface="+mn-ea"/>
              </a:rPr>
              <a:t>Ethernet Network (TCP/IP)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xmlns="" id="{59075EB1-FA10-4091-86A8-469B4EFAFB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0438" y="3170114"/>
            <a:ext cx="8180387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xmlns="" id="{C81398E2-3DB5-456E-86BC-A539CA9FD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2868489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+mn-ea"/>
                <a:ea typeface="+mn-ea"/>
              </a:rPr>
              <a:t>Ethernet Network (TCP/IP)</a:t>
            </a:r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xmlns="" id="{5B22CAF6-EDDA-43DE-A9C5-1BD08718BDA5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2225551"/>
            <a:ext cx="1296987" cy="976313"/>
            <a:chOff x="1717" y="1022"/>
            <a:chExt cx="677" cy="615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xmlns="" id="{80273B3F-A6F8-4C9A-9B7F-26F2877A6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5" y="1049"/>
              <a:ext cx="256" cy="204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xmlns="" id="{67A4168E-FF45-415E-8CE9-C3C7B91E57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752" y="1022"/>
              <a:ext cx="50" cy="45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1pPr>
              <a:lvl2pPr marL="742950" indent="-28575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2pPr>
              <a:lvl3pPr marL="11430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3pPr>
              <a:lvl4pPr marL="16002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4pPr>
              <a:lvl5pPr marL="20574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  <p:grpSp>
          <p:nvGrpSpPr>
            <p:cNvPr id="22" name="Group 20">
              <a:extLst>
                <a:ext uri="{FF2B5EF4-FFF2-40B4-BE49-F238E27FC236}">
                  <a16:creationId xmlns:a16="http://schemas.microsoft.com/office/drawing/2014/main" xmlns="" id="{4CB72B9A-FAED-461C-9A73-8C560755A5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3" y="1325"/>
              <a:ext cx="416" cy="312"/>
              <a:chOff x="2666" y="1325"/>
              <a:chExt cx="416" cy="312"/>
            </a:xfrm>
          </p:grpSpPr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xmlns="" id="{06085CA2-609B-40A6-A1D0-BA06D1F49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66" y="1325"/>
                <a:ext cx="382" cy="272"/>
              </a:xfrm>
              <a:prstGeom prst="line">
                <a:avLst/>
              </a:prstGeom>
              <a:noFill/>
              <a:ln w="19050">
                <a:solidFill>
                  <a:srgbClr val="5F5F5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5" name="Rectangle 22">
                <a:extLst>
                  <a:ext uri="{FF2B5EF4-FFF2-40B4-BE49-F238E27FC236}">
                    <a16:creationId xmlns:a16="http://schemas.microsoft.com/office/drawing/2014/main" xmlns="" id="{81C0B32A-9391-461E-A5D3-738902E21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032" y="1592"/>
                <a:ext cx="50" cy="45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defRPr kumimoji="1" sz="1600" b="1">
                    <a:solidFill>
                      <a:schemeClr val="tx1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defRPr>
                </a:lvl1pPr>
                <a:lvl2pPr marL="742950" indent="-285750" latinLnBrk="1">
                  <a:defRPr kumimoji="1" sz="1600" b="1">
                    <a:solidFill>
                      <a:schemeClr val="tx1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defRPr>
                </a:lvl2pPr>
                <a:lvl3pPr marL="1143000" indent="-228600" latinLnBrk="1">
                  <a:defRPr kumimoji="1" sz="1600" b="1">
                    <a:solidFill>
                      <a:schemeClr val="tx1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defRPr>
                </a:lvl3pPr>
                <a:lvl4pPr marL="1600200" indent="-228600" latinLnBrk="1">
                  <a:defRPr kumimoji="1" sz="1600" b="1">
                    <a:solidFill>
                      <a:schemeClr val="tx1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defRPr>
                </a:lvl4pPr>
                <a:lvl5pPr marL="2057400" indent="-228600" latinLnBrk="1">
                  <a:defRPr kumimoji="1" sz="1600" b="1">
                    <a:solidFill>
                      <a:schemeClr val="tx1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Arial" panose="020B0604020202020204" pitchFamily="34" charset="0"/>
                    <a:ea typeface="HY헤드라인M" panose="02030600000101010101" pitchFamily="18" charset="-127"/>
                  </a:defRPr>
                </a:lvl9pPr>
              </a:lstStyle>
              <a:p>
                <a:pPr eaLnBrk="1" hangingPunct="1"/>
                <a:endParaRPr lang="ko-KR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3" name="Cloud">
              <a:extLst>
                <a:ext uri="{FF2B5EF4-FFF2-40B4-BE49-F238E27FC236}">
                  <a16:creationId xmlns:a16="http://schemas.microsoft.com/office/drawing/2014/main" xmlns="" id="{F628FABF-E81A-4306-9F4D-0539F17CC96D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1717" y="1238"/>
              <a:ext cx="677" cy="196"/>
            </a:xfrm>
            <a:custGeom>
              <a:avLst/>
              <a:gdLst>
                <a:gd name="T0" fmla="*/ 2 w 21600"/>
                <a:gd name="T1" fmla="*/ 98 h 21600"/>
                <a:gd name="T2" fmla="*/ 339 w 21600"/>
                <a:gd name="T3" fmla="*/ 196 h 21600"/>
                <a:gd name="T4" fmla="*/ 676 w 21600"/>
                <a:gd name="T5" fmla="*/ 98 h 21600"/>
                <a:gd name="T6" fmla="*/ 339 w 21600"/>
                <a:gd name="T7" fmla="*/ 1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7 w 21600"/>
                <a:gd name="T13" fmla="*/ 3306 h 21600"/>
                <a:gd name="T14" fmla="*/ 17101 w 21600"/>
                <a:gd name="T15" fmla="*/ 1730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1pPr>
              <a:lvl2pPr marL="742950" indent="-28575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2pPr>
              <a:lvl3pPr marL="11430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3pPr>
              <a:lvl4pPr marL="16002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4pPr>
              <a:lvl5pPr marL="20574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9pPr>
            </a:lstStyle>
            <a:p>
              <a:pPr eaLnBrk="1" hangingPunct="1"/>
              <a:r>
                <a:rPr lang="ko-KR" altLang="en-US" sz="1100">
                  <a:latin typeface="+mn-ea"/>
                  <a:ea typeface="+mn-ea"/>
                </a:rPr>
                <a:t>전용회선</a:t>
              </a:r>
            </a:p>
          </p:txBody>
        </p:sp>
      </p:grpSp>
      <p:grpSp>
        <p:nvGrpSpPr>
          <p:cNvPr id="26" name="Group 24">
            <a:extLst>
              <a:ext uri="{FF2B5EF4-FFF2-40B4-BE49-F238E27FC236}">
                <a16:creationId xmlns:a16="http://schemas.microsoft.com/office/drawing/2014/main" xmlns="" id="{A6CD0F2C-70EB-4EEE-8FBD-EA1EE5C5C648}"/>
              </a:ext>
            </a:extLst>
          </p:cNvPr>
          <p:cNvGrpSpPr>
            <a:grpSpLocks/>
          </p:cNvGrpSpPr>
          <p:nvPr/>
        </p:nvGrpSpPr>
        <p:grpSpPr bwMode="auto">
          <a:xfrm>
            <a:off x="4411663" y="2419880"/>
            <a:ext cx="503297" cy="574021"/>
            <a:chOff x="3570" y="611"/>
            <a:chExt cx="306" cy="349"/>
          </a:xfrm>
        </p:grpSpPr>
        <p:pic>
          <p:nvPicPr>
            <p:cNvPr id="27" name="Picture 25">
              <a:extLst>
                <a:ext uri="{FF2B5EF4-FFF2-40B4-BE49-F238E27FC236}">
                  <a16:creationId xmlns:a16="http://schemas.microsoft.com/office/drawing/2014/main" xmlns="" id="{C3F7504F-734E-46B3-AF37-A0F4C8295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4" y="611"/>
              <a:ext cx="272" cy="34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6" descr="Blue Embossed Cylinder">
              <a:extLst>
                <a:ext uri="{FF2B5EF4-FFF2-40B4-BE49-F238E27FC236}">
                  <a16:creationId xmlns:a16="http://schemas.microsoft.com/office/drawing/2014/main" xmlns="" id="{D4A52F15-5536-4ACE-98E9-493EB53C9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222" t="19949"/>
            <a:stretch>
              <a:fillRect/>
            </a:stretch>
          </p:blipFill>
          <p:spPr bwMode="auto">
            <a:xfrm>
              <a:off x="3570" y="774"/>
              <a:ext cx="141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xmlns="" id="{061EA130-FF08-4362-99DB-3C103E1ECC1A}"/>
              </a:ext>
            </a:extLst>
          </p:cNvPr>
          <p:cNvGrpSpPr>
            <a:grpSpLocks/>
          </p:cNvGrpSpPr>
          <p:nvPr/>
        </p:nvGrpSpPr>
        <p:grpSpPr bwMode="auto">
          <a:xfrm>
            <a:off x="4778375" y="1376239"/>
            <a:ext cx="457200" cy="496887"/>
            <a:chOff x="1344" y="1296"/>
            <a:chExt cx="288" cy="313"/>
          </a:xfrm>
        </p:grpSpPr>
        <p:pic>
          <p:nvPicPr>
            <p:cNvPr id="30" name="Picture 28">
              <a:extLst>
                <a:ext uri="{FF2B5EF4-FFF2-40B4-BE49-F238E27FC236}">
                  <a16:creationId xmlns:a16="http://schemas.microsoft.com/office/drawing/2014/main" xmlns="" id="{AEC05465-C6C9-473A-BCA0-F5D7B021E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296"/>
              <a:ext cx="19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9" descr="Blue Embossed Cylinder">
              <a:extLst>
                <a:ext uri="{FF2B5EF4-FFF2-40B4-BE49-F238E27FC236}">
                  <a16:creationId xmlns:a16="http://schemas.microsoft.com/office/drawing/2014/main" xmlns="" id="{8A9E04B6-E767-4456-8DE5-50614365F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222" t="19949"/>
            <a:stretch>
              <a:fillRect/>
            </a:stretch>
          </p:blipFill>
          <p:spPr bwMode="auto">
            <a:xfrm>
              <a:off x="1491" y="1465"/>
              <a:ext cx="1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Text Box 30">
            <a:extLst>
              <a:ext uri="{FF2B5EF4-FFF2-40B4-BE49-F238E27FC236}">
                <a16:creationId xmlns:a16="http://schemas.microsoft.com/office/drawing/2014/main" xmlns="" id="{066729C8-5303-49C0-8675-1E5F2F522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788" y="1458789"/>
            <a:ext cx="655637" cy="37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200" dirty="0">
                <a:latin typeface="+mn-ea"/>
                <a:ea typeface="+mn-ea"/>
              </a:rPr>
              <a:t>HOST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200" dirty="0">
                <a:latin typeface="+mn-ea"/>
                <a:ea typeface="+mn-ea"/>
              </a:rPr>
              <a:t>Server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xmlns="" id="{DC5EA94C-B764-40F7-9327-17BFB812E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2546041"/>
            <a:ext cx="1245083" cy="355867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100" dirty="0">
                <a:solidFill>
                  <a:srgbClr val="5F5F5F"/>
                </a:solidFill>
                <a:latin typeface="+mn-ea"/>
                <a:ea typeface="+mn-ea"/>
              </a:rPr>
              <a:t>관리 </a:t>
            </a:r>
            <a:r>
              <a:rPr lang="en-US" altLang="ko-KR" sz="1100" dirty="0">
                <a:solidFill>
                  <a:srgbClr val="5F5F5F"/>
                </a:solidFill>
                <a:latin typeface="+mn-ea"/>
                <a:ea typeface="+mn-ea"/>
              </a:rPr>
              <a:t>Server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solidFill>
                  <a:srgbClr val="5F5F5F"/>
                </a:solidFill>
                <a:latin typeface="+mn-ea"/>
                <a:ea typeface="+mn-ea"/>
              </a:rPr>
              <a:t>(</a:t>
            </a:r>
            <a:r>
              <a:rPr lang="en-US" altLang="ko-KR" sz="1100" dirty="0">
                <a:solidFill>
                  <a:srgbClr val="FF0000"/>
                </a:solidFill>
                <a:latin typeface="+mn-ea"/>
                <a:ea typeface="+mn-ea"/>
              </a:rPr>
              <a:t>MS SQL</a:t>
            </a:r>
            <a:r>
              <a:rPr lang="en-US" altLang="ko-KR" sz="1100" dirty="0">
                <a:solidFill>
                  <a:srgbClr val="5F5F5F"/>
                </a:solidFill>
                <a:latin typeface="+mn-ea"/>
                <a:ea typeface="+mn-ea"/>
              </a:rPr>
              <a:t>)</a:t>
            </a:r>
          </a:p>
        </p:txBody>
      </p:sp>
      <p:grpSp>
        <p:nvGrpSpPr>
          <p:cNvPr id="34" name="Group 32">
            <a:extLst>
              <a:ext uri="{FF2B5EF4-FFF2-40B4-BE49-F238E27FC236}">
                <a16:creationId xmlns:a16="http://schemas.microsoft.com/office/drawing/2014/main" xmlns="" id="{E40FF107-12D6-4551-921E-EFAB0F80584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235075" y="2225551"/>
            <a:ext cx="79375" cy="198438"/>
            <a:chOff x="2764" y="875"/>
            <a:chExt cx="46" cy="125"/>
          </a:xfrm>
        </p:grpSpPr>
        <p:sp>
          <p:nvSpPr>
            <p:cNvPr id="35" name="Line 33">
              <a:extLst>
                <a:ext uri="{FF2B5EF4-FFF2-40B4-BE49-F238E27FC236}">
                  <a16:creationId xmlns:a16="http://schemas.microsoft.com/office/drawing/2014/main" xmlns="" id="{2202114A-13A6-49C9-AD03-CCEECA09C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8" y="875"/>
              <a:ext cx="0" cy="98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xmlns="" id="{062A3EAD-AA36-41E7-95BA-336E11909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955"/>
              <a:ext cx="46" cy="45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1pPr>
              <a:lvl2pPr marL="742950" indent="-28575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2pPr>
              <a:lvl3pPr marL="11430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3pPr>
              <a:lvl4pPr marL="16002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4pPr>
              <a:lvl5pPr marL="20574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pic>
        <p:nvPicPr>
          <p:cNvPr id="37" name="Picture 35">
            <a:extLst>
              <a:ext uri="{FF2B5EF4-FFF2-40B4-BE49-F238E27FC236}">
                <a16:creationId xmlns:a16="http://schemas.microsoft.com/office/drawing/2014/main" xmlns="" id="{BB88842A-8D67-46FA-A888-99E880AC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416051"/>
            <a:ext cx="4206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Group 36">
            <a:extLst>
              <a:ext uri="{FF2B5EF4-FFF2-40B4-BE49-F238E27FC236}">
                <a16:creationId xmlns:a16="http://schemas.microsoft.com/office/drawing/2014/main" xmlns="" id="{990E12E2-9095-4766-AD4C-1666CDA4358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672013" y="2919289"/>
            <a:ext cx="79375" cy="279400"/>
            <a:chOff x="2034" y="1599"/>
            <a:chExt cx="50" cy="176"/>
          </a:xfrm>
        </p:grpSpPr>
        <p:sp>
          <p:nvSpPr>
            <p:cNvPr id="39" name="Line 37">
              <a:extLst>
                <a:ext uri="{FF2B5EF4-FFF2-40B4-BE49-F238E27FC236}">
                  <a16:creationId xmlns:a16="http://schemas.microsoft.com/office/drawing/2014/main" xmlns="" id="{887D09E6-CB55-4669-8500-27D694FC0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0" y="1626"/>
              <a:ext cx="0" cy="149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xmlns="" id="{C56DF88F-ED6B-4995-BE10-8C910871A3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34" y="1599"/>
              <a:ext cx="50" cy="45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1pPr>
              <a:lvl2pPr marL="742950" indent="-28575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2pPr>
              <a:lvl3pPr marL="11430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3pPr>
              <a:lvl4pPr marL="16002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4pPr>
              <a:lvl5pPr marL="2057400" indent="-228600" latinLnBrk="1"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41" name="Rectangle 50">
            <a:extLst>
              <a:ext uri="{FF2B5EF4-FFF2-40B4-BE49-F238E27FC236}">
                <a16:creationId xmlns:a16="http://schemas.microsoft.com/office/drawing/2014/main" xmlns="" id="{196F8F8E-379D-445F-A421-45AFFE42B4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15188" y="3141539"/>
            <a:ext cx="79375" cy="71437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42" name="꺾인 연결선 105">
            <a:extLst>
              <a:ext uri="{FF2B5EF4-FFF2-40B4-BE49-F238E27FC236}">
                <a16:creationId xmlns:a16="http://schemas.microsoft.com/office/drawing/2014/main" xmlns="" id="{9FC05070-D8B6-4AFB-8EAA-C230375E0DC5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 rot="5400000">
            <a:off x="4584700" y="2128714"/>
            <a:ext cx="407988" cy="2143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637A3F3A-24E3-49E3-91C1-16587C54B916}"/>
              </a:ext>
            </a:extLst>
          </p:cNvPr>
          <p:cNvGrpSpPr/>
          <p:nvPr/>
        </p:nvGrpSpPr>
        <p:grpSpPr>
          <a:xfrm>
            <a:off x="2379836" y="5661248"/>
            <a:ext cx="3451131" cy="649272"/>
            <a:chOff x="2379836" y="5661248"/>
            <a:chExt cx="3451131" cy="64927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ADE410F6-66B9-4E39-854C-47A6C3865F46}"/>
                </a:ext>
              </a:extLst>
            </p:cNvPr>
            <p:cNvGrpSpPr/>
            <p:nvPr/>
          </p:nvGrpSpPr>
          <p:grpSpPr>
            <a:xfrm>
              <a:off x="2379836" y="5661248"/>
              <a:ext cx="1365250" cy="649272"/>
              <a:chOff x="2288704" y="5588024"/>
              <a:chExt cx="1853084" cy="751586"/>
            </a:xfrm>
          </p:grpSpPr>
          <p:graphicFrame>
            <p:nvGraphicFramePr>
              <p:cNvPr id="43" name="Object 2764">
                <a:extLst>
                  <a:ext uri="{FF2B5EF4-FFF2-40B4-BE49-F238E27FC236}">
                    <a16:creationId xmlns:a16="http://schemas.microsoft.com/office/drawing/2014/main" xmlns="" id="{297DE925-3658-43B6-8AB2-FADDD1319F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233717174"/>
                  </p:ext>
                </p:extLst>
              </p:nvPr>
            </p:nvGraphicFramePr>
            <p:xfrm>
              <a:off x="2288704" y="5588024"/>
              <a:ext cx="519112" cy="649288"/>
            </p:xfrm>
            <a:graphic>
              <a:graphicData uri="http://schemas.openxmlformats.org/presentationml/2006/ole">
                <p:oleObj spid="_x0000_s8335" name="클립" r:id="rId8" imgW="944575" imgH="1180490" progId="">
                  <p:embed/>
                </p:oleObj>
              </a:graphicData>
            </a:graphic>
          </p:graphicFrame>
          <p:pic>
            <p:nvPicPr>
              <p:cNvPr id="44" name="Picture 2752">
                <a:extLst>
                  <a:ext uri="{FF2B5EF4-FFF2-40B4-BE49-F238E27FC236}">
                    <a16:creationId xmlns:a16="http://schemas.microsoft.com/office/drawing/2014/main" xmlns="" id="{D6BE1EAA-19CB-4452-A64E-58BE29BF7E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5388" y="5802984"/>
                <a:ext cx="312737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xmlns="" id="{ED62B355-DC24-4482-B489-BAC08792F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384551" y="5588024"/>
                <a:ext cx="757237" cy="751586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C1FCF47F-A7A4-4C7C-BBBB-074D27103D27}"/>
                </a:ext>
              </a:extLst>
            </p:cNvPr>
            <p:cNvSpPr txBox="1"/>
            <p:nvPr/>
          </p:nvSpPr>
          <p:spPr>
            <a:xfrm>
              <a:off x="3889803" y="5791200"/>
              <a:ext cx="46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n-ea"/>
                  <a:ea typeface="+mn-ea"/>
                </a:rPr>
                <a:t> </a:t>
              </a:r>
              <a:r>
                <a:rPr lang="ko-KR" altLang="en-US" sz="1000" dirty="0">
                  <a:latin typeface="+mn-ea"/>
                  <a:ea typeface="+mn-ea"/>
                </a:rPr>
                <a:t>    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FD20CA49-DB1D-4013-B471-87BAB51A1F03}"/>
                </a:ext>
              </a:extLst>
            </p:cNvPr>
            <p:cNvSpPr txBox="1"/>
            <p:nvPr/>
          </p:nvSpPr>
          <p:spPr>
            <a:xfrm>
              <a:off x="3935896" y="5846945"/>
              <a:ext cx="1895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latin typeface="+mn-ea"/>
                  <a:ea typeface="+mn-ea"/>
                </a:rPr>
                <a:t>오더조회 및 </a:t>
              </a:r>
              <a:r>
                <a:rPr lang="en-US" altLang="ko-KR" sz="1000" dirty="0">
                  <a:latin typeface="+mn-ea"/>
                  <a:ea typeface="+mn-ea"/>
                </a:rPr>
                <a:t>Reel </a:t>
              </a:r>
              <a:r>
                <a:rPr lang="ko-KR" altLang="en-US" sz="1000" dirty="0">
                  <a:latin typeface="+mn-ea"/>
                  <a:ea typeface="+mn-ea"/>
                </a:rPr>
                <a:t>라벨출력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latin typeface="+mn-ea"/>
                  <a:ea typeface="+mn-ea"/>
                </a:rPr>
                <a:t>바코드 라벨  </a:t>
              </a:r>
              <a:r>
                <a:rPr lang="en-US" altLang="ko-KR" sz="1000" dirty="0">
                  <a:latin typeface="+mn-ea"/>
                  <a:ea typeface="+mn-ea"/>
                </a:rPr>
                <a:t>Reel</a:t>
              </a:r>
              <a:r>
                <a:rPr lang="ko-KR" altLang="en-US" sz="1000" dirty="0">
                  <a:latin typeface="+mn-ea"/>
                  <a:ea typeface="+mn-ea"/>
                </a:rPr>
                <a:t>에 부착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C9C0CD02-C093-42EE-BA09-E9382413F5B4}"/>
              </a:ext>
            </a:extLst>
          </p:cNvPr>
          <p:cNvGrpSpPr/>
          <p:nvPr/>
        </p:nvGrpSpPr>
        <p:grpSpPr>
          <a:xfrm>
            <a:off x="1424608" y="3861048"/>
            <a:ext cx="5023497" cy="1164041"/>
            <a:chOff x="1424608" y="3861048"/>
            <a:chExt cx="5023497" cy="1164041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083A1A6B-3E13-4127-9B6B-F73997E0B0C1}"/>
                </a:ext>
              </a:extLst>
            </p:cNvPr>
            <p:cNvGrpSpPr/>
            <p:nvPr/>
          </p:nvGrpSpPr>
          <p:grpSpPr>
            <a:xfrm>
              <a:off x="1424608" y="4077072"/>
              <a:ext cx="5023497" cy="948017"/>
              <a:chOff x="1496616" y="4425199"/>
              <a:chExt cx="5023497" cy="948017"/>
            </a:xfrm>
          </p:grpSpPr>
          <p:pic>
            <p:nvPicPr>
              <p:cNvPr id="46" name="Picture 2723">
                <a:extLst>
                  <a:ext uri="{FF2B5EF4-FFF2-40B4-BE49-F238E27FC236}">
                    <a16:creationId xmlns:a16="http://schemas.microsoft.com/office/drawing/2014/main" xmlns="" id="{F8D0E4FC-0A27-41EE-BBA7-0729D802BB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944" y="4918050"/>
                <a:ext cx="1219200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2724">
                <a:extLst>
                  <a:ext uri="{FF2B5EF4-FFF2-40B4-BE49-F238E27FC236}">
                    <a16:creationId xmlns:a16="http://schemas.microsoft.com/office/drawing/2014/main" xmlns="" id="{A1B70BEE-6CF3-45EA-AB5A-1C51E31B7F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7094" y="4914875"/>
                <a:ext cx="1219200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2725">
                <a:extLst>
                  <a:ext uri="{FF2B5EF4-FFF2-40B4-BE49-F238E27FC236}">
                    <a16:creationId xmlns:a16="http://schemas.microsoft.com/office/drawing/2014/main" xmlns="" id="{8B7D1554-AB2F-4A11-8F60-E4D14EAD80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7794" y="4913287"/>
                <a:ext cx="757237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xmlns="" id="{BD36D6F2-3D34-415A-ABE7-AAA0993AEE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68706" y="4525754"/>
                <a:ext cx="615007" cy="592070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xmlns="" id="{F0953110-F490-452D-8D3B-F7EFBF04B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96616" y="4517550"/>
                <a:ext cx="1335038" cy="855666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xmlns="" id="{3E9134F5-3247-4FC6-9E4F-A82FAA7A3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967007" y="4425199"/>
                <a:ext cx="525383" cy="497397"/>
              </a:xfrm>
              <a:prstGeom prst="rect">
                <a:avLst/>
              </a:prstGeom>
            </p:spPr>
          </p:pic>
          <p:pic>
            <p:nvPicPr>
              <p:cNvPr id="57" name="Picture 2803" descr="Click To Download">
                <a:extLst>
                  <a:ext uri="{FF2B5EF4-FFF2-40B4-BE49-F238E27FC236}">
                    <a16:creationId xmlns:a16="http://schemas.microsoft.com/office/drawing/2014/main" xmlns="" id="{68A73A6F-189E-4545-9EA0-A960CC93FB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0912" y="4517550"/>
                <a:ext cx="466725" cy="313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Picture 2803" descr="Click To Download">
                <a:extLst>
                  <a:ext uri="{FF2B5EF4-FFF2-40B4-BE49-F238E27FC236}">
                    <a16:creationId xmlns:a16="http://schemas.microsoft.com/office/drawing/2014/main" xmlns="" id="{02CC09CC-0B99-48A8-B9B3-B5685EDF72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6181" y="4565309"/>
                <a:ext cx="466725" cy="313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xmlns="" id="{9B9640D3-45B5-4A18-8027-616A61379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905106" y="4565309"/>
                <a:ext cx="615007" cy="592070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3A04B298-F6B3-45FF-BC80-C3E4FCBE2E0C}"/>
                </a:ext>
              </a:extLst>
            </p:cNvPr>
            <p:cNvSpPr txBox="1"/>
            <p:nvPr/>
          </p:nvSpPr>
          <p:spPr>
            <a:xfrm>
              <a:off x="4160912" y="386104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latin typeface="+mn-ea"/>
                  <a:ea typeface="+mn-ea"/>
                </a:rPr>
                <a:t>비닐포장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A52FC31B-B584-4884-9E8D-977F7640D16E}"/>
                </a:ext>
              </a:extLst>
            </p:cNvPr>
            <p:cNvSpPr txBox="1"/>
            <p:nvPr/>
          </p:nvSpPr>
          <p:spPr>
            <a:xfrm>
              <a:off x="5622576" y="386104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latin typeface="+mn-ea"/>
                  <a:ea typeface="+mn-ea"/>
                </a:rPr>
                <a:t>비닐압착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C66C08C8-EFC2-4BB5-8F9C-75C71F24CCBF}"/>
              </a:ext>
            </a:extLst>
          </p:cNvPr>
          <p:cNvGrpSpPr/>
          <p:nvPr/>
        </p:nvGrpSpPr>
        <p:grpSpPr>
          <a:xfrm>
            <a:off x="7257256" y="3333678"/>
            <a:ext cx="2657135" cy="1201849"/>
            <a:chOff x="7257256" y="3333678"/>
            <a:chExt cx="2657135" cy="1201849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2E72304-46F2-46BB-90AF-9DC47CC611B1}"/>
                </a:ext>
              </a:extLst>
            </p:cNvPr>
            <p:cNvGrpSpPr/>
            <p:nvPr/>
          </p:nvGrpSpPr>
          <p:grpSpPr>
            <a:xfrm>
              <a:off x="7257256" y="3333678"/>
              <a:ext cx="1251744" cy="1201849"/>
              <a:chOff x="7617296" y="3333678"/>
              <a:chExt cx="1251744" cy="1201849"/>
            </a:xfrm>
          </p:grpSpPr>
          <p:graphicFrame>
            <p:nvGraphicFramePr>
              <p:cNvPr id="60" name="Object 2764">
                <a:extLst>
                  <a:ext uri="{FF2B5EF4-FFF2-40B4-BE49-F238E27FC236}">
                    <a16:creationId xmlns:a16="http://schemas.microsoft.com/office/drawing/2014/main" xmlns="" id="{BC5E7A53-3F4C-4E0C-A83E-BCABE8B53C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184942033"/>
                  </p:ext>
                </p:extLst>
              </p:nvPr>
            </p:nvGraphicFramePr>
            <p:xfrm>
              <a:off x="7617296" y="3333678"/>
              <a:ext cx="519112" cy="649288"/>
            </p:xfrm>
            <a:graphic>
              <a:graphicData uri="http://schemas.openxmlformats.org/presentationml/2006/ole">
                <p:oleObj spid="_x0000_s8336" name="클립" r:id="rId16" imgW="944575" imgH="1180490" progId="">
                  <p:embed/>
                </p:oleObj>
              </a:graphicData>
            </a:graphic>
          </p:graphicFrame>
          <p:pic>
            <p:nvPicPr>
              <p:cNvPr id="61" name="Picture 2752">
                <a:extLst>
                  <a:ext uri="{FF2B5EF4-FFF2-40B4-BE49-F238E27FC236}">
                    <a16:creationId xmlns:a16="http://schemas.microsoft.com/office/drawing/2014/main" xmlns="" id="{7D9D124F-C395-4F05-8385-1D2141ED2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07722" y="3624844"/>
                <a:ext cx="312737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" name="Picture 29">
                <a:extLst>
                  <a:ext uri="{FF2B5EF4-FFF2-40B4-BE49-F238E27FC236}">
                    <a16:creationId xmlns:a16="http://schemas.microsoft.com/office/drawing/2014/main" xmlns="" id="{C5F2E4E5-6E9A-4C41-8F04-D921B0B433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0500" y="3589419"/>
                <a:ext cx="246062" cy="30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xmlns="" id="{BA18CF3A-1CCD-48CF-B5B5-0C55919B9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098186" y="4034174"/>
                <a:ext cx="770854" cy="501353"/>
              </a:xfrm>
              <a:prstGeom prst="rect">
                <a:avLst/>
              </a:prstGeom>
            </p:spPr>
          </p:pic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F1DAED3B-429A-4815-887E-59434AB3DAE9}"/>
                </a:ext>
              </a:extLst>
            </p:cNvPr>
            <p:cNvSpPr txBox="1"/>
            <p:nvPr/>
          </p:nvSpPr>
          <p:spPr>
            <a:xfrm>
              <a:off x="8591796" y="3573016"/>
              <a:ext cx="132259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latin typeface="+mn-ea"/>
                  <a:ea typeface="+mn-ea"/>
                </a:rPr>
                <a:t>Reel</a:t>
              </a:r>
              <a:r>
                <a:rPr lang="ko-KR" altLang="en-US" sz="1000" dirty="0">
                  <a:latin typeface="+mn-ea"/>
                  <a:ea typeface="+mn-ea"/>
                </a:rPr>
                <a:t> 바코드스캔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latin typeface="+mn-ea"/>
                  <a:ea typeface="+mn-ea"/>
                </a:rPr>
                <a:t>PP</a:t>
              </a:r>
              <a:r>
                <a:rPr lang="ko-KR" altLang="en-US" sz="1000" dirty="0">
                  <a:latin typeface="+mn-ea"/>
                  <a:ea typeface="+mn-ea"/>
                </a:rPr>
                <a:t>박스 바코드 출력 부착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latin typeface="+mn-ea"/>
                  <a:ea typeface="+mn-ea"/>
                </a:rPr>
                <a:t>PP</a:t>
              </a:r>
              <a:r>
                <a:rPr lang="ko-KR" altLang="en-US" sz="1000" dirty="0">
                  <a:latin typeface="+mn-ea"/>
                  <a:ea typeface="+mn-ea"/>
                </a:rPr>
                <a:t> 박스 측면 라벨 부착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B0909DDD-767B-4DF2-AD1E-EAA65B6F1E50}"/>
              </a:ext>
            </a:extLst>
          </p:cNvPr>
          <p:cNvGrpSpPr/>
          <p:nvPr/>
        </p:nvGrpSpPr>
        <p:grpSpPr>
          <a:xfrm>
            <a:off x="7526164" y="5158660"/>
            <a:ext cx="1845599" cy="1185886"/>
            <a:chOff x="7526164" y="5158660"/>
            <a:chExt cx="1845599" cy="118588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C1380E26-E4CA-45C8-AC45-1470A14C5D2D}"/>
                </a:ext>
              </a:extLst>
            </p:cNvPr>
            <p:cNvGrpSpPr/>
            <p:nvPr/>
          </p:nvGrpSpPr>
          <p:grpSpPr>
            <a:xfrm>
              <a:off x="7526164" y="5567172"/>
              <a:ext cx="1845598" cy="777374"/>
              <a:chOff x="7396567" y="5661248"/>
              <a:chExt cx="1914190" cy="717324"/>
            </a:xfrm>
          </p:grpSpPr>
          <p:graphicFrame>
            <p:nvGraphicFramePr>
              <p:cNvPr id="67" name="Object 2764">
                <a:extLst>
                  <a:ext uri="{FF2B5EF4-FFF2-40B4-BE49-F238E27FC236}">
                    <a16:creationId xmlns:a16="http://schemas.microsoft.com/office/drawing/2014/main" xmlns="" id="{0889259C-211B-4D77-9803-B2DBCC6B00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347596896"/>
                  </p:ext>
                </p:extLst>
              </p:nvPr>
            </p:nvGraphicFramePr>
            <p:xfrm>
              <a:off x="7396567" y="5661248"/>
              <a:ext cx="519112" cy="649288"/>
            </p:xfrm>
            <a:graphic>
              <a:graphicData uri="http://schemas.openxmlformats.org/presentationml/2006/ole">
                <p:oleObj spid="_x0000_s8337" name="클립" r:id="rId20" imgW="944575" imgH="1180490" progId="">
                  <p:embed/>
                </p:oleObj>
              </a:graphicData>
            </a:graphic>
          </p:graphicFrame>
          <p:pic>
            <p:nvPicPr>
              <p:cNvPr id="68" name="Picture 2752">
                <a:extLst>
                  <a:ext uri="{FF2B5EF4-FFF2-40B4-BE49-F238E27FC236}">
                    <a16:creationId xmlns:a16="http://schemas.microsoft.com/office/drawing/2014/main" xmlns="" id="{0E154B2E-DDBA-4ED5-8E15-3D090012F5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24638" y="5983511"/>
                <a:ext cx="312738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xmlns="" id="{B36D50BB-C214-4E43-AE88-7FDCD3129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560741" y="5736731"/>
                <a:ext cx="750016" cy="641841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E1A82193-876D-4187-81AB-0B4BEBB403ED}"/>
                </a:ext>
              </a:extLst>
            </p:cNvPr>
            <p:cNvSpPr txBox="1"/>
            <p:nvPr/>
          </p:nvSpPr>
          <p:spPr>
            <a:xfrm>
              <a:off x="7546309" y="5158660"/>
              <a:ext cx="182545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latin typeface="+mn-ea"/>
                  <a:ea typeface="+mn-ea"/>
                </a:rPr>
                <a:t>대박스</a:t>
              </a:r>
              <a:r>
                <a:rPr lang="ko-KR" altLang="en-US" sz="1000" dirty="0">
                  <a:latin typeface="+mn-ea"/>
                  <a:ea typeface="+mn-ea"/>
                </a:rPr>
                <a:t> 바코드 출력 및 부착</a:t>
              </a: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64502D3A-F3B8-4DFB-9E45-3820B49542B6}"/>
              </a:ext>
            </a:extLst>
          </p:cNvPr>
          <p:cNvCxnSpPr>
            <a:cxnSpLocks/>
          </p:cNvCxnSpPr>
          <p:nvPr/>
        </p:nvCxnSpPr>
        <p:spPr>
          <a:xfrm flipH="1" flipV="1">
            <a:off x="2432720" y="5085184"/>
            <a:ext cx="822575" cy="502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A4B6A39C-E3BE-444B-BA09-02576536929F}"/>
              </a:ext>
            </a:extLst>
          </p:cNvPr>
          <p:cNvCxnSpPr/>
          <p:nvPr/>
        </p:nvCxnSpPr>
        <p:spPr>
          <a:xfrm>
            <a:off x="3578973" y="4293096"/>
            <a:ext cx="4614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E4360E09-1E8A-4AAC-A48D-C27C243DC89A}"/>
              </a:ext>
            </a:extLst>
          </p:cNvPr>
          <p:cNvCxnSpPr/>
          <p:nvPr/>
        </p:nvCxnSpPr>
        <p:spPr>
          <a:xfrm flipV="1">
            <a:off x="6537176" y="3861048"/>
            <a:ext cx="533996" cy="448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7CCC07E-1DA6-45AB-B463-223B9D211193}"/>
              </a:ext>
            </a:extLst>
          </p:cNvPr>
          <p:cNvCxnSpPr>
            <a:cxnSpLocks/>
          </p:cNvCxnSpPr>
          <p:nvPr/>
        </p:nvCxnSpPr>
        <p:spPr>
          <a:xfrm>
            <a:off x="8124669" y="4642206"/>
            <a:ext cx="21917" cy="514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xmlns="" id="{39190B13-251A-4E97-ABF5-CB68C37B5CE1}"/>
              </a:ext>
            </a:extLst>
          </p:cNvPr>
          <p:cNvCxnSpPr>
            <a:endCxn id="60" idx="3"/>
          </p:cNvCxnSpPr>
          <p:nvPr/>
        </p:nvCxnSpPr>
        <p:spPr>
          <a:xfrm rot="5400000">
            <a:off x="7657417" y="3289065"/>
            <a:ext cx="488208" cy="250306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84921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6.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(TP-500E(350M))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xmlns="" id="{086405FB-6BD2-4262-B1B0-DA067510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6" y="4548261"/>
            <a:ext cx="9402185" cy="19506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8ABD03-ABA8-4828-8F29-70B1B7422715}"/>
              </a:ext>
            </a:extLst>
          </p:cNvPr>
          <p:cNvSpPr txBox="1"/>
          <p:nvPr/>
        </p:nvSpPr>
        <p:spPr>
          <a:xfrm>
            <a:off x="539206" y="3277433"/>
            <a:ext cx="2150985" cy="400110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0201-0002940  / 60   </a:t>
            </a:r>
          </a:p>
          <a:p>
            <a:r>
              <a:rPr lang="ko-KR" altLang="en-US" sz="1000" dirty="0">
                <a:latin typeface="+mn-ea"/>
                <a:ea typeface="+mn-ea"/>
              </a:rPr>
              <a:t>자재코드          </a:t>
            </a:r>
            <a:r>
              <a:rPr lang="en-US" altLang="ko-KR" sz="1000" dirty="0">
                <a:latin typeface="+mn-ea"/>
                <a:ea typeface="+mn-ea"/>
              </a:rPr>
              <a:t>/ Reel</a:t>
            </a:r>
            <a:r>
              <a:rPr lang="ko-KR" altLang="en-US" sz="1000" dirty="0">
                <a:latin typeface="+mn-ea"/>
                <a:ea typeface="+mn-ea"/>
              </a:rPr>
              <a:t> 수량</a:t>
            </a: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/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SDC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TP-500E(350m)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ICE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QR_code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TP-500E  ICE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용지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한글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영문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AD56CAF-9ED5-435B-AAAC-E8AF9D9B7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1720216"/>
              </p:ext>
            </p:extLst>
          </p:nvPr>
        </p:nvGraphicFramePr>
        <p:xfrm>
          <a:off x="2648744" y="2120348"/>
          <a:ext cx="7244613" cy="2160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565">
                  <a:extLst>
                    <a:ext uri="{9D8B030D-6E8A-4147-A177-3AD203B41FA5}">
                      <a16:colId xmlns:a16="http://schemas.microsoft.com/office/drawing/2014/main" xmlns="" val="3558323660"/>
                    </a:ext>
                  </a:extLst>
                </a:gridCol>
                <a:gridCol w="1582946">
                  <a:extLst>
                    <a:ext uri="{9D8B030D-6E8A-4147-A177-3AD203B41FA5}">
                      <a16:colId xmlns:a16="http://schemas.microsoft.com/office/drawing/2014/main" xmlns="" val="4136217597"/>
                    </a:ext>
                  </a:extLst>
                </a:gridCol>
                <a:gridCol w="2809728">
                  <a:extLst>
                    <a:ext uri="{9D8B030D-6E8A-4147-A177-3AD203B41FA5}">
                      <a16:colId xmlns:a16="http://schemas.microsoft.com/office/drawing/2014/main" xmlns="" val="1503564489"/>
                    </a:ext>
                  </a:extLst>
                </a:gridCol>
                <a:gridCol w="1340227">
                  <a:extLst>
                    <a:ext uri="{9D8B030D-6E8A-4147-A177-3AD203B41FA5}">
                      <a16:colId xmlns:a16="http://schemas.microsoft.com/office/drawing/2014/main" xmlns="" val="853543145"/>
                    </a:ext>
                  </a:extLst>
                </a:gridCol>
                <a:gridCol w="1100147">
                  <a:extLst>
                    <a:ext uri="{9D8B030D-6E8A-4147-A177-3AD203B41FA5}">
                      <a16:colId xmlns:a16="http://schemas.microsoft.com/office/drawing/2014/main" xmlns="" val="1196264455"/>
                    </a:ext>
                  </a:extLst>
                </a:gridCol>
              </a:tblGrid>
              <a:tr h="389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362844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품명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CF-TP500E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1744629665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자재코드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0201-002940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069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바코드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(1D)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1931967565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수량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069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바코드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(1D)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3830905951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459708794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xmlns="" val="3408382085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xmlns="" id="{C550DFF5-7D9A-4A4D-A797-63507D0D0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8749372"/>
              </p:ext>
            </p:extLst>
          </p:nvPr>
        </p:nvGraphicFramePr>
        <p:xfrm>
          <a:off x="543338" y="4581882"/>
          <a:ext cx="9347353" cy="19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3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7392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0468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1100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앞장에서 연속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DABA5B1-A170-4298-AD4E-C96E6430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29" y="2227492"/>
            <a:ext cx="1714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135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구성도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2.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흐름도</a:t>
            </a:r>
          </a:p>
        </p:txBody>
      </p:sp>
      <p:sp>
        <p:nvSpPr>
          <p:cNvPr id="130" name="Rectangle 3">
            <a:extLst>
              <a:ext uri="{FF2B5EF4-FFF2-40B4-BE49-F238E27FC236}">
                <a16:creationId xmlns:a16="http://schemas.microsoft.com/office/drawing/2014/main" xmlns="" id="{0BBDD470-4F2E-4195-9BF1-3037E5614B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86799" y="1812885"/>
            <a:ext cx="1725476" cy="448594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93663" indent="-9366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Char char="•"/>
            </a:pPr>
            <a:endParaRPr lang="ko-KR" altLang="ko-KR" sz="1100">
              <a:latin typeface="+mn-ea"/>
              <a:ea typeface="+mn-ea"/>
            </a:endParaRPr>
          </a:p>
        </p:txBody>
      </p:sp>
      <p:sp>
        <p:nvSpPr>
          <p:cNvPr id="131" name="Rectangle 3">
            <a:extLst>
              <a:ext uri="{FF2B5EF4-FFF2-40B4-BE49-F238E27FC236}">
                <a16:creationId xmlns:a16="http://schemas.microsoft.com/office/drawing/2014/main" xmlns="" id="{A2865ED9-BDB0-4242-8B01-AE132C1F1F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9461" y="1811470"/>
            <a:ext cx="3507450" cy="448594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93663" indent="-9366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Char char="•"/>
            </a:pPr>
            <a:endParaRPr lang="ko-KR" altLang="ko-KR" sz="1100">
              <a:latin typeface="+mn-ea"/>
              <a:ea typeface="+mn-ea"/>
            </a:endParaRPr>
          </a:p>
        </p:txBody>
      </p:sp>
      <p:sp>
        <p:nvSpPr>
          <p:cNvPr id="132" name="Rectangle 2">
            <a:extLst>
              <a:ext uri="{FF2B5EF4-FFF2-40B4-BE49-F238E27FC236}">
                <a16:creationId xmlns:a16="http://schemas.microsoft.com/office/drawing/2014/main" xmlns="" id="{6CD19934-FB13-4BA5-BBEB-662572D6B3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4527" y="1486197"/>
            <a:ext cx="1723950" cy="325273"/>
          </a:xfrm>
          <a:prstGeom prst="rect">
            <a:avLst/>
          </a:prstGeom>
          <a:solidFill>
            <a:srgbClr val="294983">
              <a:alpha val="70000"/>
            </a:srgb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4625" lvl="1" indent="-174625" algn="ctr" eaLnBrk="1" latinLnBrk="1" hangingPunct="1">
              <a:lnSpc>
                <a:spcPct val="90000"/>
              </a:lnSpc>
              <a:buSzPct val="90000"/>
              <a:defRPr/>
            </a:pPr>
            <a:r>
              <a:rPr lang="en-US" altLang="ko-KR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ERP</a:t>
            </a:r>
            <a:endParaRPr lang="ko-KR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xmlns="" id="{A94F1FDA-CA34-42F7-B336-FD94F731F1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4527" y="1811470"/>
            <a:ext cx="1723950" cy="448594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>
            <a:lvl1pPr marL="93663" indent="-9366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Char char="•"/>
            </a:pPr>
            <a:endParaRPr lang="ko-KR" altLang="ko-KR" sz="1100" b="0" dirty="0">
              <a:latin typeface="+mn-ea"/>
              <a:ea typeface="+mn-ea"/>
            </a:endParaRPr>
          </a:p>
        </p:txBody>
      </p:sp>
      <p:sp>
        <p:nvSpPr>
          <p:cNvPr id="134" name="Rectangle 2">
            <a:extLst>
              <a:ext uri="{FF2B5EF4-FFF2-40B4-BE49-F238E27FC236}">
                <a16:creationId xmlns:a16="http://schemas.microsoft.com/office/drawing/2014/main" xmlns="" id="{CEF8B25B-DE90-4B15-A801-99E0233E5B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97190" y="1486197"/>
            <a:ext cx="1723950" cy="325273"/>
          </a:xfrm>
          <a:prstGeom prst="rect">
            <a:avLst/>
          </a:prstGeom>
          <a:solidFill>
            <a:srgbClr val="294983">
              <a:alpha val="70000"/>
            </a:srgb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4625" lvl="1" indent="-174625" algn="ctr" eaLnBrk="1" latinLnBrk="1" hangingPunct="1">
              <a:lnSpc>
                <a:spcPct val="90000"/>
              </a:lnSpc>
              <a:buSzPct val="90000"/>
              <a:defRPr/>
            </a:pPr>
            <a:r>
              <a:rPr lang="ko-KR" alt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바코드</a:t>
            </a:r>
            <a:r>
              <a:rPr lang="en-US" altLang="ko-KR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System</a:t>
            </a:r>
          </a:p>
          <a:p>
            <a:pPr marL="174625" lvl="1" indent="-174625" algn="ctr" eaLnBrk="1" latinLnBrk="1" hangingPunct="1">
              <a:lnSpc>
                <a:spcPct val="90000"/>
              </a:lnSpc>
              <a:buSzPct val="90000"/>
              <a:defRPr/>
            </a:pPr>
            <a:r>
              <a:rPr lang="ko-KR" alt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기준정보</a:t>
            </a:r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xmlns="" id="{46E0A846-8005-4DF7-B53E-87F851BACF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97190" y="1811470"/>
            <a:ext cx="1723950" cy="448594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93663" indent="-9366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Char char="•"/>
            </a:pPr>
            <a:endParaRPr lang="ko-KR" altLang="ko-KR" sz="1100">
              <a:latin typeface="+mn-ea"/>
              <a:ea typeface="+mn-ea"/>
            </a:endParaRPr>
          </a:p>
        </p:txBody>
      </p:sp>
      <p:sp>
        <p:nvSpPr>
          <p:cNvPr id="136" name="Rectangle 17">
            <a:extLst>
              <a:ext uri="{FF2B5EF4-FFF2-40B4-BE49-F238E27FC236}">
                <a16:creationId xmlns:a16="http://schemas.microsoft.com/office/drawing/2014/main" xmlns="" id="{7E254A73-0565-4F88-B44B-DE5BAC9F0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61" y="1883596"/>
            <a:ext cx="1247534" cy="316788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latinLnBrk="0">
              <a:lnSpc>
                <a:spcPct val="90000"/>
              </a:lnSpc>
              <a:buClr>
                <a:schemeClr val="tx2"/>
              </a:buClr>
              <a:buSzPct val="75000"/>
            </a:pPr>
            <a:r>
              <a:rPr kumimoji="0" lang="ko-KR" altLang="en-US" sz="1200" b="0" dirty="0">
                <a:latin typeface="+mn-ea"/>
                <a:ea typeface="+mn-ea"/>
                <a:sym typeface="Wingdings 2" panose="05020102010507070707" pitchFamily="18" charset="2"/>
              </a:rPr>
              <a:t>기준정보</a:t>
            </a:r>
          </a:p>
        </p:txBody>
      </p:sp>
      <p:sp>
        <p:nvSpPr>
          <p:cNvPr id="140" name="설명선 2 62">
            <a:extLst>
              <a:ext uri="{FF2B5EF4-FFF2-40B4-BE49-F238E27FC236}">
                <a16:creationId xmlns:a16="http://schemas.microsoft.com/office/drawing/2014/main" xmlns="" id="{12D8351C-C03E-4F02-B712-BF5B9F710464}"/>
              </a:ext>
            </a:extLst>
          </p:cNvPr>
          <p:cNvSpPr>
            <a:spLocks/>
          </p:cNvSpPr>
          <p:nvPr/>
        </p:nvSpPr>
        <p:spPr bwMode="auto">
          <a:xfrm>
            <a:off x="827178" y="2470975"/>
            <a:ext cx="1432838" cy="1143639"/>
          </a:xfrm>
          <a:prstGeom prst="borderCallout2">
            <a:avLst>
              <a:gd name="adj1" fmla="val 18750"/>
              <a:gd name="adj2" fmla="val -1833"/>
              <a:gd name="adj3" fmla="val 18750"/>
              <a:gd name="adj4" fmla="val -16667"/>
              <a:gd name="adj5" fmla="val -45611"/>
              <a:gd name="adj6" fmla="val 16676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marL="87313" indent="-8731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+mn-ea"/>
                <a:ea typeface="+mn-ea"/>
              </a:rPr>
              <a:t>제품코드 정보</a:t>
            </a:r>
            <a:endParaRPr lang="en-US" altLang="ko-KR" sz="1000" b="0" dirty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+mn-ea"/>
                <a:ea typeface="+mn-ea"/>
              </a:rPr>
              <a:t>고객사코드 정보</a:t>
            </a:r>
          </a:p>
        </p:txBody>
      </p:sp>
      <p:sp>
        <p:nvSpPr>
          <p:cNvPr id="141" name="Rectangle 17">
            <a:extLst>
              <a:ext uri="{FF2B5EF4-FFF2-40B4-BE49-F238E27FC236}">
                <a16:creationId xmlns:a16="http://schemas.microsoft.com/office/drawing/2014/main" xmlns="" id="{91895B99-7570-4FF6-AB5A-853A115C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062" y="2604854"/>
            <a:ext cx="1384961" cy="316788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latinLnBrk="0">
              <a:lnSpc>
                <a:spcPct val="90000"/>
              </a:lnSpc>
              <a:buClr>
                <a:schemeClr val="tx2"/>
              </a:buClr>
              <a:buSzPct val="75000"/>
            </a:pPr>
            <a:r>
              <a:rPr kumimoji="0" lang="ko-KR" altLang="en-US" sz="1200" b="0" dirty="0">
                <a:latin typeface="+mn-ea"/>
                <a:ea typeface="+mn-ea"/>
                <a:sym typeface="Wingdings 2" panose="05020102010507070707" pitchFamily="18" charset="2"/>
              </a:rPr>
              <a:t>작업자 정보</a:t>
            </a:r>
          </a:p>
        </p:txBody>
      </p:sp>
      <p:sp>
        <p:nvSpPr>
          <p:cNvPr id="144" name="Rectangle 2">
            <a:extLst>
              <a:ext uri="{FF2B5EF4-FFF2-40B4-BE49-F238E27FC236}">
                <a16:creationId xmlns:a16="http://schemas.microsoft.com/office/drawing/2014/main" xmlns="" id="{1326E1DF-0B6F-43BB-808C-C4C873BEFC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9460" y="1486197"/>
            <a:ext cx="3507451" cy="325273"/>
          </a:xfrm>
          <a:prstGeom prst="rect">
            <a:avLst/>
          </a:prstGeom>
          <a:solidFill>
            <a:srgbClr val="294983">
              <a:alpha val="70000"/>
            </a:srgb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4625" lvl="1" indent="-174625" algn="ctr" eaLnBrk="1" latinLnBrk="1" hangingPunct="1">
              <a:lnSpc>
                <a:spcPct val="90000"/>
              </a:lnSpc>
              <a:buSzPct val="90000"/>
              <a:defRPr/>
            </a:pPr>
            <a:r>
              <a:rPr lang="ko-KR" alt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바코드</a:t>
            </a:r>
            <a:r>
              <a:rPr lang="en-US" altLang="ko-KR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System </a:t>
            </a:r>
            <a:r>
              <a:rPr lang="ko-KR" alt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설명</a:t>
            </a:r>
          </a:p>
        </p:txBody>
      </p:sp>
      <p:sp>
        <p:nvSpPr>
          <p:cNvPr id="145" name="Rectangle 17">
            <a:extLst>
              <a:ext uri="{FF2B5EF4-FFF2-40B4-BE49-F238E27FC236}">
                <a16:creationId xmlns:a16="http://schemas.microsoft.com/office/drawing/2014/main" xmlns="" id="{5511186E-7BEE-4797-B3D3-63DBA132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442" y="2059906"/>
            <a:ext cx="1434271" cy="298981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latinLnBrk="0">
              <a:lnSpc>
                <a:spcPct val="90000"/>
              </a:lnSpc>
              <a:buClr>
                <a:schemeClr val="tx2"/>
              </a:buClr>
              <a:buSzPct val="75000"/>
            </a:pPr>
            <a:r>
              <a:rPr kumimoji="0" lang="ko-KR" altLang="en-US" sz="1200" b="0" dirty="0">
                <a:latin typeface="+mn-ea"/>
                <a:ea typeface="+mn-ea"/>
                <a:sym typeface="Wingdings 2" panose="05020102010507070707" pitchFamily="18" charset="2"/>
              </a:rPr>
              <a:t>작업지시서</a:t>
            </a:r>
            <a:r>
              <a:rPr kumimoji="0" lang="en-US" altLang="ko-KR" sz="1200" b="0" dirty="0">
                <a:latin typeface="+mn-ea"/>
                <a:ea typeface="+mn-ea"/>
                <a:sym typeface="Wingdings 2" panose="05020102010507070707" pitchFamily="18" charset="2"/>
              </a:rPr>
              <a:t>(</a:t>
            </a:r>
            <a:r>
              <a:rPr kumimoji="0" lang="ko-KR" altLang="en-US" sz="1200" b="0" dirty="0">
                <a:latin typeface="+mn-ea"/>
                <a:ea typeface="+mn-ea"/>
                <a:sym typeface="Wingdings 2" panose="05020102010507070707" pitchFamily="18" charset="2"/>
              </a:rPr>
              <a:t>엑셀</a:t>
            </a:r>
            <a:r>
              <a:rPr kumimoji="0" lang="en-US" altLang="ko-KR" sz="1200" b="0" dirty="0">
                <a:latin typeface="+mn-ea"/>
                <a:ea typeface="+mn-ea"/>
                <a:sym typeface="Wingdings 2" panose="05020102010507070707" pitchFamily="18" charset="2"/>
              </a:rPr>
              <a:t>)</a:t>
            </a:r>
            <a:endParaRPr kumimoji="0" lang="ko-KR" altLang="en-US" sz="1200" b="0" dirty="0">
              <a:latin typeface="+mn-ea"/>
              <a:ea typeface="+mn-ea"/>
              <a:sym typeface="Wingdings 2" panose="05020102010507070707" pitchFamily="18" charset="2"/>
            </a:endParaRPr>
          </a:p>
        </p:txBody>
      </p:sp>
      <p:sp>
        <p:nvSpPr>
          <p:cNvPr id="146" name="Rectangle 17">
            <a:extLst>
              <a:ext uri="{FF2B5EF4-FFF2-40B4-BE49-F238E27FC236}">
                <a16:creationId xmlns:a16="http://schemas.microsoft.com/office/drawing/2014/main" xmlns="" id="{EA2C7616-8A58-41F2-971F-EEC69C8D6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442" y="4309333"/>
            <a:ext cx="1434271" cy="368684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latinLnBrk="0">
              <a:lnSpc>
                <a:spcPct val="90000"/>
              </a:lnSpc>
              <a:buClr>
                <a:schemeClr val="tx2"/>
              </a:buClr>
              <a:buSzPct val="75000"/>
            </a:pPr>
            <a:r>
              <a:rPr kumimoji="0" lang="en-US" altLang="ko-KR" sz="1200" b="0" dirty="0">
                <a:latin typeface="+mn-ea"/>
                <a:ea typeface="+mn-ea"/>
                <a:sym typeface="Wingdings 2" panose="05020102010507070707" pitchFamily="18" charset="2"/>
              </a:rPr>
              <a:t>PP(CASE)</a:t>
            </a:r>
            <a:r>
              <a:rPr kumimoji="0" lang="ko-KR" altLang="en-US" sz="1200" b="0" dirty="0">
                <a:latin typeface="+mn-ea"/>
                <a:ea typeface="+mn-ea"/>
                <a:sym typeface="Wingdings 2" panose="05020102010507070707" pitchFamily="18" charset="2"/>
              </a:rPr>
              <a:t>바코드발행</a:t>
            </a:r>
            <a:r>
              <a:rPr kumimoji="0" lang="en-US" altLang="ko-KR" sz="1200" b="0" dirty="0">
                <a:latin typeface="+mn-ea"/>
                <a:ea typeface="+mn-ea"/>
                <a:sym typeface="Wingdings 2" panose="05020102010507070707" pitchFamily="18" charset="2"/>
              </a:rPr>
              <a:t>(</a:t>
            </a:r>
            <a:r>
              <a:rPr kumimoji="0" lang="ko-KR" altLang="en-US" sz="1200" b="0" dirty="0">
                <a:latin typeface="+mn-ea"/>
                <a:ea typeface="+mn-ea"/>
                <a:sym typeface="Wingdings 2" panose="05020102010507070707" pitchFamily="18" charset="2"/>
              </a:rPr>
              <a:t>상단라벨</a:t>
            </a:r>
            <a:r>
              <a:rPr kumimoji="0" lang="en-US" altLang="ko-KR" sz="1200" b="0" dirty="0">
                <a:latin typeface="+mn-ea"/>
                <a:ea typeface="+mn-ea"/>
                <a:sym typeface="Wingdings 2" panose="05020102010507070707" pitchFamily="18" charset="2"/>
              </a:rPr>
              <a:t>)</a:t>
            </a:r>
            <a:endParaRPr kumimoji="0" lang="ko-KR" altLang="en-US" sz="1200" b="0" dirty="0">
              <a:latin typeface="+mn-ea"/>
              <a:ea typeface="+mn-ea"/>
              <a:sym typeface="Wingdings 2" panose="05020102010507070707" pitchFamily="18" charset="2"/>
            </a:endParaRPr>
          </a:p>
        </p:txBody>
      </p:sp>
      <p:sp>
        <p:nvSpPr>
          <p:cNvPr id="147" name="Rectangle 17">
            <a:extLst>
              <a:ext uri="{FF2B5EF4-FFF2-40B4-BE49-F238E27FC236}">
                <a16:creationId xmlns:a16="http://schemas.microsoft.com/office/drawing/2014/main" xmlns="" id="{1393875B-520A-4896-91AB-90B39259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442" y="2848458"/>
            <a:ext cx="1394515" cy="358568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latinLnBrk="0">
              <a:lnSpc>
                <a:spcPct val="90000"/>
              </a:lnSpc>
              <a:buClr>
                <a:schemeClr val="tx2"/>
              </a:buClr>
              <a:buSzPct val="75000"/>
            </a:pPr>
            <a:r>
              <a:rPr kumimoji="0" lang="en-US" altLang="ko-KR" sz="1200" b="0" dirty="0">
                <a:latin typeface="+mn-ea"/>
                <a:ea typeface="+mn-ea"/>
                <a:sym typeface="Wingdings 2" panose="05020102010507070707" pitchFamily="18" charset="2"/>
              </a:rPr>
              <a:t>Reel </a:t>
            </a:r>
            <a:r>
              <a:rPr kumimoji="0" lang="ko-KR" altLang="en-US" sz="1200" b="0" dirty="0">
                <a:latin typeface="+mn-ea"/>
                <a:ea typeface="+mn-ea"/>
                <a:sym typeface="Wingdings 2" panose="05020102010507070707" pitchFamily="18" charset="2"/>
              </a:rPr>
              <a:t>바코드 발행</a:t>
            </a:r>
          </a:p>
        </p:txBody>
      </p:sp>
      <p:sp>
        <p:nvSpPr>
          <p:cNvPr id="150" name="Rectangle 17">
            <a:extLst>
              <a:ext uri="{FF2B5EF4-FFF2-40B4-BE49-F238E27FC236}">
                <a16:creationId xmlns:a16="http://schemas.microsoft.com/office/drawing/2014/main" xmlns="" id="{701150C2-536C-4814-95FA-FD70504B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478" y="4725144"/>
            <a:ext cx="1391479" cy="405395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latinLnBrk="0">
              <a:lnSpc>
                <a:spcPct val="90000"/>
              </a:lnSpc>
              <a:buClr>
                <a:schemeClr val="tx2"/>
              </a:buClr>
              <a:buSzPct val="75000"/>
            </a:pPr>
            <a:r>
              <a:rPr kumimoji="0" lang="en-US" altLang="ko-KR" sz="1200" b="0" dirty="0">
                <a:latin typeface="+mn-ea"/>
                <a:ea typeface="+mn-ea"/>
                <a:sym typeface="Wingdings 2" panose="05020102010507070707" pitchFamily="18" charset="2"/>
              </a:rPr>
              <a:t>PP(CASE)</a:t>
            </a:r>
            <a:r>
              <a:rPr kumimoji="0" lang="ko-KR" altLang="en-US" sz="1200" b="0" dirty="0">
                <a:latin typeface="+mn-ea"/>
                <a:ea typeface="+mn-ea"/>
                <a:sym typeface="Wingdings 2" panose="05020102010507070707" pitchFamily="18" charset="2"/>
              </a:rPr>
              <a:t>바코드발행</a:t>
            </a:r>
            <a:r>
              <a:rPr kumimoji="0" lang="en-US" altLang="ko-KR" sz="1200" b="0" dirty="0">
                <a:latin typeface="+mn-ea"/>
                <a:ea typeface="+mn-ea"/>
                <a:sym typeface="Wingdings 2" panose="05020102010507070707" pitchFamily="18" charset="2"/>
              </a:rPr>
              <a:t>(</a:t>
            </a:r>
            <a:r>
              <a:rPr kumimoji="0" lang="ko-KR" altLang="en-US" sz="1200" b="0" dirty="0" err="1">
                <a:latin typeface="+mn-ea"/>
                <a:ea typeface="+mn-ea"/>
                <a:sym typeface="Wingdings 2" panose="05020102010507070707" pitchFamily="18" charset="2"/>
              </a:rPr>
              <a:t>옆라벨</a:t>
            </a:r>
            <a:r>
              <a:rPr kumimoji="0" lang="en-US" altLang="ko-KR" sz="1200" b="0" dirty="0">
                <a:latin typeface="+mn-ea"/>
                <a:ea typeface="+mn-ea"/>
                <a:sym typeface="Wingdings 2" panose="05020102010507070707" pitchFamily="18" charset="2"/>
              </a:rPr>
              <a:t>)</a:t>
            </a:r>
            <a:endParaRPr kumimoji="0" lang="ko-KR" altLang="en-US" sz="1200" b="0" dirty="0">
              <a:latin typeface="+mn-ea"/>
              <a:ea typeface="+mn-ea"/>
              <a:sym typeface="Wingdings 2" panose="05020102010507070707" pitchFamily="18" charset="2"/>
            </a:endParaRPr>
          </a:p>
        </p:txBody>
      </p:sp>
      <p:cxnSp>
        <p:nvCxnSpPr>
          <p:cNvPr id="152" name="직선 화살표 연결선 55">
            <a:extLst>
              <a:ext uri="{FF2B5EF4-FFF2-40B4-BE49-F238E27FC236}">
                <a16:creationId xmlns:a16="http://schemas.microsoft.com/office/drawing/2014/main" xmlns="" id="{B390940E-09C5-4022-B0FC-DC168FECB836}"/>
              </a:ext>
            </a:extLst>
          </p:cNvPr>
          <p:cNvCxnSpPr>
            <a:cxnSpLocks noChangeShapeType="1"/>
            <a:stCxn id="145" idx="2"/>
            <a:endCxn id="147" idx="0"/>
          </p:cNvCxnSpPr>
          <p:nvPr/>
        </p:nvCxnSpPr>
        <p:spPr bwMode="auto">
          <a:xfrm flipH="1">
            <a:off x="5133700" y="2358887"/>
            <a:ext cx="19878" cy="4895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" name="직선 화살표 연결선 57">
            <a:extLst>
              <a:ext uri="{FF2B5EF4-FFF2-40B4-BE49-F238E27FC236}">
                <a16:creationId xmlns:a16="http://schemas.microsoft.com/office/drawing/2014/main" xmlns="" id="{4BBBB49A-E301-4656-99F5-BB42E229A5EF}"/>
              </a:ext>
            </a:extLst>
          </p:cNvPr>
          <p:cNvCxnSpPr>
            <a:cxnSpLocks noChangeShapeType="1"/>
            <a:stCxn id="147" idx="2"/>
            <a:endCxn id="146" idx="0"/>
          </p:cNvCxnSpPr>
          <p:nvPr/>
        </p:nvCxnSpPr>
        <p:spPr bwMode="auto">
          <a:xfrm>
            <a:off x="5133700" y="3207026"/>
            <a:ext cx="19878" cy="11023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4" name="직선 화살표 연결선 62">
            <a:extLst>
              <a:ext uri="{FF2B5EF4-FFF2-40B4-BE49-F238E27FC236}">
                <a16:creationId xmlns:a16="http://schemas.microsoft.com/office/drawing/2014/main" xmlns="" id="{F2274E3D-C7ED-4294-B698-69C53BC0C750}"/>
              </a:ext>
            </a:extLst>
          </p:cNvPr>
          <p:cNvCxnSpPr>
            <a:cxnSpLocks noChangeShapeType="1"/>
            <a:stCxn id="150" idx="2"/>
          </p:cNvCxnSpPr>
          <p:nvPr/>
        </p:nvCxnSpPr>
        <p:spPr bwMode="auto">
          <a:xfrm>
            <a:off x="5135218" y="5130539"/>
            <a:ext cx="20426" cy="32717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5" name="Rectangle 2">
            <a:extLst>
              <a:ext uri="{FF2B5EF4-FFF2-40B4-BE49-F238E27FC236}">
                <a16:creationId xmlns:a16="http://schemas.microsoft.com/office/drawing/2014/main" xmlns="" id="{B2EBB3BA-60E2-44A3-A700-921276CEC4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9014" y="1487611"/>
            <a:ext cx="1713260" cy="325273"/>
          </a:xfrm>
          <a:prstGeom prst="rect">
            <a:avLst/>
          </a:prstGeom>
          <a:solidFill>
            <a:srgbClr val="294983">
              <a:alpha val="70000"/>
            </a:srgb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4625" lvl="1" indent="-174625" algn="ctr" eaLnBrk="1" latinLnBrk="1" hangingPunct="1">
              <a:lnSpc>
                <a:spcPct val="90000"/>
              </a:lnSpc>
              <a:buSzPct val="90000"/>
              <a:defRPr/>
            </a:pPr>
            <a:r>
              <a:rPr lang="ko-KR" alt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바코드</a:t>
            </a:r>
            <a:r>
              <a:rPr lang="en-US" altLang="ko-KR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System</a:t>
            </a:r>
            <a:endParaRPr lang="ko-KR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8" name="설명선 2 62">
            <a:extLst>
              <a:ext uri="{FF2B5EF4-FFF2-40B4-BE49-F238E27FC236}">
                <a16:creationId xmlns:a16="http://schemas.microsoft.com/office/drawing/2014/main" xmlns="" id="{18AE6A67-CFE3-4A70-9E6F-53CA931744B1}"/>
              </a:ext>
            </a:extLst>
          </p:cNvPr>
          <p:cNvSpPr>
            <a:spLocks/>
          </p:cNvSpPr>
          <p:nvPr/>
        </p:nvSpPr>
        <p:spPr bwMode="auto">
          <a:xfrm>
            <a:off x="2845339" y="2989525"/>
            <a:ext cx="1074987" cy="756613"/>
          </a:xfrm>
          <a:prstGeom prst="borderCallout2">
            <a:avLst>
              <a:gd name="adj1" fmla="val 43194"/>
              <a:gd name="adj2" fmla="val -1824"/>
              <a:gd name="adj3" fmla="val 43194"/>
              <a:gd name="adj4" fmla="val -19454"/>
              <a:gd name="adj5" fmla="val -15736"/>
              <a:gd name="adj6" fmla="val -9356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marL="87313" indent="-8731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+mn-ea"/>
                <a:ea typeface="+mn-ea"/>
              </a:rPr>
              <a:t>별도로 바코드시스템에서 관리 등록</a:t>
            </a:r>
          </a:p>
        </p:txBody>
      </p:sp>
      <p:sp>
        <p:nvSpPr>
          <p:cNvPr id="162" name="설명선 2 62">
            <a:extLst>
              <a:ext uri="{FF2B5EF4-FFF2-40B4-BE49-F238E27FC236}">
                <a16:creationId xmlns:a16="http://schemas.microsoft.com/office/drawing/2014/main" xmlns="" id="{3160DF6D-089E-4301-BA9B-0A9441422B44}"/>
              </a:ext>
            </a:extLst>
          </p:cNvPr>
          <p:cNvSpPr>
            <a:spLocks/>
          </p:cNvSpPr>
          <p:nvPr/>
        </p:nvSpPr>
        <p:spPr bwMode="auto">
          <a:xfrm>
            <a:off x="6215362" y="4166287"/>
            <a:ext cx="3000496" cy="702873"/>
          </a:xfrm>
          <a:prstGeom prst="borderCallout2">
            <a:avLst>
              <a:gd name="adj1" fmla="val 17440"/>
              <a:gd name="adj2" fmla="val -338"/>
              <a:gd name="adj3" fmla="val -2259"/>
              <a:gd name="adj4" fmla="val -7009"/>
              <a:gd name="adj5" fmla="val 38570"/>
              <a:gd name="adj6" fmla="val -1207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marL="87313" indent="-8731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sz="1000" b="0" dirty="0">
                <a:latin typeface="+mn-ea"/>
                <a:ea typeface="+mn-ea"/>
              </a:rPr>
              <a:t>PP(Case)</a:t>
            </a:r>
            <a:r>
              <a:rPr lang="ko-KR" altLang="en-US" sz="1000" b="0" dirty="0">
                <a:latin typeface="+mn-ea"/>
                <a:ea typeface="+mn-ea"/>
              </a:rPr>
              <a:t> 바코드를  출력</a:t>
            </a:r>
            <a:endParaRPr lang="en-US" altLang="ko-KR" sz="1000" b="0" dirty="0">
              <a:latin typeface="+mn-ea"/>
              <a:ea typeface="+mn-ea"/>
            </a:endParaRPr>
          </a:p>
          <a:p>
            <a:pPr marL="0" indent="0" eaLnBrk="1" hangingPunct="1"/>
            <a:r>
              <a:rPr lang="en-US" altLang="ko-KR" sz="1000" b="0" dirty="0">
                <a:latin typeface="+mn-ea"/>
                <a:ea typeface="+mn-ea"/>
              </a:rPr>
              <a:t>   (</a:t>
            </a:r>
            <a:r>
              <a:rPr lang="ko-KR" altLang="en-US" sz="1000" b="0" dirty="0">
                <a:latin typeface="+mn-ea"/>
                <a:ea typeface="+mn-ea"/>
              </a:rPr>
              <a:t>수량변경이 있을 수 있음</a:t>
            </a:r>
            <a:r>
              <a:rPr lang="en-US" altLang="ko-KR" sz="1000" b="0" dirty="0">
                <a:latin typeface="+mn-ea"/>
                <a:ea typeface="+mn-ea"/>
              </a:rPr>
              <a:t>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sz="1000" b="0" dirty="0">
                <a:latin typeface="+mn-ea"/>
                <a:ea typeface="+mn-ea"/>
              </a:rPr>
              <a:t>Reel </a:t>
            </a:r>
            <a:r>
              <a:rPr lang="ko-KR" altLang="en-US" sz="1000" b="0" dirty="0">
                <a:latin typeface="+mn-ea"/>
                <a:ea typeface="+mn-ea"/>
              </a:rPr>
              <a:t>바코드 </a:t>
            </a:r>
            <a:r>
              <a:rPr lang="ko-KR" altLang="en-US" sz="1000" b="0" dirty="0" err="1">
                <a:latin typeface="+mn-ea"/>
                <a:ea typeface="+mn-ea"/>
              </a:rPr>
              <a:t>스캔시</a:t>
            </a:r>
            <a:r>
              <a:rPr lang="ko-KR" altLang="en-US" sz="1000" b="0" dirty="0">
                <a:latin typeface="+mn-ea"/>
                <a:ea typeface="+mn-ea"/>
              </a:rPr>
              <a:t> </a:t>
            </a:r>
            <a:r>
              <a:rPr lang="ko-KR" altLang="en-US" sz="1000" b="0" dirty="0" err="1">
                <a:latin typeface="+mn-ea"/>
                <a:ea typeface="+mn-ea"/>
              </a:rPr>
              <a:t>입력값은</a:t>
            </a:r>
            <a:r>
              <a:rPr lang="ko-KR" altLang="en-US" sz="1000" b="0" dirty="0">
                <a:latin typeface="+mn-ea"/>
                <a:ea typeface="+mn-ea"/>
              </a:rPr>
              <a:t> </a:t>
            </a:r>
            <a:r>
              <a:rPr lang="en-US" altLang="ko-KR" sz="1000" b="0" dirty="0">
                <a:latin typeface="+mn-ea"/>
                <a:ea typeface="+mn-ea"/>
              </a:rPr>
              <a:t>Reel </a:t>
            </a:r>
            <a:r>
              <a:rPr lang="ko-KR" altLang="en-US" sz="1000" b="0" dirty="0">
                <a:latin typeface="+mn-ea"/>
                <a:ea typeface="+mn-ea"/>
              </a:rPr>
              <a:t>수량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ko-KR" sz="1000" b="0" dirty="0">
              <a:latin typeface="+mn-ea"/>
              <a:ea typeface="+mn-ea"/>
            </a:endParaRPr>
          </a:p>
        </p:txBody>
      </p:sp>
      <p:sp>
        <p:nvSpPr>
          <p:cNvPr id="163" name="설명선 2 62">
            <a:extLst>
              <a:ext uri="{FF2B5EF4-FFF2-40B4-BE49-F238E27FC236}">
                <a16:creationId xmlns:a16="http://schemas.microsoft.com/office/drawing/2014/main" xmlns="" id="{4DD43F6E-9CC2-403E-8A00-92AC80B7FEEF}"/>
              </a:ext>
            </a:extLst>
          </p:cNvPr>
          <p:cNvSpPr>
            <a:spLocks/>
          </p:cNvSpPr>
          <p:nvPr/>
        </p:nvSpPr>
        <p:spPr bwMode="auto">
          <a:xfrm>
            <a:off x="6215362" y="4869160"/>
            <a:ext cx="3208163" cy="702873"/>
          </a:xfrm>
          <a:prstGeom prst="borderCallout2">
            <a:avLst>
              <a:gd name="adj1" fmla="val 18750"/>
              <a:gd name="adj2" fmla="val -727"/>
              <a:gd name="adj3" fmla="val 17435"/>
              <a:gd name="adj4" fmla="val -8287"/>
              <a:gd name="adj5" fmla="val 7376"/>
              <a:gd name="adj6" fmla="val -11916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marL="87313" indent="-8731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sz="1000" b="0" dirty="0">
                <a:latin typeface="+mn-ea"/>
                <a:ea typeface="+mn-ea"/>
              </a:rPr>
              <a:t>Reel</a:t>
            </a:r>
            <a:r>
              <a:rPr lang="ko-KR" altLang="en-US" sz="1000" b="0" dirty="0">
                <a:latin typeface="+mn-ea"/>
                <a:ea typeface="+mn-ea"/>
              </a:rPr>
              <a:t> 라벨 스캔하여 자동 또는 수동으로 </a:t>
            </a:r>
            <a:r>
              <a:rPr lang="en-US" altLang="ko-KR" sz="1000" b="0" dirty="0">
                <a:latin typeface="+mn-ea"/>
                <a:ea typeface="+mn-ea"/>
              </a:rPr>
              <a:t>CASE </a:t>
            </a:r>
            <a:r>
              <a:rPr lang="ko-KR" altLang="en-US" sz="1000" b="0" dirty="0">
                <a:latin typeface="+mn-ea"/>
                <a:ea typeface="+mn-ea"/>
              </a:rPr>
              <a:t>측면 라벨 바코드 출력</a:t>
            </a:r>
            <a:endParaRPr lang="en-US" altLang="ko-KR" sz="1000" b="0" dirty="0">
              <a:latin typeface="+mn-ea"/>
              <a:ea typeface="+mn-ea"/>
            </a:endParaRPr>
          </a:p>
        </p:txBody>
      </p:sp>
      <p:sp>
        <p:nvSpPr>
          <p:cNvPr id="164" name="설명선 2 62">
            <a:extLst>
              <a:ext uri="{FF2B5EF4-FFF2-40B4-BE49-F238E27FC236}">
                <a16:creationId xmlns:a16="http://schemas.microsoft.com/office/drawing/2014/main" xmlns="" id="{A7DB0DBF-A294-4148-986B-8EEBAC618840}"/>
              </a:ext>
            </a:extLst>
          </p:cNvPr>
          <p:cNvSpPr>
            <a:spLocks/>
          </p:cNvSpPr>
          <p:nvPr/>
        </p:nvSpPr>
        <p:spPr bwMode="auto">
          <a:xfrm>
            <a:off x="6215362" y="2832902"/>
            <a:ext cx="3371550" cy="1028146"/>
          </a:xfrm>
          <a:prstGeom prst="borderCallout2">
            <a:avLst>
              <a:gd name="adj1" fmla="val 18750"/>
              <a:gd name="adj2" fmla="val -574"/>
              <a:gd name="adj3" fmla="val 16796"/>
              <a:gd name="adj4" fmla="val -7759"/>
              <a:gd name="adj5" fmla="val 19255"/>
              <a:gd name="adj6" fmla="val -990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marL="87313" indent="-8731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+mn-ea"/>
                <a:ea typeface="+mn-ea"/>
              </a:rPr>
              <a:t>작업지시내용을 확인후 해당 작업내용을 선택  공정</a:t>
            </a:r>
            <a:r>
              <a:rPr lang="en-US" altLang="ko-KR" sz="1000" b="0" dirty="0">
                <a:latin typeface="+mn-ea"/>
                <a:ea typeface="+mn-ea"/>
              </a:rPr>
              <a:t>, </a:t>
            </a:r>
            <a:r>
              <a:rPr lang="ko-KR" altLang="en-US" sz="1000" b="0" dirty="0">
                <a:latin typeface="+mn-ea"/>
                <a:ea typeface="+mn-ea"/>
              </a:rPr>
              <a:t>고객사 선택 </a:t>
            </a:r>
            <a:r>
              <a:rPr lang="en-US" altLang="ko-KR" sz="1000" b="0" dirty="0">
                <a:latin typeface="+mn-ea"/>
                <a:ea typeface="+mn-ea"/>
              </a:rPr>
              <a:t>LOT NO </a:t>
            </a:r>
            <a:r>
              <a:rPr lang="ko-KR" altLang="en-US" sz="1000" b="0" dirty="0">
                <a:latin typeface="+mn-ea"/>
                <a:ea typeface="+mn-ea"/>
              </a:rPr>
              <a:t>생성 </a:t>
            </a:r>
            <a:r>
              <a:rPr lang="en-US" altLang="ko-KR" sz="1000" b="0" dirty="0">
                <a:latin typeface="+mn-ea"/>
                <a:ea typeface="+mn-ea"/>
              </a:rPr>
              <a:t>Reel</a:t>
            </a:r>
            <a:r>
              <a:rPr lang="ko-KR" altLang="en-US" sz="1000" b="0" dirty="0">
                <a:latin typeface="+mn-ea"/>
                <a:ea typeface="+mn-ea"/>
              </a:rPr>
              <a:t> 라벨발행 </a:t>
            </a:r>
            <a:endParaRPr lang="en-US" altLang="ko-KR" sz="1000" b="0" dirty="0">
              <a:latin typeface="+mn-ea"/>
              <a:ea typeface="+mn-ea"/>
            </a:endParaRPr>
          </a:p>
          <a:p>
            <a:pPr marL="0" indent="0" eaLnBrk="1" hangingPunct="1"/>
            <a:r>
              <a:rPr lang="en-US" altLang="ko-KR" sz="1000" b="0" dirty="0">
                <a:latin typeface="+mn-ea"/>
                <a:ea typeface="+mn-ea"/>
              </a:rPr>
              <a:t>    (Reel</a:t>
            </a:r>
            <a:r>
              <a:rPr lang="ko-KR" altLang="en-US" sz="1000" b="0" dirty="0">
                <a:latin typeface="+mn-ea"/>
                <a:ea typeface="+mn-ea"/>
              </a:rPr>
              <a:t>라벨 일련번호 </a:t>
            </a:r>
            <a:r>
              <a:rPr lang="en-US" altLang="ko-KR" sz="1000" b="0" dirty="0">
                <a:latin typeface="+mn-ea"/>
                <a:ea typeface="+mn-ea"/>
              </a:rPr>
              <a:t>From ~ To)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sz="1000" b="0" dirty="0">
                <a:latin typeface="+mn-ea"/>
                <a:ea typeface="+mn-ea"/>
              </a:rPr>
              <a:t>LOT</a:t>
            </a:r>
            <a:r>
              <a:rPr lang="ko-KR" altLang="en-US" sz="1000" b="0" dirty="0">
                <a:latin typeface="+mn-ea"/>
                <a:ea typeface="+mn-ea"/>
              </a:rPr>
              <a:t> </a:t>
            </a:r>
            <a:r>
              <a:rPr lang="en-US" altLang="ko-KR" sz="1000" b="0" dirty="0">
                <a:latin typeface="+mn-ea"/>
                <a:ea typeface="+mn-ea"/>
              </a:rPr>
              <a:t>NO : </a:t>
            </a:r>
            <a:r>
              <a:rPr lang="ko-KR" altLang="en-US" sz="1000" b="0" dirty="0" err="1">
                <a:latin typeface="+mn-ea"/>
                <a:ea typeface="+mn-ea"/>
              </a:rPr>
              <a:t>생산년도</a:t>
            </a:r>
            <a:r>
              <a:rPr lang="en-US" altLang="ko-KR" sz="1000" b="0" dirty="0">
                <a:latin typeface="+mn-ea"/>
                <a:ea typeface="+mn-ea"/>
              </a:rPr>
              <a:t>(K) + </a:t>
            </a:r>
            <a:r>
              <a:rPr lang="ko-KR" altLang="en-US" sz="1000" b="0" dirty="0">
                <a:latin typeface="+mn-ea"/>
                <a:ea typeface="+mn-ea"/>
              </a:rPr>
              <a:t>월</a:t>
            </a:r>
            <a:r>
              <a:rPr lang="en-US" altLang="ko-KR" sz="1000" b="0" dirty="0">
                <a:latin typeface="+mn-ea"/>
                <a:ea typeface="+mn-ea"/>
              </a:rPr>
              <a:t>(1) + ITEM(F) + </a:t>
            </a:r>
            <a:r>
              <a:rPr lang="ko-KR" altLang="en-US" sz="1000" b="0" dirty="0">
                <a:latin typeface="+mn-ea"/>
                <a:ea typeface="+mn-ea"/>
              </a:rPr>
              <a:t>공정</a:t>
            </a:r>
            <a:r>
              <a:rPr lang="en-US" altLang="ko-KR" sz="1000" b="0" dirty="0">
                <a:latin typeface="+mn-ea"/>
                <a:ea typeface="+mn-ea"/>
              </a:rPr>
              <a:t>(1) + </a:t>
            </a:r>
            <a:r>
              <a:rPr lang="ko-KR" altLang="en-US" sz="1000" b="0" dirty="0">
                <a:latin typeface="+mn-ea"/>
                <a:ea typeface="+mn-ea"/>
              </a:rPr>
              <a:t>포장코드</a:t>
            </a:r>
            <a:r>
              <a:rPr lang="en-US" altLang="ko-KR" sz="1000" b="0" dirty="0">
                <a:latin typeface="+mn-ea"/>
                <a:ea typeface="+mn-ea"/>
              </a:rPr>
              <a:t>(Y2) + </a:t>
            </a:r>
            <a:r>
              <a:rPr lang="ko-KR" altLang="en-US" sz="1000" b="0" dirty="0">
                <a:latin typeface="+mn-ea"/>
                <a:ea typeface="+mn-ea"/>
              </a:rPr>
              <a:t>고객사</a:t>
            </a:r>
            <a:r>
              <a:rPr lang="en-US" altLang="ko-KR" sz="1000" b="0" dirty="0">
                <a:latin typeface="+mn-ea"/>
                <a:ea typeface="+mn-ea"/>
              </a:rPr>
              <a:t>(SE) </a:t>
            </a:r>
            <a:endParaRPr lang="ko-KR" altLang="en-US" sz="1000" b="0" dirty="0">
              <a:latin typeface="+mn-ea"/>
              <a:ea typeface="+mn-ea"/>
            </a:endParaRPr>
          </a:p>
        </p:txBody>
      </p:sp>
      <p:sp>
        <p:nvSpPr>
          <p:cNvPr id="165" name="직사각형 40">
            <a:extLst>
              <a:ext uri="{FF2B5EF4-FFF2-40B4-BE49-F238E27FC236}">
                <a16:creationId xmlns:a16="http://schemas.microsoft.com/office/drawing/2014/main" xmlns="" id="{CDC10FA1-A146-4A94-8D26-57CB8A1A2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973" y="2708806"/>
            <a:ext cx="1636912" cy="3528506"/>
          </a:xfrm>
          <a:prstGeom prst="rect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>
              <a:latin typeface="+mn-ea"/>
              <a:ea typeface="+mn-ea"/>
            </a:endParaRPr>
          </a:p>
        </p:txBody>
      </p:sp>
      <p:cxnSp>
        <p:nvCxnSpPr>
          <p:cNvPr id="166" name="직선 화살표 연결선 43">
            <a:extLst>
              <a:ext uri="{FF2B5EF4-FFF2-40B4-BE49-F238E27FC236}">
                <a16:creationId xmlns:a16="http://schemas.microsoft.com/office/drawing/2014/main" xmlns="" id="{51E68F09-FAFE-4541-88F0-5545F875D53E}"/>
              </a:ext>
            </a:extLst>
          </p:cNvPr>
          <p:cNvCxnSpPr>
            <a:cxnSpLocks noChangeShapeType="1"/>
            <a:stCxn id="136" idx="3"/>
            <a:endCxn id="145" idx="1"/>
          </p:cNvCxnSpPr>
          <p:nvPr/>
        </p:nvCxnSpPr>
        <p:spPr bwMode="auto">
          <a:xfrm>
            <a:off x="2152095" y="2041990"/>
            <a:ext cx="2284347" cy="1674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7" name="설명선 2 62">
            <a:extLst>
              <a:ext uri="{FF2B5EF4-FFF2-40B4-BE49-F238E27FC236}">
                <a16:creationId xmlns:a16="http://schemas.microsoft.com/office/drawing/2014/main" xmlns="" id="{04AC6E0F-567B-4FD2-A271-985CB87A5407}"/>
              </a:ext>
            </a:extLst>
          </p:cNvPr>
          <p:cNvSpPr>
            <a:spLocks/>
          </p:cNvSpPr>
          <p:nvPr/>
        </p:nvSpPr>
        <p:spPr bwMode="auto">
          <a:xfrm>
            <a:off x="6215362" y="2024550"/>
            <a:ext cx="2516447" cy="612362"/>
          </a:xfrm>
          <a:prstGeom prst="borderCallout2">
            <a:avLst>
              <a:gd name="adj1" fmla="val 1968"/>
              <a:gd name="adj2" fmla="val 1185"/>
              <a:gd name="adj3" fmla="val 23546"/>
              <a:gd name="adj4" fmla="val -8579"/>
              <a:gd name="adj5" fmla="val 39625"/>
              <a:gd name="adj6" fmla="val -1347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marL="87313" indent="-8731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+mn-ea"/>
                <a:ea typeface="+mn-ea"/>
              </a:rPr>
              <a:t>해당일에 생산할 제품과 수량을 등록</a:t>
            </a:r>
            <a:endParaRPr lang="en-US" altLang="ko-KR" sz="1000" b="0" dirty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+mn-ea"/>
                <a:ea typeface="+mn-ea"/>
              </a:rPr>
              <a:t>작업지시서 없을 시 </a:t>
            </a:r>
            <a:r>
              <a:rPr lang="en-US" altLang="ko-KR" sz="1000" b="0" dirty="0">
                <a:latin typeface="+mn-ea"/>
                <a:ea typeface="+mn-ea"/>
              </a:rPr>
              <a:t>Key IN??</a:t>
            </a:r>
            <a:endParaRPr lang="ko-KR" altLang="en-US" sz="1000" b="0" dirty="0">
              <a:latin typeface="+mn-ea"/>
              <a:ea typeface="+mn-ea"/>
            </a:endParaRP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xmlns="" id="{F991D3F8-1EEC-4FAB-976D-B7393000F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934" y="3946136"/>
            <a:ext cx="1278970" cy="347568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latinLnBrk="0">
              <a:lnSpc>
                <a:spcPct val="90000"/>
              </a:lnSpc>
              <a:buClr>
                <a:schemeClr val="tx2"/>
              </a:buClr>
              <a:buSzPct val="75000"/>
            </a:pPr>
            <a:r>
              <a:rPr kumimoji="0" lang="ko-KR" altLang="en-US" sz="1200" b="0" dirty="0">
                <a:latin typeface="+mn-ea"/>
                <a:ea typeface="+mn-ea"/>
                <a:sym typeface="Wingdings 2" panose="05020102010507070707" pitchFamily="18" charset="2"/>
              </a:rPr>
              <a:t>기준정보</a:t>
            </a:r>
          </a:p>
        </p:txBody>
      </p:sp>
      <p:sp>
        <p:nvSpPr>
          <p:cNvPr id="46" name="설명선 2 62">
            <a:extLst>
              <a:ext uri="{FF2B5EF4-FFF2-40B4-BE49-F238E27FC236}">
                <a16:creationId xmlns:a16="http://schemas.microsoft.com/office/drawing/2014/main" xmlns="" id="{1079B11F-90D6-4670-9A59-EC151AE6DB01}"/>
              </a:ext>
            </a:extLst>
          </p:cNvPr>
          <p:cNvSpPr>
            <a:spLocks/>
          </p:cNvSpPr>
          <p:nvPr/>
        </p:nvSpPr>
        <p:spPr bwMode="auto">
          <a:xfrm>
            <a:off x="2632551" y="4533515"/>
            <a:ext cx="1432838" cy="1143639"/>
          </a:xfrm>
          <a:prstGeom prst="borderCallout2">
            <a:avLst>
              <a:gd name="adj1" fmla="val 18750"/>
              <a:gd name="adj2" fmla="val -1833"/>
              <a:gd name="adj3" fmla="val 18750"/>
              <a:gd name="adj4" fmla="val -16667"/>
              <a:gd name="adj5" fmla="val -21277"/>
              <a:gd name="adj6" fmla="val 2315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marL="87313" indent="-8731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+mn-ea"/>
                <a:ea typeface="+mn-ea"/>
              </a:rPr>
              <a:t>제품코드 정보</a:t>
            </a:r>
            <a:endParaRPr lang="en-US" altLang="ko-KR" sz="1000" b="0" dirty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+mn-ea"/>
                <a:ea typeface="+mn-ea"/>
              </a:rPr>
              <a:t>고객사코드 정보</a:t>
            </a:r>
            <a:endParaRPr lang="en-US" altLang="ko-KR" sz="1000" b="0" dirty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+mn-ea"/>
                <a:ea typeface="+mn-ea"/>
              </a:rPr>
              <a:t>자재코드 정보</a:t>
            </a:r>
            <a:endParaRPr lang="en-US" altLang="ko-KR" sz="1000" b="0" dirty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ko-KR" altLang="en-US" sz="1000" b="0" dirty="0">
              <a:latin typeface="+mn-ea"/>
              <a:ea typeface="+mn-ea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xmlns="" id="{7F3DC482-DF93-4D2A-8FD4-5707B3C360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81808" y="3276404"/>
            <a:ext cx="489916" cy="1166337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27615FE-9E4C-4325-AD23-236332F7D343}"/>
              </a:ext>
            </a:extLst>
          </p:cNvPr>
          <p:cNvSpPr txBox="1"/>
          <p:nvPr/>
        </p:nvSpPr>
        <p:spPr>
          <a:xfrm>
            <a:off x="1496616" y="3861048"/>
            <a:ext cx="928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ERP</a:t>
            </a:r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</a:rPr>
              <a:t>와 연동</a:t>
            </a:r>
          </a:p>
        </p:txBody>
      </p:sp>
    </p:spTree>
    <p:extLst>
      <p:ext uri="{BB962C8B-B14F-4D97-AF65-F5344CB8AC3E}">
        <p14:creationId xmlns:p14="http://schemas.microsoft.com/office/powerpoint/2010/main" xmlns="" val="287678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구성도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2.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흐름도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계속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30" name="Rectangle 3">
            <a:extLst>
              <a:ext uri="{FF2B5EF4-FFF2-40B4-BE49-F238E27FC236}">
                <a16:creationId xmlns:a16="http://schemas.microsoft.com/office/drawing/2014/main" xmlns="" id="{0BBDD470-4F2E-4195-9BF1-3037E5614B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86798" y="1830085"/>
            <a:ext cx="1725476" cy="448594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93663" indent="-9366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Char char="•"/>
            </a:pPr>
            <a:endParaRPr lang="ko-KR" altLang="ko-KR" sz="1100">
              <a:latin typeface="+mn-ea"/>
              <a:ea typeface="+mn-ea"/>
            </a:endParaRPr>
          </a:p>
        </p:txBody>
      </p:sp>
      <p:sp>
        <p:nvSpPr>
          <p:cNvPr id="131" name="Rectangle 3">
            <a:extLst>
              <a:ext uri="{FF2B5EF4-FFF2-40B4-BE49-F238E27FC236}">
                <a16:creationId xmlns:a16="http://schemas.microsoft.com/office/drawing/2014/main" xmlns="" id="{A2865ED9-BDB0-4242-8B01-AE132C1F1F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9461" y="1811470"/>
            <a:ext cx="3507450" cy="448594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93663" indent="-9366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Char char="•"/>
            </a:pPr>
            <a:endParaRPr lang="ko-KR" altLang="ko-KR" sz="1100">
              <a:latin typeface="+mn-ea"/>
              <a:ea typeface="+mn-ea"/>
            </a:endParaRPr>
          </a:p>
        </p:txBody>
      </p:sp>
      <p:sp>
        <p:nvSpPr>
          <p:cNvPr id="132" name="Rectangle 2">
            <a:extLst>
              <a:ext uri="{FF2B5EF4-FFF2-40B4-BE49-F238E27FC236}">
                <a16:creationId xmlns:a16="http://schemas.microsoft.com/office/drawing/2014/main" xmlns="" id="{6CD19934-FB13-4BA5-BBEB-662572D6B3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4527" y="1486197"/>
            <a:ext cx="1723950" cy="325273"/>
          </a:xfrm>
          <a:prstGeom prst="rect">
            <a:avLst/>
          </a:prstGeom>
          <a:solidFill>
            <a:srgbClr val="294983">
              <a:alpha val="70000"/>
            </a:srgb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4625" lvl="1" indent="-174625" algn="ctr" eaLnBrk="1" latinLnBrk="1" hangingPunct="1">
              <a:lnSpc>
                <a:spcPct val="90000"/>
              </a:lnSpc>
              <a:buSzPct val="90000"/>
              <a:defRPr/>
            </a:pPr>
            <a:r>
              <a:rPr lang="en-US" altLang="ko-KR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ERP</a:t>
            </a:r>
            <a:endParaRPr lang="ko-KR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xmlns="" id="{A94F1FDA-CA34-42F7-B336-FD94F731F1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4527" y="1811470"/>
            <a:ext cx="1723950" cy="448594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>
            <a:lvl1pPr marL="93663" indent="-9366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Char char="•"/>
            </a:pPr>
            <a:endParaRPr lang="ko-KR" altLang="ko-KR" sz="1100" b="0" dirty="0">
              <a:latin typeface="+mn-ea"/>
              <a:ea typeface="+mn-ea"/>
            </a:endParaRPr>
          </a:p>
        </p:txBody>
      </p:sp>
      <p:sp>
        <p:nvSpPr>
          <p:cNvPr id="134" name="Rectangle 2">
            <a:extLst>
              <a:ext uri="{FF2B5EF4-FFF2-40B4-BE49-F238E27FC236}">
                <a16:creationId xmlns:a16="http://schemas.microsoft.com/office/drawing/2014/main" xmlns="" id="{CEF8B25B-DE90-4B15-A801-99E0233E5B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97190" y="1486197"/>
            <a:ext cx="1723950" cy="325273"/>
          </a:xfrm>
          <a:prstGeom prst="rect">
            <a:avLst/>
          </a:prstGeom>
          <a:solidFill>
            <a:srgbClr val="294983">
              <a:alpha val="70000"/>
            </a:srgb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4625" lvl="1" indent="-174625" algn="ctr" eaLnBrk="1" latinLnBrk="1" hangingPunct="1">
              <a:lnSpc>
                <a:spcPct val="90000"/>
              </a:lnSpc>
              <a:buSzPct val="90000"/>
              <a:defRPr/>
            </a:pPr>
            <a:r>
              <a:rPr lang="ko-KR" alt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바코드</a:t>
            </a:r>
            <a:r>
              <a:rPr lang="en-US" altLang="ko-KR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System</a:t>
            </a:r>
          </a:p>
          <a:p>
            <a:pPr marL="174625" lvl="1" indent="-174625" algn="ctr" eaLnBrk="1" latinLnBrk="1" hangingPunct="1">
              <a:lnSpc>
                <a:spcPct val="90000"/>
              </a:lnSpc>
              <a:buSzPct val="90000"/>
              <a:defRPr/>
            </a:pPr>
            <a:r>
              <a:rPr lang="ko-KR" alt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기준정보</a:t>
            </a:r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xmlns="" id="{46E0A846-8005-4DF7-B53E-87F851BACF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97190" y="1811470"/>
            <a:ext cx="1723950" cy="448594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93663" indent="-9366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Char char="•"/>
            </a:pPr>
            <a:endParaRPr lang="ko-KR" altLang="ko-KR" sz="1100">
              <a:latin typeface="+mn-ea"/>
              <a:ea typeface="+mn-ea"/>
            </a:endParaRPr>
          </a:p>
        </p:txBody>
      </p:sp>
      <p:sp>
        <p:nvSpPr>
          <p:cNvPr id="144" name="Rectangle 2">
            <a:extLst>
              <a:ext uri="{FF2B5EF4-FFF2-40B4-BE49-F238E27FC236}">
                <a16:creationId xmlns:a16="http://schemas.microsoft.com/office/drawing/2014/main" xmlns="" id="{1326E1DF-0B6F-43BB-808C-C4C873BEFC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9460" y="1486197"/>
            <a:ext cx="3507451" cy="325273"/>
          </a:xfrm>
          <a:prstGeom prst="rect">
            <a:avLst/>
          </a:prstGeom>
          <a:solidFill>
            <a:srgbClr val="294983">
              <a:alpha val="70000"/>
            </a:srgb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4625" lvl="1" indent="-174625" algn="ctr" eaLnBrk="1" latinLnBrk="1" hangingPunct="1">
              <a:lnSpc>
                <a:spcPct val="90000"/>
              </a:lnSpc>
              <a:buSzPct val="90000"/>
              <a:defRPr/>
            </a:pPr>
            <a:r>
              <a:rPr lang="ko-KR" alt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바코드</a:t>
            </a:r>
            <a:r>
              <a:rPr lang="en-US" altLang="ko-KR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System </a:t>
            </a:r>
            <a:r>
              <a:rPr lang="ko-KR" alt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설명</a:t>
            </a:r>
          </a:p>
        </p:txBody>
      </p:sp>
      <p:sp>
        <p:nvSpPr>
          <p:cNvPr id="147" name="Rectangle 17">
            <a:extLst>
              <a:ext uri="{FF2B5EF4-FFF2-40B4-BE49-F238E27FC236}">
                <a16:creationId xmlns:a16="http://schemas.microsoft.com/office/drawing/2014/main" xmlns="" id="{1393875B-520A-4896-91AB-90B39259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442" y="2848458"/>
            <a:ext cx="1394515" cy="358568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latinLnBrk="0">
              <a:lnSpc>
                <a:spcPct val="90000"/>
              </a:lnSpc>
              <a:buClr>
                <a:schemeClr val="tx2"/>
              </a:buClr>
              <a:buSzPct val="75000"/>
            </a:pPr>
            <a:r>
              <a:rPr kumimoji="0" lang="en-US" altLang="ko-KR" sz="1200" b="0" dirty="0">
                <a:latin typeface="+mn-ea"/>
                <a:ea typeface="+mn-ea"/>
                <a:sym typeface="Wingdings 2" panose="05020102010507070707" pitchFamily="18" charset="2"/>
              </a:rPr>
              <a:t>ICE</a:t>
            </a:r>
            <a:r>
              <a:rPr kumimoji="0" lang="ko-KR" altLang="en-US" sz="1200" b="0" dirty="0">
                <a:latin typeface="+mn-ea"/>
                <a:ea typeface="+mn-ea"/>
                <a:sym typeface="Wingdings 2" panose="05020102010507070707" pitchFamily="18" charset="2"/>
              </a:rPr>
              <a:t> </a:t>
            </a:r>
            <a:r>
              <a:rPr kumimoji="0" lang="en-US" altLang="ko-KR" sz="1200" b="0" dirty="0">
                <a:latin typeface="+mn-ea"/>
                <a:ea typeface="+mn-ea"/>
                <a:sym typeface="Wingdings 2" panose="05020102010507070707" pitchFamily="18" charset="2"/>
              </a:rPr>
              <a:t>BOX </a:t>
            </a:r>
            <a:r>
              <a:rPr kumimoji="0" lang="ko-KR" altLang="en-US" sz="1200" b="0" dirty="0">
                <a:latin typeface="+mn-ea"/>
                <a:ea typeface="+mn-ea"/>
                <a:sym typeface="Wingdings 2" panose="05020102010507070707" pitchFamily="18" charset="2"/>
              </a:rPr>
              <a:t>바코드 발행</a:t>
            </a:r>
          </a:p>
        </p:txBody>
      </p:sp>
      <p:sp>
        <p:nvSpPr>
          <p:cNvPr id="155" name="Rectangle 2">
            <a:extLst>
              <a:ext uri="{FF2B5EF4-FFF2-40B4-BE49-F238E27FC236}">
                <a16:creationId xmlns:a16="http://schemas.microsoft.com/office/drawing/2014/main" xmlns="" id="{B2EBB3BA-60E2-44A3-A700-921276CEC4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9014" y="1487611"/>
            <a:ext cx="1713260" cy="325273"/>
          </a:xfrm>
          <a:prstGeom prst="rect">
            <a:avLst/>
          </a:prstGeom>
          <a:solidFill>
            <a:srgbClr val="294983">
              <a:alpha val="70000"/>
            </a:srgb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4625" lvl="1" indent="-174625" algn="ctr" eaLnBrk="1" latinLnBrk="1" hangingPunct="1">
              <a:lnSpc>
                <a:spcPct val="90000"/>
              </a:lnSpc>
              <a:buSzPct val="90000"/>
              <a:defRPr/>
            </a:pPr>
            <a:r>
              <a:rPr lang="ko-KR" alt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바코드</a:t>
            </a:r>
            <a:r>
              <a:rPr lang="en-US" altLang="ko-KR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System</a:t>
            </a:r>
            <a:endParaRPr lang="ko-KR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4" name="설명선 2 62">
            <a:extLst>
              <a:ext uri="{FF2B5EF4-FFF2-40B4-BE49-F238E27FC236}">
                <a16:creationId xmlns:a16="http://schemas.microsoft.com/office/drawing/2014/main" xmlns="" id="{A7DB0DBF-A294-4148-986B-8EEBAC618840}"/>
              </a:ext>
            </a:extLst>
          </p:cNvPr>
          <p:cNvSpPr>
            <a:spLocks/>
          </p:cNvSpPr>
          <p:nvPr/>
        </p:nvSpPr>
        <p:spPr bwMode="auto">
          <a:xfrm>
            <a:off x="6215362" y="2832902"/>
            <a:ext cx="3371550" cy="1532202"/>
          </a:xfrm>
          <a:prstGeom prst="borderCallout2">
            <a:avLst>
              <a:gd name="adj1" fmla="val 18750"/>
              <a:gd name="adj2" fmla="val -574"/>
              <a:gd name="adj3" fmla="val 16796"/>
              <a:gd name="adj4" fmla="val -7759"/>
              <a:gd name="adj5" fmla="val 19255"/>
              <a:gd name="adj6" fmla="val -990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marL="87313" indent="-8731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sz="1000" b="0" dirty="0">
                <a:latin typeface="+mn-ea"/>
                <a:ea typeface="+mn-ea"/>
              </a:rPr>
              <a:t>Reel</a:t>
            </a:r>
            <a:r>
              <a:rPr lang="ko-KR" altLang="en-US" sz="1000" b="0" dirty="0">
                <a:latin typeface="+mn-ea"/>
                <a:ea typeface="+mn-ea"/>
              </a:rPr>
              <a:t> 수량</a:t>
            </a:r>
            <a:r>
              <a:rPr lang="en-US" altLang="ko-KR" sz="1000" b="0" dirty="0">
                <a:latin typeface="+mn-ea"/>
                <a:ea typeface="+mn-ea"/>
              </a:rPr>
              <a:t>, ICE</a:t>
            </a:r>
            <a:r>
              <a:rPr lang="ko-KR" altLang="en-US" sz="1000" b="0" dirty="0">
                <a:latin typeface="+mn-ea"/>
                <a:ea typeface="+mn-ea"/>
              </a:rPr>
              <a:t> </a:t>
            </a:r>
            <a:r>
              <a:rPr lang="en-US" altLang="ko-KR" sz="1000" b="0" dirty="0">
                <a:latin typeface="+mn-ea"/>
                <a:ea typeface="+mn-ea"/>
              </a:rPr>
              <a:t>BOX</a:t>
            </a:r>
            <a:r>
              <a:rPr lang="ko-KR" altLang="en-US" sz="1000" b="0" dirty="0">
                <a:latin typeface="+mn-ea"/>
                <a:ea typeface="+mn-ea"/>
              </a:rPr>
              <a:t> 순번을 입력 받아서 출력</a:t>
            </a:r>
            <a:r>
              <a:rPr lang="en-US" altLang="ko-KR" sz="1000" b="0" dirty="0">
                <a:latin typeface="+mn-ea"/>
                <a:ea typeface="+mn-ea"/>
              </a:rPr>
              <a:t> </a:t>
            </a:r>
            <a:endParaRPr lang="ko-KR" altLang="en-US" sz="1000" b="0" dirty="0">
              <a:latin typeface="+mn-ea"/>
              <a:ea typeface="+mn-ea"/>
            </a:endParaRPr>
          </a:p>
        </p:txBody>
      </p:sp>
      <p:sp>
        <p:nvSpPr>
          <p:cNvPr id="165" name="직사각형 40">
            <a:extLst>
              <a:ext uri="{FF2B5EF4-FFF2-40B4-BE49-F238E27FC236}">
                <a16:creationId xmlns:a16="http://schemas.microsoft.com/office/drawing/2014/main" xmlns="" id="{CDC10FA1-A146-4A94-8D26-57CB8A1A2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973" y="2204864"/>
            <a:ext cx="1636912" cy="3528506"/>
          </a:xfrm>
          <a:prstGeom prst="rect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>
              <a:latin typeface="+mn-ea"/>
              <a:ea typeface="+mn-ea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xmlns="" id="{FA78689D-C162-4F81-BDEF-284115C66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0" y="4221088"/>
            <a:ext cx="1485624" cy="389559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latinLnBrk="0">
              <a:lnSpc>
                <a:spcPct val="90000"/>
              </a:lnSpc>
              <a:buClr>
                <a:schemeClr val="tx2"/>
              </a:buClr>
              <a:buSzPct val="75000"/>
            </a:pPr>
            <a:r>
              <a:rPr kumimoji="0" lang="ko-KR" altLang="en-US" sz="1400" dirty="0" err="1">
                <a:latin typeface="+mn-ea"/>
                <a:ea typeface="+mn-ea"/>
                <a:sym typeface="Wingdings 2" panose="05020102010507070707" pitchFamily="18" charset="2"/>
              </a:rPr>
              <a:t>제품출고내역</a:t>
            </a:r>
            <a:endParaRPr kumimoji="0" lang="ko-KR" altLang="en-US" sz="1400" dirty="0">
              <a:latin typeface="+mn-ea"/>
              <a:ea typeface="+mn-ea"/>
              <a:sym typeface="Wingdings 2" panose="05020102010507070707" pitchFamily="18" charset="2"/>
            </a:endParaRP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xmlns="" id="{C3388374-BC78-44D4-A8D9-FADA3120C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944" y="4654608"/>
            <a:ext cx="1394515" cy="358568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latinLnBrk="0">
              <a:lnSpc>
                <a:spcPct val="90000"/>
              </a:lnSpc>
              <a:buClr>
                <a:schemeClr val="tx2"/>
              </a:buClr>
              <a:buSzPct val="75000"/>
            </a:pPr>
            <a:r>
              <a:rPr kumimoji="0" lang="ko-KR" altLang="en-US" sz="1200" b="0">
                <a:latin typeface="+mn-ea"/>
                <a:ea typeface="+mn-ea"/>
                <a:sym typeface="Wingdings 2" panose="05020102010507070707" pitchFamily="18" charset="2"/>
              </a:rPr>
              <a:t>포장내역</a:t>
            </a:r>
            <a:endParaRPr kumimoji="0" lang="ko-KR" altLang="en-US" sz="1200" b="0" dirty="0">
              <a:latin typeface="+mn-ea"/>
              <a:ea typeface="+mn-ea"/>
              <a:sym typeface="Wingdings 2" panose="05020102010507070707" pitchFamily="18" charset="2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76DFB9C2-A479-4BAA-ADE3-9F77D59B4845}"/>
              </a:ext>
            </a:extLst>
          </p:cNvPr>
          <p:cNvCxnSpPr>
            <a:endCxn id="34" idx="3"/>
          </p:cNvCxnSpPr>
          <p:nvPr/>
        </p:nvCxnSpPr>
        <p:spPr>
          <a:xfrm rot="10800000">
            <a:off x="2288704" y="4415868"/>
            <a:ext cx="2147738" cy="381284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9447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구성도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3.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구성도</a:t>
            </a:r>
          </a:p>
        </p:txBody>
      </p:sp>
      <p:sp>
        <p:nvSpPr>
          <p:cNvPr id="130" name="Rectangle 3">
            <a:extLst>
              <a:ext uri="{FF2B5EF4-FFF2-40B4-BE49-F238E27FC236}">
                <a16:creationId xmlns:a16="http://schemas.microsoft.com/office/drawing/2014/main" xmlns="" id="{0BBDD470-4F2E-4195-9BF1-3037E5614B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70973" y="1842051"/>
            <a:ext cx="2438139" cy="447397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93663" indent="-9366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100" b="0" dirty="0">
                <a:latin typeface="+mn-ea"/>
                <a:ea typeface="+mn-ea"/>
              </a:rPr>
              <a:t>오더 정보</a:t>
            </a:r>
            <a:endParaRPr lang="en-US" altLang="ko-KR" sz="1100" b="0" dirty="0">
              <a:latin typeface="+mn-ea"/>
              <a:ea typeface="+mn-ea"/>
            </a:endParaRP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100" b="0" dirty="0">
                <a:latin typeface="+mn-ea"/>
                <a:ea typeface="+mn-ea"/>
              </a:rPr>
              <a:t>바코드 출력 정보</a:t>
            </a:r>
            <a:endParaRPr lang="en-US" altLang="ko-KR" sz="1100" b="0" dirty="0">
              <a:latin typeface="+mn-ea"/>
              <a:ea typeface="+mn-ea"/>
            </a:endParaRPr>
          </a:p>
        </p:txBody>
      </p:sp>
      <p:sp>
        <p:nvSpPr>
          <p:cNvPr id="132" name="Rectangle 2">
            <a:extLst>
              <a:ext uri="{FF2B5EF4-FFF2-40B4-BE49-F238E27FC236}">
                <a16:creationId xmlns:a16="http://schemas.microsoft.com/office/drawing/2014/main" xmlns="" id="{6CD19934-FB13-4BA5-BBEB-662572D6B3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4527" y="1486197"/>
            <a:ext cx="2392276" cy="325273"/>
          </a:xfrm>
          <a:prstGeom prst="rect">
            <a:avLst/>
          </a:prstGeom>
          <a:solidFill>
            <a:srgbClr val="294983">
              <a:alpha val="70000"/>
            </a:srgb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4625" lvl="1" indent="-174625" algn="ctr" eaLnBrk="1" latinLnBrk="1" hangingPunct="1">
              <a:lnSpc>
                <a:spcPct val="90000"/>
              </a:lnSpc>
              <a:buSzPct val="90000"/>
              <a:defRPr/>
            </a:pPr>
            <a:r>
              <a:rPr lang="en-US" altLang="ko-KR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ERP</a:t>
            </a:r>
            <a:endParaRPr lang="ko-KR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xmlns="" id="{A94F1FDA-CA34-42F7-B336-FD94F731F1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4527" y="1811470"/>
            <a:ext cx="2392276" cy="448594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>
            <a:lvl1pPr marL="93663" indent="-9366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Char char="•"/>
            </a:pPr>
            <a:endParaRPr lang="ko-KR" altLang="ko-KR" sz="1100" b="0" dirty="0">
              <a:latin typeface="+mn-ea"/>
              <a:ea typeface="+mn-ea"/>
            </a:endParaRPr>
          </a:p>
        </p:txBody>
      </p:sp>
      <p:sp>
        <p:nvSpPr>
          <p:cNvPr id="134" name="Rectangle 2">
            <a:extLst>
              <a:ext uri="{FF2B5EF4-FFF2-40B4-BE49-F238E27FC236}">
                <a16:creationId xmlns:a16="http://schemas.microsoft.com/office/drawing/2014/main" xmlns="" id="{CEF8B25B-DE90-4B15-A801-99E0233E5B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0804" y="1486197"/>
            <a:ext cx="2392276" cy="325273"/>
          </a:xfrm>
          <a:prstGeom prst="rect">
            <a:avLst/>
          </a:prstGeom>
          <a:solidFill>
            <a:srgbClr val="294983">
              <a:alpha val="70000"/>
            </a:srgb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4625" lvl="1" indent="-174625" algn="ctr" eaLnBrk="1" latinLnBrk="1" hangingPunct="1">
              <a:lnSpc>
                <a:spcPct val="90000"/>
              </a:lnSpc>
              <a:buSzPct val="90000"/>
              <a:defRPr/>
            </a:pPr>
            <a:r>
              <a:rPr lang="ko-KR" alt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바코드</a:t>
            </a:r>
            <a:r>
              <a:rPr lang="en-US" altLang="ko-KR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System</a:t>
            </a:r>
          </a:p>
          <a:p>
            <a:pPr marL="174625" lvl="1" indent="-174625" algn="ctr" eaLnBrk="1" latinLnBrk="1" hangingPunct="1">
              <a:lnSpc>
                <a:spcPct val="90000"/>
              </a:lnSpc>
              <a:buSzPct val="90000"/>
              <a:defRPr/>
            </a:pPr>
            <a:r>
              <a:rPr lang="ko-KR" alt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기준정보</a:t>
            </a:r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xmlns="" id="{46E0A846-8005-4DF7-B53E-87F851BACF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96816" y="1811470"/>
            <a:ext cx="2392276" cy="448594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93663" indent="-93663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ko-KR" altLang="en-US" sz="1100" b="0" dirty="0">
                <a:latin typeface="+mn-ea"/>
                <a:ea typeface="+mn-ea"/>
              </a:rPr>
              <a:t> 공통코드</a:t>
            </a:r>
            <a:r>
              <a:rPr lang="en-US" altLang="ko-KR" sz="1100" b="0" dirty="0">
                <a:latin typeface="+mn-ea"/>
                <a:ea typeface="+mn-ea"/>
              </a:rPr>
              <a:t>(</a:t>
            </a:r>
            <a:r>
              <a:rPr lang="ko-KR" altLang="en-US" sz="1100" b="0" dirty="0" err="1">
                <a:latin typeface="+mn-ea"/>
                <a:ea typeface="+mn-ea"/>
              </a:rPr>
              <a:t>생산년월일</a:t>
            </a:r>
            <a:r>
              <a:rPr lang="en-US" altLang="ko-KR" sz="1100" b="0" dirty="0">
                <a:latin typeface="+mn-ea"/>
                <a:ea typeface="+mn-ea"/>
              </a:rPr>
              <a:t>, </a:t>
            </a:r>
            <a:r>
              <a:rPr lang="ko-KR" altLang="en-US" sz="1100" b="0" dirty="0">
                <a:latin typeface="+mn-ea"/>
                <a:ea typeface="+mn-ea"/>
              </a:rPr>
              <a:t>유효기간</a:t>
            </a:r>
            <a:r>
              <a:rPr lang="en-US" altLang="ko-KR" sz="1100" b="0" dirty="0">
                <a:latin typeface="+mn-ea"/>
                <a:ea typeface="+mn-ea"/>
              </a:rPr>
              <a:t>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ko-KR" sz="1100" b="0" dirty="0">
                <a:latin typeface="+mn-ea"/>
                <a:ea typeface="+mn-ea"/>
              </a:rPr>
              <a:t>   1) TYPE(</a:t>
            </a:r>
            <a:r>
              <a:rPr lang="ko-KR" altLang="en-US" sz="1100" b="0" dirty="0">
                <a:latin typeface="+mn-ea"/>
                <a:ea typeface="+mn-ea"/>
              </a:rPr>
              <a:t>년</a:t>
            </a:r>
            <a:r>
              <a:rPr lang="en-US" altLang="ko-KR" sz="1100" b="0" dirty="0">
                <a:latin typeface="+mn-ea"/>
                <a:ea typeface="+mn-ea"/>
              </a:rPr>
              <a:t>, </a:t>
            </a:r>
            <a:r>
              <a:rPr lang="ko-KR" altLang="en-US" sz="1100" b="0" dirty="0">
                <a:latin typeface="+mn-ea"/>
                <a:ea typeface="+mn-ea"/>
              </a:rPr>
              <a:t>월</a:t>
            </a:r>
            <a:r>
              <a:rPr lang="en-US" altLang="ko-KR" sz="1100" b="0" dirty="0">
                <a:latin typeface="+mn-ea"/>
                <a:ea typeface="+mn-ea"/>
              </a:rPr>
              <a:t>, </a:t>
            </a:r>
            <a:r>
              <a:rPr lang="ko-KR" altLang="en-US" sz="1100" b="0" dirty="0">
                <a:latin typeface="+mn-ea"/>
                <a:ea typeface="+mn-ea"/>
              </a:rPr>
              <a:t>일</a:t>
            </a:r>
            <a:r>
              <a:rPr lang="en-US" altLang="ko-KR" sz="1100" b="0" dirty="0">
                <a:latin typeface="+mn-ea"/>
                <a:ea typeface="+mn-ea"/>
              </a:rPr>
              <a:t>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ko-KR" sz="1100" b="0" dirty="0">
                <a:latin typeface="+mn-ea"/>
                <a:ea typeface="+mn-ea"/>
              </a:rPr>
              <a:t>   2) </a:t>
            </a:r>
            <a:r>
              <a:rPr lang="ko-KR" altLang="en-US" sz="1100" b="0" dirty="0">
                <a:latin typeface="+mn-ea"/>
                <a:ea typeface="+mn-ea"/>
              </a:rPr>
              <a:t>제품길이</a:t>
            </a:r>
            <a:endParaRPr lang="en-US" altLang="ko-KR" sz="1100" b="0" dirty="0">
              <a:latin typeface="+mn-ea"/>
              <a:ea typeface="+mn-ea"/>
            </a:endParaRP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ko-KR" sz="1100" b="0" dirty="0">
              <a:latin typeface="+mn-ea"/>
              <a:ea typeface="+mn-ea"/>
            </a:endParaRP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100" b="0" dirty="0">
                <a:latin typeface="+mn-ea"/>
                <a:ea typeface="+mn-ea"/>
              </a:rPr>
              <a:t>포장코드</a:t>
            </a:r>
            <a:endParaRPr lang="en-US" altLang="ko-KR" sz="1100" b="0" dirty="0">
              <a:latin typeface="+mn-ea"/>
              <a:ea typeface="+mn-ea"/>
            </a:endParaRP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100" b="0" dirty="0">
                <a:latin typeface="+mn-ea"/>
                <a:ea typeface="+mn-ea"/>
              </a:rPr>
              <a:t>고객사코드</a:t>
            </a:r>
            <a:endParaRPr lang="en-US" altLang="ko-KR" sz="1100" b="0" dirty="0">
              <a:latin typeface="+mn-ea"/>
              <a:ea typeface="+mn-ea"/>
            </a:endParaRP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100" b="0" dirty="0">
                <a:latin typeface="+mn-ea"/>
                <a:ea typeface="+mn-ea"/>
              </a:rPr>
              <a:t>제품코드 </a:t>
            </a:r>
            <a:r>
              <a:rPr lang="en-US" altLang="ko-KR" sz="1100" b="0" dirty="0">
                <a:latin typeface="+mn-ea"/>
                <a:ea typeface="+mn-ea"/>
              </a:rPr>
              <a:t>+ </a:t>
            </a:r>
            <a:r>
              <a:rPr lang="ko-KR" altLang="en-US" sz="1100" b="0" dirty="0">
                <a:latin typeface="+mn-ea"/>
                <a:ea typeface="+mn-ea"/>
              </a:rPr>
              <a:t>자재코드</a:t>
            </a:r>
            <a:r>
              <a:rPr lang="en-US" altLang="ko-KR" sz="1100" b="0" dirty="0">
                <a:latin typeface="+mn-ea"/>
                <a:ea typeface="+mn-ea"/>
              </a:rPr>
              <a:t> + 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ko-KR" sz="1100" b="0" dirty="0">
                <a:latin typeface="+mn-ea"/>
                <a:ea typeface="+mn-ea"/>
              </a:rPr>
              <a:t>    ACF</a:t>
            </a:r>
            <a:r>
              <a:rPr lang="ko-KR" altLang="en-US" sz="1100" b="0" dirty="0">
                <a:latin typeface="+mn-ea"/>
                <a:ea typeface="+mn-ea"/>
              </a:rPr>
              <a:t>고객사표기</a:t>
            </a:r>
            <a:endParaRPr lang="en-US" altLang="ko-KR" sz="1100" b="0" dirty="0">
              <a:latin typeface="+mn-ea"/>
              <a:ea typeface="+mn-ea"/>
            </a:endParaRP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100" b="0" dirty="0" err="1" smtClean="0">
                <a:latin typeface="+mn-ea"/>
                <a:ea typeface="+mn-ea"/>
              </a:rPr>
              <a:t>사용자정보</a:t>
            </a:r>
            <a:endParaRPr lang="en-US" altLang="ko-KR" sz="1100" b="0" dirty="0" smtClean="0">
              <a:latin typeface="+mn-ea"/>
              <a:ea typeface="+mn-ea"/>
            </a:endParaRP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ko-KR" sz="1100" b="0" dirty="0" smtClean="0">
              <a:latin typeface="+mn-ea"/>
              <a:ea typeface="+mn-ea"/>
            </a:endParaRP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100" b="0" dirty="0" err="1" smtClean="0">
                <a:latin typeface="+mn-ea"/>
                <a:ea typeface="+mn-ea"/>
              </a:rPr>
              <a:t>바코드장비</a:t>
            </a:r>
            <a:r>
              <a:rPr lang="ko-KR" altLang="en-US" sz="1100" b="0" dirty="0" smtClean="0">
                <a:latin typeface="+mn-ea"/>
                <a:ea typeface="+mn-ea"/>
              </a:rPr>
              <a:t> </a:t>
            </a:r>
            <a:r>
              <a:rPr lang="ko-KR" altLang="en-US" sz="1100" b="0" dirty="0" err="1" smtClean="0">
                <a:latin typeface="+mn-ea"/>
                <a:ea typeface="+mn-ea"/>
              </a:rPr>
              <a:t>통신정보</a:t>
            </a:r>
            <a:endParaRPr lang="en-US" altLang="ko-KR" sz="1100" b="0" dirty="0">
              <a:latin typeface="+mn-ea"/>
              <a:ea typeface="+mn-ea"/>
            </a:endParaRP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ko-KR" sz="1100" b="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80000"/>
              </a:lnSpc>
            </a:pPr>
            <a:endParaRPr lang="en-US" altLang="ko-KR" sz="1100" b="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80000"/>
              </a:lnSpc>
            </a:pPr>
            <a:endParaRPr lang="en-US" altLang="ko-KR" sz="1100" b="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ko-KR" sz="1100" b="0" dirty="0">
                <a:latin typeface="+mn-ea"/>
                <a:ea typeface="+mn-ea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ko-KR" altLang="ko-KR" sz="1100" b="0" dirty="0">
              <a:latin typeface="+mn-ea"/>
              <a:ea typeface="+mn-ea"/>
            </a:endParaRPr>
          </a:p>
        </p:txBody>
      </p:sp>
      <p:sp>
        <p:nvSpPr>
          <p:cNvPr id="155" name="Rectangle 2">
            <a:extLst>
              <a:ext uri="{FF2B5EF4-FFF2-40B4-BE49-F238E27FC236}">
                <a16:creationId xmlns:a16="http://schemas.microsoft.com/office/drawing/2014/main" xmlns="" id="{B2EBB3BA-60E2-44A3-A700-921276CEC4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87926" y="1487611"/>
            <a:ext cx="2377442" cy="325273"/>
          </a:xfrm>
          <a:prstGeom prst="rect">
            <a:avLst/>
          </a:prstGeom>
          <a:solidFill>
            <a:srgbClr val="294983">
              <a:alpha val="70000"/>
            </a:srgb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4625" lvl="1" indent="-174625" algn="ctr" eaLnBrk="1" latinLnBrk="1" hangingPunct="1">
              <a:lnSpc>
                <a:spcPct val="90000"/>
              </a:lnSpc>
              <a:buSzPct val="90000"/>
              <a:defRPr/>
            </a:pPr>
            <a:r>
              <a:rPr lang="ko-KR" alt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바코드</a:t>
            </a:r>
            <a:r>
              <a:rPr lang="en-US" altLang="ko-KR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System</a:t>
            </a:r>
            <a:endParaRPr lang="ko-KR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361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2936875" y="1916113"/>
            <a:ext cx="1930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Yoon 윤고딕 540_TT" pitchFamily="18" charset="-127"/>
                <a:ea typeface="Yoon 윤고딕 540_TT" pitchFamily="18" charset="-127"/>
              </a:rPr>
              <a:t>2.  </a:t>
            </a:r>
            <a:r>
              <a:rPr lang="ko-KR" altLang="en-US" sz="2800" b="1" dirty="0">
                <a:latin typeface="Yoon 윤고딕 540_TT" pitchFamily="18" charset="-127"/>
                <a:ea typeface="Yoon 윤고딕 540_TT" pitchFamily="18" charset="-127"/>
              </a:rPr>
              <a:t>업무상세</a:t>
            </a:r>
          </a:p>
        </p:txBody>
      </p:sp>
    </p:spTree>
    <p:extLst>
      <p:ext uri="{BB962C8B-B14F-4D97-AF65-F5344CB8AC3E}">
        <p14:creationId xmlns:p14="http://schemas.microsoft.com/office/powerpoint/2010/main" xmlns="" val="345025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488504" y="1877754"/>
            <a:ext cx="9417496" cy="255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1.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(TP-203C(100,200M))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ABF7D8-66F5-40E6-81F9-BE6FD12A90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16" t="25926" r="8078" b="15111"/>
          <a:stretch/>
        </p:blipFill>
        <p:spPr>
          <a:xfrm>
            <a:off x="503813" y="1915742"/>
            <a:ext cx="2195266" cy="150930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2845EDC-E251-417C-ADB0-EBECA396D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0214993"/>
              </p:ext>
            </p:extLst>
          </p:nvPr>
        </p:nvGraphicFramePr>
        <p:xfrm>
          <a:off x="2663687" y="2099990"/>
          <a:ext cx="7242312" cy="2205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575">
                  <a:extLst>
                    <a:ext uri="{9D8B030D-6E8A-4147-A177-3AD203B41FA5}">
                      <a16:colId xmlns:a16="http://schemas.microsoft.com/office/drawing/2014/main" xmlns="" val="2664566018"/>
                    </a:ext>
                  </a:extLst>
                </a:gridCol>
                <a:gridCol w="1509756">
                  <a:extLst>
                    <a:ext uri="{9D8B030D-6E8A-4147-A177-3AD203B41FA5}">
                      <a16:colId xmlns:a16="http://schemas.microsoft.com/office/drawing/2014/main" xmlns="" val="2269584563"/>
                    </a:ext>
                  </a:extLst>
                </a:gridCol>
                <a:gridCol w="1845257">
                  <a:extLst>
                    <a:ext uri="{9D8B030D-6E8A-4147-A177-3AD203B41FA5}">
                      <a16:colId xmlns:a16="http://schemas.microsoft.com/office/drawing/2014/main" xmlns="" val="1610150212"/>
                    </a:ext>
                  </a:extLst>
                </a:gridCol>
                <a:gridCol w="2387220">
                  <a:extLst>
                    <a:ext uri="{9D8B030D-6E8A-4147-A177-3AD203B41FA5}">
                      <a16:colId xmlns:a16="http://schemas.microsoft.com/office/drawing/2014/main" xmlns="" val="3679981056"/>
                    </a:ext>
                  </a:extLst>
                </a:gridCol>
                <a:gridCol w="1006504">
                  <a:extLst>
                    <a:ext uri="{9D8B030D-6E8A-4147-A177-3AD203B41FA5}">
                      <a16:colId xmlns:a16="http://schemas.microsoft.com/office/drawing/2014/main" xmlns="" val="3363833960"/>
                    </a:ext>
                  </a:extLst>
                </a:gridCol>
              </a:tblGrid>
              <a:tr h="253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1038311"/>
                  </a:ext>
                </a:extLst>
              </a:tr>
              <a:tr h="216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2X27 496 4407 01 PA14 10000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바코드</a:t>
                      </a:r>
                      <a:r>
                        <a:rPr lang="en-US" altLang="ko-KR" sz="1000" u="none" strike="noStrike">
                          <a:effectLst/>
                        </a:rPr>
                        <a:t>(1</a:t>
                      </a:r>
                      <a:r>
                        <a:rPr lang="en-US" sz="1000" u="none" strike="noStrike">
                          <a:effectLst/>
                        </a:rPr>
                        <a:t>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92276866"/>
                  </a:ext>
                </a:extLst>
              </a:tr>
              <a:tr h="216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TP203C(ACF)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06154177"/>
                  </a:ext>
                </a:extLst>
              </a:tr>
              <a:tr h="216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1.5mm X 10000cm/Reel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05214336"/>
                  </a:ext>
                </a:extLst>
              </a:tr>
              <a:tr h="216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Production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2014.04.07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71085792"/>
                  </a:ext>
                </a:extLst>
              </a:tr>
              <a:tr h="216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Explration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2014.09.06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25786099"/>
                  </a:ext>
                </a:extLst>
              </a:tr>
              <a:tr h="216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Storage Temperature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R" sz="1000" u="none" strike="noStrike">
                          <a:effectLst/>
                        </a:rPr>
                        <a:t>-10 ~ 5 ℃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56878752"/>
                  </a:ext>
                </a:extLst>
              </a:tr>
              <a:tr h="216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SDI ACF Lot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E4F071Y2CM(P1014)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55543162"/>
                  </a:ext>
                </a:extLst>
              </a:tr>
              <a:tr h="216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Material 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6906B0001A000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44313664"/>
                  </a:ext>
                </a:extLst>
              </a:tr>
              <a:tr h="216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마크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6393945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8ABD03-ABA8-4828-8F29-70B1B7422715}"/>
              </a:ext>
            </a:extLst>
          </p:cNvPr>
          <p:cNvSpPr txBox="1"/>
          <p:nvPr/>
        </p:nvSpPr>
        <p:spPr>
          <a:xfrm>
            <a:off x="539206" y="3405809"/>
            <a:ext cx="2124481" cy="887287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2X27  496  4407  01 PA14  10000</a:t>
            </a:r>
          </a:p>
          <a:p>
            <a:r>
              <a:rPr lang="en-US" altLang="ko-KR" sz="1000" dirty="0">
                <a:latin typeface="+mn-ea"/>
                <a:ea typeface="+mn-ea"/>
              </a:rPr>
              <a:t>material code / Expiration Date</a:t>
            </a:r>
          </a:p>
          <a:p>
            <a:r>
              <a:rPr lang="en-US" altLang="ko-KR" sz="1000" dirty="0">
                <a:latin typeface="+mn-ea"/>
                <a:ea typeface="+mn-ea"/>
              </a:rPr>
              <a:t>Production Date / </a:t>
            </a:r>
            <a:r>
              <a:rPr lang="en-US" altLang="ko-KR" sz="1000" dirty="0" err="1">
                <a:latin typeface="+mn-ea"/>
                <a:ea typeface="+mn-ea"/>
              </a:rPr>
              <a:t>Sliting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순번</a:t>
            </a:r>
          </a:p>
          <a:p>
            <a:r>
              <a:rPr lang="en-US" altLang="ko-KR" sz="1000" dirty="0">
                <a:latin typeface="+mn-ea"/>
                <a:ea typeface="+mn-ea"/>
              </a:rPr>
              <a:t>P/N     / </a:t>
            </a:r>
            <a:r>
              <a:rPr lang="ko-KR" altLang="en-US" sz="1000" dirty="0">
                <a:latin typeface="+mn-ea"/>
                <a:ea typeface="+mn-ea"/>
              </a:rPr>
              <a:t>제품길이</a:t>
            </a: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3731165"/>
              </p:ext>
            </p:extLst>
          </p:nvPr>
        </p:nvGraphicFramePr>
        <p:xfrm>
          <a:off x="488504" y="1052736"/>
          <a:ext cx="9417496" cy="783900"/>
        </p:xfrm>
        <a:graphic>
          <a:graphicData uri="http://schemas.openxmlformats.org/drawingml/2006/table">
            <a:tbl>
              <a:tblPr/>
              <a:tblGrid>
                <a:gridCol w="1325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8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1234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INNOLUX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TP-203C(100,200m)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Reel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1D(Code 128)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12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TP-203C  Reel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xmlns="" id="{C4978309-A915-4E77-87D3-421CF1198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0909286"/>
              </p:ext>
            </p:extLst>
          </p:nvPr>
        </p:nvGraphicFramePr>
        <p:xfrm>
          <a:off x="543338" y="4581882"/>
          <a:ext cx="9347353" cy="19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3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7392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20468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11100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제품코드</a:t>
                      </a:r>
                      <a:r>
                        <a:rPr lang="en-US" altLang="ko-KR" sz="1200" dirty="0"/>
                        <a:t>(TP-203C) 100m or 200m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Lot 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생산년월일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공정순번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포장코드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고객사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유효기간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생산일자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기준정보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Sliting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P101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Product </a:t>
                      </a:r>
                      <a:r>
                        <a:rPr lang="ko-KR" altLang="en-US" sz="1200" dirty="0"/>
                        <a:t>시작 </a:t>
                      </a:r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길이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?? </a:t>
                      </a:r>
                      <a:r>
                        <a:rPr lang="ko-KR" altLang="en-US" sz="1200" dirty="0"/>
                        <a:t>엑셀 </a:t>
                      </a:r>
                      <a:r>
                        <a:rPr lang="en-US" altLang="ko-KR" sz="1200" dirty="0" err="1"/>
                        <a:t>Uplode</a:t>
                      </a:r>
                      <a:r>
                        <a:rPr lang="en-US" altLang="ko-KR" sz="1200" dirty="0"/>
                        <a:t> OR Key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168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1B2EF54-1E89-4D7B-B3F5-15E51CB24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02F3D0-08C4-4695-978D-CB3A55E0AD5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xmlns="" id="{18812215-D015-442F-98D2-A1C4255C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04775"/>
            <a:ext cx="4953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Yoon 윤고딕 540_TT" pitchFamily="18" charset="-127"/>
                <a:ea typeface="Yoon 윤고딕 540_TT" pitchFamily="18" charset="-127"/>
              </a:rPr>
              <a:t>바코드출력시스템 업무상세</a:t>
            </a:r>
            <a:endParaRPr lang="en-US" altLang="ko-KR" sz="2000" b="1" dirty="0">
              <a:solidFill>
                <a:schemeClr val="bg1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1. 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업무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처리 기준</a:t>
            </a:r>
            <a:r>
              <a:rPr lang="en-US" altLang="ko-KR" sz="1400" b="1" dirty="0"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 (TP-203C(100,200M))</a:t>
            </a:r>
            <a:endParaRPr lang="ko-KR" altLang="en-US" sz="1400" b="1" dirty="0"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xmlns="" id="{44638737-3473-4A98-B973-31D0A213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1260363"/>
              </p:ext>
            </p:extLst>
          </p:nvPr>
        </p:nvGraphicFramePr>
        <p:xfrm>
          <a:off x="488504" y="1051993"/>
          <a:ext cx="9432806" cy="792831"/>
        </p:xfrm>
        <a:graphic>
          <a:graphicData uri="http://schemas.openxmlformats.org/drawingml/2006/table">
            <a:tbl>
              <a:tblPr/>
              <a:tblGrid>
                <a:gridCol w="1327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9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3810572735"/>
                    </a:ext>
                  </a:extLst>
                </a:gridCol>
                <a:gridCol w="16913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3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91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 고유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INNOLUX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TP-203C(100,200m)</a:t>
                      </a: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라벨구분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PP BOX(case)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바코드구분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1D(Code 128)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폰트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Arial narrow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27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TP-203C  PP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라벨 정의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6830" marB="468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을체" pitchFamily="18" charset="-127"/>
                        <a:ea typeface="가을체" pitchFamily="18" charset="-127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직사각형 17">
            <a:extLst>
              <a:ext uri="{FF2B5EF4-FFF2-40B4-BE49-F238E27FC236}">
                <a16:creationId xmlns:a16="http://schemas.microsoft.com/office/drawing/2014/main" xmlns="" id="{480B2B75-AECA-4A39-BB71-B590A7F8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4" y="2139132"/>
            <a:ext cx="9402185" cy="216663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 eaLnBrk="1" hangingPunct="1"/>
            <a:endParaRPr lang="ko-KR" altLang="en-US" sz="1000" b="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6ADFD69-B55B-4DA2-A27D-E5FAD0D8CED6}"/>
              </a:ext>
            </a:extLst>
          </p:cNvPr>
          <p:cNvSpPr/>
          <p:nvPr/>
        </p:nvSpPr>
        <p:spPr bwMode="auto">
          <a:xfrm>
            <a:off x="503814" y="1877690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라벨 내용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1E35DC-4966-4157-9A42-5EE7D99F8570}"/>
              </a:ext>
            </a:extLst>
          </p:cNvPr>
          <p:cNvSpPr/>
          <p:nvPr/>
        </p:nvSpPr>
        <p:spPr bwMode="auto">
          <a:xfrm>
            <a:off x="488504" y="4293096"/>
            <a:ext cx="9402186" cy="2551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000" dirty="0">
                <a:latin typeface="+mn-ea"/>
                <a:ea typeface="+mn-ea"/>
              </a:rPr>
              <a:t>처리 프로세스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8ABD03-ABA8-4828-8F29-70B1B7422715}"/>
              </a:ext>
            </a:extLst>
          </p:cNvPr>
          <p:cNvSpPr txBox="1"/>
          <p:nvPr/>
        </p:nvSpPr>
        <p:spPr>
          <a:xfrm>
            <a:off x="539206" y="3405809"/>
            <a:ext cx="2124481" cy="707886"/>
          </a:xfrm>
          <a:prstGeom prst="rect">
            <a:avLst/>
          </a:prstGeom>
          <a:solidFill>
            <a:srgbClr val="CCECFF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2YOP  48G  0000 4317 01 0020D</a:t>
            </a:r>
          </a:p>
          <a:p>
            <a:r>
              <a:rPr lang="en-US" altLang="ko-KR" sz="1000" dirty="0">
                <a:latin typeface="+mn-ea"/>
                <a:ea typeface="+mn-ea"/>
              </a:rPr>
              <a:t>material code / Expiration Date / 0000/Production Date/</a:t>
            </a:r>
            <a:r>
              <a:rPr lang="en-US" altLang="ko-KR" sz="1000" dirty="0" err="1">
                <a:latin typeface="+mn-ea"/>
                <a:ea typeface="+mn-ea"/>
              </a:rPr>
              <a:t>Sliting</a:t>
            </a:r>
            <a:r>
              <a:rPr lang="ko-KR" altLang="en-US" sz="1000" dirty="0">
                <a:latin typeface="+mn-ea"/>
                <a:ea typeface="+mn-ea"/>
              </a:rPr>
              <a:t>순번</a:t>
            </a:r>
          </a:p>
          <a:p>
            <a:r>
              <a:rPr lang="en-US" altLang="ko-KR" sz="1000" dirty="0">
                <a:latin typeface="+mn-ea"/>
                <a:ea typeface="+mn-ea"/>
              </a:rPr>
              <a:t>/ P/N / </a:t>
            </a:r>
            <a:r>
              <a:rPr lang="ko-KR" altLang="en-US" sz="1000" dirty="0">
                <a:latin typeface="+mn-ea"/>
                <a:ea typeface="+mn-ea"/>
              </a:rPr>
              <a:t>제품길이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966786F-5103-4CD0-9391-0162DE2246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481" t="7037" r="12964" b="18148"/>
          <a:stretch/>
        </p:blipFill>
        <p:spPr>
          <a:xfrm rot="16200000">
            <a:off x="856147" y="1579508"/>
            <a:ext cx="1389198" cy="2124482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2F696174-FE9C-4505-8468-ACAFC9D70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9910607"/>
              </p:ext>
            </p:extLst>
          </p:nvPr>
        </p:nvGraphicFramePr>
        <p:xfrm>
          <a:off x="2648744" y="2132855"/>
          <a:ext cx="7241947" cy="2147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550">
                  <a:extLst>
                    <a:ext uri="{9D8B030D-6E8A-4147-A177-3AD203B41FA5}">
                      <a16:colId xmlns:a16="http://schemas.microsoft.com/office/drawing/2014/main" xmlns="" val="2858581137"/>
                    </a:ext>
                  </a:extLst>
                </a:gridCol>
                <a:gridCol w="1522674">
                  <a:extLst>
                    <a:ext uri="{9D8B030D-6E8A-4147-A177-3AD203B41FA5}">
                      <a16:colId xmlns:a16="http://schemas.microsoft.com/office/drawing/2014/main" xmlns="" val="3976013690"/>
                    </a:ext>
                  </a:extLst>
                </a:gridCol>
                <a:gridCol w="1832170">
                  <a:extLst>
                    <a:ext uri="{9D8B030D-6E8A-4147-A177-3AD203B41FA5}">
                      <a16:colId xmlns:a16="http://schemas.microsoft.com/office/drawing/2014/main" xmlns="" val="79103775"/>
                    </a:ext>
                  </a:extLst>
                </a:gridCol>
                <a:gridCol w="2387100">
                  <a:extLst>
                    <a:ext uri="{9D8B030D-6E8A-4147-A177-3AD203B41FA5}">
                      <a16:colId xmlns:a16="http://schemas.microsoft.com/office/drawing/2014/main" xmlns="" val="2679129724"/>
                    </a:ext>
                  </a:extLst>
                </a:gridCol>
                <a:gridCol w="1006453">
                  <a:extLst>
                    <a:ext uri="{9D8B030D-6E8A-4147-A177-3AD203B41FA5}">
                      <a16:colId xmlns:a16="http://schemas.microsoft.com/office/drawing/2014/main" xmlns="" val="3992292827"/>
                    </a:ext>
                  </a:extLst>
                </a:gridCol>
              </a:tblGrid>
              <a:tr h="2011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항목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값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비고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64405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10/21 08:49:22</a:t>
                      </a: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고객사마다 있고 없고</a:t>
                      </a: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450049418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SAMSUNG SDI CO., Ltd.</a:t>
                      </a: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1324329696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Chimei</a:t>
                      </a:r>
                      <a:r>
                        <a:rPr lang="en-US" sz="900" u="none" strike="noStrike" dirty="0">
                          <a:effectLst/>
                        </a:rPr>
                        <a:t> P/N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6906B0001D000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고정값</a:t>
                      </a:r>
                      <a:r>
                        <a:rPr lang="ko-KR" altLang="en-US" sz="900" u="none" strike="noStrike" dirty="0">
                          <a:effectLst/>
                        </a:rPr>
                        <a:t> 기준정보에서 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1266838686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TP203C(ACF)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2086549011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Total Quantity/Length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10Reels/200000cm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Reel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수량은 변동 될 수 있음</a:t>
                      </a: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2146582151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1.5mm/20000cm/Real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2702675108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Expiration 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2014-08-16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765335697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바코드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2YOP 48G 0000 4317 01 0020D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900" u="none" strike="noStrike" dirty="0">
                          <a:effectLst/>
                        </a:rPr>
                        <a:t>(1</a:t>
                      </a:r>
                      <a:r>
                        <a:rPr lang="en-US" sz="900" u="none" strike="noStrike" dirty="0">
                          <a:effectLst/>
                        </a:rPr>
                        <a:t>D)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2717844955"/>
                  </a:ext>
                </a:extLst>
              </a:tr>
              <a:tr h="2916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4176550496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r>
                        <a:rPr lang="ko-KR" altLang="en-US" sz="900" u="none" strike="noStrike">
                          <a:effectLst/>
                        </a:rPr>
                        <a:t>행</a:t>
                      </a:r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r>
                        <a:rPr lang="ko-KR" altLang="en-US" sz="900" u="none" strike="noStrike">
                          <a:effectLst/>
                        </a:rPr>
                        <a:t>열 바코드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 측면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Reel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라벨 수 만큼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96" marR="9196" marT="8360" marB="0" anchor="ctr"/>
                </a:tc>
                <a:extLst>
                  <a:ext uri="{0D108BD9-81ED-4DB2-BD59-A6C34878D82A}">
                    <a16:rowId xmlns:a16="http://schemas.microsoft.com/office/drawing/2014/main" xmlns="" val="1049538077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xmlns="" id="{B60525DE-E12B-4F54-AEB0-02CB4BB6A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2261409"/>
              </p:ext>
            </p:extLst>
          </p:nvPr>
        </p:nvGraphicFramePr>
        <p:xfrm>
          <a:off x="569843" y="4598504"/>
          <a:ext cx="9320848" cy="194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0">
                  <a:extLst>
                    <a:ext uri="{9D8B030D-6E8A-4147-A177-3AD203B41FA5}">
                      <a16:colId xmlns:a16="http://schemas.microsoft.com/office/drawing/2014/main" xmlns="" val="2272524371"/>
                    </a:ext>
                  </a:extLst>
                </a:gridCol>
                <a:gridCol w="2550140">
                  <a:extLst>
                    <a:ext uri="{9D8B030D-6E8A-4147-A177-3AD203B41FA5}">
                      <a16:colId xmlns:a16="http://schemas.microsoft.com/office/drawing/2014/main" xmlns="" val="3991164932"/>
                    </a:ext>
                  </a:extLst>
                </a:gridCol>
                <a:gridCol w="2812470">
                  <a:extLst>
                    <a:ext uri="{9D8B030D-6E8A-4147-A177-3AD203B41FA5}">
                      <a16:colId xmlns:a16="http://schemas.microsoft.com/office/drawing/2014/main" xmlns="" val="3491175030"/>
                    </a:ext>
                  </a:extLst>
                </a:gridCol>
                <a:gridCol w="3401428">
                  <a:extLst>
                    <a:ext uri="{9D8B030D-6E8A-4147-A177-3AD203B41FA5}">
                      <a16:colId xmlns:a16="http://schemas.microsoft.com/office/drawing/2014/main" xmlns="" val="1290126827"/>
                    </a:ext>
                  </a:extLst>
                </a:gridCol>
              </a:tblGrid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0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29465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Label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Scaning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Reel </a:t>
                      </a:r>
                      <a:r>
                        <a:rPr lang="ko-KR" altLang="en-US" sz="1200" dirty="0"/>
                        <a:t>바코드 스캔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옆면 부착용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4408253"/>
                  </a:ext>
                </a:extLst>
              </a:tr>
              <a:tr h="299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 OR 10 </a:t>
                      </a:r>
                      <a:r>
                        <a:rPr lang="ko-KR" altLang="en-US" sz="1200" dirty="0"/>
                        <a:t>개 </a:t>
                      </a:r>
                      <a:r>
                        <a:rPr lang="en-US" altLang="ko-KR" sz="1200" dirty="0"/>
                        <a:t>Scan </a:t>
                      </a:r>
                      <a:r>
                        <a:rPr lang="ko-KR" altLang="en-US" sz="1200" dirty="0"/>
                        <a:t>시 출력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상단 바코드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상단 부착용 </a:t>
                      </a:r>
                      <a:r>
                        <a:rPr lang="en-US" altLang="ko-KR" sz="1200" dirty="0"/>
                        <a:t>: Reel </a:t>
                      </a:r>
                      <a:r>
                        <a:rPr lang="ko-KR" altLang="en-US" sz="1200" dirty="0"/>
                        <a:t>수량에 따라 제품길이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916596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옆면 바코드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3236434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4707436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83648"/>
                  </a:ext>
                </a:extLst>
              </a:tr>
              <a:tr h="27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9533422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8656</TotalTime>
  <Words>3789</Words>
  <Application>Microsoft Office PowerPoint</Application>
  <PresentationFormat>A4 용지(210x297mm)</PresentationFormat>
  <Paragraphs>1798</Paragraphs>
  <Slides>30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굴림</vt:lpstr>
      <vt:lpstr>Arial</vt:lpstr>
      <vt:lpstr>맑은 고딕</vt:lpstr>
      <vt:lpstr>Constantia</vt:lpstr>
      <vt:lpstr>새굴림</vt:lpstr>
      <vt:lpstr>HY엽서M</vt:lpstr>
      <vt:lpstr>Yoon 윤고딕 540_TT</vt:lpstr>
      <vt:lpstr>Yoon 윤고딕 530_TT</vt:lpstr>
      <vt:lpstr>Wingdings 2</vt:lpstr>
      <vt:lpstr>HY헤드라인M</vt:lpstr>
      <vt:lpstr>디자인 사용자 지정</vt:lpstr>
      <vt:lpstr>클립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Company>camis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Sewon</cp:lastModifiedBy>
  <cp:revision>643</cp:revision>
  <cp:lastPrinted>2013-05-07T01:51:03Z</cp:lastPrinted>
  <dcterms:created xsi:type="dcterms:W3CDTF">2006-09-07T08:46:37Z</dcterms:created>
  <dcterms:modified xsi:type="dcterms:W3CDTF">2020-01-28T08:09:35Z</dcterms:modified>
</cp:coreProperties>
</file>