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7" r:id="rId4"/>
    <p:sldId id="257" r:id="rId5"/>
    <p:sldId id="269" r:id="rId6"/>
    <p:sldId id="264" r:id="rId7"/>
    <p:sldId id="265" r:id="rId8"/>
    <p:sldId id="263"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274"/>
    <a:srgbClr val="AD690F"/>
    <a:srgbClr val="E133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25" d="100"/>
          <a:sy n="125" d="100"/>
        </p:scale>
        <p:origin x="36"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577296-C1A7-499D-A6C3-57E47CFCC3BA}" type="doc">
      <dgm:prSet loTypeId="urn:microsoft.com/office/officeart/2005/8/layout/process5" loCatId="process" qsTypeId="urn:microsoft.com/office/officeart/2005/8/quickstyle/simple1" qsCatId="simple" csTypeId="urn:microsoft.com/office/officeart/2005/8/colors/accent1_5" csCatId="accent1" phldr="1"/>
      <dgm:spPr/>
      <dgm:t>
        <a:bodyPr/>
        <a:lstStyle/>
        <a:p>
          <a:endParaRPr lang="es-ES"/>
        </a:p>
      </dgm:t>
    </dgm:pt>
    <dgm:pt modelId="{C9FF628A-CE97-4E80-ABB9-B2E44332C1AC}">
      <dgm:prSet phldrT="[Texto]"/>
      <dgm:spPr/>
      <dgm:t>
        <a:bodyPr/>
        <a:lstStyle/>
        <a:p>
          <a:r>
            <a:rPr lang="es-ES" dirty="0" smtClean="0"/>
            <a:t>FASE I</a:t>
          </a:r>
        </a:p>
        <a:p>
          <a:r>
            <a:rPr lang="es-ES" dirty="0" smtClean="0"/>
            <a:t>PRIMER </a:t>
          </a:r>
          <a:r>
            <a:rPr lang="es-ES" dirty="0" smtClean="0"/>
            <a:t>REGISTRO Y PROGRAMACIÓN</a:t>
          </a:r>
          <a:endParaRPr lang="es-ES" dirty="0"/>
        </a:p>
      </dgm:t>
    </dgm:pt>
    <dgm:pt modelId="{B4CB2F47-4D59-4B9F-98C9-EFC9B07AEE68}" type="parTrans" cxnId="{803F060F-1360-423F-A581-84FF62648DF1}">
      <dgm:prSet/>
      <dgm:spPr/>
      <dgm:t>
        <a:bodyPr/>
        <a:lstStyle/>
        <a:p>
          <a:endParaRPr lang="es-ES"/>
        </a:p>
      </dgm:t>
    </dgm:pt>
    <dgm:pt modelId="{EE8528DA-CD54-43A8-A02D-FD429F089E19}" type="sibTrans" cxnId="{803F060F-1360-423F-A581-84FF62648DF1}">
      <dgm:prSet/>
      <dgm:spPr/>
      <dgm:t>
        <a:bodyPr/>
        <a:lstStyle/>
        <a:p>
          <a:endParaRPr lang="es-ES"/>
        </a:p>
      </dgm:t>
    </dgm:pt>
    <dgm:pt modelId="{0709E707-D2D7-4153-8BA0-5E9AF8A16FF4}">
      <dgm:prSet phldrT="[Texto]"/>
      <dgm:spPr/>
      <dgm:t>
        <a:bodyPr/>
        <a:lstStyle/>
        <a:p>
          <a:r>
            <a:rPr lang="es-ES" smtClean="0"/>
            <a:t>FASE II</a:t>
          </a:r>
        </a:p>
        <a:p>
          <a:r>
            <a:rPr lang="es-ES" smtClean="0"/>
            <a:t>ASIGNACION DE TURNOS DE ATENCIÓN</a:t>
          </a:r>
          <a:endParaRPr lang="es-ES" dirty="0"/>
        </a:p>
      </dgm:t>
    </dgm:pt>
    <dgm:pt modelId="{F779237D-04BB-4C2D-B574-231862B8C34A}" type="parTrans" cxnId="{A2AB6DCA-C4FB-4FE0-BC60-3B3A3BCD52E6}">
      <dgm:prSet/>
      <dgm:spPr/>
      <dgm:t>
        <a:bodyPr/>
        <a:lstStyle/>
        <a:p>
          <a:endParaRPr lang="es-ES"/>
        </a:p>
      </dgm:t>
    </dgm:pt>
    <dgm:pt modelId="{14101376-DDA2-4E9B-8E3A-DE6ADD80D17A}" type="sibTrans" cxnId="{A2AB6DCA-C4FB-4FE0-BC60-3B3A3BCD52E6}">
      <dgm:prSet/>
      <dgm:spPr/>
      <dgm:t>
        <a:bodyPr/>
        <a:lstStyle/>
        <a:p>
          <a:endParaRPr lang="es-ES"/>
        </a:p>
      </dgm:t>
    </dgm:pt>
    <dgm:pt modelId="{9C99CE0B-3E96-493B-BD48-A8E9C1617A7F}">
      <dgm:prSet phldrT="[Texto]"/>
      <dgm:spPr/>
      <dgm:t>
        <a:bodyPr/>
        <a:lstStyle/>
        <a:p>
          <a:r>
            <a:rPr lang="es-ES" smtClean="0"/>
            <a:t>FASE III</a:t>
          </a:r>
        </a:p>
        <a:p>
          <a:r>
            <a:rPr lang="es-ES" smtClean="0"/>
            <a:t>ENFERMERIA</a:t>
          </a:r>
          <a:endParaRPr lang="es-ES" dirty="0"/>
        </a:p>
      </dgm:t>
    </dgm:pt>
    <dgm:pt modelId="{5B5CB950-C828-45CA-B0E1-943DAF6AB533}" type="parTrans" cxnId="{DF609557-52C6-4BB8-B865-3EB8C70F720C}">
      <dgm:prSet/>
      <dgm:spPr/>
      <dgm:t>
        <a:bodyPr/>
        <a:lstStyle/>
        <a:p>
          <a:endParaRPr lang="es-ES"/>
        </a:p>
      </dgm:t>
    </dgm:pt>
    <dgm:pt modelId="{B8CC875D-F642-4BC6-B6BB-5D1595CBE163}" type="sibTrans" cxnId="{DF609557-52C6-4BB8-B865-3EB8C70F720C}">
      <dgm:prSet/>
      <dgm:spPr/>
      <dgm:t>
        <a:bodyPr/>
        <a:lstStyle/>
        <a:p>
          <a:endParaRPr lang="es-ES"/>
        </a:p>
      </dgm:t>
    </dgm:pt>
    <dgm:pt modelId="{D427C372-EF37-4F9C-981D-67220F29862B}">
      <dgm:prSet phldrT="[Texto]"/>
      <dgm:spPr/>
      <dgm:t>
        <a:bodyPr/>
        <a:lstStyle/>
        <a:p>
          <a:r>
            <a:rPr lang="es-ES" smtClean="0"/>
            <a:t>FASE IV</a:t>
          </a:r>
        </a:p>
        <a:p>
          <a:r>
            <a:rPr lang="es-ES" smtClean="0"/>
            <a:t>REVISIÓN MEDICA</a:t>
          </a:r>
          <a:endParaRPr lang="es-ES" dirty="0"/>
        </a:p>
      </dgm:t>
    </dgm:pt>
    <dgm:pt modelId="{7531E2AF-90A4-4C37-BC94-7E6B58AC28E1}" type="parTrans" cxnId="{EF0083B7-FE1B-429B-9191-CD86BC83440A}">
      <dgm:prSet/>
      <dgm:spPr/>
      <dgm:t>
        <a:bodyPr/>
        <a:lstStyle/>
        <a:p>
          <a:endParaRPr lang="es-ES"/>
        </a:p>
      </dgm:t>
    </dgm:pt>
    <dgm:pt modelId="{3A701E76-FA8C-4A73-84F4-15E756AA1E20}" type="sibTrans" cxnId="{EF0083B7-FE1B-429B-9191-CD86BC83440A}">
      <dgm:prSet/>
      <dgm:spPr/>
      <dgm:t>
        <a:bodyPr/>
        <a:lstStyle/>
        <a:p>
          <a:endParaRPr lang="es-ES"/>
        </a:p>
      </dgm:t>
    </dgm:pt>
    <dgm:pt modelId="{7FA76017-4CE8-4E7F-8E1A-AB79217DBE0B}">
      <dgm:prSet phldrT="[Texto]"/>
      <dgm:spPr/>
      <dgm:t>
        <a:bodyPr/>
        <a:lstStyle/>
        <a:p>
          <a:r>
            <a:rPr lang="es-ES" smtClean="0"/>
            <a:t>FINAL</a:t>
          </a:r>
          <a:endParaRPr lang="es-ES" dirty="0"/>
        </a:p>
      </dgm:t>
    </dgm:pt>
    <dgm:pt modelId="{23BFB418-49C8-4CE1-A921-38BC8D0F05EF}" type="parTrans" cxnId="{70FF2F53-B520-49D1-A088-6E56B2EB0C57}">
      <dgm:prSet/>
      <dgm:spPr/>
      <dgm:t>
        <a:bodyPr/>
        <a:lstStyle/>
        <a:p>
          <a:endParaRPr lang="es-ES"/>
        </a:p>
      </dgm:t>
    </dgm:pt>
    <dgm:pt modelId="{A16DABE5-BD62-4095-B5AC-163A13E836A5}" type="sibTrans" cxnId="{70FF2F53-B520-49D1-A088-6E56B2EB0C57}">
      <dgm:prSet/>
      <dgm:spPr/>
      <dgm:t>
        <a:bodyPr/>
        <a:lstStyle/>
        <a:p>
          <a:endParaRPr lang="es-ES"/>
        </a:p>
      </dgm:t>
    </dgm:pt>
    <dgm:pt modelId="{D8A83C59-1035-4AA6-95C6-DD8C460BCEDE}" type="pres">
      <dgm:prSet presAssocID="{08577296-C1A7-499D-A6C3-57E47CFCC3BA}" presName="diagram" presStyleCnt="0">
        <dgm:presLayoutVars>
          <dgm:dir/>
          <dgm:resizeHandles val="exact"/>
        </dgm:presLayoutVars>
      </dgm:prSet>
      <dgm:spPr/>
      <dgm:t>
        <a:bodyPr/>
        <a:lstStyle/>
        <a:p>
          <a:endParaRPr lang="es-ES"/>
        </a:p>
      </dgm:t>
    </dgm:pt>
    <dgm:pt modelId="{C5494ECE-58AF-4CC7-934C-05E4F7F017E3}" type="pres">
      <dgm:prSet presAssocID="{C9FF628A-CE97-4E80-ABB9-B2E44332C1AC}" presName="node" presStyleLbl="node1" presStyleIdx="0" presStyleCnt="5">
        <dgm:presLayoutVars>
          <dgm:bulletEnabled val="1"/>
        </dgm:presLayoutVars>
      </dgm:prSet>
      <dgm:spPr/>
      <dgm:t>
        <a:bodyPr/>
        <a:lstStyle/>
        <a:p>
          <a:endParaRPr lang="es-ES"/>
        </a:p>
      </dgm:t>
    </dgm:pt>
    <dgm:pt modelId="{C1771F30-CCD0-4016-8989-30FD29F03D8D}" type="pres">
      <dgm:prSet presAssocID="{EE8528DA-CD54-43A8-A02D-FD429F089E19}" presName="sibTrans" presStyleLbl="sibTrans2D1" presStyleIdx="0" presStyleCnt="4"/>
      <dgm:spPr/>
      <dgm:t>
        <a:bodyPr/>
        <a:lstStyle/>
        <a:p>
          <a:endParaRPr lang="es-ES"/>
        </a:p>
      </dgm:t>
    </dgm:pt>
    <dgm:pt modelId="{EA1AF7A8-970F-4A1E-A197-06B34B1EBB42}" type="pres">
      <dgm:prSet presAssocID="{EE8528DA-CD54-43A8-A02D-FD429F089E19}" presName="connectorText" presStyleLbl="sibTrans2D1" presStyleIdx="0" presStyleCnt="4"/>
      <dgm:spPr/>
      <dgm:t>
        <a:bodyPr/>
        <a:lstStyle/>
        <a:p>
          <a:endParaRPr lang="es-ES"/>
        </a:p>
      </dgm:t>
    </dgm:pt>
    <dgm:pt modelId="{38279D75-BDF9-4E04-B425-EE96CAB613D1}" type="pres">
      <dgm:prSet presAssocID="{0709E707-D2D7-4153-8BA0-5E9AF8A16FF4}" presName="node" presStyleLbl="node1" presStyleIdx="1" presStyleCnt="5">
        <dgm:presLayoutVars>
          <dgm:bulletEnabled val="1"/>
        </dgm:presLayoutVars>
      </dgm:prSet>
      <dgm:spPr/>
      <dgm:t>
        <a:bodyPr/>
        <a:lstStyle/>
        <a:p>
          <a:endParaRPr lang="es-ES"/>
        </a:p>
      </dgm:t>
    </dgm:pt>
    <dgm:pt modelId="{C851DFAC-4EB4-4927-A1A2-B8E68181B994}" type="pres">
      <dgm:prSet presAssocID="{14101376-DDA2-4E9B-8E3A-DE6ADD80D17A}" presName="sibTrans" presStyleLbl="sibTrans2D1" presStyleIdx="1" presStyleCnt="4"/>
      <dgm:spPr/>
      <dgm:t>
        <a:bodyPr/>
        <a:lstStyle/>
        <a:p>
          <a:endParaRPr lang="es-ES"/>
        </a:p>
      </dgm:t>
    </dgm:pt>
    <dgm:pt modelId="{9CD07BAC-BE2D-4C27-93E0-45A72BE85174}" type="pres">
      <dgm:prSet presAssocID="{14101376-DDA2-4E9B-8E3A-DE6ADD80D17A}" presName="connectorText" presStyleLbl="sibTrans2D1" presStyleIdx="1" presStyleCnt="4"/>
      <dgm:spPr/>
      <dgm:t>
        <a:bodyPr/>
        <a:lstStyle/>
        <a:p>
          <a:endParaRPr lang="es-ES"/>
        </a:p>
      </dgm:t>
    </dgm:pt>
    <dgm:pt modelId="{E722DFA3-92BE-4B81-A00E-B9D31F5663BD}" type="pres">
      <dgm:prSet presAssocID="{9C99CE0B-3E96-493B-BD48-A8E9C1617A7F}" presName="node" presStyleLbl="node1" presStyleIdx="2" presStyleCnt="5" custLinFactNeighborX="-477">
        <dgm:presLayoutVars>
          <dgm:bulletEnabled val="1"/>
        </dgm:presLayoutVars>
      </dgm:prSet>
      <dgm:spPr/>
      <dgm:t>
        <a:bodyPr/>
        <a:lstStyle/>
        <a:p>
          <a:endParaRPr lang="es-ES"/>
        </a:p>
      </dgm:t>
    </dgm:pt>
    <dgm:pt modelId="{AF334C50-B634-4DA4-85DC-2248DD7FB59A}" type="pres">
      <dgm:prSet presAssocID="{B8CC875D-F642-4BC6-B6BB-5D1595CBE163}" presName="sibTrans" presStyleLbl="sibTrans2D1" presStyleIdx="2" presStyleCnt="4"/>
      <dgm:spPr/>
      <dgm:t>
        <a:bodyPr/>
        <a:lstStyle/>
        <a:p>
          <a:endParaRPr lang="es-ES"/>
        </a:p>
      </dgm:t>
    </dgm:pt>
    <dgm:pt modelId="{8922BFE9-AFB9-4969-9D94-394868FF118D}" type="pres">
      <dgm:prSet presAssocID="{B8CC875D-F642-4BC6-B6BB-5D1595CBE163}" presName="connectorText" presStyleLbl="sibTrans2D1" presStyleIdx="2" presStyleCnt="4"/>
      <dgm:spPr/>
      <dgm:t>
        <a:bodyPr/>
        <a:lstStyle/>
        <a:p>
          <a:endParaRPr lang="es-ES"/>
        </a:p>
      </dgm:t>
    </dgm:pt>
    <dgm:pt modelId="{C697FFFE-3682-4472-AAEC-C51007C2E66F}" type="pres">
      <dgm:prSet presAssocID="{D427C372-EF37-4F9C-981D-67220F29862B}" presName="node" presStyleLbl="node1" presStyleIdx="3" presStyleCnt="5">
        <dgm:presLayoutVars>
          <dgm:bulletEnabled val="1"/>
        </dgm:presLayoutVars>
      </dgm:prSet>
      <dgm:spPr/>
      <dgm:t>
        <a:bodyPr/>
        <a:lstStyle/>
        <a:p>
          <a:endParaRPr lang="es-ES"/>
        </a:p>
      </dgm:t>
    </dgm:pt>
    <dgm:pt modelId="{BF490491-ACB1-4589-BB89-59C27C7D9289}" type="pres">
      <dgm:prSet presAssocID="{3A701E76-FA8C-4A73-84F4-15E756AA1E20}" presName="sibTrans" presStyleLbl="sibTrans2D1" presStyleIdx="3" presStyleCnt="4"/>
      <dgm:spPr/>
      <dgm:t>
        <a:bodyPr/>
        <a:lstStyle/>
        <a:p>
          <a:endParaRPr lang="es-ES"/>
        </a:p>
      </dgm:t>
    </dgm:pt>
    <dgm:pt modelId="{A709DE46-7AD0-4A73-A748-164E979F4A3F}" type="pres">
      <dgm:prSet presAssocID="{3A701E76-FA8C-4A73-84F4-15E756AA1E20}" presName="connectorText" presStyleLbl="sibTrans2D1" presStyleIdx="3" presStyleCnt="4"/>
      <dgm:spPr/>
      <dgm:t>
        <a:bodyPr/>
        <a:lstStyle/>
        <a:p>
          <a:endParaRPr lang="es-ES"/>
        </a:p>
      </dgm:t>
    </dgm:pt>
    <dgm:pt modelId="{7A54F154-60C3-4AB8-B693-69DCEF445AED}" type="pres">
      <dgm:prSet presAssocID="{7FA76017-4CE8-4E7F-8E1A-AB79217DBE0B}" presName="node" presStyleLbl="node1" presStyleIdx="4" presStyleCnt="5" custLinFactNeighborX="612" custLinFactNeighborY="1020">
        <dgm:presLayoutVars>
          <dgm:bulletEnabled val="1"/>
        </dgm:presLayoutVars>
      </dgm:prSet>
      <dgm:spPr/>
      <dgm:t>
        <a:bodyPr/>
        <a:lstStyle/>
        <a:p>
          <a:endParaRPr lang="es-ES"/>
        </a:p>
      </dgm:t>
    </dgm:pt>
  </dgm:ptLst>
  <dgm:cxnLst>
    <dgm:cxn modelId="{803F060F-1360-423F-A581-84FF62648DF1}" srcId="{08577296-C1A7-499D-A6C3-57E47CFCC3BA}" destId="{C9FF628A-CE97-4E80-ABB9-B2E44332C1AC}" srcOrd="0" destOrd="0" parTransId="{B4CB2F47-4D59-4B9F-98C9-EFC9B07AEE68}" sibTransId="{EE8528DA-CD54-43A8-A02D-FD429F089E19}"/>
    <dgm:cxn modelId="{C0610708-E058-40E8-9E23-98AC2236432C}" type="presOf" srcId="{08577296-C1A7-499D-A6C3-57E47CFCC3BA}" destId="{D8A83C59-1035-4AA6-95C6-DD8C460BCEDE}" srcOrd="0" destOrd="0" presId="urn:microsoft.com/office/officeart/2005/8/layout/process5"/>
    <dgm:cxn modelId="{6FAC9579-71E0-471F-B772-F51A0109E0A6}" type="presOf" srcId="{3A701E76-FA8C-4A73-84F4-15E756AA1E20}" destId="{BF490491-ACB1-4589-BB89-59C27C7D9289}" srcOrd="0" destOrd="0" presId="urn:microsoft.com/office/officeart/2005/8/layout/process5"/>
    <dgm:cxn modelId="{41A955F0-2D27-4559-85EB-54AA768E520E}" type="presOf" srcId="{9C99CE0B-3E96-493B-BD48-A8E9C1617A7F}" destId="{E722DFA3-92BE-4B81-A00E-B9D31F5663BD}" srcOrd="0" destOrd="0" presId="urn:microsoft.com/office/officeart/2005/8/layout/process5"/>
    <dgm:cxn modelId="{A2AB6DCA-C4FB-4FE0-BC60-3B3A3BCD52E6}" srcId="{08577296-C1A7-499D-A6C3-57E47CFCC3BA}" destId="{0709E707-D2D7-4153-8BA0-5E9AF8A16FF4}" srcOrd="1" destOrd="0" parTransId="{F779237D-04BB-4C2D-B574-231862B8C34A}" sibTransId="{14101376-DDA2-4E9B-8E3A-DE6ADD80D17A}"/>
    <dgm:cxn modelId="{A9690D23-5175-45FE-B8F8-8AF2A1A4B818}" type="presOf" srcId="{7FA76017-4CE8-4E7F-8E1A-AB79217DBE0B}" destId="{7A54F154-60C3-4AB8-B693-69DCEF445AED}" srcOrd="0" destOrd="0" presId="urn:microsoft.com/office/officeart/2005/8/layout/process5"/>
    <dgm:cxn modelId="{DF609557-52C6-4BB8-B865-3EB8C70F720C}" srcId="{08577296-C1A7-499D-A6C3-57E47CFCC3BA}" destId="{9C99CE0B-3E96-493B-BD48-A8E9C1617A7F}" srcOrd="2" destOrd="0" parTransId="{5B5CB950-C828-45CA-B0E1-943DAF6AB533}" sibTransId="{B8CC875D-F642-4BC6-B6BB-5D1595CBE163}"/>
    <dgm:cxn modelId="{59F600E4-39D4-411D-B784-E33FEBFC9AB5}" type="presOf" srcId="{EE8528DA-CD54-43A8-A02D-FD429F089E19}" destId="{EA1AF7A8-970F-4A1E-A197-06B34B1EBB42}" srcOrd="1" destOrd="0" presId="urn:microsoft.com/office/officeart/2005/8/layout/process5"/>
    <dgm:cxn modelId="{70FF2F53-B520-49D1-A088-6E56B2EB0C57}" srcId="{08577296-C1A7-499D-A6C3-57E47CFCC3BA}" destId="{7FA76017-4CE8-4E7F-8E1A-AB79217DBE0B}" srcOrd="4" destOrd="0" parTransId="{23BFB418-49C8-4CE1-A921-38BC8D0F05EF}" sibTransId="{A16DABE5-BD62-4095-B5AC-163A13E836A5}"/>
    <dgm:cxn modelId="{3ACFA9AF-2BB1-40E7-82CC-786A5B62EDF1}" type="presOf" srcId="{14101376-DDA2-4E9B-8E3A-DE6ADD80D17A}" destId="{9CD07BAC-BE2D-4C27-93E0-45A72BE85174}" srcOrd="1" destOrd="0" presId="urn:microsoft.com/office/officeart/2005/8/layout/process5"/>
    <dgm:cxn modelId="{EF0083B7-FE1B-429B-9191-CD86BC83440A}" srcId="{08577296-C1A7-499D-A6C3-57E47CFCC3BA}" destId="{D427C372-EF37-4F9C-981D-67220F29862B}" srcOrd="3" destOrd="0" parTransId="{7531E2AF-90A4-4C37-BC94-7E6B58AC28E1}" sibTransId="{3A701E76-FA8C-4A73-84F4-15E756AA1E20}"/>
    <dgm:cxn modelId="{310D6691-ECF4-4BF5-ABB3-43B08315BB69}" type="presOf" srcId="{0709E707-D2D7-4153-8BA0-5E9AF8A16FF4}" destId="{38279D75-BDF9-4E04-B425-EE96CAB613D1}" srcOrd="0" destOrd="0" presId="urn:microsoft.com/office/officeart/2005/8/layout/process5"/>
    <dgm:cxn modelId="{649D233B-4909-475E-A3FF-59783D6DCB05}" type="presOf" srcId="{C9FF628A-CE97-4E80-ABB9-B2E44332C1AC}" destId="{C5494ECE-58AF-4CC7-934C-05E4F7F017E3}" srcOrd="0" destOrd="0" presId="urn:microsoft.com/office/officeart/2005/8/layout/process5"/>
    <dgm:cxn modelId="{F22DC623-7434-4FD6-8F8B-319986B9DE86}" type="presOf" srcId="{EE8528DA-CD54-43A8-A02D-FD429F089E19}" destId="{C1771F30-CCD0-4016-8989-30FD29F03D8D}" srcOrd="0" destOrd="0" presId="urn:microsoft.com/office/officeart/2005/8/layout/process5"/>
    <dgm:cxn modelId="{CF5826A7-B4AF-4301-AFFE-FFF6F6687C59}" type="presOf" srcId="{3A701E76-FA8C-4A73-84F4-15E756AA1E20}" destId="{A709DE46-7AD0-4A73-A748-164E979F4A3F}" srcOrd="1" destOrd="0" presId="urn:microsoft.com/office/officeart/2005/8/layout/process5"/>
    <dgm:cxn modelId="{F43082D1-70A1-4CB9-A42B-33FBB68D5D16}" type="presOf" srcId="{B8CC875D-F642-4BC6-B6BB-5D1595CBE163}" destId="{AF334C50-B634-4DA4-85DC-2248DD7FB59A}" srcOrd="0" destOrd="0" presId="urn:microsoft.com/office/officeart/2005/8/layout/process5"/>
    <dgm:cxn modelId="{B6510799-E703-4026-9F58-2114A4CF10E6}" type="presOf" srcId="{14101376-DDA2-4E9B-8E3A-DE6ADD80D17A}" destId="{C851DFAC-4EB4-4927-A1A2-B8E68181B994}" srcOrd="0" destOrd="0" presId="urn:microsoft.com/office/officeart/2005/8/layout/process5"/>
    <dgm:cxn modelId="{55C582C0-6DEE-45A5-8CD8-E00664AE808B}" type="presOf" srcId="{B8CC875D-F642-4BC6-B6BB-5D1595CBE163}" destId="{8922BFE9-AFB9-4969-9D94-394868FF118D}" srcOrd="1" destOrd="0" presId="urn:microsoft.com/office/officeart/2005/8/layout/process5"/>
    <dgm:cxn modelId="{83D0D6AA-CBC5-4F13-8371-F9C00137E436}" type="presOf" srcId="{D427C372-EF37-4F9C-981D-67220F29862B}" destId="{C697FFFE-3682-4472-AAEC-C51007C2E66F}" srcOrd="0" destOrd="0" presId="urn:microsoft.com/office/officeart/2005/8/layout/process5"/>
    <dgm:cxn modelId="{F0BF560D-6863-4A3A-8355-E56830F9232A}" type="presParOf" srcId="{D8A83C59-1035-4AA6-95C6-DD8C460BCEDE}" destId="{C5494ECE-58AF-4CC7-934C-05E4F7F017E3}" srcOrd="0" destOrd="0" presId="urn:microsoft.com/office/officeart/2005/8/layout/process5"/>
    <dgm:cxn modelId="{52DD63EC-F017-4550-A3FB-B30790449C5D}" type="presParOf" srcId="{D8A83C59-1035-4AA6-95C6-DD8C460BCEDE}" destId="{C1771F30-CCD0-4016-8989-30FD29F03D8D}" srcOrd="1" destOrd="0" presId="urn:microsoft.com/office/officeart/2005/8/layout/process5"/>
    <dgm:cxn modelId="{149D3983-4C65-40D6-AF59-891DA2F5736D}" type="presParOf" srcId="{C1771F30-CCD0-4016-8989-30FD29F03D8D}" destId="{EA1AF7A8-970F-4A1E-A197-06B34B1EBB42}" srcOrd="0" destOrd="0" presId="urn:microsoft.com/office/officeart/2005/8/layout/process5"/>
    <dgm:cxn modelId="{0BD2646A-EEE8-4C34-8653-34DA0BA46E44}" type="presParOf" srcId="{D8A83C59-1035-4AA6-95C6-DD8C460BCEDE}" destId="{38279D75-BDF9-4E04-B425-EE96CAB613D1}" srcOrd="2" destOrd="0" presId="urn:microsoft.com/office/officeart/2005/8/layout/process5"/>
    <dgm:cxn modelId="{E9B6A433-6BBE-49FE-813A-5D1716192ADB}" type="presParOf" srcId="{D8A83C59-1035-4AA6-95C6-DD8C460BCEDE}" destId="{C851DFAC-4EB4-4927-A1A2-B8E68181B994}" srcOrd="3" destOrd="0" presId="urn:microsoft.com/office/officeart/2005/8/layout/process5"/>
    <dgm:cxn modelId="{3C14B734-689D-440B-9EAB-01429ABE1C7F}" type="presParOf" srcId="{C851DFAC-4EB4-4927-A1A2-B8E68181B994}" destId="{9CD07BAC-BE2D-4C27-93E0-45A72BE85174}" srcOrd="0" destOrd="0" presId="urn:microsoft.com/office/officeart/2005/8/layout/process5"/>
    <dgm:cxn modelId="{A412E273-62C2-4167-9A3B-A5EB29061957}" type="presParOf" srcId="{D8A83C59-1035-4AA6-95C6-DD8C460BCEDE}" destId="{E722DFA3-92BE-4B81-A00E-B9D31F5663BD}" srcOrd="4" destOrd="0" presId="urn:microsoft.com/office/officeart/2005/8/layout/process5"/>
    <dgm:cxn modelId="{8BE73A68-6C1D-4512-9FE7-7FA65DBCD835}" type="presParOf" srcId="{D8A83C59-1035-4AA6-95C6-DD8C460BCEDE}" destId="{AF334C50-B634-4DA4-85DC-2248DD7FB59A}" srcOrd="5" destOrd="0" presId="urn:microsoft.com/office/officeart/2005/8/layout/process5"/>
    <dgm:cxn modelId="{2F01731A-DD29-4052-9C2D-2640EE1325F4}" type="presParOf" srcId="{AF334C50-B634-4DA4-85DC-2248DD7FB59A}" destId="{8922BFE9-AFB9-4969-9D94-394868FF118D}" srcOrd="0" destOrd="0" presId="urn:microsoft.com/office/officeart/2005/8/layout/process5"/>
    <dgm:cxn modelId="{1F09CD38-E2A6-43E0-B356-4A3DBED6614F}" type="presParOf" srcId="{D8A83C59-1035-4AA6-95C6-DD8C460BCEDE}" destId="{C697FFFE-3682-4472-AAEC-C51007C2E66F}" srcOrd="6" destOrd="0" presId="urn:microsoft.com/office/officeart/2005/8/layout/process5"/>
    <dgm:cxn modelId="{0C843904-1D1E-42C7-B263-040FD9EA6549}" type="presParOf" srcId="{D8A83C59-1035-4AA6-95C6-DD8C460BCEDE}" destId="{BF490491-ACB1-4589-BB89-59C27C7D9289}" srcOrd="7" destOrd="0" presId="urn:microsoft.com/office/officeart/2005/8/layout/process5"/>
    <dgm:cxn modelId="{1AEF16B5-F603-43B0-9E8E-4BD68013F2BE}" type="presParOf" srcId="{BF490491-ACB1-4589-BB89-59C27C7D9289}" destId="{A709DE46-7AD0-4A73-A748-164E979F4A3F}" srcOrd="0" destOrd="0" presId="urn:microsoft.com/office/officeart/2005/8/layout/process5"/>
    <dgm:cxn modelId="{B2059B7B-882E-4FBC-8EE2-FAC1F83455C8}" type="presParOf" srcId="{D8A83C59-1035-4AA6-95C6-DD8C460BCEDE}" destId="{7A54F154-60C3-4AB8-B693-69DCEF445AED}" srcOrd="8" destOrd="0" presId="urn:microsoft.com/office/officeart/2005/8/layout/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494ECE-58AF-4CC7-934C-05E4F7F017E3}">
      <dsp:nvSpPr>
        <dsp:cNvPr id="0" name=""/>
        <dsp:cNvSpPr/>
      </dsp:nvSpPr>
      <dsp:spPr>
        <a:xfrm>
          <a:off x="9154" y="520460"/>
          <a:ext cx="2736090" cy="1641654"/>
        </a:xfrm>
        <a:prstGeom prst="roundRect">
          <a:avLst>
            <a:gd name="adj" fmla="val 10000"/>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s-ES" sz="2200" kern="1200" dirty="0" smtClean="0"/>
            <a:t>FASE I</a:t>
          </a:r>
        </a:p>
        <a:p>
          <a:pPr lvl="0" algn="ctr" defTabSz="977900">
            <a:lnSpc>
              <a:spcPct val="90000"/>
            </a:lnSpc>
            <a:spcBef>
              <a:spcPct val="0"/>
            </a:spcBef>
            <a:spcAft>
              <a:spcPct val="35000"/>
            </a:spcAft>
          </a:pPr>
          <a:r>
            <a:rPr lang="es-ES" sz="2200" kern="1200" dirty="0" smtClean="0"/>
            <a:t>PRIMER </a:t>
          </a:r>
          <a:r>
            <a:rPr lang="es-ES" sz="2200" kern="1200" dirty="0" smtClean="0"/>
            <a:t>REGISTRO Y PROGRAMACIÓN</a:t>
          </a:r>
          <a:endParaRPr lang="es-ES" sz="2200" kern="1200" dirty="0"/>
        </a:p>
      </dsp:txBody>
      <dsp:txXfrm>
        <a:off x="57236" y="568542"/>
        <a:ext cx="2639926" cy="1545490"/>
      </dsp:txXfrm>
    </dsp:sp>
    <dsp:sp modelId="{C1771F30-CCD0-4016-8989-30FD29F03D8D}">
      <dsp:nvSpPr>
        <dsp:cNvPr id="0" name=""/>
        <dsp:cNvSpPr/>
      </dsp:nvSpPr>
      <dsp:spPr>
        <a:xfrm>
          <a:off x="2986020" y="1002012"/>
          <a:ext cx="580051" cy="678550"/>
        </a:xfrm>
        <a:prstGeom prst="rightArrow">
          <a:avLst>
            <a:gd name="adj1" fmla="val 60000"/>
            <a:gd name="adj2" fmla="val 50000"/>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s-ES" sz="1800" kern="1200"/>
        </a:p>
      </dsp:txBody>
      <dsp:txXfrm>
        <a:off x="2986020" y="1137722"/>
        <a:ext cx="406036" cy="407130"/>
      </dsp:txXfrm>
    </dsp:sp>
    <dsp:sp modelId="{38279D75-BDF9-4E04-B425-EE96CAB613D1}">
      <dsp:nvSpPr>
        <dsp:cNvPr id="0" name=""/>
        <dsp:cNvSpPr/>
      </dsp:nvSpPr>
      <dsp:spPr>
        <a:xfrm>
          <a:off x="3839681" y="520460"/>
          <a:ext cx="2736090" cy="1641654"/>
        </a:xfrm>
        <a:prstGeom prst="roundRect">
          <a:avLst>
            <a:gd name="adj" fmla="val 10000"/>
          </a:avLst>
        </a:prstGeom>
        <a:solidFill>
          <a:schemeClr val="accent1">
            <a:alpha val="90000"/>
            <a:hueOff val="0"/>
            <a:satOff val="0"/>
            <a:lumOff val="0"/>
            <a:alphaOff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s-ES" sz="2200" kern="1200" smtClean="0"/>
            <a:t>FASE II</a:t>
          </a:r>
        </a:p>
        <a:p>
          <a:pPr lvl="0" algn="ctr" defTabSz="977900">
            <a:lnSpc>
              <a:spcPct val="90000"/>
            </a:lnSpc>
            <a:spcBef>
              <a:spcPct val="0"/>
            </a:spcBef>
            <a:spcAft>
              <a:spcPct val="35000"/>
            </a:spcAft>
          </a:pPr>
          <a:r>
            <a:rPr lang="es-ES" sz="2200" kern="1200" smtClean="0"/>
            <a:t>ASIGNACION DE TURNOS DE ATENCIÓN</a:t>
          </a:r>
          <a:endParaRPr lang="es-ES" sz="2200" kern="1200" dirty="0"/>
        </a:p>
      </dsp:txBody>
      <dsp:txXfrm>
        <a:off x="3887763" y="568542"/>
        <a:ext cx="2639926" cy="1545490"/>
      </dsp:txXfrm>
    </dsp:sp>
    <dsp:sp modelId="{C851DFAC-4EB4-4927-A1A2-B8E68181B994}">
      <dsp:nvSpPr>
        <dsp:cNvPr id="0" name=""/>
        <dsp:cNvSpPr/>
      </dsp:nvSpPr>
      <dsp:spPr>
        <a:xfrm>
          <a:off x="6813676" y="1002012"/>
          <a:ext cx="573134" cy="678550"/>
        </a:xfrm>
        <a:prstGeom prst="rightArrow">
          <a:avLst>
            <a:gd name="adj1" fmla="val 60000"/>
            <a:gd name="adj2" fmla="val 50000"/>
          </a:avLst>
        </a:prstGeom>
        <a:solidFill>
          <a:schemeClr val="accent1">
            <a:shade val="90000"/>
            <a:hueOff val="62085"/>
            <a:satOff val="-4405"/>
            <a:lumOff val="114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s-ES" sz="1800" kern="1200"/>
        </a:p>
      </dsp:txBody>
      <dsp:txXfrm>
        <a:off x="6813676" y="1137722"/>
        <a:ext cx="401194" cy="407130"/>
      </dsp:txXfrm>
    </dsp:sp>
    <dsp:sp modelId="{E722DFA3-92BE-4B81-A00E-B9D31F5663BD}">
      <dsp:nvSpPr>
        <dsp:cNvPr id="0" name=""/>
        <dsp:cNvSpPr/>
      </dsp:nvSpPr>
      <dsp:spPr>
        <a:xfrm>
          <a:off x="7657156" y="520460"/>
          <a:ext cx="2736090" cy="1641654"/>
        </a:xfrm>
        <a:prstGeom prst="roundRect">
          <a:avLst>
            <a:gd name="adj" fmla="val 10000"/>
          </a:avLst>
        </a:prstGeom>
        <a:solidFill>
          <a:schemeClr val="accent1">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s-ES" sz="2200" kern="1200" smtClean="0"/>
            <a:t>FASE III</a:t>
          </a:r>
        </a:p>
        <a:p>
          <a:pPr lvl="0" algn="ctr" defTabSz="977900">
            <a:lnSpc>
              <a:spcPct val="90000"/>
            </a:lnSpc>
            <a:spcBef>
              <a:spcPct val="0"/>
            </a:spcBef>
            <a:spcAft>
              <a:spcPct val="35000"/>
            </a:spcAft>
          </a:pPr>
          <a:r>
            <a:rPr lang="es-ES" sz="2200" kern="1200" smtClean="0"/>
            <a:t>ENFERMERIA</a:t>
          </a:r>
          <a:endParaRPr lang="es-ES" sz="2200" kern="1200" dirty="0"/>
        </a:p>
      </dsp:txBody>
      <dsp:txXfrm>
        <a:off x="7705238" y="568542"/>
        <a:ext cx="2639926" cy="1545490"/>
      </dsp:txXfrm>
    </dsp:sp>
    <dsp:sp modelId="{AF334C50-B634-4DA4-85DC-2248DD7FB59A}">
      <dsp:nvSpPr>
        <dsp:cNvPr id="0" name=""/>
        <dsp:cNvSpPr/>
      </dsp:nvSpPr>
      <dsp:spPr>
        <a:xfrm rot="5383602">
          <a:off x="8741620" y="2353641"/>
          <a:ext cx="580057" cy="678550"/>
        </a:xfrm>
        <a:prstGeom prst="rightArrow">
          <a:avLst>
            <a:gd name="adj1" fmla="val 60000"/>
            <a:gd name="adj2" fmla="val 50000"/>
          </a:avLst>
        </a:prstGeom>
        <a:solidFill>
          <a:schemeClr val="accent1">
            <a:shade val="90000"/>
            <a:hueOff val="124170"/>
            <a:satOff val="-8809"/>
            <a:lumOff val="2290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s-ES" sz="1800" kern="1200"/>
        </a:p>
      </dsp:txBody>
      <dsp:txXfrm rot="-5400000">
        <a:off x="8827668" y="2402888"/>
        <a:ext cx="407130" cy="406040"/>
      </dsp:txXfrm>
    </dsp:sp>
    <dsp:sp modelId="{C697FFFE-3682-4472-AAEC-C51007C2E66F}">
      <dsp:nvSpPr>
        <dsp:cNvPr id="0" name=""/>
        <dsp:cNvSpPr/>
      </dsp:nvSpPr>
      <dsp:spPr>
        <a:xfrm>
          <a:off x="7670208" y="3256551"/>
          <a:ext cx="2736090" cy="1641654"/>
        </a:xfrm>
        <a:prstGeom prst="roundRect">
          <a:avLst>
            <a:gd name="adj" fmla="val 10000"/>
          </a:avLst>
        </a:prstGeom>
        <a:solidFill>
          <a:schemeClr val="accent1">
            <a:alpha val="90000"/>
            <a:hueOff val="0"/>
            <a:satOff val="0"/>
            <a:lumOff val="0"/>
            <a:alphaOff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s-ES" sz="2200" kern="1200" smtClean="0"/>
            <a:t>FASE IV</a:t>
          </a:r>
        </a:p>
        <a:p>
          <a:pPr lvl="0" algn="ctr" defTabSz="977900">
            <a:lnSpc>
              <a:spcPct val="90000"/>
            </a:lnSpc>
            <a:spcBef>
              <a:spcPct val="0"/>
            </a:spcBef>
            <a:spcAft>
              <a:spcPct val="35000"/>
            </a:spcAft>
          </a:pPr>
          <a:r>
            <a:rPr lang="es-ES" sz="2200" kern="1200" smtClean="0"/>
            <a:t>REVISIÓN MEDICA</a:t>
          </a:r>
          <a:endParaRPr lang="es-ES" sz="2200" kern="1200" dirty="0"/>
        </a:p>
      </dsp:txBody>
      <dsp:txXfrm>
        <a:off x="7718290" y="3304633"/>
        <a:ext cx="2639926" cy="1545490"/>
      </dsp:txXfrm>
    </dsp:sp>
    <dsp:sp modelId="{BF490491-ACB1-4589-BB89-59C27C7D9289}">
      <dsp:nvSpPr>
        <dsp:cNvPr id="0" name=""/>
        <dsp:cNvSpPr/>
      </dsp:nvSpPr>
      <dsp:spPr>
        <a:xfrm rot="10784906">
          <a:off x="6861936" y="3746405"/>
          <a:ext cx="571181" cy="678550"/>
        </a:xfrm>
        <a:prstGeom prst="rightArrow">
          <a:avLst>
            <a:gd name="adj1" fmla="val 60000"/>
            <a:gd name="adj2" fmla="val 50000"/>
          </a:avLst>
        </a:prstGeom>
        <a:solidFill>
          <a:schemeClr val="accent1">
            <a:shade val="90000"/>
            <a:hueOff val="186255"/>
            <a:satOff val="-13214"/>
            <a:lumOff val="3435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s-ES" sz="1800" kern="1200"/>
        </a:p>
      </dsp:txBody>
      <dsp:txXfrm rot="10800000">
        <a:off x="7033289" y="3881739"/>
        <a:ext cx="399827" cy="407130"/>
      </dsp:txXfrm>
    </dsp:sp>
    <dsp:sp modelId="{7A54F154-60C3-4AB8-B693-69DCEF445AED}">
      <dsp:nvSpPr>
        <dsp:cNvPr id="0" name=""/>
        <dsp:cNvSpPr/>
      </dsp:nvSpPr>
      <dsp:spPr>
        <a:xfrm>
          <a:off x="3856426" y="3273296"/>
          <a:ext cx="2736090" cy="1641654"/>
        </a:xfrm>
        <a:prstGeom prst="roundRect">
          <a:avLst>
            <a:gd name="adj" fmla="val 10000"/>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s-ES" sz="2200" kern="1200" smtClean="0"/>
            <a:t>FINAL</a:t>
          </a:r>
          <a:endParaRPr lang="es-ES" sz="2200" kern="1200" dirty="0"/>
        </a:p>
      </dsp:txBody>
      <dsp:txXfrm>
        <a:off x="3904508" y="3321378"/>
        <a:ext cx="2639926" cy="154549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7" name="Date Placeholder 6"/>
          <p:cNvSpPr>
            <a:spLocks noGrp="1"/>
          </p:cNvSpPr>
          <p:nvPr>
            <p:ph type="dt" sz="half" idx="10"/>
          </p:nvPr>
        </p:nvSpPr>
        <p:spPr/>
        <p:txBody>
          <a:bodyPr/>
          <a:lstStyle/>
          <a:p>
            <a:fld id="{80B1707D-90E0-4F85-8AC2-84A98605F6D1}" type="datetimeFigureOut">
              <a:rPr lang="en-US" smtClean="0"/>
              <a:t>6/18/2019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F1D48D-5A89-4815-97FB-3155432E415D}" type="slidenum">
              <a:rPr lang="en-US" smtClean="0"/>
              <a:t>‹Nº›</a:t>
            </a:fld>
            <a:endParaRPr lang="en-US"/>
          </a:p>
        </p:txBody>
      </p:sp>
    </p:spTree>
    <p:extLst>
      <p:ext uri="{BB962C8B-B14F-4D97-AF65-F5344CB8AC3E}">
        <p14:creationId xmlns:p14="http://schemas.microsoft.com/office/powerpoint/2010/main" val="3873107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0B1707D-90E0-4F85-8AC2-84A98605F6D1}" type="datetimeFigureOut">
              <a:rPr lang="en-US" smtClean="0"/>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1D48D-5A89-4815-97FB-3155432E415D}" type="slidenum">
              <a:rPr lang="en-US" smtClean="0"/>
              <a:t>‹Nº›</a:t>
            </a:fld>
            <a:endParaRPr lang="en-US"/>
          </a:p>
        </p:txBody>
      </p:sp>
    </p:spTree>
    <p:extLst>
      <p:ext uri="{BB962C8B-B14F-4D97-AF65-F5344CB8AC3E}">
        <p14:creationId xmlns:p14="http://schemas.microsoft.com/office/powerpoint/2010/main" val="35903156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0B1707D-90E0-4F85-8AC2-84A98605F6D1}" type="datetimeFigureOut">
              <a:rPr lang="en-US" smtClean="0"/>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1D48D-5A89-4815-97FB-3155432E415D}" type="slidenum">
              <a:rPr lang="en-US" smtClean="0"/>
              <a:t>‹Nº›</a:t>
            </a:fld>
            <a:endParaRPr lang="en-US"/>
          </a:p>
        </p:txBody>
      </p:sp>
    </p:spTree>
    <p:extLst>
      <p:ext uri="{BB962C8B-B14F-4D97-AF65-F5344CB8AC3E}">
        <p14:creationId xmlns:p14="http://schemas.microsoft.com/office/powerpoint/2010/main" val="23636662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0B1707D-90E0-4F85-8AC2-84A98605F6D1}" type="datetimeFigureOut">
              <a:rPr lang="en-US" smtClean="0"/>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1D48D-5A89-4815-97FB-3155432E415D}" type="slidenum">
              <a:rPr lang="en-US" smtClean="0"/>
              <a:t>‹Nº›</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860301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0B1707D-90E0-4F85-8AC2-84A98605F6D1}" type="datetimeFigureOut">
              <a:rPr lang="en-US" smtClean="0"/>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1D48D-5A89-4815-97FB-3155432E415D}" type="slidenum">
              <a:rPr lang="en-US" smtClean="0"/>
              <a:t>‹Nº›</a:t>
            </a:fld>
            <a:endParaRPr lang="en-US"/>
          </a:p>
        </p:txBody>
      </p:sp>
    </p:spTree>
    <p:extLst>
      <p:ext uri="{BB962C8B-B14F-4D97-AF65-F5344CB8AC3E}">
        <p14:creationId xmlns:p14="http://schemas.microsoft.com/office/powerpoint/2010/main" val="3661404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smtClean="0"/>
              <a:t>Editar el estilo de texto del patrón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smtClean="0"/>
              <a:t>Editar el estilo de texto del patrón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80B1707D-90E0-4F85-8AC2-84A98605F6D1}" type="datetimeFigureOut">
              <a:rPr lang="en-US" smtClean="0"/>
              <a:t>6/18/2019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F1D48D-5A89-4815-97FB-3155432E415D}" type="slidenum">
              <a:rPr lang="en-US" smtClean="0"/>
              <a:t>‹Nº›</a:t>
            </a:fld>
            <a:endParaRPr lang="en-US"/>
          </a:p>
        </p:txBody>
      </p:sp>
    </p:spTree>
    <p:extLst>
      <p:ext uri="{BB962C8B-B14F-4D97-AF65-F5344CB8AC3E}">
        <p14:creationId xmlns:p14="http://schemas.microsoft.com/office/powerpoint/2010/main" val="34444145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80B1707D-90E0-4F85-8AC2-84A98605F6D1}" type="datetimeFigureOut">
              <a:rPr lang="en-US" smtClean="0"/>
              <a:t>6/18/2019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F1D48D-5A89-4815-97FB-3155432E415D}" type="slidenum">
              <a:rPr lang="en-US" smtClean="0"/>
              <a:t>‹Nº›</a:t>
            </a:fld>
            <a:endParaRPr lang="en-US"/>
          </a:p>
        </p:txBody>
      </p:sp>
    </p:spTree>
    <p:extLst>
      <p:ext uri="{BB962C8B-B14F-4D97-AF65-F5344CB8AC3E}">
        <p14:creationId xmlns:p14="http://schemas.microsoft.com/office/powerpoint/2010/main" val="23293516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0B1707D-90E0-4F85-8AC2-84A98605F6D1}" type="datetimeFigureOut">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1D48D-5A89-4815-97FB-3155432E415D}" type="slidenum">
              <a:rPr lang="en-US" smtClean="0"/>
              <a:t>‹Nº›</a:t>
            </a:fld>
            <a:endParaRPr lang="en-US"/>
          </a:p>
        </p:txBody>
      </p:sp>
    </p:spTree>
    <p:extLst>
      <p:ext uri="{BB962C8B-B14F-4D97-AF65-F5344CB8AC3E}">
        <p14:creationId xmlns:p14="http://schemas.microsoft.com/office/powerpoint/2010/main" val="31237474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0B1707D-90E0-4F85-8AC2-84A98605F6D1}" type="datetimeFigureOut">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1D48D-5A89-4815-97FB-3155432E415D}" type="slidenum">
              <a:rPr lang="en-US" smtClean="0"/>
              <a:t>‹Nº›</a:t>
            </a:fld>
            <a:endParaRPr lang="en-US"/>
          </a:p>
        </p:txBody>
      </p:sp>
    </p:spTree>
    <p:extLst>
      <p:ext uri="{BB962C8B-B14F-4D97-AF65-F5344CB8AC3E}">
        <p14:creationId xmlns:p14="http://schemas.microsoft.com/office/powerpoint/2010/main" val="41138464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0B1707D-90E0-4F85-8AC2-84A98605F6D1}" type="datetimeFigureOut">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1D48D-5A89-4815-97FB-3155432E415D}" type="slidenum">
              <a:rPr lang="en-US" smtClean="0"/>
              <a:t>‹Nº›</a:t>
            </a:fld>
            <a:endParaRPr lang="en-US"/>
          </a:p>
        </p:txBody>
      </p:sp>
    </p:spTree>
    <p:extLst>
      <p:ext uri="{BB962C8B-B14F-4D97-AF65-F5344CB8AC3E}">
        <p14:creationId xmlns:p14="http://schemas.microsoft.com/office/powerpoint/2010/main" val="3594201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smtClean="0"/>
              <a:t>Haga clic para modificar el estilo de título del patrón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80B1707D-90E0-4F85-8AC2-84A98605F6D1}" type="datetimeFigureOut">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1D48D-5A89-4815-97FB-3155432E415D}" type="slidenum">
              <a:rPr lang="en-US" smtClean="0"/>
              <a:t>‹Nº›</a:t>
            </a:fld>
            <a:endParaRPr lang="en-US"/>
          </a:p>
        </p:txBody>
      </p:sp>
    </p:spTree>
    <p:extLst>
      <p:ext uri="{BB962C8B-B14F-4D97-AF65-F5344CB8AC3E}">
        <p14:creationId xmlns:p14="http://schemas.microsoft.com/office/powerpoint/2010/main" val="38245270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0B1707D-90E0-4F85-8AC2-84A98605F6D1}" type="datetimeFigureOut">
              <a:rPr lang="en-US" smtClean="0"/>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1D48D-5A89-4815-97FB-3155432E415D}" type="slidenum">
              <a:rPr lang="en-US" smtClean="0"/>
              <a:t>‹Nº›</a:t>
            </a:fld>
            <a:endParaRPr lang="en-US"/>
          </a:p>
        </p:txBody>
      </p:sp>
    </p:spTree>
    <p:extLst>
      <p:ext uri="{BB962C8B-B14F-4D97-AF65-F5344CB8AC3E}">
        <p14:creationId xmlns:p14="http://schemas.microsoft.com/office/powerpoint/2010/main" val="11302454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20000" y="2505075"/>
            <a:ext cx="5025216"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smtClean="0"/>
              <a:t>Editar el estilo de texto del patrón</a:t>
            </a:r>
          </a:p>
        </p:txBody>
      </p:sp>
      <p:sp>
        <p:nvSpPr>
          <p:cNvPr id="6" name="Content Placeholder 5"/>
          <p:cNvSpPr>
            <a:spLocks noGrp="1"/>
          </p:cNvSpPr>
          <p:nvPr>
            <p:ph sz="quarter" idx="4"/>
          </p:nvPr>
        </p:nvSpPr>
        <p:spPr>
          <a:xfrm>
            <a:off x="6319840" y="2505075"/>
            <a:ext cx="503554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0B1707D-90E0-4F85-8AC2-84A98605F6D1}" type="datetimeFigureOut">
              <a:rPr lang="en-US" smtClean="0"/>
              <a:t>6/18/2019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F1D48D-5A89-4815-97FB-3155432E415D}" type="slidenum">
              <a:rPr lang="en-US" smtClean="0"/>
              <a:t>‹Nº›</a:t>
            </a:fld>
            <a:endParaRPr lang="en-US"/>
          </a:p>
        </p:txBody>
      </p:sp>
    </p:spTree>
    <p:extLst>
      <p:ext uri="{BB962C8B-B14F-4D97-AF65-F5344CB8AC3E}">
        <p14:creationId xmlns:p14="http://schemas.microsoft.com/office/powerpoint/2010/main" val="5822632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0B1707D-90E0-4F85-8AC2-84A98605F6D1}" type="datetimeFigureOut">
              <a:rPr lang="en-US" smtClean="0"/>
              <a:t>6/18/2019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F1D48D-5A89-4815-97FB-3155432E415D}" type="slidenum">
              <a:rPr lang="en-US" smtClean="0"/>
              <a:t>‹Nº›</a:t>
            </a:fld>
            <a:endParaRPr lang="en-US"/>
          </a:p>
        </p:txBody>
      </p:sp>
    </p:spTree>
    <p:extLst>
      <p:ext uri="{BB962C8B-B14F-4D97-AF65-F5344CB8AC3E}">
        <p14:creationId xmlns:p14="http://schemas.microsoft.com/office/powerpoint/2010/main" val="26249301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B1707D-90E0-4F85-8AC2-84A98605F6D1}" type="datetimeFigureOut">
              <a:rPr lang="en-US" smtClean="0"/>
              <a:t>6/18/2019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F1D48D-5A89-4815-97FB-3155432E415D}" type="slidenum">
              <a:rPr lang="en-US" smtClean="0"/>
              <a:t>‹Nº›</a:t>
            </a:fld>
            <a:endParaRPr lang="en-US"/>
          </a:p>
        </p:txBody>
      </p:sp>
    </p:spTree>
    <p:extLst>
      <p:ext uri="{BB962C8B-B14F-4D97-AF65-F5344CB8AC3E}">
        <p14:creationId xmlns:p14="http://schemas.microsoft.com/office/powerpoint/2010/main" val="9294587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0B1707D-90E0-4F85-8AC2-84A98605F6D1}" type="datetimeFigureOut">
              <a:rPr lang="en-US" smtClean="0"/>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1D48D-5A89-4815-97FB-3155432E415D}" type="slidenum">
              <a:rPr lang="en-US" smtClean="0"/>
              <a:t>‹Nº›</a:t>
            </a:fld>
            <a:endParaRPr lang="en-US"/>
          </a:p>
        </p:txBody>
      </p:sp>
    </p:spTree>
    <p:extLst>
      <p:ext uri="{BB962C8B-B14F-4D97-AF65-F5344CB8AC3E}">
        <p14:creationId xmlns:p14="http://schemas.microsoft.com/office/powerpoint/2010/main" val="3132291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0B1707D-90E0-4F85-8AC2-84A98605F6D1}" type="datetimeFigureOut">
              <a:rPr lang="en-US" smtClean="0"/>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1D48D-5A89-4815-97FB-3155432E415D}" type="slidenum">
              <a:rPr lang="en-US" smtClean="0"/>
              <a:t>‹Nº›</a:t>
            </a:fld>
            <a:endParaRPr lang="en-US"/>
          </a:p>
        </p:txBody>
      </p:sp>
    </p:spTree>
    <p:extLst>
      <p:ext uri="{BB962C8B-B14F-4D97-AF65-F5344CB8AC3E}">
        <p14:creationId xmlns:p14="http://schemas.microsoft.com/office/powerpoint/2010/main" val="38317666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0B1707D-90E0-4F85-8AC2-84A98605F6D1}" type="datetimeFigureOut">
              <a:rPr lang="en-US" smtClean="0"/>
              <a:t>6/18/2019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5F1D48D-5A89-4815-97FB-3155432E415D}" type="slidenum">
              <a:rPr lang="en-US" smtClean="0"/>
              <a:t>‹Nº›</a:t>
            </a:fld>
            <a:endParaRPr lang="en-US"/>
          </a:p>
        </p:txBody>
      </p:sp>
    </p:spTree>
    <p:extLst>
      <p:ext uri="{BB962C8B-B14F-4D97-AF65-F5344CB8AC3E}">
        <p14:creationId xmlns:p14="http://schemas.microsoft.com/office/powerpoint/2010/main" val="9645269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microsoft.com/office/2007/relationships/hdphoto" Target="../media/hdphoto1.wdp"/><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6.png"/><Relationship Id="rId7"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07/relationships/hdphoto" Target="../media/hdphoto3.wdp"/><Relationship Id="rId11" Type="http://schemas.openxmlformats.org/officeDocument/2006/relationships/image" Target="../media/image10.png"/><Relationship Id="rId5" Type="http://schemas.openxmlformats.org/officeDocument/2006/relationships/image" Target="../media/image7.png"/><Relationship Id="rId10" Type="http://schemas.microsoft.com/office/2007/relationships/hdphoto" Target="../media/hdphoto1.wdp"/><Relationship Id="rId4" Type="http://schemas.microsoft.com/office/2007/relationships/hdphoto" Target="../media/hdphoto2.wdp"/><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0.png"/><Relationship Id="rId5" Type="http://schemas.microsoft.com/office/2007/relationships/hdphoto" Target="../media/hdphoto1.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microsoft.com/office/2007/relationships/hdphoto" Target="../media/hdphoto6.wdp"/><Relationship Id="rId3" Type="http://schemas.microsoft.com/office/2007/relationships/hdphoto" Target="../media/hdphoto1.wdp"/><Relationship Id="rId7" Type="http://schemas.microsoft.com/office/2007/relationships/hdphoto" Target="../media/hdphoto4.wdp"/><Relationship Id="rId12"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4.png"/><Relationship Id="rId5" Type="http://schemas.microsoft.com/office/2007/relationships/hdphoto" Target="../media/hdphoto3.wdp"/><Relationship Id="rId10" Type="http://schemas.openxmlformats.org/officeDocument/2006/relationships/image" Target="../media/image2.png"/><Relationship Id="rId4" Type="http://schemas.openxmlformats.org/officeDocument/2006/relationships/image" Target="../media/image7.png"/><Relationship Id="rId9" Type="http://schemas.microsoft.com/office/2007/relationships/hdphoto" Target="../media/hdphoto5.wdp"/></Relationships>
</file>

<file path=ppt/slides/_rels/slide7.xml.rels><?xml version="1.0" encoding="UTF-8" standalone="yes"?>
<Relationships xmlns="http://schemas.openxmlformats.org/package/2006/relationships"><Relationship Id="rId8" Type="http://schemas.microsoft.com/office/2007/relationships/hdphoto" Target="../media/hdphoto8.wdp"/><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07/relationships/hdphoto" Target="../media/hdphoto7.wdp"/><Relationship Id="rId5" Type="http://schemas.openxmlformats.org/officeDocument/2006/relationships/image" Target="../media/image16.png"/><Relationship Id="rId4" Type="http://schemas.microsoft.com/office/2007/relationships/hdphoto" Target="../media/hdphoto1.wdp"/><Relationship Id="rId9" Type="http://schemas.openxmlformats.org/officeDocument/2006/relationships/image" Target="../media/image18.jpeg"/></Relationships>
</file>

<file path=ppt/slides/_rels/slide8.xml.rels><?xml version="1.0" encoding="UTF-8" standalone="yes"?>
<Relationships xmlns="http://schemas.openxmlformats.org/package/2006/relationships"><Relationship Id="rId8" Type="http://schemas.microsoft.com/office/2007/relationships/hdphoto" Target="../media/hdphoto8.wdp"/><Relationship Id="rId13" Type="http://schemas.openxmlformats.org/officeDocument/2006/relationships/image" Target="../media/image21.png"/><Relationship Id="rId3" Type="http://schemas.openxmlformats.org/officeDocument/2006/relationships/image" Target="../media/image3.png"/><Relationship Id="rId7" Type="http://schemas.openxmlformats.org/officeDocument/2006/relationships/image" Target="../media/image17.png"/><Relationship Id="rId12" Type="http://schemas.microsoft.com/office/2007/relationships/hdphoto" Target="../media/hdphoto4.wdp"/><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07/relationships/hdphoto" Target="../media/hdphoto9.wdp"/><Relationship Id="rId11" Type="http://schemas.openxmlformats.org/officeDocument/2006/relationships/image" Target="../media/image12.png"/><Relationship Id="rId5" Type="http://schemas.openxmlformats.org/officeDocument/2006/relationships/image" Target="../media/image19.png"/><Relationship Id="rId10" Type="http://schemas.microsoft.com/office/2007/relationships/hdphoto" Target="../media/hdphoto10.wdp"/><Relationship Id="rId4" Type="http://schemas.microsoft.com/office/2007/relationships/hdphoto" Target="../media/hdphoto1.wdp"/><Relationship Id="rId9" Type="http://schemas.openxmlformats.org/officeDocument/2006/relationships/image" Target="../media/image20.png"/><Relationship Id="rId14" Type="http://schemas.openxmlformats.org/officeDocument/2006/relationships/image" Target="../media/image18.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63" y="131173"/>
            <a:ext cx="1095375" cy="952500"/>
          </a:xfrm>
          <a:prstGeom prst="rect">
            <a:avLst/>
          </a:prstGeom>
        </p:spPr>
      </p:pic>
      <p:sp>
        <p:nvSpPr>
          <p:cNvPr id="5" name="CuadroTexto 4"/>
          <p:cNvSpPr txBox="1"/>
          <p:nvPr/>
        </p:nvSpPr>
        <p:spPr>
          <a:xfrm>
            <a:off x="1410789" y="2204498"/>
            <a:ext cx="9418320" cy="1938992"/>
          </a:xfrm>
          <a:prstGeom prst="rect">
            <a:avLst/>
          </a:prstGeom>
          <a:noFill/>
        </p:spPr>
        <p:txBody>
          <a:bodyPr wrap="square" rtlCol="0">
            <a:spAutoFit/>
          </a:bodyPr>
          <a:lstStyle/>
          <a:p>
            <a:pPr algn="ctr"/>
            <a:r>
              <a:rPr lang="es-BO" sz="4000" dirty="0" smtClean="0">
                <a:solidFill>
                  <a:schemeClr val="accent6">
                    <a:lumMod val="60000"/>
                    <a:lumOff val="40000"/>
                  </a:schemeClr>
                </a:solidFill>
                <a:latin typeface="Franklin Gothic Demi Cond" panose="020B0706030402020204" pitchFamily="34" charset="0"/>
              </a:rPr>
              <a:t>PROYECTO DE SOFTWARE DE REGISTRO DE INGRESANTES </a:t>
            </a:r>
          </a:p>
          <a:p>
            <a:pPr algn="ctr"/>
            <a:r>
              <a:rPr lang="es-BO" sz="4000" dirty="0" smtClean="0">
                <a:solidFill>
                  <a:schemeClr val="accent6">
                    <a:lumMod val="60000"/>
                    <a:lumOff val="40000"/>
                  </a:schemeClr>
                </a:solidFill>
                <a:latin typeface="Franklin Gothic Demi Cond" panose="020B0706030402020204" pitchFamily="34" charset="0"/>
              </a:rPr>
              <a:t>MEDICINA DEL TRABAJO</a:t>
            </a:r>
            <a:endParaRPr lang="en-US" sz="4000" dirty="0">
              <a:solidFill>
                <a:schemeClr val="accent6">
                  <a:lumMod val="60000"/>
                  <a:lumOff val="40000"/>
                </a:schemeClr>
              </a:solidFill>
              <a:latin typeface="Franklin Gothic Demi Cond" panose="020B0706030402020204" pitchFamily="34" charset="0"/>
            </a:endParaRPr>
          </a:p>
        </p:txBody>
      </p:sp>
      <p:pic>
        <p:nvPicPr>
          <p:cNvPr id="7" name="Picture 2" descr="Resultado de imagen para PERSONA"/>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586" b="99902" l="0" r="100000"/>
                    </a14:imgEffect>
                  </a14:imgLayer>
                </a14:imgProps>
              </a:ext>
              <a:ext uri="{28A0092B-C50C-407E-A947-70E740481C1C}">
                <a14:useLocalDpi xmlns:a14="http://schemas.microsoft.com/office/drawing/2010/main" val="0"/>
              </a:ext>
            </a:extLst>
          </a:blip>
          <a:srcRect/>
          <a:stretch>
            <a:fillRect/>
          </a:stretch>
        </p:blipFill>
        <p:spPr bwMode="auto">
          <a:xfrm flipH="1">
            <a:off x="5542291" y="3971109"/>
            <a:ext cx="1698886" cy="1483523"/>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2601" y="132816"/>
            <a:ext cx="7137628" cy="949218"/>
          </a:xfrm>
          <a:prstGeom prst="rect">
            <a:avLst/>
          </a:prstGeom>
        </p:spPr>
      </p:pic>
      <p:pic>
        <p:nvPicPr>
          <p:cNvPr id="11" name="Imagen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53912" y="6023317"/>
            <a:ext cx="4822371" cy="821620"/>
          </a:xfrm>
          <a:prstGeom prst="rect">
            <a:avLst/>
          </a:prstGeom>
        </p:spPr>
      </p:pic>
    </p:spTree>
    <p:extLst>
      <p:ext uri="{BB962C8B-B14F-4D97-AF65-F5344CB8AC3E}">
        <p14:creationId xmlns:p14="http://schemas.microsoft.com/office/powerpoint/2010/main" val="30827239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63" y="131173"/>
            <a:ext cx="1095375" cy="952500"/>
          </a:xfrm>
          <a:prstGeom prst="rect">
            <a:avLst/>
          </a:prstGeom>
        </p:spPr>
      </p:pic>
      <p:sp>
        <p:nvSpPr>
          <p:cNvPr id="5" name="CuadroTexto 4"/>
          <p:cNvSpPr txBox="1"/>
          <p:nvPr/>
        </p:nvSpPr>
        <p:spPr>
          <a:xfrm>
            <a:off x="1658983" y="284257"/>
            <a:ext cx="9418320" cy="830997"/>
          </a:xfrm>
          <a:prstGeom prst="rect">
            <a:avLst/>
          </a:prstGeom>
          <a:noFill/>
        </p:spPr>
        <p:txBody>
          <a:bodyPr wrap="square" rtlCol="0">
            <a:spAutoFit/>
          </a:bodyPr>
          <a:lstStyle/>
          <a:p>
            <a:r>
              <a:rPr lang="es-BO" sz="2400" dirty="0" smtClean="0">
                <a:solidFill>
                  <a:schemeClr val="accent6">
                    <a:lumMod val="60000"/>
                    <a:lumOff val="40000"/>
                  </a:schemeClr>
                </a:solidFill>
              </a:rPr>
              <a:t>PROYECTO DE SOFTWARE DE REGISTRO DE INGRESANTES </a:t>
            </a:r>
          </a:p>
          <a:p>
            <a:pPr algn="ctr"/>
            <a:r>
              <a:rPr lang="es-BO" sz="2400" dirty="0" smtClean="0">
                <a:solidFill>
                  <a:schemeClr val="accent6">
                    <a:lumMod val="60000"/>
                    <a:lumOff val="40000"/>
                  </a:schemeClr>
                </a:solidFill>
              </a:rPr>
              <a:t>MEDICINA DEL TRABAJO</a:t>
            </a:r>
            <a:endParaRPr lang="en-US" sz="2400" dirty="0">
              <a:solidFill>
                <a:schemeClr val="accent6">
                  <a:lumMod val="60000"/>
                  <a:lumOff val="40000"/>
                </a:schemeClr>
              </a:solidFill>
            </a:endParaRPr>
          </a:p>
        </p:txBody>
      </p:sp>
      <p:sp>
        <p:nvSpPr>
          <p:cNvPr id="6" name="CuadroTexto 5"/>
          <p:cNvSpPr txBox="1"/>
          <p:nvPr/>
        </p:nvSpPr>
        <p:spPr>
          <a:xfrm>
            <a:off x="1484811" y="1860508"/>
            <a:ext cx="9418320" cy="3046988"/>
          </a:xfrm>
          <a:prstGeom prst="rect">
            <a:avLst/>
          </a:prstGeom>
          <a:noFill/>
        </p:spPr>
        <p:txBody>
          <a:bodyPr wrap="square" rtlCol="0">
            <a:spAutoFit/>
          </a:bodyPr>
          <a:lstStyle/>
          <a:p>
            <a:r>
              <a:rPr lang="es-BO" sz="2400" dirty="0" smtClean="0">
                <a:solidFill>
                  <a:srgbClr val="FFC000"/>
                </a:solidFill>
              </a:rPr>
              <a:t>OBJETIVO</a:t>
            </a:r>
            <a:r>
              <a:rPr lang="es-BO" sz="2400" dirty="0" smtClean="0"/>
              <a:t>.</a:t>
            </a:r>
          </a:p>
          <a:p>
            <a:endParaRPr lang="es-BO" sz="2400" dirty="0" smtClean="0"/>
          </a:p>
          <a:p>
            <a:pPr algn="just"/>
            <a:r>
              <a:rPr lang="es-BO" sz="2400" dirty="0" smtClean="0"/>
              <a:t>SISTEMATIZAR EL PROCESO DE REGISTRO DE INGRESANTES DESDE LA PRIMERA VISITA DEL FUTURO ASEGURADO HASTA LA IMPRESIÓN DE LISTAS PARA LA UNIDAD DE AFILIACIONES CON PROCESOS INTERMEDIOS COMO  CONTROL EN ENFERMERIA, LLAMADO DE NUMERO DE FICHA EN LA SALA DE ESPERA, REVISION MEDICA, ETC.</a:t>
            </a:r>
          </a:p>
          <a:p>
            <a:pPr algn="just"/>
            <a:endParaRPr lang="en-US" sz="2400" dirty="0"/>
          </a:p>
        </p:txBody>
      </p:sp>
      <p:pic>
        <p:nvPicPr>
          <p:cNvPr id="7" name="Picture 2" descr="Resultado de imagen para PERSONA"/>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586" b="99902" l="0" r="100000"/>
                    </a14:imgEffect>
                  </a14:imgLayer>
                </a14:imgProps>
              </a:ext>
              <a:ext uri="{28A0092B-C50C-407E-A947-70E740481C1C}">
                <a14:useLocalDpi xmlns:a14="http://schemas.microsoft.com/office/drawing/2010/main" val="0"/>
              </a:ext>
            </a:extLst>
          </a:blip>
          <a:srcRect/>
          <a:stretch>
            <a:fillRect/>
          </a:stretch>
        </p:blipFill>
        <p:spPr bwMode="auto">
          <a:xfrm flipH="1">
            <a:off x="10584554" y="0"/>
            <a:ext cx="1698886" cy="1483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7226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63" y="131173"/>
            <a:ext cx="1095375" cy="952500"/>
          </a:xfrm>
          <a:prstGeom prst="rect">
            <a:avLst/>
          </a:prstGeom>
        </p:spPr>
      </p:pic>
      <p:sp>
        <p:nvSpPr>
          <p:cNvPr id="5" name="CuadroTexto 4"/>
          <p:cNvSpPr txBox="1"/>
          <p:nvPr/>
        </p:nvSpPr>
        <p:spPr>
          <a:xfrm>
            <a:off x="2100152" y="271194"/>
            <a:ext cx="8562109" cy="830997"/>
          </a:xfrm>
          <a:prstGeom prst="rect">
            <a:avLst/>
          </a:prstGeom>
          <a:noFill/>
        </p:spPr>
        <p:txBody>
          <a:bodyPr wrap="square" rtlCol="0">
            <a:spAutoFit/>
          </a:bodyPr>
          <a:lstStyle/>
          <a:p>
            <a:r>
              <a:rPr lang="es-BO" sz="2400" dirty="0" smtClean="0">
                <a:solidFill>
                  <a:schemeClr val="accent6">
                    <a:lumMod val="60000"/>
                    <a:lumOff val="40000"/>
                  </a:schemeClr>
                </a:solidFill>
              </a:rPr>
              <a:t>PROYECTO DE SOFTWARE DE REGISTRO DE INGRESANTES </a:t>
            </a:r>
          </a:p>
          <a:p>
            <a:pPr algn="ctr"/>
            <a:r>
              <a:rPr lang="es-BO" sz="2400" dirty="0" smtClean="0">
                <a:solidFill>
                  <a:schemeClr val="accent6">
                    <a:lumMod val="60000"/>
                    <a:lumOff val="40000"/>
                  </a:schemeClr>
                </a:solidFill>
              </a:rPr>
              <a:t>MEDICINA DEL TRABAJO</a:t>
            </a:r>
            <a:endParaRPr lang="en-US" sz="2400" dirty="0">
              <a:solidFill>
                <a:schemeClr val="accent6">
                  <a:lumMod val="60000"/>
                  <a:lumOff val="40000"/>
                </a:schemeClr>
              </a:solidFill>
            </a:endParaRPr>
          </a:p>
        </p:txBody>
      </p:sp>
      <p:pic>
        <p:nvPicPr>
          <p:cNvPr id="7" name="Picture 2" descr="Resultado de imagen para PERSONA"/>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586" b="99902" l="0" r="100000"/>
                    </a14:imgEffect>
                  </a14:imgLayer>
                </a14:imgProps>
              </a:ext>
              <a:ext uri="{28A0092B-C50C-407E-A947-70E740481C1C}">
                <a14:useLocalDpi xmlns:a14="http://schemas.microsoft.com/office/drawing/2010/main" val="0"/>
              </a:ext>
            </a:extLst>
          </a:blip>
          <a:srcRect/>
          <a:stretch>
            <a:fillRect/>
          </a:stretch>
        </p:blipFill>
        <p:spPr bwMode="auto">
          <a:xfrm flipH="1">
            <a:off x="10584554" y="0"/>
            <a:ext cx="1698886" cy="148352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a 1"/>
          <p:cNvGraphicFramePr/>
          <p:nvPr>
            <p:extLst>
              <p:ext uri="{D42A27DB-BD31-4B8C-83A1-F6EECF244321}">
                <p14:modId xmlns:p14="http://schemas.microsoft.com/office/powerpoint/2010/main" val="3259987879"/>
              </p:ext>
            </p:extLst>
          </p:nvPr>
        </p:nvGraphicFramePr>
        <p:xfrm>
          <a:off x="779415" y="1621003"/>
          <a:ext cx="10415453"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CuadroTexto 7"/>
          <p:cNvSpPr txBox="1"/>
          <p:nvPr/>
        </p:nvSpPr>
        <p:spPr>
          <a:xfrm>
            <a:off x="127972" y="1115254"/>
            <a:ext cx="4112340" cy="461665"/>
          </a:xfrm>
          <a:prstGeom prst="rect">
            <a:avLst/>
          </a:prstGeom>
          <a:noFill/>
          <a:ln>
            <a:solidFill>
              <a:srgbClr val="FFFF00"/>
            </a:solidFill>
          </a:ln>
        </p:spPr>
        <p:txBody>
          <a:bodyPr wrap="square" rtlCol="0">
            <a:spAutoFit/>
          </a:bodyPr>
          <a:lstStyle/>
          <a:p>
            <a:r>
              <a:rPr lang="es-BO" sz="2400" dirty="0" smtClean="0">
                <a:solidFill>
                  <a:srgbClr val="FFC000"/>
                </a:solidFill>
              </a:rPr>
              <a:t>FLUJO DE LA INFORMACIÓN</a:t>
            </a:r>
            <a:endParaRPr lang="en-US" sz="2400" dirty="0">
              <a:solidFill>
                <a:srgbClr val="FFC000"/>
              </a:solidFill>
            </a:endParaRPr>
          </a:p>
        </p:txBody>
      </p:sp>
    </p:spTree>
    <p:extLst>
      <p:ext uri="{BB962C8B-B14F-4D97-AF65-F5344CB8AC3E}">
        <p14:creationId xmlns:p14="http://schemas.microsoft.com/office/powerpoint/2010/main" val="25932517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63" y="131173"/>
            <a:ext cx="1095375" cy="952500"/>
          </a:xfrm>
          <a:prstGeom prst="rect">
            <a:avLst/>
          </a:prstGeom>
        </p:spPr>
      </p:pic>
      <p:sp>
        <p:nvSpPr>
          <p:cNvPr id="5" name="CuadroTexto 4"/>
          <p:cNvSpPr txBox="1"/>
          <p:nvPr/>
        </p:nvSpPr>
        <p:spPr>
          <a:xfrm>
            <a:off x="2113215" y="284257"/>
            <a:ext cx="8562109" cy="830997"/>
          </a:xfrm>
          <a:prstGeom prst="rect">
            <a:avLst/>
          </a:prstGeom>
          <a:noFill/>
        </p:spPr>
        <p:txBody>
          <a:bodyPr wrap="square" rtlCol="0">
            <a:spAutoFit/>
          </a:bodyPr>
          <a:lstStyle/>
          <a:p>
            <a:r>
              <a:rPr lang="es-BO" sz="2400" dirty="0" smtClean="0">
                <a:solidFill>
                  <a:schemeClr val="accent6">
                    <a:lumMod val="60000"/>
                    <a:lumOff val="40000"/>
                  </a:schemeClr>
                </a:solidFill>
              </a:rPr>
              <a:t>PROYECTO DE SOFTWARE DE REGISTRO DE INGRESANTES </a:t>
            </a:r>
          </a:p>
          <a:p>
            <a:pPr algn="ctr"/>
            <a:r>
              <a:rPr lang="es-BO" sz="2400" dirty="0" smtClean="0">
                <a:solidFill>
                  <a:schemeClr val="accent6">
                    <a:lumMod val="60000"/>
                    <a:lumOff val="40000"/>
                  </a:schemeClr>
                </a:solidFill>
              </a:rPr>
              <a:t>MEDICINA DEL TRABAJO</a:t>
            </a:r>
            <a:endParaRPr lang="en-US" sz="2400" dirty="0">
              <a:solidFill>
                <a:schemeClr val="accent6">
                  <a:lumMod val="60000"/>
                  <a:lumOff val="40000"/>
                </a:schemeClr>
              </a:solidFill>
            </a:endParaRPr>
          </a:p>
        </p:txBody>
      </p:sp>
      <p:sp>
        <p:nvSpPr>
          <p:cNvPr id="2" name="CuadroTexto 1"/>
          <p:cNvSpPr txBox="1"/>
          <p:nvPr/>
        </p:nvSpPr>
        <p:spPr>
          <a:xfrm>
            <a:off x="127972" y="1115254"/>
            <a:ext cx="3868084" cy="461665"/>
          </a:xfrm>
          <a:prstGeom prst="rect">
            <a:avLst/>
          </a:prstGeom>
          <a:noFill/>
          <a:ln>
            <a:solidFill>
              <a:srgbClr val="FFFF00"/>
            </a:solidFill>
          </a:ln>
        </p:spPr>
        <p:txBody>
          <a:bodyPr wrap="square" rtlCol="0">
            <a:spAutoFit/>
          </a:bodyPr>
          <a:lstStyle/>
          <a:p>
            <a:r>
              <a:rPr lang="es-BO" sz="2400" dirty="0" smtClean="0">
                <a:solidFill>
                  <a:srgbClr val="FFC000"/>
                </a:solidFill>
              </a:rPr>
              <a:t>FASE I – PRIMER REGISTRO</a:t>
            </a:r>
            <a:endParaRPr lang="en-US" sz="2400" dirty="0">
              <a:solidFill>
                <a:srgbClr val="FFC000"/>
              </a:solidFill>
            </a:endParaRPr>
          </a:p>
        </p:txBody>
      </p:sp>
      <p:pic>
        <p:nvPicPr>
          <p:cNvPr id="1026" name="Picture 2" descr="Resultado de imagen para PERSONAS"/>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429848" y="2847249"/>
            <a:ext cx="2771775" cy="1647825"/>
          </a:xfrm>
          <a:prstGeom prst="rect">
            <a:avLst/>
          </a:prstGeom>
          <a:noFill/>
          <a:extLst>
            <a:ext uri="{909E8E84-426E-40DD-AFC4-6F175D3DCCD1}">
              <a14:hiddenFill xmlns:a14="http://schemas.microsoft.com/office/drawing/2010/main">
                <a:solidFill>
                  <a:srgbClr val="FFFFFF"/>
                </a:solidFill>
              </a14:hiddenFill>
            </a:ext>
          </a:extLst>
        </p:spPr>
      </p:pic>
      <p:sp>
        <p:nvSpPr>
          <p:cNvPr id="3" name="Flecha a la derecha con bandas 2"/>
          <p:cNvSpPr/>
          <p:nvPr/>
        </p:nvSpPr>
        <p:spPr>
          <a:xfrm>
            <a:off x="3201623" y="3383778"/>
            <a:ext cx="730297" cy="57476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Resultado de imagen para SECRETARIA"/>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4139748" y="2847249"/>
            <a:ext cx="1236672" cy="1298788"/>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10" descr="Resultado de imagen para ALTA EN SOFTWA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descr="Imagen relacionada"/>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14545" y="1410070"/>
            <a:ext cx="1314847" cy="105187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Resultado de imagen para CALENDARI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32625" y="3566127"/>
            <a:ext cx="1278685" cy="784834"/>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p:cNvSpPr txBox="1"/>
          <p:nvPr/>
        </p:nvSpPr>
        <p:spPr>
          <a:xfrm>
            <a:off x="7889966" y="1568461"/>
            <a:ext cx="3670663" cy="646331"/>
          </a:xfrm>
          <a:prstGeom prst="rect">
            <a:avLst/>
          </a:prstGeom>
          <a:noFill/>
        </p:spPr>
        <p:txBody>
          <a:bodyPr wrap="square" rtlCol="0">
            <a:spAutoFit/>
          </a:bodyPr>
          <a:lstStyle/>
          <a:p>
            <a:r>
              <a:rPr lang="es-BO" dirty="0" smtClean="0"/>
              <a:t>REGISTRA DATOS DE LA PERSONA EN EL </a:t>
            </a:r>
            <a:r>
              <a:rPr lang="es-BO" dirty="0" smtClean="0"/>
              <a:t>SISTEMA.</a:t>
            </a:r>
            <a:endParaRPr lang="en-US" dirty="0"/>
          </a:p>
        </p:txBody>
      </p:sp>
      <p:sp>
        <p:nvSpPr>
          <p:cNvPr id="15" name="CuadroTexto 14"/>
          <p:cNvSpPr txBox="1"/>
          <p:nvPr/>
        </p:nvSpPr>
        <p:spPr>
          <a:xfrm>
            <a:off x="7970705" y="3438852"/>
            <a:ext cx="3670663" cy="923330"/>
          </a:xfrm>
          <a:prstGeom prst="rect">
            <a:avLst/>
          </a:prstGeom>
          <a:noFill/>
        </p:spPr>
        <p:txBody>
          <a:bodyPr wrap="square" rtlCol="0">
            <a:spAutoFit/>
          </a:bodyPr>
          <a:lstStyle/>
          <a:p>
            <a:r>
              <a:rPr lang="es-BO" dirty="0" smtClean="0"/>
              <a:t>ASIGNA FECHA DE EXAMENES DE LABORATORIO Y RX EN EL SISTEMA</a:t>
            </a:r>
            <a:endParaRPr lang="en-US" dirty="0"/>
          </a:p>
        </p:txBody>
      </p:sp>
      <p:pic>
        <p:nvPicPr>
          <p:cNvPr id="16" name="Picture 2" descr="Resultado de imagen para PERSONA"/>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586" b="99902" l="0" r="100000"/>
                    </a14:imgEffect>
                  </a14:imgLayer>
                </a14:imgProps>
              </a:ext>
              <a:ext uri="{28A0092B-C50C-407E-A947-70E740481C1C}">
                <a14:useLocalDpi xmlns:a14="http://schemas.microsoft.com/office/drawing/2010/main" val="0"/>
              </a:ext>
            </a:extLst>
          </a:blip>
          <a:srcRect/>
          <a:stretch>
            <a:fillRect/>
          </a:stretch>
        </p:blipFill>
        <p:spPr bwMode="auto">
          <a:xfrm flipH="1">
            <a:off x="10584554" y="0"/>
            <a:ext cx="1698886" cy="148352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Resultado de imagen para LISTADOS"/>
          <p:cNvPicPr>
            <a:picLocks noChangeAspect="1" noChangeArrowheads="1"/>
          </p:cNvPicPr>
          <p:nvPr/>
        </p:nvPicPr>
        <p:blipFill>
          <a:blip r:embed="rId11" cstate="print">
            <a:biLevel thresh="25000"/>
            <a:extLst>
              <a:ext uri="{28A0092B-C50C-407E-A947-70E740481C1C}">
                <a14:useLocalDpi xmlns:a14="http://schemas.microsoft.com/office/drawing/2010/main" val="0"/>
              </a:ext>
            </a:extLst>
          </a:blip>
          <a:srcRect/>
          <a:stretch>
            <a:fillRect/>
          </a:stretch>
        </p:blipFill>
        <p:spPr bwMode="auto">
          <a:xfrm rot="20392283">
            <a:off x="6391775" y="5524785"/>
            <a:ext cx="861298" cy="86129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Resultado de imagen para LISTADOS"/>
          <p:cNvPicPr>
            <a:picLocks noChangeAspect="1" noChangeArrowheads="1"/>
          </p:cNvPicPr>
          <p:nvPr/>
        </p:nvPicPr>
        <p:blipFill>
          <a:blip r:embed="rId11" cstate="print">
            <a:biLevel thresh="25000"/>
            <a:extLst>
              <a:ext uri="{28A0092B-C50C-407E-A947-70E740481C1C}">
                <a14:useLocalDpi xmlns:a14="http://schemas.microsoft.com/office/drawing/2010/main" val="0"/>
              </a:ext>
            </a:extLst>
          </a:blip>
          <a:srcRect/>
          <a:stretch>
            <a:fillRect/>
          </a:stretch>
        </p:blipFill>
        <p:spPr bwMode="auto">
          <a:xfrm rot="1886881">
            <a:off x="6947983" y="5628870"/>
            <a:ext cx="861298" cy="861298"/>
          </a:xfrm>
          <a:prstGeom prst="rect">
            <a:avLst/>
          </a:prstGeom>
          <a:noFill/>
          <a:extLst>
            <a:ext uri="{909E8E84-426E-40DD-AFC4-6F175D3DCCD1}">
              <a14:hiddenFill xmlns:a14="http://schemas.microsoft.com/office/drawing/2010/main">
                <a:solidFill>
                  <a:srgbClr val="FFFFFF"/>
                </a:solidFill>
              </a14:hiddenFill>
            </a:ext>
          </a:extLst>
        </p:spPr>
      </p:pic>
      <p:sp>
        <p:nvSpPr>
          <p:cNvPr id="20" name="CuadroTexto 19"/>
          <p:cNvSpPr txBox="1"/>
          <p:nvPr/>
        </p:nvSpPr>
        <p:spPr>
          <a:xfrm>
            <a:off x="7970705" y="5730157"/>
            <a:ext cx="3670663" cy="369332"/>
          </a:xfrm>
          <a:prstGeom prst="rect">
            <a:avLst/>
          </a:prstGeom>
          <a:noFill/>
        </p:spPr>
        <p:txBody>
          <a:bodyPr wrap="square" rtlCol="0">
            <a:spAutoFit/>
          </a:bodyPr>
          <a:lstStyle/>
          <a:p>
            <a:r>
              <a:rPr lang="es-BO" dirty="0" smtClean="0"/>
              <a:t>IMPRIME BOLETAS DE EXAMENES</a:t>
            </a:r>
            <a:endParaRPr lang="en-US" dirty="0"/>
          </a:p>
        </p:txBody>
      </p:sp>
      <p:cxnSp>
        <p:nvCxnSpPr>
          <p:cNvPr id="21" name="Conector recto de flecha 20"/>
          <p:cNvCxnSpPr/>
          <p:nvPr/>
        </p:nvCxnSpPr>
        <p:spPr>
          <a:xfrm flipV="1">
            <a:off x="5022668" y="1936009"/>
            <a:ext cx="1143001" cy="103089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p:cNvCxnSpPr/>
          <p:nvPr/>
        </p:nvCxnSpPr>
        <p:spPr>
          <a:xfrm>
            <a:off x="6971967" y="2611025"/>
            <a:ext cx="0" cy="77275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a:off x="6971967" y="4495074"/>
            <a:ext cx="0" cy="77275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CuadroTexto 21"/>
          <p:cNvSpPr txBox="1"/>
          <p:nvPr/>
        </p:nvSpPr>
        <p:spPr>
          <a:xfrm>
            <a:off x="2304416" y="4375734"/>
            <a:ext cx="3670663" cy="1200329"/>
          </a:xfrm>
          <a:prstGeom prst="rect">
            <a:avLst/>
          </a:prstGeom>
          <a:noFill/>
        </p:spPr>
        <p:txBody>
          <a:bodyPr wrap="square" rtlCol="0">
            <a:spAutoFit/>
          </a:bodyPr>
          <a:lstStyle/>
          <a:p>
            <a:r>
              <a:rPr lang="es-BO" dirty="0" smtClean="0"/>
              <a:t>OPCION DE REPROGRAMAR EN 2 MODOS:</a:t>
            </a:r>
          </a:p>
          <a:p>
            <a:pPr marL="342900" indent="-342900">
              <a:buAutoNum type="arabicPeriod"/>
            </a:pPr>
            <a:r>
              <a:rPr lang="es-BO" dirty="0" smtClean="0"/>
              <a:t>SIN PAGO</a:t>
            </a:r>
          </a:p>
          <a:p>
            <a:pPr marL="342900" indent="-342900">
              <a:buAutoNum type="arabicPeriod"/>
            </a:pPr>
            <a:r>
              <a:rPr lang="es-BO" dirty="0" smtClean="0"/>
              <a:t>CON PAGO </a:t>
            </a:r>
            <a:endParaRPr lang="en-US" dirty="0"/>
          </a:p>
        </p:txBody>
      </p:sp>
    </p:spTree>
    <p:extLst>
      <p:ext uri="{BB962C8B-B14F-4D97-AF65-F5344CB8AC3E}">
        <p14:creationId xmlns:p14="http://schemas.microsoft.com/office/powerpoint/2010/main" val="5305691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63" y="131173"/>
            <a:ext cx="1095375" cy="952500"/>
          </a:xfrm>
          <a:prstGeom prst="rect">
            <a:avLst/>
          </a:prstGeom>
        </p:spPr>
      </p:pic>
      <p:sp>
        <p:nvSpPr>
          <p:cNvPr id="5" name="CuadroTexto 4"/>
          <p:cNvSpPr txBox="1"/>
          <p:nvPr/>
        </p:nvSpPr>
        <p:spPr>
          <a:xfrm>
            <a:off x="2113215" y="284257"/>
            <a:ext cx="8562109" cy="830997"/>
          </a:xfrm>
          <a:prstGeom prst="rect">
            <a:avLst/>
          </a:prstGeom>
          <a:noFill/>
        </p:spPr>
        <p:txBody>
          <a:bodyPr wrap="square" rtlCol="0">
            <a:spAutoFit/>
          </a:bodyPr>
          <a:lstStyle/>
          <a:p>
            <a:r>
              <a:rPr lang="es-BO" sz="2400" dirty="0" smtClean="0">
                <a:solidFill>
                  <a:schemeClr val="accent6">
                    <a:lumMod val="60000"/>
                    <a:lumOff val="40000"/>
                  </a:schemeClr>
                </a:solidFill>
              </a:rPr>
              <a:t>PROYECTO DE SOFTWARE DE REGISTRO DE INGRESANTES </a:t>
            </a:r>
          </a:p>
          <a:p>
            <a:pPr algn="ctr"/>
            <a:r>
              <a:rPr lang="es-BO" sz="2400" dirty="0" smtClean="0">
                <a:solidFill>
                  <a:schemeClr val="accent6">
                    <a:lumMod val="60000"/>
                    <a:lumOff val="40000"/>
                  </a:schemeClr>
                </a:solidFill>
              </a:rPr>
              <a:t>MEDICINA DEL TRABAJO</a:t>
            </a:r>
            <a:endParaRPr lang="en-US" sz="2400" dirty="0">
              <a:solidFill>
                <a:schemeClr val="accent6">
                  <a:lumMod val="60000"/>
                  <a:lumOff val="40000"/>
                </a:schemeClr>
              </a:solidFill>
            </a:endParaRPr>
          </a:p>
        </p:txBody>
      </p:sp>
      <p:sp>
        <p:nvSpPr>
          <p:cNvPr id="2" name="CuadroTexto 1"/>
          <p:cNvSpPr txBox="1"/>
          <p:nvPr/>
        </p:nvSpPr>
        <p:spPr>
          <a:xfrm>
            <a:off x="127972" y="1115254"/>
            <a:ext cx="3868084" cy="461665"/>
          </a:xfrm>
          <a:prstGeom prst="rect">
            <a:avLst/>
          </a:prstGeom>
          <a:noFill/>
          <a:ln>
            <a:solidFill>
              <a:srgbClr val="FFFF00"/>
            </a:solidFill>
          </a:ln>
        </p:spPr>
        <p:txBody>
          <a:bodyPr wrap="square" rtlCol="0">
            <a:spAutoFit/>
          </a:bodyPr>
          <a:lstStyle/>
          <a:p>
            <a:r>
              <a:rPr lang="es-BO" sz="2400" dirty="0" smtClean="0">
                <a:solidFill>
                  <a:srgbClr val="FFC000"/>
                </a:solidFill>
              </a:rPr>
              <a:t>FASE I – PRIMER REGISTRO</a:t>
            </a:r>
            <a:endParaRPr lang="en-US" sz="2400" dirty="0">
              <a:solidFill>
                <a:srgbClr val="FFC000"/>
              </a:solidFill>
            </a:endParaRPr>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286897" y="2111997"/>
            <a:ext cx="2089523" cy="1966609"/>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10" descr="Resultado de imagen para ALTA EN SOFTWA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CuadroTexto 9"/>
          <p:cNvSpPr txBox="1"/>
          <p:nvPr/>
        </p:nvSpPr>
        <p:spPr>
          <a:xfrm>
            <a:off x="4060489" y="4166962"/>
            <a:ext cx="3670663" cy="1477328"/>
          </a:xfrm>
          <a:prstGeom prst="rect">
            <a:avLst/>
          </a:prstGeom>
          <a:noFill/>
        </p:spPr>
        <p:txBody>
          <a:bodyPr wrap="square" rtlCol="0">
            <a:spAutoFit/>
          </a:bodyPr>
          <a:lstStyle/>
          <a:p>
            <a:r>
              <a:rPr lang="es-BO" dirty="0" smtClean="0"/>
              <a:t>SE REGISTRA EN EL SISTEMA LA RECEPCION DE EXAMENES DE LABORATORIO Y RX</a:t>
            </a:r>
            <a:r>
              <a:rPr lang="es-BO" dirty="0"/>
              <a:t> </a:t>
            </a:r>
            <a:r>
              <a:rPr lang="es-BO" dirty="0" smtClean="0"/>
              <a:t>RELACIONADOS AL INGRESANTE REGISTRADO ANTERIORMENTE</a:t>
            </a:r>
            <a:endParaRPr lang="en-US" dirty="0"/>
          </a:p>
        </p:txBody>
      </p:sp>
      <p:pic>
        <p:nvPicPr>
          <p:cNvPr id="16" name="Picture 2" descr="Resultado de imagen para PERSONA"/>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586" b="99902" l="0" r="100000"/>
                    </a14:imgEffect>
                  </a14:imgLayer>
                </a14:imgProps>
              </a:ext>
              <a:ext uri="{28A0092B-C50C-407E-A947-70E740481C1C}">
                <a14:useLocalDpi xmlns:a14="http://schemas.microsoft.com/office/drawing/2010/main" val="0"/>
              </a:ext>
            </a:extLst>
          </a:blip>
          <a:srcRect/>
          <a:stretch>
            <a:fillRect/>
          </a:stretch>
        </p:blipFill>
        <p:spPr bwMode="auto">
          <a:xfrm flipH="1">
            <a:off x="10584554" y="0"/>
            <a:ext cx="1698886" cy="148352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Resultado de imagen para LISTADOS"/>
          <p:cNvPicPr>
            <a:picLocks noChangeAspect="1" noChangeArrowheads="1"/>
          </p:cNvPicPr>
          <p:nvPr/>
        </p:nvPicPr>
        <p:blipFill>
          <a:blip r:embed="rId6" cstate="print">
            <a:biLevel thresh="25000"/>
            <a:extLst>
              <a:ext uri="{28A0092B-C50C-407E-A947-70E740481C1C}">
                <a14:useLocalDpi xmlns:a14="http://schemas.microsoft.com/office/drawing/2010/main" val="0"/>
              </a:ext>
            </a:extLst>
          </a:blip>
          <a:srcRect/>
          <a:stretch>
            <a:fillRect/>
          </a:stretch>
        </p:blipFill>
        <p:spPr bwMode="auto">
          <a:xfrm rot="20392283">
            <a:off x="5539755" y="2536768"/>
            <a:ext cx="861298" cy="86129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Resultado de imagen para LISTADOS"/>
          <p:cNvPicPr>
            <a:picLocks noChangeAspect="1" noChangeArrowheads="1"/>
          </p:cNvPicPr>
          <p:nvPr/>
        </p:nvPicPr>
        <p:blipFill>
          <a:blip r:embed="rId6" cstate="print">
            <a:biLevel thresh="25000"/>
            <a:extLst>
              <a:ext uri="{28A0092B-C50C-407E-A947-70E740481C1C}">
                <a14:useLocalDpi xmlns:a14="http://schemas.microsoft.com/office/drawing/2010/main" val="0"/>
              </a:ext>
            </a:extLst>
          </a:blip>
          <a:srcRect/>
          <a:stretch>
            <a:fillRect/>
          </a:stretch>
        </p:blipFill>
        <p:spPr bwMode="auto">
          <a:xfrm rot="1886881">
            <a:off x="6154070" y="2664652"/>
            <a:ext cx="861298" cy="861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29857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2087089" y="284257"/>
            <a:ext cx="8562109" cy="830997"/>
          </a:xfrm>
          <a:prstGeom prst="rect">
            <a:avLst/>
          </a:prstGeom>
          <a:noFill/>
        </p:spPr>
        <p:txBody>
          <a:bodyPr wrap="square" rtlCol="0">
            <a:spAutoFit/>
          </a:bodyPr>
          <a:lstStyle/>
          <a:p>
            <a:r>
              <a:rPr lang="es-BO" sz="2400" dirty="0" smtClean="0">
                <a:solidFill>
                  <a:schemeClr val="accent6">
                    <a:lumMod val="60000"/>
                    <a:lumOff val="40000"/>
                  </a:schemeClr>
                </a:solidFill>
              </a:rPr>
              <a:t>PROYECTO DE SOFTWARE DE REGISTRO DE INGRESANTES </a:t>
            </a:r>
          </a:p>
          <a:p>
            <a:pPr algn="ctr"/>
            <a:r>
              <a:rPr lang="es-BO" sz="2400" dirty="0" smtClean="0">
                <a:solidFill>
                  <a:schemeClr val="accent6">
                    <a:lumMod val="60000"/>
                    <a:lumOff val="40000"/>
                  </a:schemeClr>
                </a:solidFill>
              </a:rPr>
              <a:t>MEDICINA DEL TRABAJO</a:t>
            </a:r>
            <a:endParaRPr lang="en-US" sz="2400" dirty="0">
              <a:solidFill>
                <a:schemeClr val="accent6">
                  <a:lumMod val="60000"/>
                  <a:lumOff val="40000"/>
                </a:schemeClr>
              </a:solidFill>
            </a:endParaRPr>
          </a:p>
        </p:txBody>
      </p:sp>
      <p:sp>
        <p:nvSpPr>
          <p:cNvPr id="2" name="CuadroTexto 1"/>
          <p:cNvSpPr txBox="1"/>
          <p:nvPr/>
        </p:nvSpPr>
        <p:spPr>
          <a:xfrm>
            <a:off x="141035" y="1115254"/>
            <a:ext cx="7317855" cy="461665"/>
          </a:xfrm>
          <a:prstGeom prst="rect">
            <a:avLst/>
          </a:prstGeom>
          <a:noFill/>
          <a:ln>
            <a:solidFill>
              <a:srgbClr val="FFFF00"/>
            </a:solidFill>
          </a:ln>
        </p:spPr>
        <p:txBody>
          <a:bodyPr wrap="square" rtlCol="0">
            <a:spAutoFit/>
          </a:bodyPr>
          <a:lstStyle/>
          <a:p>
            <a:r>
              <a:rPr lang="es-BO" sz="2400" dirty="0" smtClean="0">
                <a:solidFill>
                  <a:srgbClr val="FFC000"/>
                </a:solidFill>
              </a:rPr>
              <a:t>FASE II –  ASIGNACIÓN DE TURNOS DE ATENCIÓN</a:t>
            </a:r>
            <a:endParaRPr lang="en-US" sz="2400" dirty="0">
              <a:solidFill>
                <a:srgbClr val="FFC000"/>
              </a:solidFill>
            </a:endParaRPr>
          </a:p>
        </p:txBody>
      </p:sp>
      <p:pic>
        <p:nvPicPr>
          <p:cNvPr id="2050" name="Picture 2" descr="Resultado de imagen para PERSONA"/>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586" b="99902" l="0" r="100000"/>
                    </a14:imgEffect>
                  </a14:imgLayer>
                </a14:imgProps>
              </a:ext>
              <a:ext uri="{28A0092B-C50C-407E-A947-70E740481C1C}">
                <a14:useLocalDpi xmlns:a14="http://schemas.microsoft.com/office/drawing/2010/main" val="0"/>
              </a:ext>
            </a:extLst>
          </a:blip>
          <a:srcRect/>
          <a:stretch>
            <a:fillRect/>
          </a:stretch>
        </p:blipFill>
        <p:spPr bwMode="auto">
          <a:xfrm flipH="1">
            <a:off x="10584554" y="0"/>
            <a:ext cx="1698886" cy="14835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Resultado de imagen para SECRETARIA"/>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855616" y="1998161"/>
            <a:ext cx="1236672" cy="1298788"/>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p:cNvSpPr txBox="1"/>
          <p:nvPr/>
        </p:nvSpPr>
        <p:spPr>
          <a:xfrm>
            <a:off x="307929" y="3564844"/>
            <a:ext cx="2655163" cy="1200329"/>
          </a:xfrm>
          <a:prstGeom prst="rect">
            <a:avLst/>
          </a:prstGeom>
          <a:noFill/>
        </p:spPr>
        <p:txBody>
          <a:bodyPr wrap="square" rtlCol="0">
            <a:spAutoFit/>
          </a:bodyPr>
          <a:lstStyle/>
          <a:p>
            <a:pPr algn="just"/>
            <a:r>
              <a:rPr lang="es-BO" dirty="0" smtClean="0"/>
              <a:t>LA PERSONA RETORNA HASTA EL </a:t>
            </a:r>
            <a:r>
              <a:rPr lang="es-BO" dirty="0" smtClean="0"/>
              <a:t>SEPTIMO </a:t>
            </a:r>
            <a:r>
              <a:rPr lang="es-BO" dirty="0" smtClean="0"/>
              <a:t>DIA  DE LA FECHA ASIGNADA EN LA FASE I</a:t>
            </a:r>
            <a:endParaRPr lang="en-US" dirty="0"/>
          </a:p>
        </p:txBody>
      </p:sp>
      <p:pic>
        <p:nvPicPr>
          <p:cNvPr id="2054" name="Picture 6" descr="Resultado de imagen para COMPUTADO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4422777" y="2263097"/>
            <a:ext cx="1372778" cy="1086093"/>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p:cNvSpPr txBox="1"/>
          <p:nvPr/>
        </p:nvSpPr>
        <p:spPr>
          <a:xfrm>
            <a:off x="3781584" y="3490930"/>
            <a:ext cx="2655163" cy="923330"/>
          </a:xfrm>
          <a:prstGeom prst="rect">
            <a:avLst/>
          </a:prstGeom>
          <a:noFill/>
        </p:spPr>
        <p:txBody>
          <a:bodyPr wrap="square" rtlCol="0">
            <a:spAutoFit/>
          </a:bodyPr>
          <a:lstStyle/>
          <a:p>
            <a:pPr algn="just"/>
            <a:r>
              <a:rPr lang="es-BO" dirty="0" smtClean="0"/>
              <a:t>EL SISTEMA VERIFICA LA VIGENCIA EN TIEMPOS DE LA PERSONA</a:t>
            </a:r>
            <a:endParaRPr lang="en-US" dirty="0"/>
          </a:p>
        </p:txBody>
      </p:sp>
      <p:sp>
        <p:nvSpPr>
          <p:cNvPr id="11" name="CuadroTexto 10"/>
          <p:cNvSpPr txBox="1"/>
          <p:nvPr/>
        </p:nvSpPr>
        <p:spPr>
          <a:xfrm>
            <a:off x="6331133" y="2462888"/>
            <a:ext cx="1208314" cy="369332"/>
          </a:xfrm>
          <a:prstGeom prst="rect">
            <a:avLst/>
          </a:prstGeom>
          <a:noFill/>
        </p:spPr>
        <p:txBody>
          <a:bodyPr wrap="square" rtlCol="0">
            <a:spAutoFit/>
          </a:bodyPr>
          <a:lstStyle/>
          <a:p>
            <a:pPr algn="just"/>
            <a:r>
              <a:rPr lang="es-BO" dirty="0" smtClean="0">
                <a:solidFill>
                  <a:srgbClr val="FFC000"/>
                </a:solidFill>
              </a:rPr>
              <a:t>A TIEMPO</a:t>
            </a:r>
            <a:endParaRPr lang="en-US" dirty="0">
              <a:solidFill>
                <a:srgbClr val="FFC000"/>
              </a:solidFill>
            </a:endParaRPr>
          </a:p>
        </p:txBody>
      </p:sp>
      <p:sp>
        <p:nvSpPr>
          <p:cNvPr id="12" name="CuadroTexto 11"/>
          <p:cNvSpPr txBox="1"/>
          <p:nvPr/>
        </p:nvSpPr>
        <p:spPr>
          <a:xfrm>
            <a:off x="5109165" y="4666852"/>
            <a:ext cx="1208314" cy="646331"/>
          </a:xfrm>
          <a:prstGeom prst="rect">
            <a:avLst/>
          </a:prstGeom>
          <a:noFill/>
        </p:spPr>
        <p:txBody>
          <a:bodyPr wrap="square" rtlCol="0">
            <a:spAutoFit/>
          </a:bodyPr>
          <a:lstStyle/>
          <a:p>
            <a:pPr algn="just"/>
            <a:r>
              <a:rPr lang="es-BO" dirty="0" smtClean="0">
                <a:solidFill>
                  <a:srgbClr val="FFC000"/>
                </a:solidFill>
              </a:rPr>
              <a:t>FUERA DE TIEMPO</a:t>
            </a:r>
            <a:endParaRPr lang="en-US" dirty="0">
              <a:solidFill>
                <a:srgbClr val="FFC000"/>
              </a:solidFill>
            </a:endParaRPr>
          </a:p>
        </p:txBody>
      </p:sp>
      <p:cxnSp>
        <p:nvCxnSpPr>
          <p:cNvPr id="9" name="Conector recto de flecha 8"/>
          <p:cNvCxnSpPr/>
          <p:nvPr/>
        </p:nvCxnSpPr>
        <p:spPr>
          <a:xfrm>
            <a:off x="6045926" y="2832220"/>
            <a:ext cx="171123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p:nvPr/>
        </p:nvCxnSpPr>
        <p:spPr>
          <a:xfrm flipH="1">
            <a:off x="4999219" y="4586257"/>
            <a:ext cx="7620" cy="97342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flipV="1">
            <a:off x="2270760" y="2806143"/>
            <a:ext cx="1959429" cy="2607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2058" name="Picture 10" descr="Imagen relacionada"/>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387" b="100000" l="1959" r="100000"/>
                    </a14:imgEffect>
                  </a14:imgLayer>
                </a14:imgProps>
              </a:ext>
              <a:ext uri="{28A0092B-C50C-407E-A947-70E740481C1C}">
                <a14:useLocalDpi xmlns:a14="http://schemas.microsoft.com/office/drawing/2010/main" val="0"/>
              </a:ext>
            </a:extLst>
          </a:blip>
          <a:srcRect/>
          <a:stretch>
            <a:fillRect/>
          </a:stretch>
        </p:blipFill>
        <p:spPr bwMode="auto">
          <a:xfrm>
            <a:off x="7540419" y="2396297"/>
            <a:ext cx="1171249" cy="845769"/>
          </a:xfrm>
          <a:prstGeom prst="rect">
            <a:avLst/>
          </a:prstGeom>
          <a:noFill/>
          <a:extLst>
            <a:ext uri="{909E8E84-426E-40DD-AFC4-6F175D3DCCD1}">
              <a14:hiddenFill xmlns:a14="http://schemas.microsoft.com/office/drawing/2010/main">
                <a:solidFill>
                  <a:srgbClr val="FFFFFF"/>
                </a:solidFill>
              </a14:hiddenFill>
            </a:ext>
          </a:extLst>
        </p:spPr>
      </p:pic>
      <p:sp>
        <p:nvSpPr>
          <p:cNvPr id="24" name="CuadroTexto 23"/>
          <p:cNvSpPr txBox="1"/>
          <p:nvPr/>
        </p:nvSpPr>
        <p:spPr>
          <a:xfrm>
            <a:off x="6686007" y="3469316"/>
            <a:ext cx="2655163" cy="1477328"/>
          </a:xfrm>
          <a:prstGeom prst="rect">
            <a:avLst/>
          </a:prstGeom>
          <a:noFill/>
        </p:spPr>
        <p:txBody>
          <a:bodyPr wrap="square" rtlCol="0">
            <a:spAutoFit/>
          </a:bodyPr>
          <a:lstStyle/>
          <a:p>
            <a:pPr algn="ctr"/>
            <a:r>
              <a:rPr lang="es-BO" dirty="0" smtClean="0"/>
              <a:t>SE REGISTRA EN EL SISTEMA LA FICHA ASIGNADA CON  ENFERMERA(O) Y DOCTOR(A)</a:t>
            </a:r>
            <a:endParaRPr lang="en-US" dirty="0"/>
          </a:p>
        </p:txBody>
      </p:sp>
      <p:sp>
        <p:nvSpPr>
          <p:cNvPr id="25" name="CuadroTexto 24"/>
          <p:cNvSpPr txBox="1"/>
          <p:nvPr/>
        </p:nvSpPr>
        <p:spPr>
          <a:xfrm>
            <a:off x="3679257" y="5645974"/>
            <a:ext cx="2838932" cy="954107"/>
          </a:xfrm>
          <a:prstGeom prst="rect">
            <a:avLst/>
          </a:prstGeom>
          <a:noFill/>
        </p:spPr>
        <p:txBody>
          <a:bodyPr wrap="square" rtlCol="0">
            <a:spAutoFit/>
          </a:bodyPr>
          <a:lstStyle/>
          <a:p>
            <a:pPr algn="ctr"/>
            <a:r>
              <a:rPr lang="es-BO" sz="1400" dirty="0" smtClean="0">
                <a:solidFill>
                  <a:schemeClr val="bg1"/>
                </a:solidFill>
              </a:rPr>
              <a:t>EL SISTEMA RECHAZA A LA </a:t>
            </a:r>
            <a:r>
              <a:rPr lang="es-BO" sz="1400" dirty="0" smtClean="0">
                <a:solidFill>
                  <a:schemeClr val="bg1"/>
                </a:solidFill>
              </a:rPr>
              <a:t>PERSONA</a:t>
            </a:r>
          </a:p>
          <a:p>
            <a:pPr algn="ctr"/>
            <a:r>
              <a:rPr lang="es-BO" sz="1400" dirty="0">
                <a:solidFill>
                  <a:schemeClr val="bg1"/>
                </a:solidFill>
              </a:rPr>
              <a:t>(</a:t>
            </a:r>
            <a:r>
              <a:rPr lang="es-BO" sz="1400" dirty="0" smtClean="0">
                <a:solidFill>
                  <a:schemeClr val="bg1"/>
                </a:solidFill>
              </a:rPr>
              <a:t>PERO TIENE LA POSIBILIDAD DE HABILITARLO MANUALMENTE)</a:t>
            </a:r>
            <a:endParaRPr lang="en-US" sz="1400" dirty="0">
              <a:solidFill>
                <a:schemeClr val="bg1"/>
              </a:solidFill>
            </a:endParaRPr>
          </a:p>
        </p:txBody>
      </p:sp>
      <p:pic>
        <p:nvPicPr>
          <p:cNvPr id="26" name="Imagen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163" y="131173"/>
            <a:ext cx="1095375" cy="952500"/>
          </a:xfrm>
          <a:prstGeom prst="rect">
            <a:avLst/>
          </a:prstGeom>
        </p:spPr>
      </p:pic>
      <p:sp>
        <p:nvSpPr>
          <p:cNvPr id="19" name="CuadroTexto 18"/>
          <p:cNvSpPr txBox="1"/>
          <p:nvPr/>
        </p:nvSpPr>
        <p:spPr>
          <a:xfrm>
            <a:off x="9341170" y="3477906"/>
            <a:ext cx="2655163" cy="1477328"/>
          </a:xfrm>
          <a:prstGeom prst="rect">
            <a:avLst/>
          </a:prstGeom>
          <a:noFill/>
        </p:spPr>
        <p:txBody>
          <a:bodyPr wrap="square" rtlCol="0">
            <a:spAutoFit/>
          </a:bodyPr>
          <a:lstStyle/>
          <a:p>
            <a:pPr algn="ctr"/>
            <a:r>
              <a:rPr lang="es-BO" dirty="0" smtClean="0"/>
              <a:t>OPCIONALMENTE SE PUEDE TRANSFERIR UNA PARTE O TODAS LAS FICHAS DE UN MEDICO A OTRO</a:t>
            </a:r>
            <a:endParaRPr lang="en-US" dirty="0"/>
          </a:p>
        </p:txBody>
      </p:sp>
      <p:pic>
        <p:nvPicPr>
          <p:cNvPr id="4" name="Imagen 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33439" y="2462888"/>
            <a:ext cx="846186" cy="942618"/>
          </a:xfrm>
          <a:prstGeom prst="rect">
            <a:avLst/>
          </a:prstGeom>
        </p:spPr>
      </p:pic>
      <p:pic>
        <p:nvPicPr>
          <p:cNvPr id="21" name="Picture 10" descr="Imagen relacionada"/>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387" b="100000" l="1959" r="100000"/>
                    </a14:imgEffect>
                  </a14:imgLayer>
                </a14:imgProps>
              </a:ext>
              <a:ext uri="{28A0092B-C50C-407E-A947-70E740481C1C}">
                <a14:useLocalDpi xmlns:a14="http://schemas.microsoft.com/office/drawing/2010/main" val="0"/>
              </a:ext>
            </a:extLst>
          </a:blip>
          <a:srcRect/>
          <a:stretch>
            <a:fillRect/>
          </a:stretch>
        </p:blipFill>
        <p:spPr bwMode="auto">
          <a:xfrm>
            <a:off x="10190327" y="1751708"/>
            <a:ext cx="532409" cy="384457"/>
          </a:xfrm>
          <a:prstGeom prst="rect">
            <a:avLst/>
          </a:prstGeom>
          <a:noFill/>
          <a:extLst>
            <a:ext uri="{909E8E84-426E-40DD-AFC4-6F175D3DCCD1}">
              <a14:hiddenFill xmlns:a14="http://schemas.microsoft.com/office/drawing/2010/main">
                <a:solidFill>
                  <a:srgbClr val="FFFFFF"/>
                </a:solidFill>
              </a14:hiddenFill>
            </a:ext>
          </a:extLst>
        </p:spPr>
      </p:pic>
      <p:sp>
        <p:nvSpPr>
          <p:cNvPr id="8" name="Flecha curvada hacia abajo 7"/>
          <p:cNvSpPr/>
          <p:nvPr/>
        </p:nvSpPr>
        <p:spPr>
          <a:xfrm>
            <a:off x="10190327" y="2108581"/>
            <a:ext cx="601980" cy="24071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26768129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58" y="87162"/>
            <a:ext cx="1095375" cy="952500"/>
          </a:xfrm>
          <a:prstGeom prst="rect">
            <a:avLst/>
          </a:prstGeom>
        </p:spPr>
      </p:pic>
      <p:sp>
        <p:nvSpPr>
          <p:cNvPr id="5" name="CuadroTexto 4"/>
          <p:cNvSpPr txBox="1"/>
          <p:nvPr/>
        </p:nvSpPr>
        <p:spPr>
          <a:xfrm>
            <a:off x="2126277" y="289168"/>
            <a:ext cx="8562109" cy="830997"/>
          </a:xfrm>
          <a:prstGeom prst="rect">
            <a:avLst/>
          </a:prstGeom>
          <a:noFill/>
        </p:spPr>
        <p:txBody>
          <a:bodyPr wrap="square" rtlCol="0">
            <a:spAutoFit/>
          </a:bodyPr>
          <a:lstStyle/>
          <a:p>
            <a:r>
              <a:rPr lang="es-BO" sz="2400" dirty="0" smtClean="0">
                <a:solidFill>
                  <a:schemeClr val="accent6">
                    <a:lumMod val="60000"/>
                    <a:lumOff val="40000"/>
                  </a:schemeClr>
                </a:solidFill>
              </a:rPr>
              <a:t>PROYECTO DE SOFTWARE DE REGISTRO DE INGRESANTES </a:t>
            </a:r>
          </a:p>
          <a:p>
            <a:pPr algn="ctr"/>
            <a:r>
              <a:rPr lang="es-BO" sz="2400" dirty="0" smtClean="0">
                <a:solidFill>
                  <a:schemeClr val="accent6">
                    <a:lumMod val="60000"/>
                    <a:lumOff val="40000"/>
                  </a:schemeClr>
                </a:solidFill>
              </a:rPr>
              <a:t>MEDICINA DEL TRABAJO</a:t>
            </a:r>
            <a:endParaRPr lang="en-US" sz="2400" dirty="0">
              <a:solidFill>
                <a:schemeClr val="accent6">
                  <a:lumMod val="60000"/>
                  <a:lumOff val="40000"/>
                </a:schemeClr>
              </a:solidFill>
            </a:endParaRPr>
          </a:p>
        </p:txBody>
      </p:sp>
      <p:sp>
        <p:nvSpPr>
          <p:cNvPr id="2" name="CuadroTexto 1"/>
          <p:cNvSpPr txBox="1"/>
          <p:nvPr/>
        </p:nvSpPr>
        <p:spPr>
          <a:xfrm>
            <a:off x="127972" y="1115254"/>
            <a:ext cx="3229181" cy="461665"/>
          </a:xfrm>
          <a:prstGeom prst="rect">
            <a:avLst/>
          </a:prstGeom>
          <a:noFill/>
          <a:ln>
            <a:solidFill>
              <a:srgbClr val="FFFF00"/>
            </a:solidFill>
          </a:ln>
        </p:spPr>
        <p:txBody>
          <a:bodyPr wrap="square" rtlCol="0">
            <a:spAutoFit/>
          </a:bodyPr>
          <a:lstStyle/>
          <a:p>
            <a:r>
              <a:rPr lang="es-BO" sz="2400" dirty="0" smtClean="0">
                <a:solidFill>
                  <a:srgbClr val="FFC000"/>
                </a:solidFill>
              </a:rPr>
              <a:t>FASE III - ENFERMERIA</a:t>
            </a:r>
            <a:endParaRPr lang="en-US" sz="2400" dirty="0">
              <a:solidFill>
                <a:srgbClr val="FFC000"/>
              </a:solidFill>
            </a:endParaRPr>
          </a:p>
        </p:txBody>
      </p:sp>
      <p:pic>
        <p:nvPicPr>
          <p:cNvPr id="6" name="Picture 2" descr="Resultado de imagen para PERSONA"/>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586" b="99902" l="0" r="100000"/>
                    </a14:imgEffect>
                  </a14:imgLayer>
                </a14:imgProps>
              </a:ext>
              <a:ext uri="{28A0092B-C50C-407E-A947-70E740481C1C}">
                <a14:useLocalDpi xmlns:a14="http://schemas.microsoft.com/office/drawing/2010/main" val="0"/>
              </a:ext>
            </a:extLst>
          </a:blip>
          <a:srcRect/>
          <a:stretch>
            <a:fillRect/>
          </a:stretch>
        </p:blipFill>
        <p:spPr bwMode="auto">
          <a:xfrm flipH="1">
            <a:off x="10584554" y="0"/>
            <a:ext cx="1698886" cy="1483523"/>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Resultado de imagen para enfermera"/>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0" b="100000" l="0" r="99086"/>
                    </a14:imgEffect>
                  </a14:imgLayer>
                </a14:imgProps>
              </a:ext>
              <a:ext uri="{28A0092B-C50C-407E-A947-70E740481C1C}">
                <a14:useLocalDpi xmlns:a14="http://schemas.microsoft.com/office/drawing/2010/main" val="0"/>
              </a:ext>
            </a:extLst>
          </a:blip>
          <a:srcRect/>
          <a:stretch>
            <a:fillRect/>
          </a:stretch>
        </p:blipFill>
        <p:spPr bwMode="auto">
          <a:xfrm>
            <a:off x="1878217" y="2233747"/>
            <a:ext cx="810077" cy="1082923"/>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descr="Imagen relacionada"/>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2688294" y="2233747"/>
            <a:ext cx="991035" cy="825474"/>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p:cNvSpPr txBox="1"/>
          <p:nvPr/>
        </p:nvSpPr>
        <p:spPr>
          <a:xfrm>
            <a:off x="1604915" y="3491582"/>
            <a:ext cx="2655163" cy="1477328"/>
          </a:xfrm>
          <a:prstGeom prst="rect">
            <a:avLst/>
          </a:prstGeom>
          <a:noFill/>
        </p:spPr>
        <p:txBody>
          <a:bodyPr wrap="square" rtlCol="0">
            <a:spAutoFit/>
          </a:bodyPr>
          <a:lstStyle/>
          <a:p>
            <a:pPr algn="just"/>
            <a:r>
              <a:rPr lang="es-BO" dirty="0" smtClean="0"/>
              <a:t>ENFERMERIA VE EN EL SISTEMA EL LISTADO DE PERSONAS ASIGNADAS A SU CONSULTORIO Y LLAMA POR TURNOS</a:t>
            </a:r>
            <a:endParaRPr lang="en-US" dirty="0"/>
          </a:p>
        </p:txBody>
      </p:sp>
      <p:pic>
        <p:nvPicPr>
          <p:cNvPr id="8206" name="Picture 14" descr="Resultado de imagen para sala de espera hospita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98270" y="2088742"/>
            <a:ext cx="1673224" cy="1115483"/>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p:cNvSpPr txBox="1"/>
          <p:nvPr/>
        </p:nvSpPr>
        <p:spPr>
          <a:xfrm>
            <a:off x="4693805" y="3491582"/>
            <a:ext cx="2655163" cy="1754326"/>
          </a:xfrm>
          <a:prstGeom prst="rect">
            <a:avLst/>
          </a:prstGeom>
          <a:noFill/>
        </p:spPr>
        <p:txBody>
          <a:bodyPr wrap="square" rtlCol="0">
            <a:spAutoFit/>
          </a:bodyPr>
          <a:lstStyle/>
          <a:p>
            <a:pPr algn="ctr"/>
            <a:r>
              <a:rPr lang="es-BO" dirty="0" smtClean="0"/>
              <a:t>EN LA SALA DE ESPERA, LA PERSONA MIRA SU TURNO EN EL TELEVISOR Y SE DIRIGE AL CONSULTORIO CORRESPONDIENTE</a:t>
            </a:r>
            <a:endParaRPr lang="en-US" dirty="0"/>
          </a:p>
        </p:txBody>
      </p:sp>
      <p:cxnSp>
        <p:nvCxnSpPr>
          <p:cNvPr id="15" name="Conector recto de flecha 14"/>
          <p:cNvCxnSpPr/>
          <p:nvPr/>
        </p:nvCxnSpPr>
        <p:spPr>
          <a:xfrm>
            <a:off x="3881369" y="2607342"/>
            <a:ext cx="1121705" cy="143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8" name="Picture 6" descr="Resultado de imagen para enfermera"/>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0" b="100000" l="0" r="99086"/>
                    </a14:imgEffect>
                  </a14:imgLayer>
                </a14:imgProps>
              </a:ext>
              <a:ext uri="{28A0092B-C50C-407E-A947-70E740481C1C}">
                <a14:useLocalDpi xmlns:a14="http://schemas.microsoft.com/office/drawing/2010/main" val="0"/>
              </a:ext>
            </a:extLst>
          </a:blip>
          <a:srcRect/>
          <a:stretch>
            <a:fillRect/>
          </a:stretch>
        </p:blipFill>
        <p:spPr bwMode="auto">
          <a:xfrm>
            <a:off x="8949441" y="2063930"/>
            <a:ext cx="810077" cy="1082923"/>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ector recto de flecha 18"/>
          <p:cNvCxnSpPr/>
          <p:nvPr/>
        </p:nvCxnSpPr>
        <p:spPr>
          <a:xfrm>
            <a:off x="7449615" y="2632155"/>
            <a:ext cx="1121705" cy="143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CuadroTexto 19"/>
          <p:cNvSpPr txBox="1"/>
          <p:nvPr/>
        </p:nvSpPr>
        <p:spPr>
          <a:xfrm>
            <a:off x="8216422" y="3491582"/>
            <a:ext cx="2655163" cy="1477328"/>
          </a:xfrm>
          <a:prstGeom prst="rect">
            <a:avLst/>
          </a:prstGeom>
          <a:noFill/>
        </p:spPr>
        <p:txBody>
          <a:bodyPr wrap="square" rtlCol="0">
            <a:spAutoFit/>
          </a:bodyPr>
          <a:lstStyle/>
          <a:p>
            <a:pPr algn="ctr"/>
            <a:r>
              <a:rPr lang="es-BO" dirty="0" smtClean="0"/>
              <a:t>LUEGO DE LA REVISION , LA ENFERMERA HABILTA A LA PERSONA EN EL SISTEMA PARA EL CONSULTORIO MEDICO</a:t>
            </a:r>
            <a:endParaRPr lang="en-US" dirty="0"/>
          </a:p>
        </p:txBody>
      </p:sp>
    </p:spTree>
    <p:extLst>
      <p:ext uri="{BB962C8B-B14F-4D97-AF65-F5344CB8AC3E}">
        <p14:creationId xmlns:p14="http://schemas.microsoft.com/office/powerpoint/2010/main" val="282069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63" y="131173"/>
            <a:ext cx="1095375" cy="952500"/>
          </a:xfrm>
          <a:prstGeom prst="rect">
            <a:avLst/>
          </a:prstGeom>
        </p:spPr>
      </p:pic>
      <p:sp>
        <p:nvSpPr>
          <p:cNvPr id="5" name="CuadroTexto 4"/>
          <p:cNvSpPr txBox="1"/>
          <p:nvPr/>
        </p:nvSpPr>
        <p:spPr>
          <a:xfrm>
            <a:off x="2087089" y="284257"/>
            <a:ext cx="8562109" cy="830997"/>
          </a:xfrm>
          <a:prstGeom prst="rect">
            <a:avLst/>
          </a:prstGeom>
          <a:noFill/>
        </p:spPr>
        <p:txBody>
          <a:bodyPr wrap="square" rtlCol="0">
            <a:spAutoFit/>
          </a:bodyPr>
          <a:lstStyle/>
          <a:p>
            <a:r>
              <a:rPr lang="es-BO" sz="2400" dirty="0" smtClean="0">
                <a:solidFill>
                  <a:schemeClr val="accent6">
                    <a:lumMod val="60000"/>
                    <a:lumOff val="40000"/>
                  </a:schemeClr>
                </a:solidFill>
              </a:rPr>
              <a:t>PROYECTO DE SOFTWARE DE REGISTRO DE INGRESANTES </a:t>
            </a:r>
          </a:p>
          <a:p>
            <a:pPr algn="ctr"/>
            <a:r>
              <a:rPr lang="es-BO" sz="2400" dirty="0" smtClean="0">
                <a:solidFill>
                  <a:schemeClr val="accent6">
                    <a:lumMod val="60000"/>
                    <a:lumOff val="40000"/>
                  </a:schemeClr>
                </a:solidFill>
              </a:rPr>
              <a:t>MEDICINA DEL TRABAJO</a:t>
            </a:r>
            <a:endParaRPr lang="en-US" sz="2400" dirty="0">
              <a:solidFill>
                <a:schemeClr val="accent6">
                  <a:lumMod val="60000"/>
                  <a:lumOff val="40000"/>
                </a:schemeClr>
              </a:solidFill>
            </a:endParaRPr>
          </a:p>
        </p:txBody>
      </p:sp>
      <p:pic>
        <p:nvPicPr>
          <p:cNvPr id="6" name="Picture 2" descr="Resultado de imagen para PERSONA"/>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586" b="99902" l="0" r="100000"/>
                    </a14:imgEffect>
                  </a14:imgLayer>
                </a14:imgProps>
              </a:ext>
              <a:ext uri="{28A0092B-C50C-407E-A947-70E740481C1C}">
                <a14:useLocalDpi xmlns:a14="http://schemas.microsoft.com/office/drawing/2010/main" val="0"/>
              </a:ext>
            </a:extLst>
          </a:blip>
          <a:srcRect/>
          <a:stretch>
            <a:fillRect/>
          </a:stretch>
        </p:blipFill>
        <p:spPr bwMode="auto">
          <a:xfrm flipH="1">
            <a:off x="10584554" y="0"/>
            <a:ext cx="1698886" cy="1483523"/>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p:cNvSpPr txBox="1"/>
          <p:nvPr/>
        </p:nvSpPr>
        <p:spPr>
          <a:xfrm>
            <a:off x="127972" y="1115254"/>
            <a:ext cx="4112340" cy="461665"/>
          </a:xfrm>
          <a:prstGeom prst="rect">
            <a:avLst/>
          </a:prstGeom>
          <a:noFill/>
          <a:ln>
            <a:solidFill>
              <a:srgbClr val="FFFF00"/>
            </a:solidFill>
          </a:ln>
        </p:spPr>
        <p:txBody>
          <a:bodyPr wrap="square" rtlCol="0">
            <a:spAutoFit/>
          </a:bodyPr>
          <a:lstStyle/>
          <a:p>
            <a:r>
              <a:rPr lang="es-BO" sz="2400" dirty="0" smtClean="0">
                <a:solidFill>
                  <a:srgbClr val="FFC000"/>
                </a:solidFill>
              </a:rPr>
              <a:t>FASE IV – REVISIÓN MÉDICA</a:t>
            </a:r>
            <a:endParaRPr lang="en-US" sz="2400" dirty="0">
              <a:solidFill>
                <a:srgbClr val="FFC000"/>
              </a:solidFill>
            </a:endParaRPr>
          </a:p>
        </p:txBody>
      </p:sp>
      <p:pic>
        <p:nvPicPr>
          <p:cNvPr id="7174" name="Picture 6" descr="Imagen relacionada"/>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0" b="100000" l="0" r="99042"/>
                    </a14:imgEffect>
                  </a14:imgLayer>
                </a14:imgProps>
              </a:ext>
              <a:ext uri="{28A0092B-C50C-407E-A947-70E740481C1C}">
                <a14:useLocalDpi xmlns:a14="http://schemas.microsoft.com/office/drawing/2010/main" val="0"/>
              </a:ext>
            </a:extLst>
          </a:blip>
          <a:srcRect/>
          <a:stretch>
            <a:fillRect/>
          </a:stretch>
        </p:blipFill>
        <p:spPr bwMode="auto">
          <a:xfrm>
            <a:off x="776985" y="1933621"/>
            <a:ext cx="1346954" cy="160641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Imagen relacionada"/>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2103121" y="2116183"/>
            <a:ext cx="991035" cy="825474"/>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p:cNvSpPr txBox="1"/>
          <p:nvPr/>
        </p:nvSpPr>
        <p:spPr>
          <a:xfrm>
            <a:off x="796357" y="3389798"/>
            <a:ext cx="2655163" cy="1754326"/>
          </a:xfrm>
          <a:prstGeom prst="rect">
            <a:avLst/>
          </a:prstGeom>
          <a:noFill/>
        </p:spPr>
        <p:txBody>
          <a:bodyPr wrap="square" rtlCol="0">
            <a:spAutoFit/>
          </a:bodyPr>
          <a:lstStyle/>
          <a:p>
            <a:pPr algn="ctr"/>
            <a:r>
              <a:rPr lang="es-BO" dirty="0" smtClean="0"/>
              <a:t>MEDICOS VEN EN EL SISTEMA EL LISTADO DE PERSONAS HABILITADAS EN LA FASE III  Y LLAMAN POR TURNOS</a:t>
            </a:r>
            <a:endParaRPr lang="en-US" dirty="0"/>
          </a:p>
        </p:txBody>
      </p:sp>
      <p:pic>
        <p:nvPicPr>
          <p:cNvPr id="7180" name="Picture 12" descr="Imagen relacionada"/>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6933029" y="1924393"/>
            <a:ext cx="1594164" cy="1465405"/>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p:cNvSpPr txBox="1"/>
          <p:nvPr/>
        </p:nvSpPr>
        <p:spPr>
          <a:xfrm>
            <a:off x="6513536" y="3389798"/>
            <a:ext cx="2655163" cy="1477328"/>
          </a:xfrm>
          <a:prstGeom prst="rect">
            <a:avLst/>
          </a:prstGeom>
          <a:noFill/>
        </p:spPr>
        <p:txBody>
          <a:bodyPr wrap="square" rtlCol="0">
            <a:spAutoFit/>
          </a:bodyPr>
          <a:lstStyle/>
          <a:p>
            <a:pPr algn="ctr"/>
            <a:r>
              <a:rPr lang="es-BO" dirty="0" smtClean="0"/>
              <a:t>LUEGO DE LA REVISION EL MEDICO CIERRA LA ATENCION DEL PACIENTE EN EL SISTEMA</a:t>
            </a:r>
            <a:endParaRPr lang="en-US" dirty="0"/>
          </a:p>
        </p:txBody>
      </p:sp>
      <p:cxnSp>
        <p:nvCxnSpPr>
          <p:cNvPr id="15" name="Conector recto de flecha 14"/>
          <p:cNvCxnSpPr/>
          <p:nvPr/>
        </p:nvCxnSpPr>
        <p:spPr>
          <a:xfrm>
            <a:off x="3366818" y="2607342"/>
            <a:ext cx="766140" cy="143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p:nvPr/>
        </p:nvCxnSpPr>
        <p:spPr>
          <a:xfrm>
            <a:off x="8831393" y="2659030"/>
            <a:ext cx="1121705" cy="143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7" name="Picture 6" descr="Resultado de imagen para COMPUTADOR"/>
          <p:cNvPicPr>
            <a:picLocks noChangeAspect="1" noChangeArrowheads="1"/>
          </p:cNvPicPr>
          <p:nvPr/>
        </p:nvPicPr>
        <p:blipFill>
          <a:blip r:embed="rId11" cstate="print">
            <a:extLst>
              <a:ext uri="{BEBA8EAE-BF5A-486C-A8C5-ECC9F3942E4B}">
                <a14:imgProps xmlns:a14="http://schemas.microsoft.com/office/drawing/2010/main">
                  <a14:imgLayer r:embed="rId12">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10033439" y="2205891"/>
            <a:ext cx="1372778" cy="1086093"/>
          </a:xfrm>
          <a:prstGeom prst="rect">
            <a:avLst/>
          </a:prstGeom>
          <a:noFill/>
          <a:extLst>
            <a:ext uri="{909E8E84-426E-40DD-AFC4-6F175D3DCCD1}">
              <a14:hiddenFill xmlns:a14="http://schemas.microsoft.com/office/drawing/2010/main">
                <a:solidFill>
                  <a:srgbClr val="FFFFFF"/>
                </a:solidFill>
              </a14:hiddenFill>
            </a:ext>
          </a:extLst>
        </p:spPr>
      </p:pic>
      <p:sp>
        <p:nvSpPr>
          <p:cNvPr id="18" name="CuadroTexto 17"/>
          <p:cNvSpPr txBox="1"/>
          <p:nvPr/>
        </p:nvSpPr>
        <p:spPr>
          <a:xfrm>
            <a:off x="9353539" y="3366958"/>
            <a:ext cx="2655163" cy="2031325"/>
          </a:xfrm>
          <a:prstGeom prst="rect">
            <a:avLst/>
          </a:prstGeom>
          <a:noFill/>
        </p:spPr>
        <p:txBody>
          <a:bodyPr wrap="square" rtlCol="0">
            <a:spAutoFit/>
          </a:bodyPr>
          <a:lstStyle/>
          <a:p>
            <a:pPr algn="ctr"/>
            <a:r>
              <a:rPr lang="es-BO" dirty="0" smtClean="0"/>
              <a:t>EL SISTEMA GUARDA LA INFORMACION Y EMITE DIFERENTES REPORTES ESTADISTICOS INCLUIDO EL LISTADO PARA LA UNIDAD DE AFILIACIONES</a:t>
            </a:r>
            <a:endParaRPr lang="en-US" dirty="0"/>
          </a:p>
        </p:txBody>
      </p:sp>
      <p:pic>
        <p:nvPicPr>
          <p:cNvPr id="7182" name="Picture 14" descr="Resultado de imagen para LISTADO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1286967" y="1796110"/>
            <a:ext cx="760443" cy="78105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4" descr="Resultado de imagen para sala de espera hospita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53374" y="2116183"/>
            <a:ext cx="1673224" cy="1115483"/>
          </a:xfrm>
          <a:prstGeom prst="rect">
            <a:avLst/>
          </a:prstGeom>
          <a:noFill/>
          <a:extLst>
            <a:ext uri="{909E8E84-426E-40DD-AFC4-6F175D3DCCD1}">
              <a14:hiddenFill xmlns:a14="http://schemas.microsoft.com/office/drawing/2010/main">
                <a:solidFill>
                  <a:srgbClr val="FFFFFF"/>
                </a:solidFill>
              </a14:hiddenFill>
            </a:ext>
          </a:extLst>
        </p:spPr>
      </p:pic>
      <p:sp>
        <p:nvSpPr>
          <p:cNvPr id="21" name="CuadroTexto 20"/>
          <p:cNvSpPr txBox="1"/>
          <p:nvPr/>
        </p:nvSpPr>
        <p:spPr>
          <a:xfrm>
            <a:off x="3548909" y="3519023"/>
            <a:ext cx="2655163" cy="1754326"/>
          </a:xfrm>
          <a:prstGeom prst="rect">
            <a:avLst/>
          </a:prstGeom>
          <a:noFill/>
        </p:spPr>
        <p:txBody>
          <a:bodyPr wrap="square" rtlCol="0">
            <a:spAutoFit/>
          </a:bodyPr>
          <a:lstStyle/>
          <a:p>
            <a:pPr algn="ctr"/>
            <a:r>
              <a:rPr lang="es-BO" dirty="0" smtClean="0"/>
              <a:t>EN LA SALA DE ESPERA, LA PERSONA MIRA SU TURNO EN EL TELEVISOR Y SE DIRIGE AL CONSULTORIO CORRESPONDIENTE</a:t>
            </a:r>
            <a:endParaRPr lang="en-US" dirty="0"/>
          </a:p>
        </p:txBody>
      </p:sp>
      <p:cxnSp>
        <p:nvCxnSpPr>
          <p:cNvPr id="22" name="Conector recto de flecha 21"/>
          <p:cNvCxnSpPr/>
          <p:nvPr/>
        </p:nvCxnSpPr>
        <p:spPr>
          <a:xfrm>
            <a:off x="6170981" y="2629112"/>
            <a:ext cx="766140" cy="143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69322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63" y="131173"/>
            <a:ext cx="1095375" cy="952500"/>
          </a:xfrm>
          <a:prstGeom prst="rect">
            <a:avLst/>
          </a:prstGeom>
        </p:spPr>
      </p:pic>
      <p:sp>
        <p:nvSpPr>
          <p:cNvPr id="5" name="CuadroTexto 4"/>
          <p:cNvSpPr txBox="1"/>
          <p:nvPr/>
        </p:nvSpPr>
        <p:spPr>
          <a:xfrm>
            <a:off x="2087089" y="284257"/>
            <a:ext cx="8562109" cy="830997"/>
          </a:xfrm>
          <a:prstGeom prst="rect">
            <a:avLst/>
          </a:prstGeom>
          <a:noFill/>
        </p:spPr>
        <p:txBody>
          <a:bodyPr wrap="square" rtlCol="0">
            <a:spAutoFit/>
          </a:bodyPr>
          <a:lstStyle/>
          <a:p>
            <a:r>
              <a:rPr lang="es-BO" sz="2400" dirty="0" smtClean="0">
                <a:solidFill>
                  <a:schemeClr val="accent6">
                    <a:lumMod val="60000"/>
                    <a:lumOff val="40000"/>
                  </a:schemeClr>
                </a:solidFill>
              </a:rPr>
              <a:t>PROYECTO DE SOFTWARE DE REGISTRO DE INGRESANTES </a:t>
            </a:r>
          </a:p>
          <a:p>
            <a:pPr algn="ctr"/>
            <a:r>
              <a:rPr lang="es-BO" sz="2400" dirty="0" smtClean="0">
                <a:solidFill>
                  <a:schemeClr val="accent6">
                    <a:lumMod val="60000"/>
                    <a:lumOff val="40000"/>
                  </a:schemeClr>
                </a:solidFill>
              </a:rPr>
              <a:t>MEDICINA DEL TRABAJO</a:t>
            </a:r>
            <a:endParaRPr lang="en-US" sz="2400" dirty="0">
              <a:solidFill>
                <a:schemeClr val="accent6">
                  <a:lumMod val="60000"/>
                  <a:lumOff val="40000"/>
                </a:schemeClr>
              </a:solidFill>
            </a:endParaRPr>
          </a:p>
        </p:txBody>
      </p:sp>
      <p:pic>
        <p:nvPicPr>
          <p:cNvPr id="6" name="Picture 2" descr="Resultado de imagen para PERSONA"/>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586" b="99902" l="0" r="100000"/>
                    </a14:imgEffect>
                  </a14:imgLayer>
                </a14:imgProps>
              </a:ext>
              <a:ext uri="{28A0092B-C50C-407E-A947-70E740481C1C}">
                <a14:useLocalDpi xmlns:a14="http://schemas.microsoft.com/office/drawing/2010/main" val="0"/>
              </a:ext>
            </a:extLst>
          </a:blip>
          <a:srcRect/>
          <a:stretch>
            <a:fillRect/>
          </a:stretch>
        </p:blipFill>
        <p:spPr bwMode="auto">
          <a:xfrm flipH="1">
            <a:off x="10584554" y="0"/>
            <a:ext cx="1698886" cy="1483523"/>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p:cNvSpPr txBox="1"/>
          <p:nvPr/>
        </p:nvSpPr>
        <p:spPr>
          <a:xfrm>
            <a:off x="1484811" y="1860508"/>
            <a:ext cx="9418320" cy="3046988"/>
          </a:xfrm>
          <a:prstGeom prst="rect">
            <a:avLst/>
          </a:prstGeom>
          <a:noFill/>
        </p:spPr>
        <p:txBody>
          <a:bodyPr wrap="square" rtlCol="0">
            <a:spAutoFit/>
          </a:bodyPr>
          <a:lstStyle/>
          <a:p>
            <a:endParaRPr lang="es-BO" sz="2400" dirty="0" smtClean="0"/>
          </a:p>
          <a:p>
            <a:pPr algn="just"/>
            <a:r>
              <a:rPr lang="es-BO" sz="2400" dirty="0" smtClean="0"/>
              <a:t>LA INFORMACION GENERADA EN ESTE PROCESO, QUEDA GUARDADA EN UNA BASE DE DATOS PARA LA VISUALIZACION DESDE CUALQUIER COMPUTADOR DENTRO EL SERVICIO DE MEDICINA DEL TRABAJO, PREVIA AUTORIZACION.</a:t>
            </a:r>
          </a:p>
          <a:p>
            <a:pPr algn="just"/>
            <a:endParaRPr lang="es-BO" sz="2400" dirty="0" smtClean="0"/>
          </a:p>
          <a:p>
            <a:pPr algn="just"/>
            <a:r>
              <a:rPr lang="es-BO" sz="2400" dirty="0" smtClean="0"/>
              <a:t>SERA POSIBLE TAMBIEN GENERAR UNA VARIEDAD DE REPORTES ESTADISTICOS EN CUALQUIER MOMENTO.</a:t>
            </a:r>
            <a:endParaRPr lang="en-US" sz="2400" dirty="0"/>
          </a:p>
        </p:txBody>
      </p:sp>
      <p:sp>
        <p:nvSpPr>
          <p:cNvPr id="8" name="CuadroTexto 7"/>
          <p:cNvSpPr txBox="1"/>
          <p:nvPr/>
        </p:nvSpPr>
        <p:spPr>
          <a:xfrm>
            <a:off x="141035" y="1115254"/>
            <a:ext cx="1068503" cy="461665"/>
          </a:xfrm>
          <a:prstGeom prst="rect">
            <a:avLst/>
          </a:prstGeom>
          <a:noFill/>
          <a:ln>
            <a:solidFill>
              <a:srgbClr val="FFFF00"/>
            </a:solidFill>
          </a:ln>
        </p:spPr>
        <p:txBody>
          <a:bodyPr wrap="square" rtlCol="0">
            <a:spAutoFit/>
          </a:bodyPr>
          <a:lstStyle/>
          <a:p>
            <a:r>
              <a:rPr lang="es-BO" sz="2400" dirty="0" smtClean="0">
                <a:solidFill>
                  <a:srgbClr val="FFC000"/>
                </a:solidFill>
              </a:rPr>
              <a:t>FINAL</a:t>
            </a:r>
            <a:endParaRPr lang="en-US" sz="2400" dirty="0">
              <a:solidFill>
                <a:srgbClr val="FFC000"/>
              </a:solidFill>
            </a:endParaRPr>
          </a:p>
        </p:txBody>
      </p:sp>
    </p:spTree>
    <p:extLst>
      <p:ext uri="{BB962C8B-B14F-4D97-AF65-F5344CB8AC3E}">
        <p14:creationId xmlns:p14="http://schemas.microsoft.com/office/powerpoint/2010/main" val="39144039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Profundidad">
  <a:themeElements>
    <a:clrScheme name="Profundidad">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undidad">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undidad">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TM04033923[[fn=Profundidad]]</Template>
  <TotalTime>199</TotalTime>
  <Words>489</Words>
  <Application>Microsoft Office PowerPoint</Application>
  <PresentationFormat>Panorámica</PresentationFormat>
  <Paragraphs>63</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Corbel</vt:lpstr>
      <vt:lpstr>Franklin Gothic Demi Cond</vt:lpstr>
      <vt:lpstr>Profundidad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Full name</cp:lastModifiedBy>
  <cp:revision>23</cp:revision>
  <dcterms:created xsi:type="dcterms:W3CDTF">2019-04-14T18:43:22Z</dcterms:created>
  <dcterms:modified xsi:type="dcterms:W3CDTF">2019-06-19T03:36:30Z</dcterms:modified>
</cp:coreProperties>
</file>