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7070"/>
                </a:solidFill>
                <a:latin typeface="Pragmatica" panose="020B0403040502020204" pitchFamily="34" charset="0"/>
              </a:rPr>
              <a:t>Excel Statistics for Business Analytics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iens &amp; cows" panose="00000500000000000000" pitchFamily="2" charset="0"/>
              </a:rPr>
              <a:t>Objectives for today</a:t>
            </a:r>
            <a:endParaRPr lang="en-US" sz="6000" dirty="0">
              <a:latin typeface="Aliens &amp; cows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7070"/>
                </a:solidFill>
                <a:latin typeface="Pragmatica" panose="020B0403040502020204" pitchFamily="34" charset="0"/>
              </a:rPr>
              <a:t>Explore a dataset for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7070"/>
                </a:solidFill>
                <a:latin typeface="Pragmatica" panose="020B0403040502020204" pitchFamily="34" charset="0"/>
              </a:rPr>
              <a:t>Check assumptions and build hypotheses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7070"/>
                </a:solidFill>
                <a:latin typeface="Pragmatica" panose="020B0403040502020204" pitchFamily="34" charset="0"/>
              </a:rPr>
              <a:t>Test formally for difference in means between two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7070"/>
                </a:solidFill>
                <a:latin typeface="Pragmatica" panose="020B0403040502020204" pitchFamily="34" charset="0"/>
              </a:rPr>
              <a:t>Make compelling business recommendations using inferential statistics</a:t>
            </a:r>
            <a:endParaRPr lang="en-US" sz="2800" dirty="0" smtClean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Normafixed Tryout" panose="00000409000000000000" pitchFamily="49" charset="0"/>
              </a:rPr>
              <a:t>Exploratory data analysis in Excel</a:t>
            </a:r>
            <a:endParaRPr lang="en-US" sz="66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liens &amp; cows" panose="00000500000000000000" pitchFamily="2" charset="0"/>
              </a:rPr>
              <a:t>What is a variable and how do you measure it? </a:t>
            </a:r>
            <a:endParaRPr lang="en-US" sz="5400" dirty="0">
              <a:latin typeface="Aliens &amp; cow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Aliens &amp; cows" panose="00000500000000000000" pitchFamily="2" charset="0"/>
              </a:rPr>
              <a:t>DRILLS</a:t>
            </a:r>
            <a:endParaRPr lang="en-US" sz="8800" dirty="0">
              <a:solidFill>
                <a:schemeClr val="bg1"/>
              </a:solidFill>
              <a:latin typeface="Aliens &amp; cows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b="1" dirty="0" smtClean="0">
                <a:solidFill>
                  <a:srgbClr val="CF3338"/>
                </a:solidFill>
                <a:latin typeface="Pragmatica" panose="020B0403040502020204" pitchFamily="34" charset="0"/>
              </a:rPr>
              <a:t>How many columns are in </a:t>
            </a:r>
            <a:r>
              <a:rPr lang="en-US" sz="4000" dirty="0" smtClean="0">
                <a:solidFill>
                  <a:srgbClr val="CF3338"/>
                </a:solidFill>
                <a:latin typeface="Consolas" panose="020B0609020204030204" pitchFamily="49" charset="0"/>
              </a:rPr>
              <a:t>Managers</a:t>
            </a:r>
            <a:r>
              <a:rPr lang="en-US" sz="4000" b="1" dirty="0" smtClean="0">
                <a:solidFill>
                  <a:srgbClr val="CF3338"/>
                </a:solidFill>
                <a:latin typeface="Pragmatica" panose="020B0403040502020204" pitchFamily="34" charset="0"/>
              </a:rPr>
              <a:t>?</a:t>
            </a:r>
          </a:p>
          <a:p>
            <a:pPr marL="342900" indent="-342900">
              <a:buAutoNum type="arabicPeriod"/>
            </a:pP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indent="-342900">
              <a:buAutoNum type="arabicPeriod"/>
            </a:pPr>
            <a:r>
              <a:rPr lang="en-US" sz="4000" b="1" dirty="0" smtClean="0">
                <a:solidFill>
                  <a:srgbClr val="CF3338"/>
                </a:solidFill>
                <a:latin typeface="Pragmatica" panose="020B0403040502020204" pitchFamily="34" charset="0"/>
              </a:rPr>
              <a:t>How many of these columns are of type </a:t>
            </a:r>
            <a:r>
              <a:rPr lang="en-US" sz="4000" dirty="0" smtClean="0">
                <a:solidFill>
                  <a:srgbClr val="CF3338"/>
                </a:solidFill>
                <a:latin typeface="Consolas" panose="020B0609020204030204" pitchFamily="49" charset="0"/>
              </a:rPr>
              <a:t>INTEGER</a:t>
            </a:r>
            <a:r>
              <a:rPr lang="en-US" sz="4000" b="1" dirty="0" smtClean="0">
                <a:solidFill>
                  <a:srgbClr val="CF3338"/>
                </a:solidFill>
                <a:latin typeface="Pragmatica" panose="020B0403040502020204" pitchFamily="34" charset="0"/>
              </a:rPr>
              <a:t>? </a:t>
            </a:r>
          </a:p>
          <a:p>
            <a:pPr marL="342900" indent="-342900">
              <a:buAutoNum type="arabicPeriod"/>
            </a:pP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indent="-342900">
              <a:buAutoNum type="arabicPeriod"/>
            </a:pPr>
            <a:r>
              <a:rPr lang="en-US" sz="4000" b="1" dirty="0" smtClean="0">
                <a:solidFill>
                  <a:srgbClr val="CF3338"/>
                </a:solidFill>
                <a:latin typeface="Pragmatica" panose="020B0403040502020204" pitchFamily="34" charset="0"/>
              </a:rPr>
              <a:t>How many rows does </a:t>
            </a:r>
            <a:r>
              <a:rPr lang="en-US" sz="4000" dirty="0" smtClean="0">
                <a:solidFill>
                  <a:srgbClr val="CF3338"/>
                </a:solidFill>
                <a:latin typeface="Consolas" panose="020B0609020204030204" pitchFamily="49" charset="0"/>
              </a:rPr>
              <a:t>Managers</a:t>
            </a:r>
            <a:r>
              <a:rPr lang="en-US" sz="4000" b="1" dirty="0" smtClean="0">
                <a:solidFill>
                  <a:srgbClr val="CF3338"/>
                </a:solidFill>
                <a:latin typeface="Pragmatica" panose="020B0403040502020204" pitchFamily="34" charset="0"/>
              </a:rPr>
              <a:t> have? </a:t>
            </a:r>
          </a:p>
        </p:txBody>
      </p:sp>
    </p:spTree>
    <p:extLst>
      <p:ext uri="{BB962C8B-B14F-4D97-AF65-F5344CB8AC3E}">
        <p14:creationId xmlns:p14="http://schemas.microsoft.com/office/powerpoint/2010/main" val="27277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liens &amp; cows" panose="00000500000000000000" pitchFamily="2" charset="0"/>
              </a:rPr>
              <a:t>The grammar of </a:t>
            </a:r>
            <a:r>
              <a:rPr lang="en-US" sz="5400" dirty="0" err="1" smtClean="0">
                <a:latin typeface="Aliens &amp; cows" panose="00000500000000000000" pitchFamily="2" charset="0"/>
              </a:rPr>
              <a:t>sql</a:t>
            </a:r>
            <a:endParaRPr lang="en-US" sz="5400" dirty="0">
              <a:latin typeface="Aliens &amp; cows" panose="00000500000000000000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35053"/>
              </p:ext>
            </p:extLst>
          </p:nvPr>
        </p:nvGraphicFramePr>
        <p:xfrm>
          <a:off x="451413" y="1666754"/>
          <a:ext cx="11146419" cy="3784923"/>
        </p:xfrm>
        <a:graphic>
          <a:graphicData uri="http://schemas.openxmlformats.org/drawingml/2006/table">
            <a:tbl>
              <a:tblPr/>
              <a:tblGrid>
                <a:gridCol w="2071868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6571330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  <a:gridCol w="2503221">
                  <a:extLst>
                    <a:ext uri="{9D8B030D-6E8A-4147-A177-3AD203B41FA5}">
                      <a16:colId xmlns:a16="http://schemas.microsoft.com/office/drawing/2014/main" val="2433060746"/>
                    </a:ext>
                  </a:extLst>
                </a:gridCol>
              </a:tblGrid>
              <a:tr h="100292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Term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What it does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Example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92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Identifier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Identifies an object (i.e. table, field)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Master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928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Operator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Takes some action (perform calculation,, rename something)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+, 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928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Expression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Applies criteria to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birthYear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 1960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2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iens &amp; cows" panose="00000500000000000000" pitchFamily="2" charset="0"/>
              </a:rPr>
              <a:t>FROM </a:t>
            </a:r>
            <a:r>
              <a:rPr lang="en-US" sz="4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VLOOKUP() </a:t>
            </a:r>
            <a:r>
              <a:rPr lang="en-US" sz="4400" dirty="0" smtClean="0">
                <a:latin typeface="Aliens &amp; cows" panose="00000500000000000000" pitchFamily="2" charset="0"/>
              </a:rPr>
              <a:t>DUCT TAPE TO </a:t>
            </a:r>
            <a:r>
              <a:rPr lang="en-US" sz="4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JOIN() </a:t>
            </a:r>
            <a:r>
              <a:rPr lang="en-US" sz="4400" dirty="0" smtClean="0">
                <a:latin typeface="Aliens &amp; cows" panose="00000500000000000000" pitchFamily="2" charset="0"/>
              </a:rPr>
              <a:t>BLOWTORCH</a:t>
            </a:r>
            <a:endParaRPr lang="en-US" sz="4400" dirty="0">
              <a:latin typeface="Aliens &amp; cows" panose="00000500000000000000" pitchFamily="2" charset="0"/>
            </a:endParaRPr>
          </a:p>
        </p:txBody>
      </p:sp>
      <p:pic>
        <p:nvPicPr>
          <p:cNvPr id="5" name="Google Shape;75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55" y="1648027"/>
            <a:ext cx="5153366" cy="392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59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921" y="1749254"/>
            <a:ext cx="5660021" cy="372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iens &amp; cows" panose="00000500000000000000" pitchFamily="2" charset="0"/>
              </a:rPr>
              <a:t>Introducing schemas</a:t>
            </a:r>
            <a:endParaRPr lang="en-US" sz="4400" dirty="0">
              <a:latin typeface="Aliens &amp; cows" panose="00000500000000000000" pitchFamily="2" charset="0"/>
            </a:endParaRPr>
          </a:p>
        </p:txBody>
      </p:sp>
      <p:pic>
        <p:nvPicPr>
          <p:cNvPr id="7" name="Google Shape;81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276" y="1130500"/>
            <a:ext cx="9235008" cy="5131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5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Aliens &amp; cows</vt:lpstr>
      <vt:lpstr>Arial</vt:lpstr>
      <vt:lpstr>Calibri</vt:lpstr>
      <vt:lpstr>Calibri Light</vt:lpstr>
      <vt:lpstr>Consolas</vt:lpstr>
      <vt:lpstr>Courier New</vt:lpstr>
      <vt:lpstr>Normafixed Tryout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2019-10-19T21:47:18Z</dcterms:created>
  <dcterms:modified xsi:type="dcterms:W3CDTF">2019-10-23T13:20:52Z</dcterms:modified>
</cp:coreProperties>
</file>