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72" r:id="rId5"/>
    <p:sldId id="271" r:id="rId6"/>
    <p:sldId id="258" r:id="rId7"/>
    <p:sldId id="262" r:id="rId8"/>
    <p:sldId id="261" r:id="rId9"/>
    <p:sldId id="263" r:id="rId10"/>
    <p:sldId id="264" r:id="rId11"/>
    <p:sldId id="265" r:id="rId12"/>
    <p:sldId id="269" r:id="rId13"/>
    <p:sldId id="266" r:id="rId14"/>
    <p:sldId id="267" r:id="rId15"/>
    <p:sldId id="270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180" autoAdjust="0"/>
  </p:normalViewPr>
  <p:slideViewPr>
    <p:cSldViewPr snapToGrid="0">
      <p:cViewPr>
        <p:scale>
          <a:sx n="66" d="100"/>
          <a:sy n="66" d="100"/>
        </p:scale>
        <p:origin x="60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F541-AB60-4029-BEBE-E3E88AD940E6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10CDA-693C-4384-96D7-E66059DC31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31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MSXML 4.0 Service Pack 3 (Microsoft XML Core Services)</a:t>
            </a:r>
          </a:p>
          <a:p>
            <a:r>
              <a:rPr lang="pt-BR" dirty="0"/>
              <a:t>* Responsável pela leitura do </a:t>
            </a:r>
            <a:r>
              <a:rPr lang="pt-BR" dirty="0" err="1"/>
              <a:t>xml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https://www.microsoft.com/en-us/download/details.aspx?id=15697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10CDA-693C-4384-96D7-E66059DC317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9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Emissão para NFSE ( Serviço não vamos importar )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Chave [ &lt;chave&gt;32210268365501000296550000000637691001350814&lt;/chave&gt; ] 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Comando [</a:t>
            </a:r>
            <a:r>
              <a:rPr lang="pt-BR" dirty="0">
                <a:highlight>
                  <a:srgbClr val="FFFF00"/>
                </a:highlight>
              </a:rPr>
              <a:t>ATUALIZAR</a:t>
            </a:r>
            <a:r>
              <a:rPr lang="pt-B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pt-BR" dirty="0"/>
          </a:p>
          <a:p>
            <a:endParaRPr lang="pt-BR" dirty="0"/>
          </a:p>
          <a:p>
            <a:r>
              <a:rPr lang="pt-BR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codUsuarioErp</a:t>
            </a:r>
            <a:r>
              <a:rPr lang="pt-B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[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000001]</a:t>
            </a:r>
          </a:p>
          <a:p>
            <a:endParaRPr lang="pt-BR" dirty="0"/>
          </a:p>
          <a:p>
            <a:r>
              <a:rPr lang="pt-BR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nomeUsuarioErp</a:t>
            </a:r>
            <a:r>
              <a:rPr lang="pt-B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[</a:t>
            </a:r>
            <a:r>
              <a:rPr lang="pt-BR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sisparts.robozinho</a:t>
            </a:r>
            <a:r>
              <a:rPr lang="pt-B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10CDA-693C-4384-96D7-E66059DC317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12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10CDA-693C-4384-96D7-E66059DC317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7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chaveAcessoNFe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 &lt;chave&gt;32210268365501000296550000000637691001350814&lt;/chave&gt; ] </a:t>
            </a:r>
          </a:p>
          <a:p>
            <a:pPr rtl="0" eaLnBrk="1" fontAlgn="t" latinLnBrk="0" hangingPunct="1"/>
            <a:endParaRPr lang="pt-B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pt-B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codTipoEvento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&gt;&gt;&gt; PENDENTE &lt;&lt;&lt;</a:t>
            </a:r>
          </a:p>
          <a:p>
            <a:pPr rtl="0" eaLnBrk="1" fontAlgn="t" latinLnBrk="0" hangingPunct="1"/>
            <a:endParaRPr lang="pt-B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Data: [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 ser informado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data do evento em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milisegundos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.] </a:t>
            </a:r>
            <a:endParaRPr lang="pt-B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codUsuarioErp</a:t>
            </a:r>
            <a:r>
              <a:rPr lang="pt-B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[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000001]</a:t>
            </a:r>
          </a:p>
          <a:p>
            <a:endParaRPr lang="pt-B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nomeUsuarioErp</a:t>
            </a:r>
            <a:r>
              <a:rPr lang="pt-B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[</a:t>
            </a:r>
            <a:r>
              <a:rPr lang="pt-BR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sisparts.robozinho</a:t>
            </a:r>
            <a:r>
              <a:rPr lang="pt-B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10CDA-693C-4384-96D7-E66059DC317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0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55</a:t>
            </a:r>
          </a:p>
          <a:p>
            <a:endParaRPr lang="pt-BR" dirty="0"/>
          </a:p>
          <a:p>
            <a:r>
              <a:rPr lang="pt-BR" dirty="0"/>
              <a:t>file:///C:/Users/ailton.z.da.silva/Desktop/proparts/68.365.5010001-05%20-%20Proparts%20Com%C3%A9rcio%20de%20Artigos%20Esportivos%20e%20Tecnologia%20Ltda/42210268365501000377550000000056931001350551-nfeproc.xml</a:t>
            </a:r>
          </a:p>
          <a:p>
            <a:endParaRPr lang="pt-BR" dirty="0"/>
          </a:p>
          <a:p>
            <a:r>
              <a:rPr lang="pt-BR" dirty="0"/>
              <a:t>57</a:t>
            </a:r>
          </a:p>
          <a:p>
            <a:endParaRPr lang="pt-BR" dirty="0"/>
          </a:p>
          <a:p>
            <a:r>
              <a:rPr lang="pt-BR" dirty="0"/>
              <a:t>file:///C:/Users/ailton.z.da.silva/Desktop/proparts/68.365.5010002-96%20-%20Proparts%20Com%C3%A9rcio%20de%20Artigos%20Esportivos%20e%20Tecnologia%20Ltda/32210204884082000569570000039547081039547080-cteproc.xml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10CDA-693C-4384-96D7-E66059DC317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4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10CDA-693C-4384-96D7-E66059DC317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61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10CDA-693C-4384-96D7-E66059DC317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16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2CFB-F5AC-4977-8AF1-5B049456E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0B88F-2BEA-4C9B-9F72-2EDBC5A6A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F69B-3202-4EA2-ABC2-07FB5BC9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D155-7B94-4922-82DF-89AEB50F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848D-317E-40F5-9D3E-ED43D40F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00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598-06F9-42DA-8747-8861A729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3729C-E375-43CC-BDC1-7E353FEF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B7D2-6A23-4F14-9F28-A14B2A00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A8BC-CE42-4384-BA86-8E8073DC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FE88-D2BE-4132-BD3C-6C686E47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9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306F0-DF2D-4D0C-9B77-A520A8EAE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394C0-23A4-415F-8F78-5C9EAABC3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8D7C-BE10-49E9-B0A2-EC510352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F148-CE3D-41FE-8C7C-D9230E33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6B47-FA8A-4A92-92AD-FE790DC5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54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987E-347E-412D-9E72-ABDA0996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F19E-0F13-4EBB-AB40-E81965E8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B797-5AF1-4BFB-9FB3-992D6F17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3F4F-CCB9-42D5-BF8C-5BBC2D58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56E2-F46B-4268-B91A-656A02C0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99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67B4-4BE6-4DB2-94BB-0F01EFAE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1B94-E437-4869-B39B-1F878EDB2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5A78-A749-4760-BE12-AFE39149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57ECF-45AC-439C-A950-2929B581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8339D-A554-492D-BBA3-668A955A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92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E4FC-05A0-40E6-8E55-3B89012C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E9F6-94D3-47A2-BCD1-71262D925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524BC-89DD-42CB-9B7F-ED0AB7532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9466-D90D-49EA-8770-D0BCE776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B5FAC-F36C-4C79-9FF8-4EC61C12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4481D-FFDB-4553-B137-0C9085ED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28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63E3-2623-4033-81AE-02BBE197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6AD9-322C-4119-BD07-20B4D31AC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F634E-E0A5-4C52-B270-D5428D84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172CF-5B6A-4F7B-A552-DF91E73BA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DF8A8-4F46-40C6-A592-554B05CD1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885D0-1AC6-4D00-8E2B-5F6B0674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33A9D-0114-4773-ACE9-9730205D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9E252-8EF2-42A5-8819-045E807E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1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FAAF-D584-4BD7-903A-94C3F196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3799B-B53B-4528-B603-F27A5766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A58B3-EC6E-45B2-B076-F3DDF013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F7B8D-1E1D-4814-9FA9-A232BFCF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24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2E1CC-14B9-444C-A165-334AD951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80D86-DE6D-43A0-983F-AB986C61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B0B6-7A4C-4B1C-91DE-CBEBA059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1E46-C6E9-4FBF-96AC-D1869F28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B482-965C-4BD3-9986-AF155575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6BB21-087A-41D6-BC48-98828405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07005-25A0-4F19-A60F-17B657F3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A3D19-5399-4997-9650-7228C8F3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DA4E-0630-42C4-B451-585533A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48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9661-3D10-4BFC-80B2-AD76C63E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0B1ED-F54F-450B-B368-569DCFE88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3BBF-9D88-4E59-B499-C53D0C26B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A52DD-FD39-47BB-A81A-50F39827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82F0C-1425-45EB-9190-D6527DC3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D0D01-3597-4EE8-BDE3-8E529041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65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59515-571B-4695-B71F-847E6C34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FED91-7679-4D32-9A1B-F21AB71B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DBB2-8574-41EE-A12B-115E428C3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387AC-8CF9-4E6A-918D-1A6233FB864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226E-436E-48BE-B825-4E91AA9FA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D0CD-3B9A-4A0F-AF11-A89A95898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C0363-2DF8-4AEF-A278-337FB5D7A4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1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nexaonfe.com.br/arquivos-integraca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dehom.fazenda.sp.gov.br/docs/manual.pdf" TargetMode="External"/><Relationship Id="rId4" Type="http://schemas.openxmlformats.org/officeDocument/2006/relationships/hyperlink" Target="https://www.nfe.fazenda.gov.br/portal/listaConteudo.aspx?tipoConteudo=33ol5hhSYZk=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C121-C352-41CA-A38E-F2E3924E8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Conexão </a:t>
            </a:r>
            <a:r>
              <a:rPr lang="pt-BR" dirty="0" err="1"/>
              <a:t>NFe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C448D-BD1A-4C7C-8353-23F6C327B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Analise inicial – ver 01.02</a:t>
            </a:r>
          </a:p>
        </p:txBody>
      </p:sp>
    </p:spTree>
    <p:extLst>
      <p:ext uri="{BB962C8B-B14F-4D97-AF65-F5344CB8AC3E}">
        <p14:creationId xmlns:p14="http://schemas.microsoft.com/office/powerpoint/2010/main" val="184097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4E32-98D9-42EF-A1C2-779A75A6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4;NF-e Retorno Armazém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2F658-DEBC-4281-9EC4-0EBA2CD2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725"/>
            <a:ext cx="2702782" cy="435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F4FB55-819F-4445-838A-2E238EAE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46" y="1690688"/>
            <a:ext cx="5582429" cy="523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0FF634-436F-4F3E-97F7-43457E6C3DA7}"/>
              </a:ext>
            </a:extLst>
          </p:cNvPr>
          <p:cNvSpPr txBox="1"/>
          <p:nvPr/>
        </p:nvSpPr>
        <p:spPr>
          <a:xfrm>
            <a:off x="4009246" y="2808288"/>
            <a:ext cx="4854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Essa observação “Platinum” pra que serve?</a:t>
            </a:r>
          </a:p>
          <a:p>
            <a:pPr marL="800100" lvl="1" indent="-342900"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Identificação daquele </a:t>
            </a:r>
            <a:r>
              <a:rPr lang="pt-BR" dirty="0" err="1">
                <a:solidFill>
                  <a:srgbClr val="FF0000"/>
                </a:solidFill>
              </a:rPr>
              <a:t>cnpj</a:t>
            </a:r>
            <a:br>
              <a:rPr lang="pt-BR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Vamos usar esse campo “</a:t>
            </a:r>
            <a:r>
              <a:rPr lang="pt-BR" dirty="0" err="1">
                <a:solidFill>
                  <a:srgbClr val="FF0000"/>
                </a:solidFill>
              </a:rPr>
              <a:t>CNPJ_Empresa</a:t>
            </a:r>
            <a:r>
              <a:rPr lang="pt-BR" dirty="0">
                <a:solidFill>
                  <a:srgbClr val="FF0000"/>
                </a:solidFill>
              </a:rPr>
              <a:t>” para</a:t>
            </a:r>
          </a:p>
          <a:p>
            <a:r>
              <a:rPr lang="pt-BR" dirty="0">
                <a:solidFill>
                  <a:srgbClr val="FF0000"/>
                </a:solidFill>
              </a:rPr>
              <a:t>      fazer a relação ( Arquivo x Tabela ) ?</a:t>
            </a:r>
          </a:p>
        </p:txBody>
      </p:sp>
    </p:spTree>
    <p:extLst>
      <p:ext uri="{BB962C8B-B14F-4D97-AF65-F5344CB8AC3E}">
        <p14:creationId xmlns:p14="http://schemas.microsoft.com/office/powerpoint/2010/main" val="291794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4E32-98D9-42EF-A1C2-779A75A6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6;NF-e Transferência com código </a:t>
            </a:r>
            <a:r>
              <a:rPr lang="pt-BR" dirty="0" err="1"/>
              <a:t>Sisparts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2F658-DEBC-4281-9EC4-0EBA2CD2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725"/>
            <a:ext cx="270278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9F6A3-07A3-4D36-BCAC-A669F58F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46" y="1863725"/>
            <a:ext cx="6154009" cy="819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44FB7-3E53-481B-8E72-472C433254ED}"/>
              </a:ext>
            </a:extLst>
          </p:cNvPr>
          <p:cNvSpPr txBox="1"/>
          <p:nvPr/>
        </p:nvSpPr>
        <p:spPr>
          <a:xfrm>
            <a:off x="4009246" y="2808288"/>
            <a:ext cx="581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1. Vamos usar esse campo “</a:t>
            </a:r>
            <a:r>
              <a:rPr lang="pt-BR" dirty="0" err="1">
                <a:solidFill>
                  <a:srgbClr val="FF0000"/>
                </a:solidFill>
              </a:rPr>
              <a:t>CNPJ_Empresa</a:t>
            </a:r>
            <a:r>
              <a:rPr lang="pt-BR" dirty="0">
                <a:solidFill>
                  <a:srgbClr val="FF0000"/>
                </a:solidFill>
              </a:rPr>
              <a:t>” para</a:t>
            </a:r>
          </a:p>
          <a:p>
            <a:r>
              <a:rPr lang="pt-BR" dirty="0">
                <a:solidFill>
                  <a:srgbClr val="FF0000"/>
                </a:solidFill>
              </a:rPr>
              <a:t>    fazer a relação ( Arquivo x Tabela ) ?</a:t>
            </a:r>
            <a:br>
              <a:rPr lang="pt-BR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2. Como o usuário vai definir se a transferência e normal ou </a:t>
            </a:r>
          </a:p>
          <a:p>
            <a:r>
              <a:rPr lang="pt-BR" dirty="0">
                <a:solidFill>
                  <a:srgbClr val="FF0000"/>
                </a:solidFill>
              </a:rPr>
              <a:t>    consumo (Alguma flag da tabela de tipos) ?</a:t>
            </a:r>
          </a:p>
        </p:txBody>
      </p:sp>
    </p:spTree>
    <p:extLst>
      <p:ext uri="{BB962C8B-B14F-4D97-AF65-F5344CB8AC3E}">
        <p14:creationId xmlns:p14="http://schemas.microsoft.com/office/powerpoint/2010/main" val="356316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4E32-98D9-42EF-A1C2-779A75A6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7;NF-e Transferência Uso/Consumo com código </a:t>
            </a:r>
            <a:r>
              <a:rPr lang="pt-BR" sz="3600" dirty="0" err="1"/>
              <a:t>Sisparts</a:t>
            </a:r>
            <a:endParaRPr lang="pt-BR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2F658-DEBC-4281-9EC4-0EBA2CD2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725"/>
            <a:ext cx="270278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9F6A3-07A3-4D36-BCAC-A669F58F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246" y="1863725"/>
            <a:ext cx="6154009" cy="819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44FB7-3E53-481B-8E72-472C433254ED}"/>
              </a:ext>
            </a:extLst>
          </p:cNvPr>
          <p:cNvSpPr txBox="1"/>
          <p:nvPr/>
        </p:nvSpPr>
        <p:spPr>
          <a:xfrm>
            <a:off x="4009246" y="2808288"/>
            <a:ext cx="581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1. Vamos usar esse campo “</a:t>
            </a:r>
            <a:r>
              <a:rPr lang="pt-BR" dirty="0" err="1">
                <a:solidFill>
                  <a:srgbClr val="FF0000"/>
                </a:solidFill>
              </a:rPr>
              <a:t>CNPJ_Empresa</a:t>
            </a:r>
            <a:r>
              <a:rPr lang="pt-BR" dirty="0">
                <a:solidFill>
                  <a:srgbClr val="FF0000"/>
                </a:solidFill>
              </a:rPr>
              <a:t>” para</a:t>
            </a:r>
          </a:p>
          <a:p>
            <a:r>
              <a:rPr lang="pt-BR" dirty="0">
                <a:solidFill>
                  <a:srgbClr val="FF0000"/>
                </a:solidFill>
              </a:rPr>
              <a:t>    fazer a relação ( Arquivo x Tabela ) ?</a:t>
            </a:r>
            <a:br>
              <a:rPr lang="pt-BR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2. Como o usuário vai definir se a transferência e normal ou </a:t>
            </a:r>
          </a:p>
          <a:p>
            <a:r>
              <a:rPr lang="pt-BR" dirty="0">
                <a:solidFill>
                  <a:srgbClr val="FF0000"/>
                </a:solidFill>
              </a:rPr>
              <a:t>    consumo (Alguma flag da tabela de tipos) ?</a:t>
            </a:r>
          </a:p>
        </p:txBody>
      </p:sp>
    </p:spTree>
    <p:extLst>
      <p:ext uri="{BB962C8B-B14F-4D97-AF65-F5344CB8AC3E}">
        <p14:creationId xmlns:p14="http://schemas.microsoft.com/office/powerpoint/2010/main" val="165519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A9946-FF2E-470E-8BDB-4FB18DBB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28875"/>
            <a:ext cx="5987694" cy="399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7E503-124C-4E70-B6F6-DD2F74CF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650"/>
            <a:ext cx="7115175" cy="1409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F86BD-2ED6-42F1-9623-62ACBF37A275}"/>
              </a:ext>
            </a:extLst>
          </p:cNvPr>
          <p:cNvSpPr txBox="1"/>
          <p:nvPr/>
        </p:nvSpPr>
        <p:spPr>
          <a:xfrm>
            <a:off x="7162800" y="2428875"/>
            <a:ext cx="457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Essa é a documentação que você está falando?</a:t>
            </a:r>
          </a:p>
        </p:txBody>
      </p:sp>
    </p:spTree>
    <p:extLst>
      <p:ext uri="{BB962C8B-B14F-4D97-AF65-F5344CB8AC3E}">
        <p14:creationId xmlns:p14="http://schemas.microsoft.com/office/powerpoint/2010/main" val="87622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BCD6-1080-48E6-90E8-AF2147E7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Após ler os </a:t>
            </a:r>
            <a:r>
              <a:rPr lang="pt-BR" sz="2800" dirty="0" err="1"/>
              <a:t>XMLs</a:t>
            </a:r>
            <a:r>
              <a:rPr lang="pt-BR" sz="2800" dirty="0"/>
              <a:t> tipo 0, 4, 6 ou 7, vamos importar para o banco de dados (</a:t>
            </a:r>
            <a:r>
              <a:rPr lang="pt-BR" sz="2800" dirty="0" err="1"/>
              <a:t>tblCompraNF</a:t>
            </a:r>
            <a:r>
              <a:rPr lang="pt-BR" sz="2800" dirty="0"/>
              <a:t> e </a:t>
            </a:r>
            <a:r>
              <a:rPr lang="pt-BR" sz="2800" dirty="0" err="1"/>
              <a:t>tblCompraNFItem</a:t>
            </a:r>
            <a:r>
              <a:rPr lang="pt-BR" sz="2800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E23C8-CF98-4597-9B95-7A66E4120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93445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4FBC1-0601-416D-8FB3-40332CE52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677" y="1781176"/>
            <a:ext cx="3003550" cy="4260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775ED-C1E8-4763-BC3A-4351EF388D2E}"/>
              </a:ext>
            </a:extLst>
          </p:cNvPr>
          <p:cNvSpPr txBox="1"/>
          <p:nvPr/>
        </p:nvSpPr>
        <p:spPr>
          <a:xfrm>
            <a:off x="8124824" y="1781176"/>
            <a:ext cx="37002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>
                <a:highlight>
                  <a:srgbClr val="FFFF00"/>
                </a:highlight>
              </a:rPr>
              <a:t>OBSERVAÇÃO:</a:t>
            </a:r>
          </a:p>
          <a:p>
            <a:r>
              <a:rPr lang="pt-BR" dirty="0">
                <a:highlight>
                  <a:srgbClr val="FFFF00"/>
                </a:highlight>
              </a:rPr>
              <a:t>* Necessário fazer o DE/PARA destes </a:t>
            </a:r>
          </a:p>
          <a:p>
            <a:r>
              <a:rPr lang="pt-BR" dirty="0">
                <a:highlight>
                  <a:srgbClr val="FFFF00"/>
                </a:highlight>
              </a:rPr>
              <a:t>campos com os campos dos arquivos.</a:t>
            </a:r>
          </a:p>
          <a:p>
            <a:endParaRPr lang="pt-BR" dirty="0">
              <a:highlight>
                <a:srgbClr val="FFFF00"/>
              </a:highlight>
            </a:endParaRPr>
          </a:p>
          <a:p>
            <a:endParaRPr lang="pt-BR" dirty="0"/>
          </a:p>
          <a:p>
            <a:r>
              <a:rPr lang="pt-BR" dirty="0">
                <a:highlight>
                  <a:srgbClr val="00FF00"/>
                </a:highlight>
              </a:rPr>
              <a:t>&gt; Analisar [ </a:t>
            </a:r>
            <a:r>
              <a:rPr lang="pt-BR" dirty="0" err="1">
                <a:highlight>
                  <a:srgbClr val="00FF00"/>
                </a:highlight>
              </a:rPr>
              <a:t>Imprimir_Click</a:t>
            </a:r>
            <a:r>
              <a:rPr lang="pt-BR" dirty="0">
                <a:highlight>
                  <a:srgbClr val="00FF00"/>
                </a:highlight>
              </a:rPr>
              <a:t>() ]</a:t>
            </a:r>
          </a:p>
        </p:txBody>
      </p:sp>
    </p:spTree>
    <p:extLst>
      <p:ext uri="{BB962C8B-B14F-4D97-AF65-F5344CB8AC3E}">
        <p14:creationId xmlns:p14="http://schemas.microsoft.com/office/powerpoint/2010/main" val="291357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3E15-A0A1-4475-ABC7-7861E36B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Criar uma funções que possam ser chamadas de outras funções, pois vamos colocar em um robozinho que vai executar de hora em hora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36570-E8D8-4A34-9CFC-498EE0DB6B58}"/>
              </a:ext>
            </a:extLst>
          </p:cNvPr>
          <p:cNvSpPr txBox="1"/>
          <p:nvPr/>
        </p:nvSpPr>
        <p:spPr>
          <a:xfrm>
            <a:off x="8975463" y="2052230"/>
            <a:ext cx="28069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sz="1600" dirty="0">
                <a:solidFill>
                  <a:schemeClr val="tx1"/>
                </a:solidFill>
              </a:rPr>
              <a:t>OBSERVAÇÃO:</a:t>
            </a:r>
            <a:br>
              <a:rPr lang="pt-BR" sz="1600" dirty="0">
                <a:solidFill>
                  <a:schemeClr val="tx1"/>
                </a:solidFill>
              </a:rPr>
            </a:b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Separei em 4 módulos para tratarmos os tópicos abordados </a:t>
            </a:r>
            <a:br>
              <a:rPr lang="pt-BR" sz="1600" dirty="0">
                <a:solidFill>
                  <a:schemeClr val="tx1"/>
                </a:solidFill>
              </a:rPr>
            </a:br>
            <a:r>
              <a:rPr lang="pt-BR" sz="1600" dirty="0">
                <a:solidFill>
                  <a:schemeClr val="tx1"/>
                </a:solidFill>
              </a:rPr>
              <a:t>( Em minha ideia original ).</a:t>
            </a:r>
            <a:br>
              <a:rPr lang="pt-BR" sz="1600" dirty="0"/>
            </a:b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highlight>
                  <a:srgbClr val="FFFF00"/>
                </a:highlight>
              </a:rPr>
              <a:t>Podemos discutir outras maneiras de para facilitar a execução sem problemas.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EF9B87-3BCB-4EA9-9D10-889999356032}"/>
              </a:ext>
            </a:extLst>
          </p:cNvPr>
          <p:cNvGrpSpPr/>
          <p:nvPr/>
        </p:nvGrpSpPr>
        <p:grpSpPr>
          <a:xfrm>
            <a:off x="593771" y="2034394"/>
            <a:ext cx="2625754" cy="4238201"/>
            <a:chOff x="361546" y="1499902"/>
            <a:chExt cx="2625754" cy="42382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EA091D-99DE-43DA-A583-7622FCEE8ADD}"/>
                </a:ext>
              </a:extLst>
            </p:cNvPr>
            <p:cNvGrpSpPr/>
            <p:nvPr/>
          </p:nvGrpSpPr>
          <p:grpSpPr>
            <a:xfrm>
              <a:off x="361546" y="1499902"/>
              <a:ext cx="2625754" cy="4238201"/>
              <a:chOff x="361546" y="1499902"/>
              <a:chExt cx="2625754" cy="4238201"/>
            </a:xfrm>
          </p:grpSpPr>
          <p:sp>
            <p:nvSpPr>
              <p:cNvPr id="11" name="Flowchart: Multidocument 10">
                <a:extLst>
                  <a:ext uri="{FF2B5EF4-FFF2-40B4-BE49-F238E27FC236}">
                    <a16:creationId xmlns:a16="http://schemas.microsoft.com/office/drawing/2014/main" id="{894D4E54-AF66-49F2-B90F-C665022D2B30}"/>
                  </a:ext>
                </a:extLst>
              </p:cNvPr>
              <p:cNvSpPr/>
              <p:nvPr/>
            </p:nvSpPr>
            <p:spPr>
              <a:xfrm>
                <a:off x="1012147" y="2189430"/>
                <a:ext cx="1428840" cy="98227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XML – </a:t>
                </a:r>
              </a:p>
              <a:p>
                <a:pPr algn="ctr"/>
                <a:r>
                  <a:rPr lang="pt-BR" sz="1000" dirty="0"/>
                  <a:t>[0]CT-e</a:t>
                </a:r>
              </a:p>
            </p:txBody>
          </p:sp>
          <p:sp>
            <p:nvSpPr>
              <p:cNvPr id="12" name="Flowchart: Multidocument 11">
                <a:extLst>
                  <a:ext uri="{FF2B5EF4-FFF2-40B4-BE49-F238E27FC236}">
                    <a16:creationId xmlns:a16="http://schemas.microsoft.com/office/drawing/2014/main" id="{14FEBA16-5F5F-4908-A8DB-6107BC857C94}"/>
                  </a:ext>
                </a:extLst>
              </p:cNvPr>
              <p:cNvSpPr/>
              <p:nvPr/>
            </p:nvSpPr>
            <p:spPr>
              <a:xfrm>
                <a:off x="960003" y="3372321"/>
                <a:ext cx="1428840" cy="98227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XML – </a:t>
                </a:r>
                <a:br>
                  <a:rPr lang="pt-BR" sz="1000" dirty="0"/>
                </a:br>
                <a:r>
                  <a:rPr lang="pt-BR" sz="1000" dirty="0"/>
                  <a:t>[4] NF-e Retorno Armazém</a:t>
                </a:r>
              </a:p>
            </p:txBody>
          </p:sp>
          <p:sp>
            <p:nvSpPr>
              <p:cNvPr id="13" name="Flowchart: Multidocument 12">
                <a:extLst>
                  <a:ext uri="{FF2B5EF4-FFF2-40B4-BE49-F238E27FC236}">
                    <a16:creationId xmlns:a16="http://schemas.microsoft.com/office/drawing/2014/main" id="{3E098749-01EC-4BA8-A486-1EAB754E5F10}"/>
                  </a:ext>
                </a:extLst>
              </p:cNvPr>
              <p:cNvSpPr/>
              <p:nvPr/>
            </p:nvSpPr>
            <p:spPr>
              <a:xfrm>
                <a:off x="960940" y="4555212"/>
                <a:ext cx="1428840" cy="98227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XML – </a:t>
                </a:r>
              </a:p>
              <a:p>
                <a:pPr algn="ctr"/>
                <a:r>
                  <a:rPr lang="pt-BR" sz="1000" dirty="0"/>
                  <a:t>[6] NF-e Transferência com código </a:t>
                </a:r>
                <a:r>
                  <a:rPr lang="pt-BR" sz="1000" dirty="0" err="1"/>
                  <a:t>Sisparts</a:t>
                </a:r>
                <a:endParaRPr lang="pt-BR" sz="1000" dirty="0"/>
              </a:p>
            </p:txBody>
          </p:sp>
          <p:sp>
            <p:nvSpPr>
              <p:cNvPr id="14" name="Flowchart: Predefined Process 13">
                <a:extLst>
                  <a:ext uri="{FF2B5EF4-FFF2-40B4-BE49-F238E27FC236}">
                    <a16:creationId xmlns:a16="http://schemas.microsoft.com/office/drawing/2014/main" id="{8B544852-7E40-4220-B372-A38502A1505D}"/>
                  </a:ext>
                </a:extLst>
              </p:cNvPr>
              <p:cNvSpPr/>
              <p:nvPr/>
            </p:nvSpPr>
            <p:spPr>
              <a:xfrm>
                <a:off x="361546" y="1499902"/>
                <a:ext cx="2625754" cy="4238201"/>
              </a:xfrm>
              <a:prstGeom prst="flowChartPredefined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312725-A7FE-47FE-9CCA-301B2B0E3BFE}"/>
                </a:ext>
              </a:extLst>
            </p:cNvPr>
            <p:cNvSpPr/>
            <p:nvPr/>
          </p:nvSpPr>
          <p:spPr>
            <a:xfrm>
              <a:off x="1094784" y="1583394"/>
              <a:ext cx="1245882" cy="3972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#01 - Coleta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0A9F30-C8BF-41FC-B787-CA483BD9AC6A}"/>
              </a:ext>
            </a:extLst>
          </p:cNvPr>
          <p:cNvGrpSpPr/>
          <p:nvPr/>
        </p:nvGrpSpPr>
        <p:grpSpPr>
          <a:xfrm>
            <a:off x="6260626" y="2034395"/>
            <a:ext cx="2486415" cy="2854697"/>
            <a:chOff x="9344037" y="1499903"/>
            <a:chExt cx="2486415" cy="2854697"/>
          </a:xfrm>
        </p:grpSpPr>
        <p:sp>
          <p:nvSpPr>
            <p:cNvPr id="16" name="Flowchart: Multidocument 15">
              <a:extLst>
                <a:ext uri="{FF2B5EF4-FFF2-40B4-BE49-F238E27FC236}">
                  <a16:creationId xmlns:a16="http://schemas.microsoft.com/office/drawing/2014/main" id="{24D4E38F-1F56-4B68-90D3-AF8961543151}"/>
                </a:ext>
              </a:extLst>
            </p:cNvPr>
            <p:cNvSpPr/>
            <p:nvPr/>
          </p:nvSpPr>
          <p:spPr>
            <a:xfrm>
              <a:off x="9969176" y="2219189"/>
              <a:ext cx="1179771" cy="93352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err="1"/>
                <a:t>Json</a:t>
              </a:r>
              <a:r>
                <a:rPr lang="pt-BR" sz="1000" dirty="0"/>
                <a:t> - </a:t>
              </a:r>
              <a:r>
                <a:rPr lang="pt-BR" sz="1000" b="1" dirty="0"/>
                <a:t>Atualizada no ERP (lançada)</a:t>
              </a:r>
              <a:endParaRPr lang="pt-BR" sz="1000" dirty="0"/>
            </a:p>
          </p:txBody>
        </p:sp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B1427E06-9227-42A8-B66F-4698519312F4}"/>
                </a:ext>
              </a:extLst>
            </p:cNvPr>
            <p:cNvSpPr/>
            <p:nvPr/>
          </p:nvSpPr>
          <p:spPr>
            <a:xfrm>
              <a:off x="9955157" y="3298993"/>
              <a:ext cx="1193790" cy="93352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err="1"/>
                <a:t>Json</a:t>
              </a:r>
              <a:r>
                <a:rPr lang="pt-BR" sz="1000" dirty="0"/>
                <a:t> - </a:t>
              </a:r>
              <a:r>
                <a:rPr lang="pt-BR" sz="1000" b="1" dirty="0"/>
                <a:t>Atualizada no ERP (lançada)</a:t>
              </a:r>
              <a:endParaRPr lang="pt-BR" sz="1000" dirty="0"/>
            </a:p>
          </p:txBody>
        </p:sp>
        <p:sp>
          <p:nvSpPr>
            <p:cNvPr id="18" name="Flowchart: Predefined Process 17">
              <a:extLst>
                <a:ext uri="{FF2B5EF4-FFF2-40B4-BE49-F238E27FC236}">
                  <a16:creationId xmlns:a16="http://schemas.microsoft.com/office/drawing/2014/main" id="{83EEB76A-761B-410A-90B1-E1BE4F707909}"/>
                </a:ext>
              </a:extLst>
            </p:cNvPr>
            <p:cNvSpPr/>
            <p:nvPr/>
          </p:nvSpPr>
          <p:spPr>
            <a:xfrm>
              <a:off x="9344037" y="1499903"/>
              <a:ext cx="2486415" cy="2854697"/>
            </a:xfrm>
            <a:prstGeom prst="flowChartPredefined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8B716D5-CA44-4072-B997-7CFB68F1F9F7}"/>
                </a:ext>
              </a:extLst>
            </p:cNvPr>
            <p:cNvSpPr/>
            <p:nvPr/>
          </p:nvSpPr>
          <p:spPr>
            <a:xfrm>
              <a:off x="9955157" y="1583393"/>
              <a:ext cx="1245882" cy="3972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#03 - Extração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BB8BA6-F834-4686-A2AC-AFB591CB2CDE}"/>
              </a:ext>
            </a:extLst>
          </p:cNvPr>
          <p:cNvGrpSpPr/>
          <p:nvPr/>
        </p:nvGrpSpPr>
        <p:grpSpPr>
          <a:xfrm>
            <a:off x="3406450" y="2033127"/>
            <a:ext cx="2625754" cy="4238201"/>
            <a:chOff x="3423518" y="1498635"/>
            <a:chExt cx="2625754" cy="423820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75C9A36-C0F2-4C47-A029-0AFB49919764}"/>
                </a:ext>
              </a:extLst>
            </p:cNvPr>
            <p:cNvSpPr/>
            <p:nvPr/>
          </p:nvSpPr>
          <p:spPr>
            <a:xfrm>
              <a:off x="4098939" y="1582126"/>
              <a:ext cx="1245882" cy="3972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#02 - Arquivo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E148DEC-4D56-4394-976C-6ABE88C9B931}"/>
                </a:ext>
              </a:extLst>
            </p:cNvPr>
            <p:cNvGrpSpPr/>
            <p:nvPr/>
          </p:nvGrpSpPr>
          <p:grpSpPr>
            <a:xfrm>
              <a:off x="3423518" y="1498635"/>
              <a:ext cx="2625754" cy="4238201"/>
              <a:chOff x="3423518" y="1498635"/>
              <a:chExt cx="2625754" cy="4238201"/>
            </a:xfrm>
          </p:grpSpPr>
          <p:sp>
            <p:nvSpPr>
              <p:cNvPr id="23" name="Flowchart: Internal Storage 22">
                <a:extLst>
                  <a:ext uri="{FF2B5EF4-FFF2-40B4-BE49-F238E27FC236}">
                    <a16:creationId xmlns:a16="http://schemas.microsoft.com/office/drawing/2014/main" id="{57A09A31-F935-4003-A16D-8A606A34DF1A}"/>
                  </a:ext>
                </a:extLst>
              </p:cNvPr>
              <p:cNvSpPr/>
              <p:nvPr/>
            </p:nvSpPr>
            <p:spPr>
              <a:xfrm>
                <a:off x="3841488" y="2244321"/>
                <a:ext cx="1760784" cy="70252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Tabela de dados</a:t>
                </a:r>
              </a:p>
            </p:txBody>
          </p:sp>
          <p:sp>
            <p:nvSpPr>
              <p:cNvPr id="24" name="Flowchart: Predefined Process 23">
                <a:extLst>
                  <a:ext uri="{FF2B5EF4-FFF2-40B4-BE49-F238E27FC236}">
                    <a16:creationId xmlns:a16="http://schemas.microsoft.com/office/drawing/2014/main" id="{2B33598C-74DB-4D0E-8E68-3315656FC0D9}"/>
                  </a:ext>
                </a:extLst>
              </p:cNvPr>
              <p:cNvSpPr/>
              <p:nvPr/>
            </p:nvSpPr>
            <p:spPr>
              <a:xfrm>
                <a:off x="3423518" y="1498635"/>
                <a:ext cx="2625754" cy="4238201"/>
              </a:xfrm>
              <a:prstGeom prst="flowChartPredefined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lowchart: Internal Storage 24">
                <a:extLst>
                  <a:ext uri="{FF2B5EF4-FFF2-40B4-BE49-F238E27FC236}">
                    <a16:creationId xmlns:a16="http://schemas.microsoft.com/office/drawing/2014/main" id="{035ACC41-E601-4C3F-8219-65EF4F526979}"/>
                  </a:ext>
                </a:extLst>
              </p:cNvPr>
              <p:cNvSpPr/>
              <p:nvPr/>
            </p:nvSpPr>
            <p:spPr>
              <a:xfrm>
                <a:off x="3841488" y="3207373"/>
                <a:ext cx="1760784" cy="70252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Tabela de tipos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0C0AF1-EAB8-4EED-A558-507CA587593F}"/>
              </a:ext>
            </a:extLst>
          </p:cNvPr>
          <p:cNvGrpSpPr/>
          <p:nvPr/>
        </p:nvGrpSpPr>
        <p:grpSpPr>
          <a:xfrm>
            <a:off x="6260626" y="5036580"/>
            <a:ext cx="2486415" cy="1328936"/>
            <a:chOff x="12679597" y="1147565"/>
            <a:chExt cx="2486415" cy="1328936"/>
          </a:xfrm>
        </p:grpSpPr>
        <p:sp>
          <p:nvSpPr>
            <p:cNvPr id="27" name="Flowchart: Predefined Process 26">
              <a:extLst>
                <a:ext uri="{FF2B5EF4-FFF2-40B4-BE49-F238E27FC236}">
                  <a16:creationId xmlns:a16="http://schemas.microsoft.com/office/drawing/2014/main" id="{D1E50807-5C1D-4CB3-AB6A-5019FB7A94C4}"/>
                </a:ext>
              </a:extLst>
            </p:cNvPr>
            <p:cNvSpPr/>
            <p:nvPr/>
          </p:nvSpPr>
          <p:spPr>
            <a:xfrm>
              <a:off x="12679597" y="1147565"/>
              <a:ext cx="2486415" cy="1328936"/>
            </a:xfrm>
            <a:prstGeom prst="flowChartPredefined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15337E4-00D6-4E9D-B889-BDC5E206936B}"/>
                </a:ext>
              </a:extLst>
            </p:cNvPr>
            <p:cNvSpPr/>
            <p:nvPr/>
          </p:nvSpPr>
          <p:spPr>
            <a:xfrm>
              <a:off x="13290717" y="1231054"/>
              <a:ext cx="1245882" cy="3972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#04 - Envio</a:t>
              </a: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E3474989-0122-4481-8A45-D33369591F7B}"/>
                </a:ext>
              </a:extLst>
            </p:cNvPr>
            <p:cNvSpPr/>
            <p:nvPr/>
          </p:nvSpPr>
          <p:spPr>
            <a:xfrm>
              <a:off x="13235940" y="1891983"/>
              <a:ext cx="1379220" cy="39727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Envio de arquivos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18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8C20-E843-4CEE-946D-032FFE33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A5A9-A0F3-452F-A2DA-5F8164EC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3"/>
              </a:rPr>
              <a:t>ConexaoNfe</a:t>
            </a:r>
            <a:endParaRPr lang="pt-BR" dirty="0">
              <a:hlinkClick r:id="rId3"/>
            </a:endParaRPr>
          </a:p>
          <a:p>
            <a:pPr lvl="1"/>
            <a:r>
              <a:rPr lang="pt-BR" dirty="0">
                <a:hlinkClick r:id="rId3"/>
              </a:rPr>
              <a:t>http://docs.conexaonfe.com.br/arquivos-integracao/</a:t>
            </a:r>
            <a:endParaRPr lang="pt-BR" dirty="0"/>
          </a:p>
          <a:p>
            <a:r>
              <a:rPr lang="pt-BR" dirty="0">
                <a:hlinkClick r:id="rId4"/>
              </a:rPr>
              <a:t>Nota fiscal </a:t>
            </a:r>
            <a:r>
              <a:rPr lang="pt-BR" dirty="0" err="1">
                <a:hlinkClick r:id="rId4"/>
              </a:rPr>
              <a:t>Eletronica</a:t>
            </a:r>
            <a:endParaRPr lang="pt-BR" dirty="0">
              <a:hlinkClick r:id="rId4"/>
            </a:endParaRPr>
          </a:p>
          <a:p>
            <a:pPr lvl="1"/>
            <a:r>
              <a:rPr lang="pt-BR" dirty="0">
                <a:hlinkClick r:id="rId4"/>
              </a:rPr>
              <a:t>https://www.nfe.fazenda.gov.br/portal/listaConteudo.aspx?tipoConteudo=33ol5hhSYZk=</a:t>
            </a:r>
            <a:endParaRPr lang="pt-BR" dirty="0"/>
          </a:p>
          <a:p>
            <a:r>
              <a:rPr lang="pt-BR" dirty="0" err="1">
                <a:hlinkClick r:id="rId5"/>
              </a:rPr>
              <a:t>Nfe</a:t>
            </a:r>
            <a:r>
              <a:rPr lang="pt-BR" dirty="0">
                <a:hlinkClick r:id="rId5"/>
              </a:rPr>
              <a:t> – Manual</a:t>
            </a:r>
          </a:p>
          <a:p>
            <a:pPr lvl="1"/>
            <a:r>
              <a:rPr lang="pt-BR" dirty="0">
                <a:hlinkClick r:id="rId5"/>
              </a:rPr>
              <a:t>http://www.mdehom.fazenda.sp.gov.br/docs/manual.pdf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13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CDC5-22AF-4412-AB9B-FABD17C0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Notas gerais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9B5C8EE-B626-48AB-8A43-5C150A422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59573"/>
              </p:ext>
            </p:extLst>
          </p:nvPr>
        </p:nvGraphicFramePr>
        <p:xfrm>
          <a:off x="838200" y="2402218"/>
          <a:ext cx="2221201" cy="205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3" imgW="335880" imgH="311400" progId="Package">
                  <p:embed/>
                </p:oleObj>
              </mc:Choice>
              <mc:Fallback>
                <p:oleObj name="Packager Shell Object" showAsIcon="1" r:id="rId3" imgW="33588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402218"/>
                        <a:ext cx="2221201" cy="205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0B88E56-CB2A-4457-88C3-449E2E5CA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93391"/>
              </p:ext>
            </p:extLst>
          </p:nvPr>
        </p:nvGraphicFramePr>
        <p:xfrm>
          <a:off x="3888509" y="2402218"/>
          <a:ext cx="70485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5" imgW="7048278" imgH="3057558" progId="Excel.Sheet.12">
                  <p:embed/>
                </p:oleObj>
              </mc:Choice>
              <mc:Fallback>
                <p:oleObj name="Worksheet" r:id="rId5" imgW="7048278" imgH="3057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8509" y="2402218"/>
                        <a:ext cx="7048500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07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F501-D1B0-47AC-B027-31661BA0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61788-BDD6-46F8-8BDC-15CBC709D595}"/>
              </a:ext>
            </a:extLst>
          </p:cNvPr>
          <p:cNvSpPr/>
          <p:nvPr/>
        </p:nvSpPr>
        <p:spPr>
          <a:xfrm>
            <a:off x="3537857" y="2103437"/>
            <a:ext cx="245654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ProcessarArquivosXml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D99F02-BC85-48AE-8D85-56DA11626E79}"/>
              </a:ext>
            </a:extLst>
          </p:cNvPr>
          <p:cNvSpPr/>
          <p:nvPr/>
        </p:nvSpPr>
        <p:spPr>
          <a:xfrm>
            <a:off x="947057" y="2103436"/>
            <a:ext cx="2162629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2FF12-DCA1-41E1-AECF-67C8EB80D0E3}"/>
              </a:ext>
            </a:extLst>
          </p:cNvPr>
          <p:cNvSpPr/>
          <p:nvPr/>
        </p:nvSpPr>
        <p:spPr>
          <a:xfrm>
            <a:off x="6422572" y="2103435"/>
            <a:ext cx="330563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TransferirDadosConexaoNFeCTe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65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A97AF3D0-1998-424A-A30E-D372F21E4DA4}"/>
              </a:ext>
            </a:extLst>
          </p:cNvPr>
          <p:cNvSpPr/>
          <p:nvPr/>
        </p:nvSpPr>
        <p:spPr>
          <a:xfrm>
            <a:off x="9901628" y="6075789"/>
            <a:ext cx="1245885" cy="482593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1665C69F-4F0A-42AF-B34B-8964D27C2CE0}"/>
              </a:ext>
            </a:extLst>
          </p:cNvPr>
          <p:cNvSpPr/>
          <p:nvPr/>
        </p:nvSpPr>
        <p:spPr>
          <a:xfrm>
            <a:off x="997955" y="298007"/>
            <a:ext cx="1245885" cy="482593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A843360-6A2D-4293-8DCC-A19396DD3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019" y="3807254"/>
            <a:ext cx="371527" cy="3715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F492CDE-7A30-405E-BDDE-78DDE793659C}"/>
              </a:ext>
            </a:extLst>
          </p:cNvPr>
          <p:cNvGrpSpPr/>
          <p:nvPr/>
        </p:nvGrpSpPr>
        <p:grpSpPr>
          <a:xfrm>
            <a:off x="6345361" y="1146296"/>
            <a:ext cx="2595537" cy="1821001"/>
            <a:chOff x="6398886" y="1498635"/>
            <a:chExt cx="2595537" cy="182100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50BF434-6B13-455D-A6BA-86A298353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8886" y="1498635"/>
              <a:ext cx="2595537" cy="1821001"/>
            </a:xfrm>
            <a:prstGeom prst="rect">
              <a:avLst/>
            </a:prstGeom>
          </p:spPr>
        </p:pic>
        <p:sp>
          <p:nvSpPr>
            <p:cNvPr id="81" name="Flowchart: Process 80">
              <a:extLst>
                <a:ext uri="{FF2B5EF4-FFF2-40B4-BE49-F238E27FC236}">
                  <a16:creationId xmlns:a16="http://schemas.microsoft.com/office/drawing/2014/main" id="{E18FB899-88BE-455A-92C5-8163E7E6D203}"/>
                </a:ext>
              </a:extLst>
            </p:cNvPr>
            <p:cNvSpPr/>
            <p:nvPr/>
          </p:nvSpPr>
          <p:spPr>
            <a:xfrm>
              <a:off x="7509847" y="2948108"/>
              <a:ext cx="654874" cy="328660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E8B02C0-F75D-4531-A890-A65E5BA25D2B}"/>
              </a:ext>
            </a:extLst>
          </p:cNvPr>
          <p:cNvCxnSpPr>
            <a:cxnSpLocks/>
            <a:stCxn id="110" idx="3"/>
            <a:endCxn id="117" idx="1"/>
          </p:cNvCxnSpPr>
          <p:nvPr/>
        </p:nvCxnSpPr>
        <p:spPr>
          <a:xfrm flipV="1">
            <a:off x="2933775" y="3385987"/>
            <a:ext cx="436218" cy="126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AA087B9-3511-4EB2-B617-063157D3A473}"/>
              </a:ext>
            </a:extLst>
          </p:cNvPr>
          <p:cNvCxnSpPr>
            <a:cxnSpLocks/>
            <a:stCxn id="117" idx="3"/>
            <a:endCxn id="50" idx="1"/>
          </p:cNvCxnSpPr>
          <p:nvPr/>
        </p:nvCxnSpPr>
        <p:spPr>
          <a:xfrm flipV="1">
            <a:off x="5995747" y="2056797"/>
            <a:ext cx="349614" cy="1329190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36FE71E-DB5D-478F-BF07-19BD23ECAAC7}"/>
              </a:ext>
            </a:extLst>
          </p:cNvPr>
          <p:cNvCxnSpPr>
            <a:cxnSpLocks/>
            <a:stCxn id="52" idx="3"/>
            <a:endCxn id="122" idx="1"/>
          </p:cNvCxnSpPr>
          <p:nvPr/>
        </p:nvCxnSpPr>
        <p:spPr>
          <a:xfrm flipV="1">
            <a:off x="7947546" y="2574913"/>
            <a:ext cx="1342966" cy="1418105"/>
          </a:xfrm>
          <a:prstGeom prst="bentConnector3">
            <a:avLst>
              <a:gd name="adj1" fmla="val 81207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C45EB46-0A06-4789-807F-8F7EA63E4968}"/>
              </a:ext>
            </a:extLst>
          </p:cNvPr>
          <p:cNvCxnSpPr>
            <a:cxnSpLocks/>
            <a:stCxn id="81" idx="2"/>
            <a:endCxn id="52" idx="0"/>
          </p:cNvCxnSpPr>
          <p:nvPr/>
        </p:nvCxnSpPr>
        <p:spPr>
          <a:xfrm flipH="1">
            <a:off x="7761783" y="2924429"/>
            <a:ext cx="21976" cy="8828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BD2C171-E785-456C-9785-C63CA0059E58}"/>
              </a:ext>
            </a:extLst>
          </p:cNvPr>
          <p:cNvGrpSpPr/>
          <p:nvPr/>
        </p:nvGrpSpPr>
        <p:grpSpPr>
          <a:xfrm>
            <a:off x="9290512" y="1147564"/>
            <a:ext cx="2486415" cy="2854697"/>
            <a:chOff x="9344037" y="1499903"/>
            <a:chExt cx="2486415" cy="2854697"/>
          </a:xfrm>
        </p:grpSpPr>
        <p:sp>
          <p:nvSpPr>
            <p:cNvPr id="16" name="Flowchart: Multidocument 15">
              <a:extLst>
                <a:ext uri="{FF2B5EF4-FFF2-40B4-BE49-F238E27FC236}">
                  <a16:creationId xmlns:a16="http://schemas.microsoft.com/office/drawing/2014/main" id="{34D30486-8C85-4405-ADB7-9AF75E447193}"/>
                </a:ext>
              </a:extLst>
            </p:cNvPr>
            <p:cNvSpPr/>
            <p:nvPr/>
          </p:nvSpPr>
          <p:spPr>
            <a:xfrm>
              <a:off x="9969176" y="2219189"/>
              <a:ext cx="1179771" cy="93352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/>
                <a:t>Atualizada no ERP (lançada)</a:t>
              </a:r>
              <a:endParaRPr lang="pt-BR" sz="1000" dirty="0"/>
            </a:p>
          </p:txBody>
        </p:sp>
        <p:sp>
          <p:nvSpPr>
            <p:cNvPr id="19" name="Flowchart: Multidocument 18">
              <a:extLst>
                <a:ext uri="{FF2B5EF4-FFF2-40B4-BE49-F238E27FC236}">
                  <a16:creationId xmlns:a16="http://schemas.microsoft.com/office/drawing/2014/main" id="{74A0D4E2-AF35-489E-9DA4-CE0D11700DB9}"/>
                </a:ext>
              </a:extLst>
            </p:cNvPr>
            <p:cNvSpPr/>
            <p:nvPr/>
          </p:nvSpPr>
          <p:spPr>
            <a:xfrm>
              <a:off x="9955157" y="3298993"/>
              <a:ext cx="1193790" cy="93352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Envio do manifesto pelo ERP</a:t>
              </a:r>
            </a:p>
          </p:txBody>
        </p:sp>
        <p:sp>
          <p:nvSpPr>
            <p:cNvPr id="122" name="Flowchart: Predefined Process 121">
              <a:extLst>
                <a:ext uri="{FF2B5EF4-FFF2-40B4-BE49-F238E27FC236}">
                  <a16:creationId xmlns:a16="http://schemas.microsoft.com/office/drawing/2014/main" id="{B4480B41-5FF7-4712-AC5E-4791992E70C8}"/>
                </a:ext>
              </a:extLst>
            </p:cNvPr>
            <p:cNvSpPr/>
            <p:nvPr/>
          </p:nvSpPr>
          <p:spPr>
            <a:xfrm>
              <a:off x="9344037" y="1499903"/>
              <a:ext cx="2486415" cy="2854697"/>
            </a:xfrm>
            <a:prstGeom prst="flowChartPredefined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03A3D86-08EF-4C55-9053-42CEAC49404C}"/>
                </a:ext>
              </a:extLst>
            </p:cNvPr>
            <p:cNvSpPr/>
            <p:nvPr/>
          </p:nvSpPr>
          <p:spPr>
            <a:xfrm>
              <a:off x="9955157" y="1583393"/>
              <a:ext cx="1245882" cy="3972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#03 - Extração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F677E22-E650-44F8-B8B0-7117450EA36B}"/>
              </a:ext>
            </a:extLst>
          </p:cNvPr>
          <p:cNvGrpSpPr/>
          <p:nvPr/>
        </p:nvGrpSpPr>
        <p:grpSpPr>
          <a:xfrm>
            <a:off x="3369993" y="1146296"/>
            <a:ext cx="2625754" cy="4479382"/>
            <a:chOff x="3423518" y="1498635"/>
            <a:chExt cx="2625754" cy="4238201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6956901E-FDFD-4FF4-941F-33D8CBF5CB1E}"/>
                </a:ext>
              </a:extLst>
            </p:cNvPr>
            <p:cNvSpPr/>
            <p:nvPr/>
          </p:nvSpPr>
          <p:spPr>
            <a:xfrm>
              <a:off x="4098939" y="1582126"/>
              <a:ext cx="1245882" cy="3972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#02 - Arquivo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1C1DCF1-1F40-411B-BBB6-B42A6B980964}"/>
                </a:ext>
              </a:extLst>
            </p:cNvPr>
            <p:cNvGrpSpPr/>
            <p:nvPr/>
          </p:nvGrpSpPr>
          <p:grpSpPr>
            <a:xfrm>
              <a:off x="3423518" y="1498635"/>
              <a:ext cx="2625754" cy="4238201"/>
              <a:chOff x="3423518" y="1498635"/>
              <a:chExt cx="2625754" cy="4238201"/>
            </a:xfrm>
          </p:grpSpPr>
          <p:sp>
            <p:nvSpPr>
              <p:cNvPr id="7" name="Flowchart: Internal Storage 6">
                <a:extLst>
                  <a:ext uri="{FF2B5EF4-FFF2-40B4-BE49-F238E27FC236}">
                    <a16:creationId xmlns:a16="http://schemas.microsoft.com/office/drawing/2014/main" id="{36FD0D30-CD8E-4545-82A9-35958A0E5C3B}"/>
                  </a:ext>
                </a:extLst>
              </p:cNvPr>
              <p:cNvSpPr/>
              <p:nvPr/>
            </p:nvSpPr>
            <p:spPr>
              <a:xfrm>
                <a:off x="3841488" y="2244321"/>
                <a:ext cx="1760784" cy="70252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Tabela de dados</a:t>
                </a:r>
              </a:p>
            </p:txBody>
          </p:sp>
          <p:sp>
            <p:nvSpPr>
              <p:cNvPr id="117" name="Flowchart: Predefined Process 116">
                <a:extLst>
                  <a:ext uri="{FF2B5EF4-FFF2-40B4-BE49-F238E27FC236}">
                    <a16:creationId xmlns:a16="http://schemas.microsoft.com/office/drawing/2014/main" id="{2FF6789F-FB2E-449D-A530-5F72B06FF9BF}"/>
                  </a:ext>
                </a:extLst>
              </p:cNvPr>
              <p:cNvSpPr/>
              <p:nvPr/>
            </p:nvSpPr>
            <p:spPr>
              <a:xfrm>
                <a:off x="3423518" y="1498635"/>
                <a:ext cx="2625754" cy="4238201"/>
              </a:xfrm>
              <a:prstGeom prst="flowChartPredefined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Flowchart: Internal Storage 161">
                <a:extLst>
                  <a:ext uri="{FF2B5EF4-FFF2-40B4-BE49-F238E27FC236}">
                    <a16:creationId xmlns:a16="http://schemas.microsoft.com/office/drawing/2014/main" id="{E52D47F0-3B53-4CFC-83FA-C3AFEABFB102}"/>
                  </a:ext>
                </a:extLst>
              </p:cNvPr>
              <p:cNvSpPr/>
              <p:nvPr/>
            </p:nvSpPr>
            <p:spPr>
              <a:xfrm>
                <a:off x="3841488" y="3207373"/>
                <a:ext cx="1760784" cy="702520"/>
              </a:xfrm>
              <a:prstGeom prst="flowChartInternalStora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Tabela de tipos</a:t>
                </a: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65DAA6F-921B-4EA4-B478-7E76CB475840}"/>
              </a:ext>
            </a:extLst>
          </p:cNvPr>
          <p:cNvGrpSpPr/>
          <p:nvPr/>
        </p:nvGrpSpPr>
        <p:grpSpPr>
          <a:xfrm>
            <a:off x="9290511" y="4381500"/>
            <a:ext cx="2486415" cy="1328936"/>
            <a:chOff x="12679597" y="1147565"/>
            <a:chExt cx="2486415" cy="1328936"/>
          </a:xfrm>
        </p:grpSpPr>
        <p:sp>
          <p:nvSpPr>
            <p:cNvPr id="173" name="Flowchart: Predefined Process 172">
              <a:extLst>
                <a:ext uri="{FF2B5EF4-FFF2-40B4-BE49-F238E27FC236}">
                  <a16:creationId xmlns:a16="http://schemas.microsoft.com/office/drawing/2014/main" id="{8DAD0950-C138-4B02-8603-F430877006D1}"/>
                </a:ext>
              </a:extLst>
            </p:cNvPr>
            <p:cNvSpPr/>
            <p:nvPr/>
          </p:nvSpPr>
          <p:spPr>
            <a:xfrm>
              <a:off x="12679597" y="1147565"/>
              <a:ext cx="2486415" cy="1328936"/>
            </a:xfrm>
            <a:prstGeom prst="flowChartPredefined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9DF09A7-8600-4BAE-90F4-C6038BA23C28}"/>
                </a:ext>
              </a:extLst>
            </p:cNvPr>
            <p:cNvSpPr/>
            <p:nvPr/>
          </p:nvSpPr>
          <p:spPr>
            <a:xfrm>
              <a:off x="13290717" y="1231054"/>
              <a:ext cx="1245882" cy="3972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#04 - Envio</a:t>
              </a:r>
            </a:p>
          </p:txBody>
        </p:sp>
        <p:sp>
          <p:nvSpPr>
            <p:cNvPr id="176" name="Flowchart: Process 175">
              <a:extLst>
                <a:ext uri="{FF2B5EF4-FFF2-40B4-BE49-F238E27FC236}">
                  <a16:creationId xmlns:a16="http://schemas.microsoft.com/office/drawing/2014/main" id="{A38CE555-FD26-48A6-91AB-D9BF93925673}"/>
                </a:ext>
              </a:extLst>
            </p:cNvPr>
            <p:cNvSpPr/>
            <p:nvPr/>
          </p:nvSpPr>
          <p:spPr>
            <a:xfrm>
              <a:off x="13235940" y="1891983"/>
              <a:ext cx="1379220" cy="39727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Envio de arquivos</a:t>
              </a:r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640A09E-1FBB-4D80-8414-97D432FB3C1C}"/>
              </a:ext>
            </a:extLst>
          </p:cNvPr>
          <p:cNvCxnSpPr>
            <a:cxnSpLocks/>
            <a:stCxn id="122" idx="2"/>
            <a:endCxn id="173" idx="0"/>
          </p:cNvCxnSpPr>
          <p:nvPr/>
        </p:nvCxnSpPr>
        <p:spPr>
          <a:xfrm flipH="1">
            <a:off x="10533719" y="4002261"/>
            <a:ext cx="1" cy="37923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AFAAD15-8730-47F0-836C-3DC8F8C0EB77}"/>
              </a:ext>
            </a:extLst>
          </p:cNvPr>
          <p:cNvCxnSpPr>
            <a:cxnSpLocks/>
            <a:stCxn id="173" idx="2"/>
            <a:endCxn id="20" idx="0"/>
          </p:cNvCxnSpPr>
          <p:nvPr/>
        </p:nvCxnSpPr>
        <p:spPr>
          <a:xfrm flipH="1">
            <a:off x="10524571" y="5710436"/>
            <a:ext cx="9148" cy="36535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001E8D8-C0EC-4799-AE10-AA117BFCDC88}"/>
              </a:ext>
            </a:extLst>
          </p:cNvPr>
          <p:cNvCxnSpPr>
            <a:cxnSpLocks/>
            <a:stCxn id="21" idx="2"/>
            <a:endCxn id="110" idx="0"/>
          </p:cNvCxnSpPr>
          <p:nvPr/>
        </p:nvCxnSpPr>
        <p:spPr>
          <a:xfrm>
            <a:off x="1620898" y="780600"/>
            <a:ext cx="0" cy="3669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7335620-2FF3-4981-BB71-7C2C07D4820A}"/>
              </a:ext>
            </a:extLst>
          </p:cNvPr>
          <p:cNvGrpSpPr/>
          <p:nvPr/>
        </p:nvGrpSpPr>
        <p:grpSpPr>
          <a:xfrm>
            <a:off x="308021" y="1147563"/>
            <a:ext cx="2625754" cy="4479382"/>
            <a:chOff x="308021" y="1147563"/>
            <a:chExt cx="2625754" cy="4479382"/>
          </a:xfrm>
        </p:grpSpPr>
        <p:sp>
          <p:nvSpPr>
            <p:cNvPr id="4" name="Flowchart: Multidocument 3">
              <a:extLst>
                <a:ext uri="{FF2B5EF4-FFF2-40B4-BE49-F238E27FC236}">
                  <a16:creationId xmlns:a16="http://schemas.microsoft.com/office/drawing/2014/main" id="{D2526F7E-B3AD-4959-8CED-1710AAD2F5AA}"/>
                </a:ext>
              </a:extLst>
            </p:cNvPr>
            <p:cNvSpPr/>
            <p:nvPr/>
          </p:nvSpPr>
          <p:spPr>
            <a:xfrm>
              <a:off x="915596" y="1848281"/>
              <a:ext cx="1581669" cy="80051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[0]CT-e</a:t>
              </a:r>
            </a:p>
          </p:txBody>
        </p: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EDF51EA2-F709-453E-B7C7-FCE6273AD508}"/>
                </a:ext>
              </a:extLst>
            </p:cNvPr>
            <p:cNvSpPr/>
            <p:nvPr/>
          </p:nvSpPr>
          <p:spPr>
            <a:xfrm>
              <a:off x="902024" y="2813466"/>
              <a:ext cx="1581669" cy="80051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[4] NF-e Retorno Armazém</a:t>
              </a:r>
            </a:p>
          </p:txBody>
        </p:sp>
        <p:sp>
          <p:nvSpPr>
            <p:cNvPr id="6" name="Flowchart: Multidocument 5">
              <a:extLst>
                <a:ext uri="{FF2B5EF4-FFF2-40B4-BE49-F238E27FC236}">
                  <a16:creationId xmlns:a16="http://schemas.microsoft.com/office/drawing/2014/main" id="{9B26ED15-A883-4828-B58B-754A19C44F78}"/>
                </a:ext>
              </a:extLst>
            </p:cNvPr>
            <p:cNvSpPr/>
            <p:nvPr/>
          </p:nvSpPr>
          <p:spPr>
            <a:xfrm>
              <a:off x="873365" y="3796468"/>
              <a:ext cx="1581669" cy="80051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[6] NF-e Transferência com código </a:t>
              </a:r>
              <a:r>
                <a:rPr lang="pt-BR" sz="1000" dirty="0" err="1"/>
                <a:t>Sisparts</a:t>
              </a:r>
              <a:endParaRPr lang="pt-BR" sz="1000" dirty="0"/>
            </a:p>
          </p:txBody>
        </p:sp>
        <p:sp>
          <p:nvSpPr>
            <p:cNvPr id="110" name="Flowchart: Predefined Process 109">
              <a:extLst>
                <a:ext uri="{FF2B5EF4-FFF2-40B4-BE49-F238E27FC236}">
                  <a16:creationId xmlns:a16="http://schemas.microsoft.com/office/drawing/2014/main" id="{5E9F2D3B-3D2A-4838-B304-990318218B0B}"/>
                </a:ext>
              </a:extLst>
            </p:cNvPr>
            <p:cNvSpPr/>
            <p:nvPr/>
          </p:nvSpPr>
          <p:spPr>
            <a:xfrm>
              <a:off x="308021" y="1147563"/>
              <a:ext cx="2625754" cy="4479382"/>
            </a:xfrm>
            <a:prstGeom prst="flowChartPredefined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1044078-89B9-40CA-9BFC-722ED4A8D03D}"/>
                </a:ext>
              </a:extLst>
            </p:cNvPr>
            <p:cNvSpPr/>
            <p:nvPr/>
          </p:nvSpPr>
          <p:spPr>
            <a:xfrm>
              <a:off x="1041259" y="1231055"/>
              <a:ext cx="1245882" cy="39727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#01 - Coleta</a:t>
              </a:r>
            </a:p>
          </p:txBody>
        </p:sp>
        <p:sp>
          <p:nvSpPr>
            <p:cNvPr id="38" name="Flowchart: Multidocument 37">
              <a:extLst>
                <a:ext uri="{FF2B5EF4-FFF2-40B4-BE49-F238E27FC236}">
                  <a16:creationId xmlns:a16="http://schemas.microsoft.com/office/drawing/2014/main" id="{C2A91822-140B-4631-908B-5D03DFC3E407}"/>
                </a:ext>
              </a:extLst>
            </p:cNvPr>
            <p:cNvSpPr/>
            <p:nvPr/>
          </p:nvSpPr>
          <p:spPr>
            <a:xfrm>
              <a:off x="873365" y="4761653"/>
              <a:ext cx="1581669" cy="75741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[7] NF-e Transferência Uso/Consumo com código </a:t>
              </a:r>
              <a:r>
                <a:rPr lang="pt-BR" sz="1000" dirty="0" err="1"/>
                <a:t>Sisparts</a:t>
              </a:r>
              <a:endParaRPr lang="pt-B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478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D446-CF77-4E96-83DE-CB6152CF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DE/PARA - </a:t>
            </a:r>
            <a:r>
              <a:rPr lang="pt-BR" b="1" dirty="0"/>
              <a:t>Atualizada no ERP (lançada)</a:t>
            </a:r>
            <a:endParaRPr lang="pt-B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1F15F-FB8B-4DD2-BE6B-23535E4A9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972998"/>
              </p:ext>
            </p:extLst>
          </p:nvPr>
        </p:nvGraphicFramePr>
        <p:xfrm>
          <a:off x="838200" y="1825625"/>
          <a:ext cx="97726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325">
                  <a:extLst>
                    <a:ext uri="{9D8B030D-6E8A-4147-A177-3AD203B41FA5}">
                      <a16:colId xmlns:a16="http://schemas.microsoft.com/office/drawing/2014/main" val="4010811037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88185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Arquivo modelo (nfse35503081933746200012742931j6knqdhv-nfse.xml)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Atualizada no ERP (lançada)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2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[ Chave de Acesso/Id para NFS-e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Chave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2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[ Será fixo o valor “ATUALIZAR” conforme a documentação ?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Comando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pt-BR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pt-B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data do evento em </a:t>
                      </a:r>
                      <a:r>
                        <a:rPr lang="pt-BR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milisegundos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[ Será um usuário fixo ?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codUsuarioErp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[ Será um usuário fixo ?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nomeUsuarioErp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65591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FC4404C-C602-416A-B6F5-C8F4720EEDC2}"/>
              </a:ext>
            </a:extLst>
          </p:cNvPr>
          <p:cNvGrpSpPr/>
          <p:nvPr/>
        </p:nvGrpSpPr>
        <p:grpSpPr>
          <a:xfrm>
            <a:off x="838200" y="4454842"/>
            <a:ext cx="6391275" cy="2044700"/>
            <a:chOff x="714375" y="4448175"/>
            <a:chExt cx="6391275" cy="2044700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4FB0E417-B226-4E4D-BB8D-D5683D8D88E4}"/>
                </a:ext>
              </a:extLst>
            </p:cNvPr>
            <p:cNvSpPr/>
            <p:nvPr/>
          </p:nvSpPr>
          <p:spPr>
            <a:xfrm>
              <a:off x="714375" y="4448175"/>
              <a:ext cx="6391275" cy="2044700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E50001-F71E-4CF0-A0ED-80F98CC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581404"/>
              <a:ext cx="6115904" cy="173379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D3C643-18A5-4227-9AFE-0B028831A37F}"/>
              </a:ext>
            </a:extLst>
          </p:cNvPr>
          <p:cNvSpPr/>
          <p:nvPr/>
        </p:nvSpPr>
        <p:spPr>
          <a:xfrm>
            <a:off x="7858125" y="4588071"/>
            <a:ext cx="2752725" cy="1428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Documentação </a:t>
            </a:r>
          </a:p>
        </p:txBody>
      </p:sp>
    </p:spTree>
    <p:extLst>
      <p:ext uri="{BB962C8B-B14F-4D97-AF65-F5344CB8AC3E}">
        <p14:creationId xmlns:p14="http://schemas.microsoft.com/office/powerpoint/2010/main" val="48784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D6904B-45E4-4F7D-88C4-393184CE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" y="699706"/>
            <a:ext cx="5830114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D446-CF77-4E96-83DE-CB6152CF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DE/PARA - </a:t>
            </a:r>
            <a:r>
              <a:rPr lang="pt-BR" b="1" dirty="0"/>
              <a:t>Envio do manifesto pelo ERP</a:t>
            </a:r>
            <a:endParaRPr lang="pt-B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1F15F-FB8B-4DD2-BE6B-23535E4A9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686776"/>
              </p:ext>
            </p:extLst>
          </p:nvPr>
        </p:nvGraphicFramePr>
        <p:xfrm>
          <a:off x="838200" y="1825625"/>
          <a:ext cx="97726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325">
                  <a:extLst>
                    <a:ext uri="{9D8B030D-6E8A-4147-A177-3AD203B41FA5}">
                      <a16:colId xmlns:a16="http://schemas.microsoft.com/office/drawing/2014/main" val="4010811037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88185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Arquivo modelo (nfse35503081933746200012742931j6knqdhv-nfse.xml)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Atualizada no ERP (lançada)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2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[ Chave de Acesso/Id para NFS-e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chaveAcessoNFe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2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[ De onde vamos trazer essa informação ?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codTipoEvento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pt-BR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pt-B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data do evento em </a:t>
                      </a:r>
                      <a:r>
                        <a:rPr lang="pt-BR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milisegundos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[ Será um usuário fixo ?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codUsuarioErp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[ Será um usuário fixo ?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nomeUsuarioErp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65591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FC4404C-C602-416A-B6F5-C8F4720EEDC2}"/>
              </a:ext>
            </a:extLst>
          </p:cNvPr>
          <p:cNvGrpSpPr/>
          <p:nvPr/>
        </p:nvGrpSpPr>
        <p:grpSpPr>
          <a:xfrm>
            <a:off x="838200" y="4572000"/>
            <a:ext cx="6391275" cy="2044700"/>
            <a:chOff x="714375" y="4448175"/>
            <a:chExt cx="6391275" cy="2044700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4FB0E417-B226-4E4D-BB8D-D5683D8D88E4}"/>
                </a:ext>
              </a:extLst>
            </p:cNvPr>
            <p:cNvSpPr/>
            <p:nvPr/>
          </p:nvSpPr>
          <p:spPr>
            <a:xfrm>
              <a:off x="714375" y="4448175"/>
              <a:ext cx="6391275" cy="2044700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E50001-F71E-4CF0-A0ED-80F98CC2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581404"/>
              <a:ext cx="6115904" cy="173379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DE506F-67DA-4BF0-96B2-422DD79EF43D}"/>
              </a:ext>
            </a:extLst>
          </p:cNvPr>
          <p:cNvSpPr/>
          <p:nvPr/>
        </p:nvSpPr>
        <p:spPr>
          <a:xfrm>
            <a:off x="7858125" y="4705229"/>
            <a:ext cx="2752725" cy="1428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Documentação </a:t>
            </a:r>
          </a:p>
        </p:txBody>
      </p:sp>
    </p:spTree>
    <p:extLst>
      <p:ext uri="{BB962C8B-B14F-4D97-AF65-F5344CB8AC3E}">
        <p14:creationId xmlns:p14="http://schemas.microsoft.com/office/powerpoint/2010/main" val="223196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56B15A-6A6C-4EE8-8A43-929226DA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1" y="342955"/>
            <a:ext cx="4536886" cy="61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1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537D-D2B2-4B1F-B1F9-E54CCC0C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seleção destes campos estão corretas para compor o campo “chave” que será usado no arquivo “</a:t>
            </a:r>
            <a:r>
              <a:rPr lang="pt-BR" sz="2400" dirty="0" err="1"/>
              <a:t>json</a:t>
            </a:r>
            <a:r>
              <a:rPr lang="pt-BR" sz="2400" dirty="0"/>
              <a:t>” para [Atualizada no ERP (Lançada)]?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BCA098-53DD-494E-BD1B-964F6E0F4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725"/>
            <a:ext cx="7672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8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2F7-43BE-46E6-9D2D-2B2DBEF5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Tabela de Tipos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F9AA73-13B4-4982-8282-482D24F65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718456"/>
              </p:ext>
            </p:extLst>
          </p:nvPr>
        </p:nvGraphicFramePr>
        <p:xfrm>
          <a:off x="1001754" y="1720926"/>
          <a:ext cx="2797091" cy="481125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102998">
                  <a:extLst>
                    <a:ext uri="{9D8B030D-6E8A-4147-A177-3AD203B41FA5}">
                      <a16:colId xmlns:a16="http://schemas.microsoft.com/office/drawing/2014/main" val="2233136944"/>
                    </a:ext>
                  </a:extLst>
                </a:gridCol>
                <a:gridCol w="1694093">
                  <a:extLst>
                    <a:ext uri="{9D8B030D-6E8A-4147-A177-3AD203B41FA5}">
                      <a16:colId xmlns:a16="http://schemas.microsoft.com/office/drawing/2014/main" val="3118930838"/>
                    </a:ext>
                  </a:extLst>
                </a:gridCol>
              </a:tblGrid>
              <a:tr h="37049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valor</a:t>
                      </a:r>
                      <a:endParaRPr lang="pt-BR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32860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Sigla Proparts</a:t>
                      </a:r>
                      <a:endParaRPr lang="pt-B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253547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Data emi</a:t>
                      </a:r>
                      <a:endParaRPr lang="pt-B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73982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TIPO NFE ou CTE </a:t>
                      </a:r>
                      <a:endParaRPr lang="pt-B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41094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CNPJ emitente </a:t>
                      </a:r>
                      <a:endParaRPr lang="pt-B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6931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pt-B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CNPJ Rem ou Dest </a:t>
                      </a:r>
                      <a:endParaRPr lang="pt-B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27859"/>
                  </a:ext>
                </a:extLst>
              </a:tr>
              <a:tr h="553137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pt-B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Tipo XML (NFE ou CTe)</a:t>
                      </a:r>
                      <a:endParaRPr lang="pt-B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13248"/>
                  </a:ext>
                </a:extLst>
              </a:tr>
              <a:tr h="553137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pt-B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Nome da pasta e do arquivo</a:t>
                      </a:r>
                      <a:endParaRPr lang="pt-B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69029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Flag integrado </a:t>
                      </a:r>
                      <a:endParaRPr lang="pt-B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5631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pt-B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Sim</a:t>
                      </a:r>
                      <a:endParaRPr lang="pt-B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32993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pt-B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9572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Falta identificação</a:t>
                      </a:r>
                    </a:p>
                  </a:txBody>
                  <a:tcPr marL="101756" marR="8154" marT="78274" marB="78274" anchor="b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4585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EE6531-613F-4939-8958-CEC37B1E8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43511"/>
              </p:ext>
            </p:extLst>
          </p:nvPr>
        </p:nvGraphicFramePr>
        <p:xfrm>
          <a:off x="3965575" y="1720926"/>
          <a:ext cx="63500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259702297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9162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TBLEMPRESA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2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&lt;CNPJ&gt;68365501000105&lt;/CNPJ&gt;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for NFE ( 55 )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1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&lt;rem&gt;</a:t>
                      </a:r>
                    </a:p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&lt;CNPJ&gt;68365501000296&lt;/CNPJ&gt;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for CTE ( 57 )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3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1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14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4E32-98D9-42EF-A1C2-779A75A6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0;CT-e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2F658-DEBC-4281-9EC4-0EBA2CD2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725"/>
            <a:ext cx="270278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BD01A4-960F-45B2-AABD-8226A84D6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28" y="1863725"/>
            <a:ext cx="7830643" cy="2495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1E593-1059-4B36-9477-BC970C26DDFB}"/>
              </a:ext>
            </a:extLst>
          </p:cNvPr>
          <p:cNvSpPr txBox="1"/>
          <p:nvPr/>
        </p:nvSpPr>
        <p:spPr>
          <a:xfrm>
            <a:off x="3838028" y="4532660"/>
            <a:ext cx="814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342900" indent="-342900">
              <a:buAutoNum type="arabicPeriod"/>
              <a:defRPr>
                <a:solidFill>
                  <a:srgbClr val="FF0000"/>
                </a:solidFill>
              </a:defRPr>
            </a:lvl1pPr>
          </a:lstStyle>
          <a:p>
            <a:pPr marL="0" indent="0">
              <a:buNone/>
            </a:pPr>
            <a:r>
              <a:rPr lang="pt-BR" dirty="0"/>
              <a:t>1. Vamos usar esse campo “</a:t>
            </a:r>
            <a:r>
              <a:rPr lang="pt-BR" dirty="0" err="1"/>
              <a:t>CNPJ_Empresa</a:t>
            </a:r>
            <a:r>
              <a:rPr lang="pt-BR" dirty="0"/>
              <a:t>” para fazer a relação ( Arquivo x Tabela ) ?</a:t>
            </a:r>
          </a:p>
        </p:txBody>
      </p:sp>
    </p:spTree>
    <p:extLst>
      <p:ext uri="{BB962C8B-B14F-4D97-AF65-F5344CB8AC3E}">
        <p14:creationId xmlns:p14="http://schemas.microsoft.com/office/powerpoint/2010/main" val="111856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956</Words>
  <Application>Microsoft Office PowerPoint</Application>
  <PresentationFormat>Widescreen</PresentationFormat>
  <Paragraphs>169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Packager Shell Object</vt:lpstr>
      <vt:lpstr>Worksheet</vt:lpstr>
      <vt:lpstr>Projeto Conexão NFe</vt:lpstr>
      <vt:lpstr>PowerPoint Presentation</vt:lpstr>
      <vt:lpstr>DE/PARA - Atualizada no ERP (lançada)</vt:lpstr>
      <vt:lpstr>PowerPoint Presentation</vt:lpstr>
      <vt:lpstr>DE/PARA - Envio do manifesto pelo ERP</vt:lpstr>
      <vt:lpstr>PowerPoint Presentation</vt:lpstr>
      <vt:lpstr>A seleção destes campos estão corretas para compor o campo “chave” que será usado no arquivo “json” para [Atualizada no ERP (Lançada)]?</vt:lpstr>
      <vt:lpstr>Tabela de Tipos</vt:lpstr>
      <vt:lpstr>0;CT-e </vt:lpstr>
      <vt:lpstr>4;NF-e Retorno Armazém</vt:lpstr>
      <vt:lpstr>6;NF-e Transferência com código Sisparts</vt:lpstr>
      <vt:lpstr>7;NF-e Transferência Uso/Consumo com código Sisparts</vt:lpstr>
      <vt:lpstr>PowerPoint Presentation</vt:lpstr>
      <vt:lpstr>Após ler os XMLs tipo 0, 4, 6 ou 7, vamos importar para o banco de dados (tblCompraNF e tblCompraNFItem)</vt:lpstr>
      <vt:lpstr>Criar uma funções que possam ser chamadas de outras funções, pois vamos colocar em um robozinho que vai executar de hora em hora</vt:lpstr>
      <vt:lpstr>Links</vt:lpstr>
      <vt:lpstr>Notas gerais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Ailton Zacarias da Silva</dc:creator>
  <cp:lastModifiedBy>Ailton Zacarias da Silva</cp:lastModifiedBy>
  <cp:revision>36</cp:revision>
  <dcterms:created xsi:type="dcterms:W3CDTF">2021-02-18T21:35:44Z</dcterms:created>
  <dcterms:modified xsi:type="dcterms:W3CDTF">2021-03-23T16:38:31Z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2021-02-18T21:59:45Z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b5b6feb9-795a-465d-9f3c-6eb8b40dde84</vt:lpwstr>
  </property>
  <property fmtid="{D5CDD505-2E9C-101B-9397-08002B2CF9AE}" pid="8" name="MSIP_Label_5fae8262-b78e-4366-8929-a5d6aac95320_ContentBits">
    <vt:lpwstr>0</vt:lpwstr>
  </property>
</Properties>
</file>