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Montserrat Medium" panose="00000600000000000000" pitchFamily="2" charset="0"/>
      <p:regular r:id="rId33"/>
      <p:bold r:id="rId34"/>
      <p:italic r:id="rId35"/>
      <p:boldItalic r:id="rId36"/>
    </p:embeddedFont>
    <p:embeddedFont>
      <p:font typeface="Montserrat SemiBold" panose="000007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102"/>
      </p:cViewPr>
      <p:guideLst>
        <p:guide orient="horz" pos="7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94ea5458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94ea5458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94ea5458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94ea5458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94ea5458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94ea5458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94ea5458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394ea5458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94ea5458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94ea5458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94ea5458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94ea54582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94ea5458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394ea5458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93677c1b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393677c1b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93677c1b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393677c1b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94ea5458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94ea5458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94ea5458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94ea5458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94ea5458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94ea5458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394ea5458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394ea5458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94ea5458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394ea5458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fa872340e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fa872340e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3fa872340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3fa872340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06688a437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406688a437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fa872340e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fa872340e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8785eb88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8785eb88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fa872340e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fa872340e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93677c1b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93677c1b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94ea5458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94ea5458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94ea5458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94ea5458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94ea5458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94ea5458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287600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BLANK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BLANK_1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TITLE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2/content/table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etbootstrap.com/docs/5.2/forms/layout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Spacings</a:t>
            </a:r>
            <a:endParaRPr/>
          </a:p>
        </p:txBody>
      </p:sp>
      <p:sp>
        <p:nvSpPr>
          <p:cNvPr id="232" name="Google Shape;232;p26"/>
          <p:cNvSpPr txBox="1">
            <a:spLocks noGrp="1"/>
          </p:cNvSpPr>
          <p:nvPr>
            <p:ph type="body" idx="1"/>
          </p:nvPr>
        </p:nvSpPr>
        <p:spPr>
          <a:xfrm>
            <a:off x="311700" y="1170000"/>
            <a:ext cx="3925800" cy="28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Montserrat Medium"/>
                <a:ea typeface="Montserrat Medium"/>
                <a:cs typeface="Montserrat Medium"/>
                <a:sym typeface="Montserrat Medium"/>
              </a:rPr>
              <a:t>Estas clases nos permiten aplicar márgenes y rellenos.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8B39"/>
                </a:solidFill>
                <a:highlight>
                  <a:srgbClr val="41414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.{property}{sides}-{size}</a:t>
            </a:r>
            <a:r>
              <a:rPr lang="es" sz="1500">
                <a:latin typeface="Montserrat Medium"/>
                <a:ea typeface="Montserrat Medium"/>
                <a:cs typeface="Montserrat Medium"/>
                <a:sym typeface="Montserrat Medium"/>
              </a:rPr>
              <a:t>, por ejemplo: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highlight>
                  <a:srgbClr val="F8C823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.mt-1 (margin-top: 1.25rem)</a:t>
            </a:r>
            <a:endParaRPr sz="1500">
              <a:highlight>
                <a:srgbClr val="F8C82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highlight>
                <a:srgbClr val="F8C82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highlight>
                  <a:srgbClr val="F8C823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.px-2 (padding eje x : 1.5rem)</a:t>
            </a:r>
            <a:endParaRPr sz="1500">
              <a:highlight>
                <a:srgbClr val="F8C82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highlight>
                <a:srgbClr val="F8C82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highlight>
                  <a:srgbClr val="F8C823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.m-5 (margin: 3rem)</a:t>
            </a:r>
            <a:endParaRPr sz="1500">
              <a:highlight>
                <a:srgbClr val="F8C82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4543475" y="1170000"/>
            <a:ext cx="39258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Montserrat Medium"/>
                <a:ea typeface="Montserrat Medium"/>
                <a:cs typeface="Montserrat Medium"/>
                <a:sym typeface="Montserrat Medium"/>
              </a:rPr>
              <a:t>También podemos definir los gaps de grid: </a:t>
            </a:r>
            <a:r>
              <a:rPr lang="es" sz="1500">
                <a:solidFill>
                  <a:srgbClr val="FF8B39"/>
                </a:solidFill>
                <a:highlight>
                  <a:srgbClr val="41414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.gap-*</a:t>
            </a:r>
            <a:endParaRPr sz="1500">
              <a:highlight>
                <a:srgbClr val="F8C82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188" y="3117308"/>
            <a:ext cx="3824075" cy="109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31400"/>
            <a:ext cx="3970450" cy="9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Background Colors</a:t>
            </a:r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311700" y="1170000"/>
            <a:ext cx="8552700" cy="7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Montserrat Medium"/>
                <a:ea typeface="Montserrat Medium"/>
                <a:cs typeface="Montserrat Medium"/>
                <a:sym typeface="Montserrat Medium"/>
              </a:rPr>
              <a:t>Bootstrap trae una </a:t>
            </a:r>
            <a:r>
              <a:rPr lang="es" sz="1500" b="1">
                <a:solidFill>
                  <a:srgbClr val="E15BBA"/>
                </a:solidFill>
              </a:rPr>
              <a:t>limitada</a:t>
            </a:r>
            <a:r>
              <a:rPr lang="es" sz="1500">
                <a:latin typeface="Montserrat Medium"/>
                <a:ea typeface="Montserrat Medium"/>
                <a:cs typeface="Montserrat Medium"/>
                <a:sym typeface="Montserrat Medium"/>
              </a:rPr>
              <a:t> lista de </a:t>
            </a:r>
            <a:r>
              <a:rPr lang="es" sz="1500" i="1" u="sng">
                <a:latin typeface="Montserrat Medium"/>
                <a:ea typeface="Montserrat Medium"/>
                <a:cs typeface="Montserrat Medium"/>
                <a:sym typeface="Montserrat Medium"/>
              </a:rPr>
              <a:t>colores disponibles</a:t>
            </a:r>
            <a:r>
              <a:rPr lang="es" sz="1500">
                <a:latin typeface="Montserrat Medium"/>
                <a:ea typeface="Montserrat Medium"/>
                <a:cs typeface="Montserrat Medium"/>
                <a:sym typeface="Montserrat Medium"/>
              </a:rPr>
              <a:t> para utilizar como </a:t>
            </a:r>
            <a:r>
              <a:rPr lang="es" sz="1500">
                <a:solidFill>
                  <a:srgbClr val="F9F9F9"/>
                </a:solidFill>
                <a:highlight>
                  <a:srgbClr val="7685E6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colores de fondo</a:t>
            </a:r>
            <a:r>
              <a:rPr lang="es" sz="1500">
                <a:latin typeface="Montserrat Medium"/>
                <a:ea typeface="Montserrat Medium"/>
                <a:cs typeface="Montserrat Medium"/>
                <a:sym typeface="Montserrat Medium"/>
              </a:rPr>
              <a:t>. En caso que </a:t>
            </a:r>
            <a:r>
              <a:rPr lang="es" sz="1500" b="1"/>
              <a:t>necesitemos colores</a:t>
            </a:r>
            <a:r>
              <a:rPr lang="es" sz="1500">
                <a:latin typeface="Montserrat Medium"/>
                <a:ea typeface="Montserrat Medium"/>
                <a:cs typeface="Montserrat Medium"/>
                <a:sym typeface="Montserrat Medium"/>
              </a:rPr>
              <a:t> más </a:t>
            </a:r>
            <a:r>
              <a:rPr lang="es" sz="1500">
                <a:highlight>
                  <a:srgbClr val="F8C823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específicos</a:t>
            </a:r>
            <a:r>
              <a:rPr lang="es" sz="1500">
                <a:latin typeface="Montserrat Medium"/>
                <a:ea typeface="Montserrat Medium"/>
                <a:cs typeface="Montserrat Medium"/>
                <a:sym typeface="Montserrat Medium"/>
              </a:rPr>
              <a:t>, toca </a:t>
            </a:r>
            <a:r>
              <a:rPr lang="es" sz="1500" b="1">
                <a:solidFill>
                  <a:srgbClr val="FF8B39"/>
                </a:solidFill>
              </a:rPr>
              <a:t>agregarlos desde CSS</a:t>
            </a:r>
            <a:r>
              <a:rPr lang="es" sz="1500"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1500">
              <a:solidFill>
                <a:srgbClr val="FF8B39"/>
              </a:solidFill>
              <a:highlight>
                <a:srgbClr val="41414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13" y="2079765"/>
            <a:ext cx="4258001" cy="18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650" y="2109725"/>
            <a:ext cx="3959325" cy="1992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Text Colors</a:t>
            </a:r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body" idx="1"/>
          </p:nvPr>
        </p:nvSpPr>
        <p:spPr>
          <a:xfrm>
            <a:off x="311700" y="1170000"/>
            <a:ext cx="8552700" cy="7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highlight>
                  <a:srgbClr val="F8C823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Lo mismo sucede con los colores de texto</a:t>
            </a:r>
            <a:r>
              <a:rPr lang="es" sz="1500">
                <a:latin typeface="Montserrat Medium"/>
                <a:ea typeface="Montserrat Medium"/>
                <a:cs typeface="Montserrat Medium"/>
                <a:sym typeface="Montserrat Medium"/>
              </a:rPr>
              <a:t> donde vemos que si bien </a:t>
            </a:r>
            <a:r>
              <a:rPr lang="es" sz="1500" u="sng">
                <a:latin typeface="Montserrat Medium"/>
                <a:ea typeface="Montserrat Medium"/>
                <a:cs typeface="Montserrat Medium"/>
                <a:sym typeface="Montserrat Medium"/>
              </a:rPr>
              <a:t>se amplían</a:t>
            </a:r>
            <a:r>
              <a:rPr lang="es" sz="1500">
                <a:latin typeface="Montserrat Medium"/>
                <a:ea typeface="Montserrat Medium"/>
                <a:cs typeface="Montserrat Medium"/>
                <a:sym typeface="Montserrat Medium"/>
              </a:rPr>
              <a:t> un poco las opciones de </a:t>
            </a:r>
            <a:r>
              <a:rPr lang="es" sz="1500">
                <a:solidFill>
                  <a:srgbClr val="F9F9F9"/>
                </a:solidFill>
                <a:highlight>
                  <a:srgbClr val="377BC7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grises</a:t>
            </a:r>
            <a:r>
              <a:rPr lang="es" sz="1500"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s" sz="1500" u="sng">
                <a:latin typeface="Montserrat Medium"/>
                <a:ea typeface="Montserrat Medium"/>
                <a:cs typeface="Montserrat Medium"/>
                <a:sym typeface="Montserrat Medium"/>
              </a:rPr>
              <a:t>los demás son iguales a background</a:t>
            </a:r>
            <a:r>
              <a:rPr lang="es" sz="1500"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1500">
              <a:solidFill>
                <a:srgbClr val="FF8B39"/>
              </a:solidFill>
              <a:highlight>
                <a:srgbClr val="41414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50" name="Google Shape;250;p28"/>
          <p:cNvPicPr preferRelativeResize="0"/>
          <p:nvPr/>
        </p:nvPicPr>
        <p:blipFill rotWithShape="1">
          <a:blip r:embed="rId3">
            <a:alphaModFix/>
          </a:blip>
          <a:srcRect l="-1488" r="3564"/>
          <a:stretch/>
        </p:blipFill>
        <p:spPr>
          <a:xfrm>
            <a:off x="871175" y="1909226"/>
            <a:ext cx="3311250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500" y="1939174"/>
            <a:ext cx="37433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90250" y="729835"/>
            <a:ext cx="8061000" cy="37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900"/>
              <a:t>Para conocer más clases de Bootstrap y sus presets para tablas, listas e imágenes te invitamos a visitar la documentación oficial.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900" u="sng">
                <a:solidFill>
                  <a:schemeClr val="hlink"/>
                </a:solidFill>
                <a:hlinkClick r:id="rId3"/>
              </a:rPr>
              <a:t>https://getbootstrap.com/docs/5.2/content/tables/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Formularios</a:t>
            </a:r>
            <a:endParaRPr/>
          </a:p>
        </p:txBody>
      </p:sp>
      <p:sp>
        <p:nvSpPr>
          <p:cNvPr id="262" name="Google Shape;262;p30"/>
          <p:cNvSpPr txBox="1">
            <a:spLocks noGrp="1"/>
          </p:cNvSpPr>
          <p:nvPr>
            <p:ph type="body" idx="1"/>
          </p:nvPr>
        </p:nvSpPr>
        <p:spPr>
          <a:xfrm>
            <a:off x="311700" y="1170125"/>
            <a:ext cx="82800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latin typeface="Montserrat Medium"/>
                <a:ea typeface="Montserrat Medium"/>
                <a:cs typeface="Montserrat Medium"/>
                <a:sym typeface="Montserrat Medium"/>
              </a:rPr>
              <a:t>Boostrap tiene </a:t>
            </a:r>
            <a:r>
              <a:rPr lang="es" sz="1700" u="sng">
                <a:latin typeface="Montserrat Medium"/>
                <a:ea typeface="Montserrat Medium"/>
                <a:cs typeface="Montserrat Medium"/>
                <a:sym typeface="Montserrat Medium"/>
              </a:rPr>
              <a:t>estilos propios</a:t>
            </a:r>
            <a:r>
              <a:rPr lang="es" sz="1700">
                <a:latin typeface="Montserrat Medium"/>
                <a:ea typeface="Montserrat Medium"/>
                <a:cs typeface="Montserrat Medium"/>
                <a:sym typeface="Montserrat Medium"/>
              </a:rPr>
              <a:t> para cada </a:t>
            </a:r>
            <a:r>
              <a:rPr lang="es" sz="1700" b="1">
                <a:solidFill>
                  <a:srgbClr val="7685E6"/>
                </a:solidFill>
              </a:rPr>
              <a:t>elemento de un formulario HTML</a:t>
            </a:r>
            <a:r>
              <a:rPr lang="es" sz="1700">
                <a:latin typeface="Montserrat Medium"/>
                <a:ea typeface="Montserrat Medium"/>
                <a:cs typeface="Montserrat Medium"/>
                <a:sym typeface="Montserrat Medium"/>
              </a:rPr>
              <a:t> y nos </a:t>
            </a:r>
            <a:r>
              <a:rPr lang="es" sz="1700">
                <a:highlight>
                  <a:srgbClr val="F8C823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brinda ejemplos</a:t>
            </a:r>
            <a:r>
              <a:rPr lang="es" sz="1700">
                <a:latin typeface="Montserrat Medium"/>
                <a:ea typeface="Montserrat Medium"/>
                <a:cs typeface="Montserrat Medium"/>
                <a:sym typeface="Montserrat Medium"/>
              </a:rPr>
              <a:t> sobre los cuales </a:t>
            </a:r>
            <a:r>
              <a:rPr lang="es" sz="1700" b="1">
                <a:solidFill>
                  <a:srgbClr val="FF8B39"/>
                </a:solidFill>
              </a:rPr>
              <a:t>basar nuestros diseños</a:t>
            </a:r>
            <a:r>
              <a:rPr lang="es" sz="1700"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263" name="Google Shape;2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336" y="2006575"/>
            <a:ext cx="6422725" cy="24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Formularios</a:t>
            </a:r>
            <a:endParaRPr/>
          </a:p>
        </p:txBody>
      </p:sp>
      <p:sp>
        <p:nvSpPr>
          <p:cNvPr id="269" name="Google Shape;269;p31"/>
          <p:cNvSpPr txBox="1">
            <a:spLocks noGrp="1"/>
          </p:cNvSpPr>
          <p:nvPr>
            <p:ph type="body" idx="1"/>
          </p:nvPr>
        </p:nvSpPr>
        <p:spPr>
          <a:xfrm>
            <a:off x="311700" y="1170125"/>
            <a:ext cx="82800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Montserrat Medium"/>
                <a:ea typeface="Montserrat Medium"/>
                <a:cs typeface="Montserrat Medium"/>
                <a:sym typeface="Montserrat Medium"/>
              </a:rPr>
              <a:t>Por ejemplo </a:t>
            </a:r>
            <a:r>
              <a:rPr lang="es" sz="1700">
                <a:solidFill>
                  <a:srgbClr val="F9F9F9"/>
                </a:solidFill>
                <a:highlight>
                  <a:srgbClr val="E15BBA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inputs de rango</a:t>
            </a:r>
            <a:r>
              <a:rPr lang="es" sz="1700"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s" sz="1700" b="1">
                <a:solidFill>
                  <a:srgbClr val="FF8B39"/>
                </a:solidFill>
              </a:rPr>
              <a:t>desplegables</a:t>
            </a:r>
            <a:r>
              <a:rPr lang="es" sz="1700"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s" sz="1700">
                <a:solidFill>
                  <a:srgbClr val="F9F9F9"/>
                </a:solidFill>
                <a:highlight>
                  <a:srgbClr val="377BC7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inputs con formatos de dinero</a:t>
            </a:r>
            <a:r>
              <a:rPr lang="es" sz="1700"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s" sz="1700" b="1">
                <a:solidFill>
                  <a:srgbClr val="7685E6"/>
                </a:solidFill>
              </a:rPr>
              <a:t>email</a:t>
            </a:r>
            <a:r>
              <a:rPr lang="es" sz="1700">
                <a:latin typeface="Montserrat Medium"/>
                <a:ea typeface="Montserrat Medium"/>
                <a:cs typeface="Montserrat Medium"/>
                <a:sym typeface="Montserrat Medium"/>
              </a:rPr>
              <a:t> o </a:t>
            </a:r>
            <a:r>
              <a:rPr lang="es" sz="1700">
                <a:highlight>
                  <a:srgbClr val="F8C823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incluso validación de datos</a:t>
            </a:r>
            <a:r>
              <a:rPr lang="es" sz="1700"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270" name="Google Shape;2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50" y="2318850"/>
            <a:ext cx="4661674" cy="21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52" y="1816925"/>
            <a:ext cx="4661675" cy="422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6075" y="1816925"/>
            <a:ext cx="3630503" cy="6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6913" y="2543450"/>
            <a:ext cx="3588825" cy="1867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Formularios</a:t>
            </a:r>
            <a:endParaRPr/>
          </a:p>
        </p:txBody>
      </p:sp>
      <p:sp>
        <p:nvSpPr>
          <p:cNvPr id="279" name="Google Shape;279;p32"/>
          <p:cNvSpPr txBox="1">
            <a:spLocks noGrp="1"/>
          </p:cNvSpPr>
          <p:nvPr>
            <p:ph type="body" idx="1"/>
          </p:nvPr>
        </p:nvSpPr>
        <p:spPr>
          <a:xfrm>
            <a:off x="311700" y="1170125"/>
            <a:ext cx="82800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Montserrat Medium"/>
                <a:ea typeface="Montserrat Medium"/>
                <a:cs typeface="Montserrat Medium"/>
                <a:sym typeface="Montserrat Medium"/>
              </a:rPr>
              <a:t>En el siguiente ejemplo podemos ver como queda un </a:t>
            </a:r>
            <a:r>
              <a:rPr lang="es" sz="1700">
                <a:highlight>
                  <a:srgbClr val="F8C823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formulario completo hecho con Bootstrap</a:t>
            </a:r>
            <a:r>
              <a:rPr lang="es" sz="1700"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280" name="Google Shape;2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5" y="1931725"/>
            <a:ext cx="4474499" cy="254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2"/>
          <p:cNvSpPr txBox="1">
            <a:spLocks noGrp="1"/>
          </p:cNvSpPr>
          <p:nvPr>
            <p:ph type="body" idx="1"/>
          </p:nvPr>
        </p:nvSpPr>
        <p:spPr>
          <a:xfrm>
            <a:off x="4943950" y="2014075"/>
            <a:ext cx="3805500" cy="21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Montserrat Medium"/>
                <a:ea typeface="Montserrat Medium"/>
                <a:cs typeface="Montserrat Medium"/>
                <a:sym typeface="Montserrat Medium"/>
              </a:rPr>
              <a:t>Para </a:t>
            </a:r>
            <a:r>
              <a:rPr lang="es" sz="1700" u="sng">
                <a:latin typeface="Montserrat Medium"/>
                <a:ea typeface="Montserrat Medium"/>
                <a:cs typeface="Montserrat Medium"/>
                <a:sym typeface="Montserrat Medium"/>
              </a:rPr>
              <a:t>poder tener uno igual</a:t>
            </a:r>
            <a:r>
              <a:rPr lang="es" sz="1700">
                <a:latin typeface="Montserrat Medium"/>
                <a:ea typeface="Montserrat Medium"/>
                <a:cs typeface="Montserrat Medium"/>
                <a:sym typeface="Montserrat Medium"/>
              </a:rPr>
              <a:t> en nuestro sitio, solo basta con </a:t>
            </a:r>
            <a:r>
              <a:rPr lang="es" sz="1700" b="1">
                <a:solidFill>
                  <a:srgbClr val="E15BBA"/>
                </a:solidFill>
              </a:rPr>
              <a:t>copiar el código</a:t>
            </a:r>
            <a:r>
              <a:rPr lang="es" sz="1700">
                <a:latin typeface="Montserrat Medium"/>
                <a:ea typeface="Montserrat Medium"/>
                <a:cs typeface="Montserrat Medium"/>
                <a:sym typeface="Montserrat Medium"/>
              </a:rPr>
              <a:t> que nos da el Framework y </a:t>
            </a:r>
            <a:r>
              <a:rPr lang="es" sz="1700">
                <a:solidFill>
                  <a:srgbClr val="F9F9F9"/>
                </a:solidFill>
                <a:highlight>
                  <a:srgbClr val="7685E6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pegarlo en nuestro proyecto</a:t>
            </a:r>
            <a:r>
              <a:rPr lang="es" sz="1700"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Montserrat Medium"/>
                <a:ea typeface="Montserrat Medium"/>
                <a:cs typeface="Montserrat Medium"/>
                <a:sym typeface="Montserrat Medium"/>
              </a:rPr>
              <a:t>Veámoslo desde el sitio oficial: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67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https://getbootstrap.com/docs/5.2/forms/layout/</a:t>
            </a:r>
            <a:endParaRPr sz="1267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Components</a:t>
            </a:r>
            <a:endParaRPr/>
          </a:p>
        </p:txBody>
      </p:sp>
      <p:sp>
        <p:nvSpPr>
          <p:cNvPr id="287" name="Google Shape;287;p33"/>
          <p:cNvSpPr txBox="1">
            <a:spLocks noGrp="1"/>
          </p:cNvSpPr>
          <p:nvPr>
            <p:ph type="subTitle" idx="1"/>
          </p:nvPr>
        </p:nvSpPr>
        <p:spPr>
          <a:xfrm>
            <a:off x="550375" y="1676475"/>
            <a:ext cx="8456100" cy="19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de las </a:t>
            </a:r>
            <a:r>
              <a:rPr lang="es" b="1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grandes ventajas</a:t>
            </a:r>
            <a:r>
              <a:rPr lang="es"/>
              <a:t> de este framework es que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pone a disposición</a:t>
            </a:r>
            <a:r>
              <a:rPr lang="es"/>
              <a:t> una lista de </a:t>
            </a:r>
            <a:r>
              <a:rPr lang="es">
                <a:highlight>
                  <a:srgbClr val="F9F9F9"/>
                </a:highlight>
              </a:rPr>
              <a:t>más de 20 componentes</a:t>
            </a:r>
            <a:r>
              <a:rPr lang="es"/>
              <a:t> prediseñados con </a:t>
            </a:r>
            <a:r>
              <a:rPr lang="es" u="sng"/>
              <a:t>comportamientos propios</a:t>
            </a:r>
            <a:r>
              <a:rPr lang="es"/>
              <a:t> como </a:t>
            </a:r>
            <a:r>
              <a:rPr lang="es" b="1">
                <a:latin typeface="Montserrat"/>
                <a:ea typeface="Montserrat"/>
                <a:cs typeface="Montserrat"/>
                <a:sym typeface="Montserrat"/>
              </a:rPr>
              <a:t>modales interactivos</a:t>
            </a:r>
            <a:r>
              <a:rPr lang="es"/>
              <a:t>,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tooltips</a:t>
            </a:r>
            <a:r>
              <a:rPr lang="es"/>
              <a:t>, </a:t>
            </a:r>
            <a:r>
              <a:rPr lang="es" b="1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menús de navegación</a:t>
            </a:r>
            <a:r>
              <a:rPr lang="es"/>
              <a:t>,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botones desplegables</a:t>
            </a:r>
            <a:r>
              <a:rPr lang="es"/>
              <a:t>, entre otros.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Vamos a conocerlos...</a:t>
            </a:r>
            <a:endParaRPr sz="2000" b="1">
              <a:solidFill>
                <a:srgbClr val="E15B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Buttons</a:t>
            </a:r>
            <a:endParaRPr/>
          </a:p>
        </p:txBody>
      </p:sp>
      <p:sp>
        <p:nvSpPr>
          <p:cNvPr id="293" name="Google Shape;293;p34"/>
          <p:cNvSpPr txBox="1">
            <a:spLocks noGrp="1"/>
          </p:cNvSpPr>
          <p:nvPr>
            <p:ph type="body" idx="1"/>
          </p:nvPr>
        </p:nvSpPr>
        <p:spPr>
          <a:xfrm>
            <a:off x="311700" y="1170125"/>
            <a:ext cx="82800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Con una </a:t>
            </a:r>
            <a:r>
              <a:rPr lang="es" u="sng"/>
              <a:t>simple línea HTML</a:t>
            </a:r>
            <a:r>
              <a:rPr lang="es"/>
              <a:t> obtenemos </a:t>
            </a:r>
            <a:r>
              <a:rPr lang="es" b="1">
                <a:solidFill>
                  <a:srgbClr val="377BC7"/>
                </a:solidFill>
              </a:rPr>
              <a:t>botones</a:t>
            </a:r>
            <a:r>
              <a:rPr lang="es"/>
              <a:t> de formulario </a:t>
            </a:r>
            <a:r>
              <a:rPr lang="es">
                <a:highlight>
                  <a:srgbClr val="F8C823"/>
                </a:highlight>
              </a:rPr>
              <a:t>muy estéticos</a:t>
            </a:r>
            <a:r>
              <a:rPr lang="es"/>
              <a:t> y en </a:t>
            </a:r>
            <a:r>
              <a:rPr lang="es" b="1"/>
              <a:t>distintos colores</a:t>
            </a:r>
            <a:r>
              <a:rPr lang="es"/>
              <a:t> para cada ocasión:</a:t>
            </a:r>
            <a:endParaRPr/>
          </a:p>
        </p:txBody>
      </p:sp>
      <p:pic>
        <p:nvPicPr>
          <p:cNvPr id="294" name="Google Shape;2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573" y="2001550"/>
            <a:ext cx="4962250" cy="18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538" y="3861575"/>
            <a:ext cx="6802925" cy="7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Cards</a:t>
            </a:r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body" idx="1"/>
          </p:nvPr>
        </p:nvSpPr>
        <p:spPr>
          <a:xfrm>
            <a:off x="311700" y="1170125"/>
            <a:ext cx="8280000" cy="12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</a:t>
            </a:r>
            <a:r>
              <a:rPr lang="es" b="1"/>
              <a:t>set de tarjetas</a:t>
            </a:r>
            <a:r>
              <a:rPr lang="es"/>
              <a:t> prediseñadas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multiuso</a:t>
            </a:r>
            <a:r>
              <a:rPr lang="es"/>
              <a:t>. Son </a:t>
            </a:r>
            <a:r>
              <a:rPr lang="es" u="sng"/>
              <a:t>útiles para productos, entradas de blog, mensajes</a:t>
            </a:r>
            <a:r>
              <a:rPr lang="es"/>
              <a:t> y mucho más.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b="1"/>
              <a:t>Para usarlas</a:t>
            </a:r>
            <a:r>
              <a:rPr lang="es"/>
              <a:t>, simplemente </a:t>
            </a:r>
            <a:r>
              <a:rPr lang="es">
                <a:highlight>
                  <a:srgbClr val="F8C823"/>
                </a:highlight>
              </a:rPr>
              <a:t>buscamos la que se ajuste a nuestra necesidad</a:t>
            </a:r>
            <a:r>
              <a:rPr lang="es"/>
              <a:t>, </a:t>
            </a:r>
            <a:r>
              <a:rPr lang="es" b="1" i="1"/>
              <a:t>copiamos el código HTML</a:t>
            </a:r>
            <a:r>
              <a:rPr lang="es"/>
              <a:t> suministrado por Bootstrap y </a:t>
            </a:r>
            <a:r>
              <a:rPr lang="es" b="1">
                <a:solidFill>
                  <a:srgbClr val="E15BBA"/>
                </a:solidFill>
              </a:rPr>
              <a:t>lo pegamos en nuestro proyecto</a:t>
            </a:r>
            <a:r>
              <a:rPr lang="es"/>
              <a:t>.</a:t>
            </a:r>
            <a:endParaRPr/>
          </a:p>
        </p:txBody>
      </p:sp>
      <p:pic>
        <p:nvPicPr>
          <p:cNvPr id="302" name="Google Shape;3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75" y="2770838"/>
            <a:ext cx="5530150" cy="12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6775" y="2346150"/>
            <a:ext cx="1698725" cy="21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>
            <a:spLocks noGrp="1"/>
          </p:cNvSpPr>
          <p:nvPr>
            <p:ph type="body" idx="1"/>
          </p:nvPr>
        </p:nvSpPr>
        <p:spPr>
          <a:xfrm>
            <a:off x="311700" y="1170125"/>
            <a:ext cx="8280000" cy="9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Uno de los componentes más utilizados de Bootstrap.</a:t>
            </a:r>
            <a:endParaRPr>
              <a:highlight>
                <a:srgbClr val="F8C823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Simplemente </a:t>
            </a:r>
            <a:r>
              <a:rPr lang="es" b="1"/>
              <a:t>copiamos el código</a:t>
            </a:r>
            <a:r>
              <a:rPr lang="es"/>
              <a:t> y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tenemos a disposición un carousel de imágenes</a:t>
            </a:r>
            <a:r>
              <a:rPr lang="es"/>
              <a:t> para nuestro proyecto, además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cuenta con diferentes variantes</a:t>
            </a:r>
            <a:r>
              <a:rPr lang="es"/>
              <a:t> para cada caso.</a:t>
            </a:r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Carousel</a:t>
            </a:r>
            <a:endParaRPr/>
          </a:p>
        </p:txBody>
      </p:sp>
      <p:pic>
        <p:nvPicPr>
          <p:cNvPr id="310" name="Google Shape;3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50" y="2419563"/>
            <a:ext cx="3652051" cy="195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000" y="2141225"/>
            <a:ext cx="3456675" cy="25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Navbar</a:t>
            </a:r>
            <a:endParaRPr/>
          </a:p>
        </p:txBody>
      </p:sp>
      <p:sp>
        <p:nvSpPr>
          <p:cNvPr id="317" name="Google Shape;317;p37"/>
          <p:cNvSpPr txBox="1">
            <a:spLocks noGrp="1"/>
          </p:cNvSpPr>
          <p:nvPr>
            <p:ph type="body" idx="1"/>
          </p:nvPr>
        </p:nvSpPr>
        <p:spPr>
          <a:xfrm>
            <a:off x="311700" y="1170125"/>
            <a:ext cx="8280000" cy="9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Este componente es ideal para tener una barra de navegación responsive.</a:t>
            </a:r>
            <a:endParaRPr>
              <a:solidFill>
                <a:srgbClr val="F9F9F9"/>
              </a:solidFill>
              <a:highlight>
                <a:srgbClr val="E15BBA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ventaja es que </a:t>
            </a:r>
            <a:r>
              <a:rPr lang="es">
                <a:highlight>
                  <a:srgbClr val="F8C823"/>
                </a:highlight>
              </a:rPr>
              <a:t>para tamaños de pantalla</a:t>
            </a:r>
            <a:r>
              <a:rPr lang="es"/>
              <a:t> pequeños </a:t>
            </a:r>
            <a:r>
              <a:rPr lang="es" u="sng"/>
              <a:t>trae</a:t>
            </a:r>
            <a:r>
              <a:rPr lang="es"/>
              <a:t> integrado un </a:t>
            </a:r>
            <a:r>
              <a:rPr lang="es" b="1"/>
              <a:t>menú hamburguesa</a:t>
            </a:r>
            <a:r>
              <a:rPr lang="es"/>
              <a:t> que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esconde nuestros enlaces</a:t>
            </a:r>
            <a:r>
              <a:rPr lang="es"/>
              <a:t> y los </a:t>
            </a:r>
            <a:r>
              <a:rPr lang="es" b="1">
                <a:solidFill>
                  <a:srgbClr val="FF8B39"/>
                </a:solidFill>
              </a:rPr>
              <a:t>despliega al hacer click</a:t>
            </a:r>
            <a:r>
              <a:rPr lang="es"/>
              <a:t> en el ícono.</a:t>
            </a:r>
            <a:endParaRPr/>
          </a:p>
        </p:txBody>
      </p:sp>
      <p:pic>
        <p:nvPicPr>
          <p:cNvPr id="318" name="Google Shape;318;p37"/>
          <p:cNvPicPr preferRelativeResize="0"/>
          <p:nvPr/>
        </p:nvPicPr>
        <p:blipFill rotWithShape="1">
          <a:blip r:embed="rId3">
            <a:alphaModFix/>
          </a:blip>
          <a:srcRect r="22720"/>
          <a:stretch/>
        </p:blipFill>
        <p:spPr>
          <a:xfrm>
            <a:off x="356625" y="2753613"/>
            <a:ext cx="3741375" cy="4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400" y="2301125"/>
            <a:ext cx="4453651" cy="19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875" y="3396751"/>
            <a:ext cx="3741375" cy="3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Tooltips</a:t>
            </a:r>
            <a:endParaRPr/>
          </a:p>
        </p:txBody>
      </p:sp>
      <p:sp>
        <p:nvSpPr>
          <p:cNvPr id="326" name="Google Shape;326;p38"/>
          <p:cNvSpPr txBox="1">
            <a:spLocks noGrp="1"/>
          </p:cNvSpPr>
          <p:nvPr>
            <p:ph type="body" idx="1"/>
          </p:nvPr>
        </p:nvSpPr>
        <p:spPr>
          <a:xfrm>
            <a:off x="311700" y="1170125"/>
            <a:ext cx="82800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FFFFF"/>
                </a:highlight>
              </a:rPr>
              <a:t>Nos permite tener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mensajes que se despliegan</a:t>
            </a:r>
            <a:r>
              <a:rPr lang="es">
                <a:highlight>
                  <a:srgbClr val="FFFFFF"/>
                </a:highlight>
              </a:rPr>
              <a:t> al </a:t>
            </a:r>
            <a:r>
              <a:rPr lang="es" b="1">
                <a:solidFill>
                  <a:srgbClr val="E15BBA"/>
                </a:solidFill>
              </a:rPr>
              <a:t>pasar por encima de un elemento</a:t>
            </a:r>
            <a:r>
              <a:rPr lang="es">
                <a:highlight>
                  <a:srgbClr val="FFFFFF"/>
                </a:highlight>
              </a:rPr>
              <a:t> en particular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para dar más información</a:t>
            </a:r>
            <a:r>
              <a:rPr lang="es">
                <a:highlight>
                  <a:srgbClr val="FFFFFF"/>
                </a:highlight>
              </a:rPr>
              <a:t>.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327" name="Google Shape;3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75" y="2525850"/>
            <a:ext cx="234315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0750" y="2425838"/>
            <a:ext cx="53911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Modals</a:t>
            </a:r>
            <a:endParaRPr/>
          </a:p>
        </p:txBody>
      </p:sp>
      <p:sp>
        <p:nvSpPr>
          <p:cNvPr id="334" name="Google Shape;334;p39"/>
          <p:cNvSpPr txBox="1">
            <a:spLocks noGrp="1"/>
          </p:cNvSpPr>
          <p:nvPr>
            <p:ph type="body" idx="1"/>
          </p:nvPr>
        </p:nvSpPr>
        <p:spPr>
          <a:xfrm>
            <a:off x="311700" y="1170125"/>
            <a:ext cx="82800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FFFFF"/>
                </a:highlight>
              </a:rPr>
              <a:t>Este componente </a:t>
            </a:r>
            <a:r>
              <a:rPr lang="es" b="1">
                <a:highlight>
                  <a:srgbClr val="FFFFFF"/>
                </a:highlight>
              </a:rPr>
              <a:t>consiste</a:t>
            </a:r>
            <a:r>
              <a:rPr lang="es">
                <a:highlight>
                  <a:srgbClr val="FFFFFF"/>
                </a:highlight>
              </a:rPr>
              <a:t> en un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cuadro de diálogo</a:t>
            </a:r>
            <a:r>
              <a:rPr lang="es">
                <a:highlight>
                  <a:srgbClr val="FFFFFF"/>
                </a:highlight>
              </a:rPr>
              <a:t> o mensaje, </a:t>
            </a:r>
            <a:r>
              <a:rPr lang="es" u="sng">
                <a:highlight>
                  <a:srgbClr val="FFFFFF"/>
                </a:highlight>
              </a:rPr>
              <a:t>personalizado</a:t>
            </a:r>
            <a:r>
              <a:rPr lang="es">
                <a:highlight>
                  <a:srgbClr val="FFFFFF"/>
                </a:highlight>
              </a:rPr>
              <a:t> que </a:t>
            </a:r>
            <a:r>
              <a:rPr lang="es">
                <a:highlight>
                  <a:srgbClr val="F8C823"/>
                </a:highlight>
              </a:rPr>
              <a:t>se despliega mediante una acción</a:t>
            </a:r>
            <a:r>
              <a:rPr lang="es">
                <a:highlight>
                  <a:srgbClr val="FFFFFF"/>
                </a:highlight>
              </a:rPr>
              <a:t> concreta y </a:t>
            </a:r>
            <a:r>
              <a:rPr lang="es" b="1">
                <a:solidFill>
                  <a:srgbClr val="7685E6"/>
                </a:solidFill>
                <a:highlight>
                  <a:srgbClr val="FFFFFF"/>
                </a:highlight>
              </a:rPr>
              <a:t>opaca el fondo de la página</a:t>
            </a:r>
            <a:r>
              <a:rPr lang="es">
                <a:highlight>
                  <a:srgbClr val="FFFFFF"/>
                </a:highlight>
              </a:rPr>
              <a:t>.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335" name="Google Shape;3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5" y="2308675"/>
            <a:ext cx="4043599" cy="16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525" y="2050375"/>
            <a:ext cx="4118500" cy="21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BOOTSTRAP</a:t>
            </a:r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subTitle" idx="4294967295"/>
          </p:nvPr>
        </p:nvSpPr>
        <p:spPr>
          <a:xfrm>
            <a:off x="511711" y="2498275"/>
            <a:ext cx="40452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Nuestra web está hecha, solo falta armarla.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371" y="1671963"/>
            <a:ext cx="2258324" cy="17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ctrTitle"/>
          </p:nvPr>
        </p:nvSpPr>
        <p:spPr>
          <a:xfrm>
            <a:off x="311700" y="1409148"/>
            <a:ext cx="85206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Veamos otras propiedades de Bootstrap.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subTitle" idx="1"/>
          </p:nvPr>
        </p:nvSpPr>
        <p:spPr>
          <a:xfrm>
            <a:off x="550375" y="1719838"/>
            <a:ext cx="4621800" cy="22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la </a:t>
            </a:r>
            <a:r>
              <a:rPr lang="es" b="1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mayoría de los frameworks</a:t>
            </a:r>
            <a:r>
              <a:rPr lang="es"/>
              <a:t>, Bootstrap tiene a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disposición</a:t>
            </a:r>
            <a:r>
              <a:rPr lang="es"/>
              <a:t> un </a:t>
            </a:r>
            <a:r>
              <a:rPr lang="es" i="1">
                <a:solidFill>
                  <a:srgbClr val="F9F9F9"/>
                </a:solidFill>
                <a:highlight>
                  <a:srgbClr val="7685E6"/>
                </a:highlight>
              </a:rPr>
              <a:t>set de clases</a:t>
            </a:r>
            <a:r>
              <a:rPr lang="es"/>
              <a:t> ya creadas </a:t>
            </a:r>
            <a:r>
              <a:rPr lang="es" b="1">
                <a:latin typeface="Montserrat"/>
                <a:ea typeface="Montserrat"/>
                <a:cs typeface="Montserrat"/>
                <a:sym typeface="Montserrat"/>
              </a:rPr>
              <a:t>listas</a:t>
            </a:r>
            <a:r>
              <a:rPr lang="es"/>
              <a:t> para aplicar estilos específicos.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Estas las encontramos en </a:t>
            </a:r>
            <a:r>
              <a:rPr lang="es" b="1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utilites</a:t>
            </a:r>
            <a:r>
              <a:rPr lang="es"/>
              <a:t> de la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documentación oficial</a:t>
            </a:r>
            <a:r>
              <a:rPr lang="es"/>
              <a:t>.</a:t>
            </a:r>
            <a:endParaRPr i="1"/>
          </a:p>
        </p:txBody>
      </p:sp>
      <p:sp>
        <p:nvSpPr>
          <p:cNvPr id="189" name="Google Shape;189;p21"/>
          <p:cNvSpPr txBox="1">
            <a:spLocks noGrp="1"/>
          </p:cNvSpPr>
          <p:nvPr>
            <p:ph type="ctrTitle"/>
          </p:nvPr>
        </p:nvSpPr>
        <p:spPr>
          <a:xfrm>
            <a:off x="550375" y="142350"/>
            <a:ext cx="80433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Clases de Bootstrap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675" y="716725"/>
            <a:ext cx="1292775" cy="425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Text</a:t>
            </a:r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body" idx="1"/>
          </p:nvPr>
        </p:nvSpPr>
        <p:spPr>
          <a:xfrm>
            <a:off x="311700" y="1170000"/>
            <a:ext cx="82800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Montserrat Medium"/>
                <a:ea typeface="Montserrat Medium"/>
                <a:cs typeface="Montserrat Medium"/>
                <a:sym typeface="Montserrat Medium"/>
              </a:rPr>
              <a:t>Nos permiten </a:t>
            </a:r>
            <a:r>
              <a:rPr lang="es" sz="1500" u="sng">
                <a:latin typeface="Montserrat Medium"/>
                <a:ea typeface="Montserrat Medium"/>
                <a:cs typeface="Montserrat Medium"/>
                <a:sym typeface="Montserrat Medium"/>
              </a:rPr>
              <a:t>manejar distintos estilos</a:t>
            </a:r>
            <a:r>
              <a:rPr lang="es" sz="1500">
                <a:latin typeface="Montserrat Medium"/>
                <a:ea typeface="Montserrat Medium"/>
                <a:cs typeface="Montserrat Medium"/>
                <a:sym typeface="Montserrat Medium"/>
              </a:rPr>
              <a:t> de nuestros </a:t>
            </a:r>
            <a:r>
              <a:rPr lang="es" sz="1500">
                <a:solidFill>
                  <a:srgbClr val="F9F9F9"/>
                </a:solidFill>
                <a:highlight>
                  <a:srgbClr val="FF8B39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textos</a:t>
            </a:r>
            <a:r>
              <a:rPr lang="es" sz="1500">
                <a:latin typeface="Montserrat Medium"/>
                <a:ea typeface="Montserrat Medium"/>
                <a:cs typeface="Montserrat Medium"/>
                <a:sym typeface="Montserrat Medium"/>
              </a:rPr>
              <a:t> como </a:t>
            </a:r>
            <a:r>
              <a:rPr lang="es" sz="1500">
                <a:solidFill>
                  <a:srgbClr val="F9F9F9"/>
                </a:solidFill>
                <a:highlight>
                  <a:srgbClr val="E15BBA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alignment, overflow, transform, size, entre otros</a:t>
            </a:r>
            <a:r>
              <a:rPr lang="es" sz="1500"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7" name="Google Shape;197;p22"/>
          <p:cNvSpPr txBox="1">
            <a:spLocks noGrp="1"/>
          </p:cNvSpPr>
          <p:nvPr>
            <p:ph type="body" idx="1"/>
          </p:nvPr>
        </p:nvSpPr>
        <p:spPr>
          <a:xfrm>
            <a:off x="311700" y="1885475"/>
            <a:ext cx="4143000" cy="23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highlight>
                  <a:srgbClr val="F8C823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Alignment</a:t>
            </a:r>
            <a:endParaRPr sz="1500">
              <a:highlight>
                <a:srgbClr val="F8C82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highlight>
                <a:srgbClr val="F8C82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Montserrat Medium"/>
                <a:ea typeface="Montserrat Medium"/>
                <a:cs typeface="Montserrat Medium"/>
                <a:sym typeface="Montserrat Medium"/>
              </a:rPr>
              <a:t>Define la </a:t>
            </a:r>
            <a:r>
              <a:rPr lang="es" sz="1500" b="1"/>
              <a:t>alineación</a:t>
            </a:r>
            <a:r>
              <a:rPr lang="es" sz="1500">
                <a:latin typeface="Montserrat Medium"/>
                <a:ea typeface="Montserrat Medium"/>
                <a:cs typeface="Montserrat Medium"/>
                <a:sym typeface="Montserrat Medium"/>
              </a:rPr>
              <a:t> en el </a:t>
            </a:r>
            <a:r>
              <a:rPr lang="es" sz="1500">
                <a:solidFill>
                  <a:srgbClr val="F9F9F9"/>
                </a:solidFill>
                <a:highlight>
                  <a:srgbClr val="377BC7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eje horizontal</a:t>
            </a:r>
            <a:r>
              <a:rPr lang="es" sz="1500">
                <a:latin typeface="Montserrat Medium"/>
                <a:ea typeface="Montserrat Medium"/>
                <a:cs typeface="Montserrat Medium"/>
                <a:sym typeface="Montserrat Medium"/>
              </a:rPr>
              <a:t> de nuestro texto.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highlight>
                <a:srgbClr val="F8C82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8B39"/>
                </a:solidFill>
                <a:highlight>
                  <a:srgbClr val="41414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.text-start | .text-center | .text-end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Montserrat Medium"/>
                <a:ea typeface="Montserrat Medium"/>
                <a:cs typeface="Montserrat Medium"/>
                <a:sym typeface="Montserrat Medium"/>
              </a:rPr>
              <a:t>También acepta breakpoints: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FF8B39"/>
                </a:solidFill>
                <a:highlight>
                  <a:srgbClr val="41414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.text-sm-start | .text-lg-center</a:t>
            </a:r>
            <a:endParaRPr sz="1500">
              <a:solidFill>
                <a:srgbClr val="FF8B39"/>
              </a:solidFill>
              <a:highlight>
                <a:srgbClr val="41414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700" y="2495450"/>
            <a:ext cx="4353575" cy="16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Text</a:t>
            </a:r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body" idx="1"/>
          </p:nvPr>
        </p:nvSpPr>
        <p:spPr>
          <a:xfrm>
            <a:off x="311700" y="1373250"/>
            <a:ext cx="4143000" cy="17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highlight>
                  <a:srgbClr val="F8C823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Overflow/Wrapping</a:t>
            </a:r>
            <a:endParaRPr sz="1500">
              <a:highlight>
                <a:srgbClr val="F8C82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highlight>
                <a:srgbClr val="F8C82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Montserrat Medium"/>
                <a:ea typeface="Montserrat Medium"/>
                <a:cs typeface="Montserrat Medium"/>
                <a:sym typeface="Montserrat Medium"/>
              </a:rPr>
              <a:t>Define si nuestro texto debe desbordarse o cortarse en una nueva línea.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highlight>
                <a:srgbClr val="F8C82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8B39"/>
                </a:solidFill>
                <a:highlight>
                  <a:srgbClr val="41414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.text-wrap | .text-nowrap</a:t>
            </a:r>
            <a:endParaRPr sz="1500">
              <a:solidFill>
                <a:srgbClr val="FF8B39"/>
              </a:solidFill>
              <a:highlight>
                <a:srgbClr val="41414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 l="5428"/>
          <a:stretch/>
        </p:blipFill>
        <p:spPr>
          <a:xfrm>
            <a:off x="432025" y="3371925"/>
            <a:ext cx="13871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9130" y="3453269"/>
            <a:ext cx="2269075" cy="5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 txBox="1">
            <a:spLocks noGrp="1"/>
          </p:cNvSpPr>
          <p:nvPr>
            <p:ph type="body" idx="1"/>
          </p:nvPr>
        </p:nvSpPr>
        <p:spPr>
          <a:xfrm>
            <a:off x="4572000" y="1373250"/>
            <a:ext cx="4143000" cy="17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highlight>
                  <a:srgbClr val="F8C823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Transform</a:t>
            </a:r>
            <a:endParaRPr sz="1500">
              <a:highlight>
                <a:srgbClr val="F8C82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highlight>
                <a:srgbClr val="F8C82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Montserrat Medium"/>
                <a:ea typeface="Montserrat Medium"/>
                <a:cs typeface="Montserrat Medium"/>
                <a:sym typeface="Montserrat Medium"/>
              </a:rPr>
              <a:t>Ayuda a transformar nuestro texto.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highlight>
                <a:srgbClr val="F8C82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8B39"/>
                </a:solidFill>
                <a:highlight>
                  <a:srgbClr val="41414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.text-lowercase | .text-uppercase | .text-capitalize</a:t>
            </a:r>
            <a:endParaRPr sz="1500">
              <a:solidFill>
                <a:srgbClr val="FF8B39"/>
              </a:solidFill>
              <a:highlight>
                <a:srgbClr val="41414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8642" y="3162375"/>
            <a:ext cx="160972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Text</a:t>
            </a:r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311700" y="1373250"/>
            <a:ext cx="41430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highlight>
                  <a:srgbClr val="F8C823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Font Size</a:t>
            </a:r>
            <a:endParaRPr sz="1500">
              <a:highlight>
                <a:srgbClr val="F8C82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highlight>
                <a:srgbClr val="F8C82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Montserrat Medium"/>
                <a:ea typeface="Montserrat Medium"/>
                <a:cs typeface="Montserrat Medium"/>
                <a:sym typeface="Montserrat Medium"/>
              </a:rPr>
              <a:t>Nos permite manejar el tamaño del texto </a:t>
            </a:r>
            <a:r>
              <a:rPr lang="es" sz="1500">
                <a:solidFill>
                  <a:srgbClr val="FF8B39"/>
                </a:solidFill>
                <a:highlight>
                  <a:srgbClr val="41414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.fs-*</a:t>
            </a:r>
            <a:endParaRPr sz="1500">
              <a:solidFill>
                <a:srgbClr val="FF8B39"/>
              </a:solidFill>
              <a:highlight>
                <a:srgbClr val="41414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5" name="Google Shape;215;p24"/>
          <p:cNvSpPr txBox="1">
            <a:spLocks noGrp="1"/>
          </p:cNvSpPr>
          <p:nvPr>
            <p:ph type="body" idx="1"/>
          </p:nvPr>
        </p:nvSpPr>
        <p:spPr>
          <a:xfrm>
            <a:off x="4572000" y="1373250"/>
            <a:ext cx="4143000" cy="14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highlight>
                  <a:srgbClr val="F8C823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Font Weight</a:t>
            </a:r>
            <a:endParaRPr sz="1500">
              <a:highlight>
                <a:srgbClr val="F8C82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highlight>
                <a:srgbClr val="F8C82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Montserrat Medium"/>
                <a:ea typeface="Montserrat Medium"/>
                <a:cs typeface="Montserrat Medium"/>
                <a:sym typeface="Montserrat Medium"/>
              </a:rPr>
              <a:t>Define el peso de la tipografía.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highlight>
                <a:srgbClr val="F8C82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8B39"/>
                </a:solidFill>
                <a:highlight>
                  <a:srgbClr val="41414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.fw-bold | .fw-bolder | .fw-semibold | .fw-normal | .fw-light | .fw-lighter</a:t>
            </a:r>
            <a:endParaRPr sz="1500" baseline="30000">
              <a:solidFill>
                <a:srgbClr val="FF8B39"/>
              </a:solidFill>
              <a:highlight>
                <a:srgbClr val="41414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5" y="2690425"/>
            <a:ext cx="1609725" cy="1761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0425" y="2930588"/>
            <a:ext cx="2429775" cy="13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8387" y="3077250"/>
            <a:ext cx="2890225" cy="15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Positions</a:t>
            </a:r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body" idx="1"/>
          </p:nvPr>
        </p:nvSpPr>
        <p:spPr>
          <a:xfrm>
            <a:off x="311700" y="1170000"/>
            <a:ext cx="8552700" cy="16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Montserrat Medium"/>
                <a:ea typeface="Montserrat Medium"/>
                <a:cs typeface="Montserrat Medium"/>
                <a:sym typeface="Montserrat Medium"/>
              </a:rPr>
              <a:t>Sirve para el manejo de las posiciones de nuestros elementos.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8B39"/>
                </a:solidFill>
                <a:highlight>
                  <a:srgbClr val="41414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.position-static | .position-relative | .position-absolute | .position-fixed | .position-sticky</a:t>
            </a:r>
            <a:endParaRPr sz="1500">
              <a:solidFill>
                <a:srgbClr val="FF8B39"/>
              </a:solidFill>
              <a:highlight>
                <a:srgbClr val="41414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Montserrat Medium"/>
                <a:ea typeface="Montserrat Medium"/>
                <a:cs typeface="Montserrat Medium"/>
                <a:sym typeface="Montserrat Medium"/>
              </a:rPr>
              <a:t>A su vez contamos con las propiedades para las distancias desde los lados: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s" sz="1500">
                <a:solidFill>
                  <a:srgbClr val="FF8B39"/>
                </a:solidFill>
                <a:highlight>
                  <a:srgbClr val="41414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.top-0 | .right-50 | .bottom-0 | .left-100</a:t>
            </a:r>
            <a:r>
              <a:rPr lang="es" sz="1500">
                <a:latin typeface="Montserrat Medium"/>
                <a:ea typeface="Montserrat Medium"/>
                <a:cs typeface="Montserrat Medium"/>
                <a:sym typeface="Montserrat Medium"/>
              </a:rPr>
              <a:t> donde 0, 50 y 100 son porcentajes.</a:t>
            </a:r>
            <a:endParaRPr sz="1500">
              <a:solidFill>
                <a:srgbClr val="FF8B39"/>
              </a:solidFill>
              <a:highlight>
                <a:srgbClr val="41414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975" y="3002825"/>
            <a:ext cx="4201201" cy="13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25" y="3002825"/>
            <a:ext cx="3525754" cy="14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</Words>
  <Application>Microsoft Office PowerPoint</Application>
  <PresentationFormat>Presentación en pantalla (16:9)</PresentationFormat>
  <Paragraphs>103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Montserrat SemiBold</vt:lpstr>
      <vt:lpstr>Montserrat</vt:lpstr>
      <vt:lpstr>Montserrat Medium</vt:lpstr>
      <vt:lpstr>Arial</vt:lpstr>
      <vt:lpstr>Simple Light</vt:lpstr>
      <vt:lpstr>Desarrollo Fullstack</vt:lpstr>
      <vt:lpstr>Les damos la bienvenida</vt:lpstr>
      <vt:lpstr>BOOTSTRAP</vt:lpstr>
      <vt:lpstr>Veamos otras propiedades de Bootstrap.</vt:lpstr>
      <vt:lpstr>Clases de Bootstrap</vt:lpstr>
      <vt:lpstr>Text</vt:lpstr>
      <vt:lpstr>Text</vt:lpstr>
      <vt:lpstr>Text</vt:lpstr>
      <vt:lpstr>Positions</vt:lpstr>
      <vt:lpstr>Spacings</vt:lpstr>
      <vt:lpstr>Background Colors</vt:lpstr>
      <vt:lpstr>Text Colors</vt:lpstr>
      <vt:lpstr>Para conocer más clases de Bootstrap y sus presets para tablas, listas e imágenes te invitamos a visitar la documentación oficial.  https://getbootstrap.com/docs/5.2/content/tables/ </vt:lpstr>
      <vt:lpstr>Formularios</vt:lpstr>
      <vt:lpstr>Formularios</vt:lpstr>
      <vt:lpstr>Formularios</vt:lpstr>
      <vt:lpstr>Components</vt:lpstr>
      <vt:lpstr>Buttons</vt:lpstr>
      <vt:lpstr>Cards</vt:lpstr>
      <vt:lpstr>Carousel</vt:lpstr>
      <vt:lpstr>Navbar</vt:lpstr>
      <vt:lpstr>Tooltips</vt:lpstr>
      <vt:lpstr>Modals</vt:lpstr>
      <vt:lpstr>No te olvides de dar el presente</vt:lpstr>
      <vt:lpstr>Recordá:  Revisar la Cartelera de Novedades. Hacer tus consultas en el Foro.  Todo en el Aula Virtual.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Fullstack</dc:title>
  <cp:lastModifiedBy>Alejandro Zapata</cp:lastModifiedBy>
  <cp:revision>1</cp:revision>
  <dcterms:modified xsi:type="dcterms:W3CDTF">2023-03-21T01:13:57Z</dcterms:modified>
</cp:coreProperties>
</file>