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H652GaMpKZP7H2xQKPQINmiM8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3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33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" name="Google Shape;78;p33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4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4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2" name="Google Shape;92;p34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5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5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5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3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36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6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3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" name="Google Shape;2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6" name="Google Shape;3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7" name="Google Shape;5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4" name="Google Shape;6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tags/tag_input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Desarrollo Fullstack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Botones de formulario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311700" y="1152475"/>
            <a:ext cx="8466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Estos elementos son los que nos van a permitir enviar, limpiar o accionar sobre nuestros formularios.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/>
              <a:t>Existen 3 tipos: </a:t>
            </a:r>
            <a:r>
              <a:rPr b="1" lang="es" u="sng">
                <a:solidFill>
                  <a:srgbClr val="7685E6"/>
                </a:solidFill>
              </a:rPr>
              <a:t>submit</a:t>
            </a:r>
            <a:r>
              <a:rPr lang="es"/>
              <a:t>, </a:t>
            </a:r>
            <a:r>
              <a:rPr b="1" lang="es" u="sng">
                <a:solidFill>
                  <a:srgbClr val="FF8B39"/>
                </a:solidFill>
              </a:rPr>
              <a:t>reset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y </a:t>
            </a:r>
            <a:r>
              <a:rPr b="1" lang="es" u="sng">
                <a:solidFill>
                  <a:srgbClr val="E15BBA"/>
                </a:solidFill>
              </a:rPr>
              <a:t>button</a:t>
            </a:r>
            <a:r>
              <a:rPr lang="es"/>
              <a:t> que pueden agregarse mediante una etiqueta </a:t>
            </a:r>
            <a:r>
              <a:rPr b="1" lang="es"/>
              <a:t>&lt;input&gt;</a:t>
            </a:r>
            <a:r>
              <a:rPr lang="es"/>
              <a:t> o una etiqueta </a:t>
            </a:r>
            <a:r>
              <a:rPr b="1" lang="es"/>
              <a:t>&lt;button&gt;</a:t>
            </a:r>
            <a:r>
              <a:rPr lang="es"/>
              <a:t>, la diferencia radica en que en la primera el texto se coloca en el atributo </a:t>
            </a:r>
            <a:r>
              <a:rPr lang="es" u="sng"/>
              <a:t>value</a:t>
            </a:r>
            <a:r>
              <a:rPr lang="es"/>
              <a:t> mientras que en la segunda, el texto va dentro de la etiqueta.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submit:</a:t>
            </a:r>
            <a:r>
              <a:rPr lang="es" sz="1500"/>
              <a:t> Ejecuta la acción de enviar los datos al archivo indicado en </a:t>
            </a:r>
            <a:r>
              <a:rPr b="1" i="1" lang="es" sz="1500"/>
              <a:t>action</a:t>
            </a:r>
            <a:endParaRPr b="1" i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reset:</a:t>
            </a:r>
            <a:r>
              <a:rPr lang="es" sz="1500"/>
              <a:t> Limpia todos los campos del formulario.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button:</a:t>
            </a:r>
            <a:r>
              <a:rPr lang="es" sz="1500"/>
              <a:t> Carece de efecto, sirve para darle un comportamiento propio desde javascript.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2691450" y="3744550"/>
            <a:ext cx="3706500" cy="8481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"Enviar"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6850" y="1325600"/>
            <a:ext cx="3930275" cy="29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>
            <p:ph type="title"/>
          </p:nvPr>
        </p:nvSpPr>
        <p:spPr>
          <a:xfrm>
            <a:off x="432025" y="610750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¡A Practicar!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131" name="Google Shape;131;p10"/>
          <p:cNvSpPr txBox="1"/>
          <p:nvPr>
            <p:ph idx="1" type="subTitle"/>
          </p:nvPr>
        </p:nvSpPr>
        <p:spPr>
          <a:xfrm>
            <a:off x="550375" y="1614925"/>
            <a:ext cx="8043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Tienen un papel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principal </a:t>
            </a:r>
            <a:r>
              <a:rPr lang="es"/>
              <a:t>en los sitios web ya que son capaces de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capturar</a:t>
            </a:r>
            <a:r>
              <a:rPr lang="es"/>
              <a:t> la entrada de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r>
              <a:rPr lang="es"/>
              <a:t> del usuario, dando la posibilidad de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interacción</a:t>
            </a:r>
            <a:r>
              <a:rPr lang="es"/>
              <a:t> entre nuestra </a:t>
            </a:r>
            <a:r>
              <a:rPr lang="es">
                <a:solidFill>
                  <a:srgbClr val="F9F9F9"/>
                </a:solidFill>
                <a:highlight>
                  <a:srgbClr val="434343"/>
                </a:highlight>
              </a:rPr>
              <a:t>aplicación</a:t>
            </a:r>
            <a:r>
              <a:rPr lang="es"/>
              <a:t> o página y una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r>
              <a:rPr lang="es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Gracias a ellos podemos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crear</a:t>
            </a:r>
            <a:r>
              <a:rPr lang="es"/>
              <a:t> sitios y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aplicaciones</a:t>
            </a:r>
            <a:r>
              <a:rPr lang="es"/>
              <a:t> web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dinámicas</a:t>
            </a:r>
            <a:r>
              <a:rPr lang="es"/>
              <a:t>, dependiendo del </a:t>
            </a:r>
            <a:r>
              <a:rPr b="1" lang="es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usuario</a:t>
            </a:r>
            <a:r>
              <a:rPr lang="es"/>
              <a:t> y sus </a:t>
            </a:r>
            <a:r>
              <a:rPr lang="es" u="sng"/>
              <a:t>preferencias</a:t>
            </a:r>
            <a:r>
              <a:rPr lang="es"/>
              <a:t> o </a:t>
            </a:r>
            <a:r>
              <a:rPr lang="es" u="sng"/>
              <a:t>comportamientos</a:t>
            </a:r>
            <a:r>
              <a:rPr lang="es"/>
              <a:t>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432025" y="1744425"/>
            <a:ext cx="8280000" cy="1015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&lt;form</a:t>
            </a:r>
            <a:r>
              <a:rPr b="0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" sz="1800" u="none" cap="none" strike="noStrik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b="0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es" sz="1800" u="none" cap="none" strike="noStrike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b="0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s" sz="1800" u="none" cap="none" strike="noStrik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es" sz="1800" u="none" cap="none" strike="noStrike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b="0" i="0" lang="es" sz="1800" u="none" cap="none" strike="noStrik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enctype</a:t>
            </a:r>
            <a:r>
              <a:rPr b="0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es" sz="1800" u="none" cap="none" strike="noStrike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b="0" i="0" lang="e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" sz="1800" u="none" cap="none" strike="noStrike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&lt;!-- Entrada de datos a través de etiquetas --&gt;</a:t>
            </a:r>
            <a:endParaRPr b="0" i="0" sz="1800" u="none" cap="none" strike="noStrike">
              <a:solidFill>
                <a:srgbClr val="B6B1B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0" i="0" sz="1800" u="none" cap="none" strike="noStrike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432025" y="1255388"/>
            <a:ext cx="828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1700"/>
              <a:t>Esta etiqueta contiene todas las etiquetas internas de un formulario.</a:t>
            </a:r>
            <a:endParaRPr sz="1700"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432025" y="2766325"/>
            <a:ext cx="39999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Indica el archivo que manejará la información enviada.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method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Puede ser </a:t>
            </a:r>
            <a:r>
              <a:rPr b="1" lang="es"/>
              <a:t>POST</a:t>
            </a:r>
            <a:r>
              <a:rPr lang="es"/>
              <a:t> o </a:t>
            </a:r>
            <a:r>
              <a:rPr b="1" lang="es"/>
              <a:t>GET</a:t>
            </a:r>
            <a:r>
              <a:rPr lang="es"/>
              <a:t> e indica si los datos se enviarán por </a:t>
            </a:r>
            <a:r>
              <a:rPr b="1" lang="es"/>
              <a:t>URL</a:t>
            </a:r>
            <a:r>
              <a:rPr lang="es"/>
              <a:t> u ocultos en la consulta.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4633400" y="2760225"/>
            <a:ext cx="3999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enctype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Su valor contiene el tipo de información que se va a enviar: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lang="es"/>
              <a:t>text/plain</a:t>
            </a:r>
            <a:r>
              <a:rPr lang="es"/>
              <a:t>: texto plano (no recomendado)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lang="es"/>
              <a:t>application/x-www-form-urlencoded</a:t>
            </a:r>
            <a:r>
              <a:rPr lang="es"/>
              <a:t>: convierte caracteres especiales a ASCII para evitar inyecciones SQL.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lang="es"/>
              <a:t>multipart/form-data</a:t>
            </a:r>
            <a:r>
              <a:rPr lang="es"/>
              <a:t>: necesario cuando además de texto enviamos archivos adjuntos.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de formulario</a:t>
            </a:r>
            <a:endParaRPr/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311700" y="1152475"/>
            <a:ext cx="39999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785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</a:t>
            </a:r>
            <a:r>
              <a:rPr b="1" lang="es" sz="1708">
                <a:highlight>
                  <a:srgbClr val="FEDE5D"/>
                </a:highlight>
              </a:rPr>
              <a:t>input&gt;</a:t>
            </a:r>
            <a:endParaRPr sz="170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398"/>
              <a:buFont typeface="Arial"/>
              <a:buNone/>
            </a:pPr>
            <a:r>
              <a:rPr lang="es" sz="1708"/>
              <a:t>Es la más </a:t>
            </a:r>
            <a:r>
              <a:rPr lang="es" sz="1708" u="sng"/>
              <a:t>genérica</a:t>
            </a:r>
            <a:r>
              <a:rPr lang="es" sz="1708"/>
              <a:t> de todas. Acepta un atributo </a:t>
            </a:r>
            <a:r>
              <a:rPr b="1" lang="es" sz="1708">
                <a:solidFill>
                  <a:srgbClr val="F8C823"/>
                </a:solidFill>
              </a:rPr>
              <a:t>type </a:t>
            </a:r>
            <a:r>
              <a:rPr lang="es" sz="1708"/>
              <a:t>que indica el </a:t>
            </a:r>
            <a:r>
              <a:rPr b="1" lang="es" sz="1708">
                <a:solidFill>
                  <a:srgbClr val="F9F9F9"/>
                </a:solidFill>
                <a:highlight>
                  <a:srgbClr val="7685E6"/>
                </a:highlight>
              </a:rPr>
              <a:t>tipo de dato</a:t>
            </a:r>
            <a:r>
              <a:rPr lang="es" sz="1708"/>
              <a:t> que recibirá esa etiqueta, un </a:t>
            </a:r>
            <a:r>
              <a:rPr b="1" lang="es" sz="1708">
                <a:solidFill>
                  <a:srgbClr val="F8C823"/>
                </a:solidFill>
              </a:rPr>
              <a:t>name </a:t>
            </a:r>
            <a:r>
              <a:rPr lang="es" sz="1708"/>
              <a:t>donde se asigna el </a:t>
            </a:r>
            <a:r>
              <a:rPr lang="es" sz="1708" u="sng"/>
              <a:t>nombre</a:t>
            </a:r>
            <a:r>
              <a:rPr lang="es" sz="1708"/>
              <a:t> que llevará ese </a:t>
            </a:r>
            <a:r>
              <a:rPr b="1" i="1" lang="es" sz="1708"/>
              <a:t>dato</a:t>
            </a:r>
            <a:r>
              <a:rPr lang="es" sz="1708"/>
              <a:t> al viajar y un </a:t>
            </a:r>
            <a:r>
              <a:rPr b="1" lang="es" sz="1708">
                <a:solidFill>
                  <a:srgbClr val="F8C823"/>
                </a:solidFill>
              </a:rPr>
              <a:t>id </a:t>
            </a:r>
            <a:r>
              <a:rPr lang="es" sz="1708"/>
              <a:t>con el fin de </a:t>
            </a:r>
            <a:r>
              <a:rPr b="1" lang="es" sz="1708">
                <a:solidFill>
                  <a:srgbClr val="E15BBA"/>
                </a:solidFill>
              </a:rPr>
              <a:t>identificar</a:t>
            </a:r>
            <a:r>
              <a:rPr lang="es" sz="1708"/>
              <a:t> esa etiqueta de forma </a:t>
            </a:r>
            <a:r>
              <a:rPr lang="es" sz="1708" u="sng"/>
              <a:t>única</a:t>
            </a:r>
            <a:r>
              <a:rPr lang="es" sz="1708"/>
              <a:t>.</a:t>
            </a:r>
            <a:endParaRPr b="1" sz="1708">
              <a:solidFill>
                <a:srgbClr val="F8C82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398"/>
              <a:buFont typeface="Arial"/>
              <a:buNone/>
            </a:pPr>
            <a:r>
              <a:rPr b="1" lang="es" sz="1708">
                <a:highlight>
                  <a:srgbClr val="FEDE5D"/>
                </a:highlight>
              </a:rPr>
              <a:t>&lt;label&gt;</a:t>
            </a:r>
            <a:endParaRPr sz="170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398"/>
              <a:buFont typeface="Arial"/>
              <a:buNone/>
            </a:pPr>
            <a:r>
              <a:rPr lang="es" sz="1708"/>
              <a:t>Etiqueta que contiene un texto </a:t>
            </a:r>
            <a:r>
              <a:rPr b="1" lang="es" sz="1708">
                <a:solidFill>
                  <a:srgbClr val="377BC7"/>
                </a:solidFill>
              </a:rPr>
              <a:t>asociado</a:t>
            </a:r>
            <a:r>
              <a:rPr lang="es" sz="1708"/>
              <a:t> a un </a:t>
            </a:r>
            <a:r>
              <a:rPr b="1" lang="es" sz="1708">
                <a:solidFill>
                  <a:srgbClr val="7685E6"/>
                </a:solidFill>
              </a:rPr>
              <a:t>input</a:t>
            </a:r>
            <a:r>
              <a:rPr lang="es" sz="1708"/>
              <a:t> vinculado a través del atributo </a:t>
            </a:r>
            <a:r>
              <a:rPr b="1" lang="es" sz="1708">
                <a:solidFill>
                  <a:srgbClr val="F8C823"/>
                </a:solidFill>
              </a:rPr>
              <a:t>for</a:t>
            </a:r>
            <a:r>
              <a:rPr lang="es" sz="1708"/>
              <a:t>.</a:t>
            </a:r>
            <a:endParaRPr sz="1708"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4572000" y="1263125"/>
            <a:ext cx="4145100" cy="19626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Usuario: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Contraseña: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"Ingresar a mi cuenta"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378125"/>
            <a:ext cx="2876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311700" y="597425"/>
            <a:ext cx="555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Etiquetas de formulario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311700" y="1152475"/>
            <a:ext cx="399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type=“text”&gt;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en una sola línea.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type=“password”&gt;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oculto.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type=“email”&gt;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correos electrónicos, al enviar solicita que su value contenga un @.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type=“number”&gt;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datos numéricos.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type=“date”&gt;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Despliega un calendario para seleccionar una fecha.</a:t>
            </a: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type=“file”&gt;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Permite cargar un archivo.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type=“color”&gt;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Brinda color picker para seleccionar un color.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&lt;textarea&gt;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Representa un campo que nos permite introducir textos multilínea.</a:t>
            </a:r>
            <a:endParaRPr b="1">
              <a:highlight>
                <a:srgbClr val="FEDE5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&lt;button&gt;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95746"/>
              <a:buFont typeface="Arial"/>
              <a:buNone/>
            </a:pPr>
            <a:r>
              <a:rPr lang="es"/>
              <a:t>Es igual que los input de los tipos </a:t>
            </a:r>
            <a:r>
              <a:rPr b="1" i="1" lang="es"/>
              <a:t>submit</a:t>
            </a:r>
            <a:r>
              <a:rPr lang="es"/>
              <a:t>, </a:t>
            </a:r>
            <a:r>
              <a:rPr b="1" i="1" lang="es"/>
              <a:t>button</a:t>
            </a:r>
            <a:r>
              <a:rPr lang="es"/>
              <a:t> y </a:t>
            </a:r>
            <a:r>
              <a:rPr b="1" i="1" lang="es"/>
              <a:t>reset</a:t>
            </a:r>
            <a:r>
              <a:rPr lang="es"/>
              <a:t> solo que este posee etiqueta de apertura y cierre para colocarle contenido adicional que no sea texto.</a:t>
            </a:r>
            <a:endParaRPr i="1" sz="900"/>
          </a:p>
        </p:txBody>
      </p:sp>
      <p:sp>
        <p:nvSpPr>
          <p:cNvPr id="156" name="Google Shape;156;p13"/>
          <p:cNvSpPr txBox="1"/>
          <p:nvPr/>
        </p:nvSpPr>
        <p:spPr>
          <a:xfrm>
            <a:off x="311700" y="4292232"/>
            <a:ext cx="399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Más info: </a:t>
            </a:r>
            <a:r>
              <a:rPr b="0" i="0" lang="es" sz="9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https://www.w3schools.com/tags/tag_input.asp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=“radio”&gt;</a:t>
            </a: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/>
              <a:t>Elementos de selección </a:t>
            </a:r>
            <a:r>
              <a:rPr b="1" i="1" lang="es"/>
              <a:t>simple </a:t>
            </a:r>
            <a:r>
              <a:rPr lang="es"/>
              <a:t>o </a:t>
            </a:r>
            <a:r>
              <a:rPr b="1" i="1" lang="es"/>
              <a:t>única</a:t>
            </a:r>
            <a:r>
              <a:rPr lang="es"/>
              <a:t>, por ejemplo cuando creamos encuestas con preguntas de una </a:t>
            </a:r>
            <a:r>
              <a:rPr lang="es" u="sng"/>
              <a:t>sola respuesta posible</a:t>
            </a:r>
            <a:r>
              <a:rPr lang="es"/>
              <a:t>.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del lado Frontend?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1100" y="2111041"/>
            <a:ext cx="2204000" cy="2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=“checkbox”&gt;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/>
              <a:t>Elementos de selección </a:t>
            </a:r>
            <a:r>
              <a:rPr b="1" i="1" lang="es"/>
              <a:t>múltiple</a:t>
            </a:r>
            <a:r>
              <a:rPr lang="es"/>
              <a:t>, por ejemplo cuando una </a:t>
            </a:r>
            <a:r>
              <a:rPr lang="es" u="sng"/>
              <a:t>misma pregunta</a:t>
            </a:r>
            <a:r>
              <a:rPr lang="es"/>
              <a:t> tiene </a:t>
            </a:r>
            <a:r>
              <a:rPr b="1" lang="es">
                <a:solidFill>
                  <a:srgbClr val="7685E6"/>
                </a:solidFill>
              </a:rPr>
              <a:t>varias opciones</a:t>
            </a:r>
            <a:r>
              <a:rPr lang="es"/>
              <a:t> posibles de respuesta.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para el Backend?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"csharp"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C#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900" y="2069400"/>
            <a:ext cx="2327400" cy="217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 &lt;select&gt;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/>
              <a:t>Nos permite crear una </a:t>
            </a:r>
            <a:r>
              <a:rPr lang="es" u="sng"/>
              <a:t>lista desplegable</a:t>
            </a:r>
            <a:r>
              <a:rPr lang="es"/>
              <a:t> de opciones, cada opción estará contenida como hija dentro de un elemento </a:t>
            </a:r>
            <a:r>
              <a:rPr b="1" lang="es"/>
              <a:t>&lt;option&gt;</a:t>
            </a:r>
            <a:r>
              <a:rPr lang="es"/>
              <a:t> donde vamos a  encapsular cada opción de la lista.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426900" y="1988600"/>
            <a:ext cx="4573500" cy="21009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"dodge"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Dodge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"chevrolet"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Chevrolet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"volkswagen"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Volkswagen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"alfaRomeo"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Alfa Romeo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6950" y="2267475"/>
            <a:ext cx="1568050" cy="1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Atributos de las etiquetas de formulario</a:t>
            </a:r>
            <a:endParaRPr/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432025" y="1091300"/>
            <a:ext cx="82800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500"/>
              <a:t>En muchos de los elementos podemos añadir (opcionalmente) otros atributos como:</a:t>
            </a:r>
            <a:endParaRPr b="1" sz="1500">
              <a:highlight>
                <a:srgbClr val="FEDE5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" sz="1500">
                <a:highlight>
                  <a:srgbClr val="FEDE5D"/>
                </a:highlight>
              </a:rPr>
              <a:t>required:</a:t>
            </a:r>
            <a:r>
              <a:rPr lang="es" sz="1500"/>
              <a:t> Valida que el campo esté completo antes de enviar la información.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" sz="1500">
                <a:highlight>
                  <a:srgbClr val="FEDE5D"/>
                </a:highlight>
              </a:rPr>
              <a:t>placeholder:</a:t>
            </a:r>
            <a:r>
              <a:rPr lang="es" sz="1500"/>
              <a:t> Texto soporte que aparece dentro de un input e indica un ejemplo de cómo llenar ese campo.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" sz="1500">
                <a:highlight>
                  <a:srgbClr val="FEDE5D"/>
                </a:highlight>
              </a:rPr>
              <a:t>value:</a:t>
            </a:r>
            <a:r>
              <a:rPr lang="es" sz="1500"/>
              <a:t> Para introducir un valor por defecto en el campo.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s" sz="1500">
                <a:highlight>
                  <a:srgbClr val="FEDE5D"/>
                </a:highlight>
              </a:rPr>
              <a:t>readonly:</a:t>
            </a:r>
            <a:r>
              <a:rPr lang="es" sz="1500"/>
              <a:t> Si queremos que sea de sólo lectura.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