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Fira Mono"/>
      <p:regular r:id="rId33"/>
      <p:bold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gsBJBXhKqRS87Z7i2Ul86DaKCc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FiraMon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FiraMon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687019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2687019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6870190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2687019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68701907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26870190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6870190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26870190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9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9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7" name="Google Shape;7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8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8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8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9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0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0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4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41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1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4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" name="Google Shape;2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32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6" name="Google Shape;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2" name="Google Shape;6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37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26" name="Google Shape;126;p3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Estructura en nuestros estilos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fixed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Hace que la caja esté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posicionada con respecto a la ventana del navegador</a:t>
            </a:r>
            <a:r>
              <a:rPr lang="es" sz="1700"/>
              <a:t>, lo que significa que </a:t>
            </a:r>
            <a:r>
              <a:rPr b="1" lang="es" sz="1700"/>
              <a:t>se mantendrá en el mismo lugar</a:t>
            </a:r>
            <a:r>
              <a:rPr lang="es" sz="1700"/>
              <a:t> incluso </a:t>
            </a:r>
            <a:r>
              <a:rPr lang="es" sz="1700" u="sng"/>
              <a:t>al hacer scroll en la página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4707" l="6749" r="5929" t="5790"/>
          <a:stretch/>
        </p:blipFill>
        <p:spPr>
          <a:xfrm>
            <a:off x="7788125" y="548025"/>
            <a:ext cx="976025" cy="11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4125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sticky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La caja </a:t>
            </a:r>
            <a:r>
              <a:rPr b="1" lang="es" sz="1700"/>
              <a:t>se mantiene static</a:t>
            </a:r>
            <a:r>
              <a:rPr lang="es" sz="1700"/>
              <a:t> </a:t>
            </a:r>
            <a:r>
              <a:rPr i="1" lang="es" sz="1700">
                <a:highlight>
                  <a:srgbClr val="F8C823"/>
                </a:highlight>
              </a:rPr>
              <a:t>hasta que el scroll del navegador llega a ella</a:t>
            </a:r>
            <a:r>
              <a:rPr lang="es" sz="1700"/>
              <a:t> y </a:t>
            </a:r>
            <a:r>
              <a:rPr i="1" lang="es" sz="1700">
                <a:solidFill>
                  <a:srgbClr val="7685E6"/>
                </a:solidFill>
              </a:rPr>
              <a:t>se comporta como fixed</a:t>
            </a:r>
            <a:r>
              <a:rPr lang="es" sz="1700"/>
              <a:t>. Una vez que </a:t>
            </a:r>
            <a:r>
              <a:rPr lang="es" sz="1700" u="sng"/>
              <a:t>el tamaño de su contenedor llega a su fin</a:t>
            </a:r>
            <a:r>
              <a:rPr lang="es" sz="1700"/>
              <a:t>, </a:t>
            </a:r>
            <a:r>
              <a:rPr b="1" lang="es" sz="1700"/>
              <a:t>vuelve a comportarse como static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575" y="1458550"/>
            <a:ext cx="2903850" cy="2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z-index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s" sz="2788"/>
              <a:t>En </a:t>
            </a:r>
            <a:r>
              <a:rPr b="0" lang="es" sz="2788" u="sng"/>
              <a:t>los momentos</a:t>
            </a:r>
            <a:r>
              <a:rPr b="0" lang="es" sz="2788"/>
              <a:t> que </a:t>
            </a:r>
            <a:r>
              <a:rPr b="0" lang="es" sz="2788">
                <a:solidFill>
                  <a:srgbClr val="E15BBA"/>
                </a:solidFill>
              </a:rPr>
              <a:t>nuestras cajas con position se superpongan</a:t>
            </a:r>
            <a:r>
              <a:rPr b="0" lang="es" sz="2788"/>
              <a:t>, podemos utilizar la propiedad </a:t>
            </a:r>
            <a:r>
              <a:rPr lang="es" sz="2788"/>
              <a:t>z-index</a:t>
            </a:r>
            <a:r>
              <a:rPr b="0" lang="es" sz="2788"/>
              <a:t> para </a:t>
            </a:r>
            <a:r>
              <a:rPr b="0" lang="es" sz="2788">
                <a:solidFill>
                  <a:schemeClr val="lt1"/>
                </a:solidFill>
                <a:highlight>
                  <a:srgbClr val="7685E6"/>
                </a:highlight>
              </a:rPr>
              <a:t>manejar el orden de las capas</a:t>
            </a:r>
            <a:r>
              <a:rPr b="0" lang="es" sz="2788"/>
              <a:t>.</a:t>
            </a:r>
            <a:endParaRPr b="0" sz="2788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68701907e_0_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Displays</a:t>
            </a:r>
            <a:endParaRPr/>
          </a:p>
        </p:txBody>
      </p:sp>
      <p:sp>
        <p:nvSpPr>
          <p:cNvPr id="217" name="Google Shape;217;g2268701907e_0_0"/>
          <p:cNvSpPr txBox="1"/>
          <p:nvPr>
            <p:ph idx="1" type="subTitle"/>
          </p:nvPr>
        </p:nvSpPr>
        <p:spPr>
          <a:xfrm>
            <a:off x="550350" y="1724800"/>
            <a:ext cx="7281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 sz="2000"/>
              <a:t>Recordemos que, por defecto, </a:t>
            </a:r>
            <a:r>
              <a:rPr lang="es" sz="2000">
                <a:solidFill>
                  <a:srgbClr val="FF8B39"/>
                </a:solidFill>
              </a:rPr>
              <a:t>cada elemento HTML</a:t>
            </a:r>
            <a:r>
              <a:rPr lang="es" sz="2000"/>
              <a:t> tiene un tipo de </a:t>
            </a:r>
            <a:r>
              <a:rPr lang="es" sz="2000" u="sng"/>
              <a:t>representación concreta</a:t>
            </a:r>
            <a:r>
              <a:rPr lang="es" sz="2000"/>
              <a:t>. Esos valores eran display </a:t>
            </a:r>
            <a:r>
              <a:rPr b="1" lang="es" sz="20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2000"/>
              <a:t> o </a:t>
            </a:r>
            <a:r>
              <a:rPr b="1" lang="es" sz="20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2000"/>
              <a:t> y estaban relacionados de forma nativa a cada etiqueta.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68701907e_0_5"/>
          <p:cNvSpPr txBox="1"/>
          <p:nvPr>
            <p:ph type="title"/>
          </p:nvPr>
        </p:nvSpPr>
        <p:spPr>
          <a:xfrm>
            <a:off x="721650" y="471600"/>
            <a:ext cx="80274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3000"/>
              <a:t>Sin embargo, estos comportamientos nativos pueden ser </a:t>
            </a:r>
            <a:r>
              <a:rPr i="1" lang="es" sz="3000">
                <a:solidFill>
                  <a:srgbClr val="E15BBA"/>
                </a:solidFill>
              </a:rPr>
              <a:t>modificados</a:t>
            </a:r>
            <a:r>
              <a:rPr lang="es" sz="3000"/>
              <a:t>.</a:t>
            </a:r>
            <a:endParaRPr sz="3000"/>
          </a:p>
        </p:txBody>
      </p:sp>
      <p:pic>
        <p:nvPicPr>
          <p:cNvPr id="223" name="Google Shape;223;g2268701907e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2675" y="2436325"/>
            <a:ext cx="3198700" cy="1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68701907e_0_1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Displays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2268701907e_0_10"/>
          <p:cNvSpPr txBox="1"/>
          <p:nvPr>
            <p:ph idx="1" type="body"/>
          </p:nvPr>
        </p:nvSpPr>
        <p:spPr>
          <a:xfrm>
            <a:off x="311700" y="1297275"/>
            <a:ext cx="78489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647"/>
              <a:buNone/>
            </a:pPr>
            <a:r>
              <a:rPr lang="es" sz="1917"/>
              <a:t>Esta propiedad </a:t>
            </a:r>
            <a:r>
              <a:rPr i="1" lang="es" sz="1917" u="sng"/>
              <a:t>cambia</a:t>
            </a:r>
            <a:r>
              <a:rPr lang="es" sz="1917"/>
              <a:t> el tipo de representación del elemento indicado y si bien </a:t>
            </a:r>
            <a:r>
              <a:rPr b="1" lang="es" sz="1917">
                <a:solidFill>
                  <a:srgbClr val="E15BBA"/>
                </a:solidFill>
              </a:rPr>
              <a:t>puede tomar muchos</a:t>
            </a:r>
            <a:r>
              <a:rPr lang="es" sz="1917"/>
              <a:t> valores diferentes, por ahora nos concentraremos en </a:t>
            </a:r>
            <a:r>
              <a:rPr b="1" lang="es" sz="1917"/>
              <a:t>4</a:t>
            </a:r>
            <a:r>
              <a:rPr lang="es" sz="1917"/>
              <a:t> de los cuales </a:t>
            </a:r>
            <a:r>
              <a:rPr lang="es" sz="1917" u="sng"/>
              <a:t>ya conocemos</a:t>
            </a:r>
            <a:r>
              <a:rPr lang="es" sz="1917"/>
              <a:t> algunos.</a:t>
            </a:r>
            <a:endParaRPr sz="1517"/>
          </a:p>
        </p:txBody>
      </p:sp>
      <p:pic>
        <p:nvPicPr>
          <p:cNvPr id="230" name="Google Shape;230;g2268701907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150" y="3147125"/>
            <a:ext cx="6477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68701907e_0_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Valores de display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g2268701907e_0_16"/>
          <p:cNvSpPr txBox="1"/>
          <p:nvPr/>
        </p:nvSpPr>
        <p:spPr>
          <a:xfrm>
            <a:off x="311700" y="1170125"/>
            <a:ext cx="54612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contenedor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comienzan en una nueva línea.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contenido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i="0" lang="es" sz="1302" u="none" cap="none" strike="noStrike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no aceptan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propiedades de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height 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margins 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paddings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superiores.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combinación de los anteriores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ocupa el ancho de su contenido pero </a:t>
            </a:r>
            <a:r>
              <a:rPr b="1" i="1" lang="es" sz="1302" u="none" cap="none" strike="noStrike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sí acepta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se 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modifique su tamaño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sus propiedades de caja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none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valor resulta en que </a:t>
            </a:r>
            <a:r>
              <a:rPr b="1" i="0" lang="es" sz="1302" u="none" cap="none" strike="noStrike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el elemento seleccionado no sea mostrado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ni ocupe espacio en el lugar donde debería estar.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g2268701907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475" y="1227225"/>
            <a:ext cx="2042975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268701907e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3475" y="3103675"/>
            <a:ext cx="2032017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Unidades de Medida</a:t>
            </a:r>
            <a:endParaRPr/>
          </a:p>
        </p:txBody>
      </p:sp>
      <p:sp>
        <p:nvSpPr>
          <p:cNvPr id="133" name="Google Shape;133;p4"/>
          <p:cNvSpPr txBox="1"/>
          <p:nvPr>
            <p:ph idx="1" type="subTitle"/>
          </p:nvPr>
        </p:nvSpPr>
        <p:spPr>
          <a:xfrm>
            <a:off x="550350" y="1578100"/>
            <a:ext cx="80433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Existen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muchas</a:t>
            </a:r>
            <a:r>
              <a:rPr lang="es"/>
              <a:t> y cada una tiene una </a:t>
            </a:r>
            <a:r>
              <a:rPr lang="es" u="sng"/>
              <a:t>aplicación</a:t>
            </a:r>
            <a:r>
              <a:rPr lang="es"/>
              <a:t> para cada caso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particular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Lo primero que debemos saber es que al igual que los enlaces en HTML existen de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, unidades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relativas</a:t>
            </a:r>
            <a:r>
              <a:rPr lang="es"/>
              <a:t> y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absolutas</a:t>
            </a:r>
            <a:r>
              <a:rPr lang="es"/>
              <a:t> cuya diferencia radica en si ese valor siempre va a tomar el </a:t>
            </a:r>
            <a:r>
              <a:rPr lang="es" u="sng"/>
              <a:t>mismo tamaño</a:t>
            </a:r>
            <a:r>
              <a:rPr lang="es"/>
              <a:t> o si va a estar </a:t>
            </a:r>
            <a:r>
              <a:rPr lang="es" u="sng"/>
              <a:t>relacionado al tamaño de algo más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Absolutas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311700" y="1170000"/>
            <a:ext cx="76095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Son medidas </a:t>
            </a:r>
            <a:r>
              <a:rPr b="1" lang="es">
                <a:solidFill>
                  <a:srgbClr val="FF8B39"/>
                </a:solidFill>
              </a:rPr>
              <a:t>fijas</a:t>
            </a:r>
            <a:r>
              <a:rPr lang="es"/>
              <a:t> y no dependen de ningún otro factor.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1" lang="es"/>
              <a:t>Ideales</a:t>
            </a:r>
            <a:r>
              <a:rPr lang="es"/>
              <a:t> en contextos donde las </a:t>
            </a:r>
            <a:r>
              <a:rPr lang="es" u="sng"/>
              <a:t>medidas no varían</a:t>
            </a:r>
            <a:r>
              <a:rPr lang="es"/>
              <a:t> como en los </a:t>
            </a:r>
            <a:r>
              <a:rPr b="1" lang="es">
                <a:highlight>
                  <a:srgbClr val="F8C823"/>
                </a:highlight>
              </a:rPr>
              <a:t>medios impresos</a:t>
            </a:r>
            <a:r>
              <a:rPr lang="es"/>
              <a:t> (documentos, impresiones, etc...), pero </a:t>
            </a:r>
            <a:r>
              <a:rPr b="1" lang="es">
                <a:solidFill>
                  <a:srgbClr val="E15BBA"/>
                </a:solidFill>
              </a:rPr>
              <a:t>poco adecuadas</a:t>
            </a:r>
            <a:r>
              <a:rPr lang="es"/>
              <a:t> para la </a:t>
            </a:r>
            <a:r>
              <a:rPr lang="es" u="sng"/>
              <a:t>web</a:t>
            </a:r>
            <a:r>
              <a:rPr lang="es"/>
              <a:t>, ya que no se adaptan a diferentes resoluciones o pantallas, que es lo que tendemos a hacer hoy en día.</a:t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649" y="3057313"/>
            <a:ext cx="2365250" cy="10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311700" y="2787175"/>
            <a:ext cx="4389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bien existen muchas como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cm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(centímetros),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mm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(milímetros),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(pulgadas),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pc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(picas),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pt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(puntos), etc…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La más conocida son los </a:t>
            </a:r>
            <a:r>
              <a:rPr b="1" i="1" lang="es" sz="14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Pixeles</a:t>
            </a:r>
            <a:r>
              <a:rPr b="0" i="0" lang="es" sz="14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 por su fácil uso y aplicación práctica en pantallas.</a:t>
            </a:r>
            <a:endParaRPr b="0" i="0" sz="1500" u="none" cap="none" strike="noStrike">
              <a:solidFill>
                <a:srgbClr val="000000"/>
              </a:solidFill>
              <a:highlight>
                <a:srgbClr val="F8C82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Relativas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311700" y="1170000"/>
            <a:ext cx="85923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300"/>
              <a:t>Mucho más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potente y flexible</a:t>
            </a:r>
            <a:r>
              <a:rPr lang="es" sz="1300"/>
              <a:t> en CSS. Al contrario de las unidades absolutas,  </a:t>
            </a:r>
            <a:r>
              <a:rPr lang="es" sz="1300" u="sng"/>
              <a:t>dependen</a:t>
            </a:r>
            <a:r>
              <a:rPr lang="es" sz="1300"/>
              <a:t> de algún otro factor (resolución, tamaño de letra, etc...). Tienen una curva de aprendizaje más compleja, pero </a:t>
            </a:r>
            <a:r>
              <a:rPr lang="es" sz="1300">
                <a:highlight>
                  <a:srgbClr val="F8C823"/>
                </a:highlight>
              </a:rPr>
              <a:t>son ideales para trabajar en dispositivos con diferentes tamaños</a:t>
            </a:r>
            <a:r>
              <a:rPr lang="es" sz="1300"/>
              <a:t>, ya que son muy versátiles.</a:t>
            </a:r>
            <a:endParaRPr sz="1300"/>
          </a:p>
        </p:txBody>
      </p:sp>
      <p:sp>
        <p:nvSpPr>
          <p:cNvPr id="148" name="Google Shape;148;p6"/>
          <p:cNvSpPr txBox="1"/>
          <p:nvPr/>
        </p:nvSpPr>
        <p:spPr>
          <a:xfrm>
            <a:off x="318850" y="2289175"/>
            <a:ext cx="7704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1em = tamaño de fuente </a:t>
            </a:r>
            <a:r>
              <a:rPr b="0" i="0" lang="es" sz="1300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la </a:t>
            </a: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herencia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al </a:t>
            </a:r>
            <a:r>
              <a:rPr b="0" i="1" lang="es" sz="1300" u="none" cap="none" strike="noStrike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rem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1rem = tamaño de fuente </a:t>
            </a:r>
            <a:r>
              <a:rPr b="1" i="0" lang="es" sz="1300" u="none" cap="none" strike="noStrike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</a:t>
            </a:r>
            <a:r>
              <a:rPr b="0" i="0" lang="es" sz="1300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i="0" lang="es" sz="1300" u="none" cap="none" strike="noStrike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vw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100vw = total del </a:t>
            </a: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navegador.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vh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100vh = total del </a:t>
            </a: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%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Porcentaje Relativo al tamaño del elemento padre.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"/>
              <a:t>POSITIONS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No te dejes vencer por un diseño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Hasta el momento aprendimos a manejar y posicionar los elementos de una web en base a un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flujo estático</a:t>
            </a:r>
            <a:r>
              <a:rPr lang="es"/>
              <a:t> y contínuo donde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las cajas</a:t>
            </a:r>
            <a:r>
              <a:rPr lang="es"/>
              <a:t> se iban </a:t>
            </a:r>
            <a:r>
              <a:rPr lang="es" u="sng"/>
              <a:t>creando en el orden</a:t>
            </a:r>
            <a:r>
              <a:rPr lang="es"/>
              <a:t> en el cual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fueron escritas</a:t>
            </a:r>
            <a:r>
              <a:rPr lang="es"/>
              <a:t> en el HTML.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Gracias a los </a:t>
            </a:r>
            <a:r>
              <a:rPr lang="es">
                <a:solidFill>
                  <a:schemeClr val="lt1"/>
                </a:solidFill>
              </a:rPr>
              <a:t>positions</a:t>
            </a:r>
            <a:r>
              <a:rPr lang="es"/>
              <a:t>, vamos a poder </a:t>
            </a:r>
            <a:r>
              <a:rPr lang="es" u="sng"/>
              <a:t>modificar el flujo estático</a:t>
            </a:r>
            <a:r>
              <a:rPr lang="es"/>
              <a:t> de nuestros elementos, permitiendo </a:t>
            </a:r>
            <a:r>
              <a:rPr lang="es">
                <a:solidFill>
                  <a:srgbClr val="FF8B39"/>
                </a:solidFill>
              </a:rPr>
              <a:t>superposiciones</a:t>
            </a:r>
            <a:r>
              <a:rPr lang="es"/>
              <a:t> o cambios referencia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sobre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los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las cajas</a:t>
            </a:r>
            <a:r>
              <a:rPr lang="es"/>
              <a:t> están dispuestas.</a:t>
            </a:r>
            <a:endParaRPr i="1"/>
          </a:p>
        </p:txBody>
      </p:sp>
      <p:sp>
        <p:nvSpPr>
          <p:cNvPr id="160" name="Google Shape;160;p1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Positions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26000" y="1388650"/>
            <a:ext cx="6391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La propiedad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position:</a:t>
            </a:r>
            <a:r>
              <a:rPr lang="es" sz="1700"/>
              <a:t> cuenta con los siguientes valores:   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| relative | absolute | fixed | sticky</a:t>
            </a:r>
            <a:r>
              <a:rPr lang="es" sz="1700"/>
              <a:t> </a:t>
            </a:r>
            <a:endParaRPr sz="17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1700" y="2520025"/>
            <a:ext cx="4815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/>
              <a:t>Valor por defecto</a:t>
            </a:r>
            <a:r>
              <a:rPr lang="es" sz="1700"/>
              <a:t>. Este valor indica que el elemento </a:t>
            </a:r>
            <a:r>
              <a:rPr lang="es" sz="1700" u="sng"/>
              <a:t>debe adoptar el flujo natural</a:t>
            </a:r>
            <a:r>
              <a:rPr lang="es" sz="1700"/>
              <a:t> del sitio.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7942" l="0" r="0" t="9137"/>
          <a:stretch/>
        </p:blipFill>
        <p:spPr>
          <a:xfrm>
            <a:off x="7940575" y="597425"/>
            <a:ext cx="891725" cy="9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1850" y="1987375"/>
            <a:ext cx="2445275" cy="2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relative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Se comporta </a:t>
            </a:r>
            <a:r>
              <a:rPr lang="es" sz="1700" u="sng"/>
              <a:t>igual que static</a:t>
            </a:r>
            <a:r>
              <a:rPr lang="es" sz="1700"/>
              <a:t> a menos que le agreguemos las propiedades: 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top | bottom | right | left</a:t>
            </a:r>
            <a:r>
              <a:rPr lang="es" sz="1700"/>
              <a:t> causando un </a:t>
            </a:r>
            <a:r>
              <a:rPr b="1" lang="es" sz="1700"/>
              <a:t>reajuste en su posición</a:t>
            </a:r>
            <a:r>
              <a:rPr lang="es" sz="1700"/>
              <a:t> y </a:t>
            </a:r>
            <a:r>
              <a:rPr i="1" lang="es" sz="1700"/>
              <a:t>sin modificar el espacio que ocuparía originalmente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1118" l="0" r="0" t="-1120"/>
          <a:stretch/>
        </p:blipFill>
        <p:spPr>
          <a:xfrm>
            <a:off x="7365625" y="597425"/>
            <a:ext cx="1466675" cy="11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4675" y="3788703"/>
            <a:ext cx="2294650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0550" y="1799162"/>
            <a:ext cx="2446575" cy="24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11700" y="1674850"/>
            <a:ext cx="4746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absolute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 sz="1700"/>
              <a:t>La posición de una caja se establece de forma </a:t>
            </a:r>
            <a:r>
              <a:rPr b="1" lang="es" sz="1700">
                <a:solidFill>
                  <a:srgbClr val="7685E6"/>
                </a:solidFill>
              </a:rPr>
              <a:t>absoluta</a:t>
            </a:r>
            <a:r>
              <a:rPr lang="es" sz="1700"/>
              <a:t> respecto de su </a:t>
            </a:r>
            <a:r>
              <a:rPr lang="es" sz="1700" u="sng"/>
              <a:t>elemento contenedor relative</a:t>
            </a:r>
            <a:r>
              <a:rPr lang="es" sz="1700"/>
              <a:t>, </a:t>
            </a:r>
            <a:r>
              <a:rPr lang="es" sz="1700">
                <a:highlight>
                  <a:srgbClr val="F8C823"/>
                </a:highlight>
              </a:rPr>
              <a:t>o el body por defecto</a:t>
            </a:r>
            <a:r>
              <a:rPr lang="es" sz="1700"/>
              <a:t>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1" i="1" lang="es" sz="1700"/>
              <a:t>El resto de elementos de la página ignoran la nueva posición del elemento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4362" l="4564" r="4310" t="4153"/>
          <a:stretch/>
        </p:blipFill>
        <p:spPr>
          <a:xfrm>
            <a:off x="7870650" y="563550"/>
            <a:ext cx="1016050" cy="100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4136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