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Franklin Gothic" panose="020B0604020202020204" charset="0"/>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tUpf2lkYqhSsYX+pwX5YM+Eb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8EBA7B-5167-47A9-B3C6-76A8368419FE}">
  <a:tblStyle styleId="{878EBA7B-5167-47A9-B3C6-76A8368419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5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mailto:venkatbalaji.s2022@vitstudent.ac.i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3390038" y="3995264"/>
            <a:ext cx="10340029" cy="492283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2000" b="1" i="0" u="none" strike="noStrike" cap="none">
                <a:solidFill>
                  <a:srgbClr val="C00000"/>
                </a:solidFill>
                <a:latin typeface="Franklin Gothic"/>
                <a:ea typeface="Franklin Gothic"/>
                <a:cs typeface="Franklin Gothic"/>
                <a:sym typeface="Franklin Gothic"/>
              </a:rPr>
              <a:t>Code &amp; Title	     : Pixserve</a:t>
            </a:r>
            <a:endParaRPr sz="2000" b="1" i="0" u="none" strike="noStrike" cap="none">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chemeClr val="lt2"/>
              </a:buClr>
              <a:buSzPts val="1800"/>
              <a:buFont typeface="Arial"/>
              <a:buNone/>
            </a:pPr>
            <a:r>
              <a:rPr lang="en-US" sz="2000" b="1" i="0" u="none" strike="noStrike" cap="none">
                <a:solidFill>
                  <a:srgbClr val="C00000"/>
                </a:solidFill>
                <a:latin typeface="Franklin Gothic"/>
                <a:ea typeface="Franklin Gothic"/>
                <a:cs typeface="Franklin Gothic"/>
                <a:sym typeface="Franklin Gothic"/>
              </a:rPr>
              <a:t>Thrust Area	     : </a:t>
            </a:r>
            <a:r>
              <a:rPr lang="en-US" sz="2000" b="1">
                <a:solidFill>
                  <a:srgbClr val="C00000"/>
                </a:solidFill>
                <a:latin typeface="Franklin Gothic"/>
                <a:ea typeface="Franklin Gothic"/>
                <a:cs typeface="Franklin Gothic"/>
                <a:sym typeface="Franklin Gothic"/>
              </a:rPr>
              <a:t>Machine Learning</a:t>
            </a:r>
            <a:endParaRPr/>
          </a:p>
          <a:p>
            <a:pPr marL="0" marR="0" lvl="0" indent="0" algn="l" rtl="0">
              <a:lnSpc>
                <a:spcPct val="100000"/>
              </a:lnSpc>
              <a:spcBef>
                <a:spcPts val="0"/>
              </a:spcBef>
              <a:spcAft>
                <a:spcPts val="0"/>
              </a:spcAft>
              <a:buClr>
                <a:schemeClr val="lt2"/>
              </a:buClr>
              <a:buSzPts val="1800"/>
              <a:buFont typeface="Arial"/>
              <a:buNone/>
            </a:pPr>
            <a:r>
              <a:rPr lang="en-US" sz="2000" b="1" i="0" u="none" strike="noStrike" cap="none">
                <a:solidFill>
                  <a:srgbClr val="C00000"/>
                </a:solidFill>
                <a:latin typeface="Franklin Gothic"/>
                <a:ea typeface="Franklin Gothic"/>
                <a:cs typeface="Franklin Gothic"/>
                <a:sym typeface="Franklin Gothic"/>
              </a:rPr>
              <a:t>Campus Name	     : VELLORE / CHENNAI</a:t>
            </a:r>
            <a:endParaRPr sz="2000" b="1" i="0" u="none" strike="noStrike" cap="none">
              <a:solidFill>
                <a:srgbClr val="C00000"/>
              </a:solidFill>
              <a:latin typeface="Calibri"/>
              <a:ea typeface="Calibri"/>
              <a:cs typeface="Calibri"/>
              <a:sym typeface="Calibri"/>
            </a:endParaRPr>
          </a:p>
          <a:p>
            <a:pPr marL="0" marR="0" lvl="0" indent="0" algn="l" rtl="0">
              <a:lnSpc>
                <a:spcPct val="100000"/>
              </a:lnSpc>
              <a:spcBef>
                <a:spcPts val="0"/>
              </a:spcBef>
              <a:spcAft>
                <a:spcPts val="0"/>
              </a:spcAft>
              <a:buClr>
                <a:schemeClr val="lt2"/>
              </a:buClr>
              <a:buSzPts val="1800"/>
              <a:buFont typeface="Arial"/>
              <a:buNone/>
            </a:pPr>
            <a:r>
              <a:rPr lang="en-US" sz="2000" b="1" i="0" u="none" strike="noStrike" cap="none">
                <a:solidFill>
                  <a:srgbClr val="C00000"/>
                </a:solidFill>
                <a:latin typeface="Franklin Gothic"/>
                <a:ea typeface="Franklin Gothic"/>
                <a:cs typeface="Franklin Gothic"/>
                <a:sym typeface="Franklin Gothic"/>
              </a:rPr>
              <a:t>Reg.Nos &amp; Names: </a:t>
            </a:r>
            <a:r>
              <a:rPr lang="en-US" sz="1800" b="1">
                <a:solidFill>
                  <a:srgbClr val="5D7C3F"/>
                </a:solidFill>
                <a:latin typeface="Calibri"/>
                <a:ea typeface="Calibri"/>
                <a:cs typeface="Calibri"/>
                <a:sym typeface="Calibri"/>
              </a:rPr>
              <a:t>Venkat Balaji S ( 22BCE2093), Surya ( 22BCE3137),</a:t>
            </a:r>
            <a:endParaRPr sz="1800" b="1">
              <a:solidFill>
                <a:srgbClr val="5D7C3F"/>
              </a:solidFill>
              <a:latin typeface="Calibri"/>
              <a:ea typeface="Calibri"/>
              <a:cs typeface="Calibri"/>
              <a:sym typeface="Calibri"/>
            </a:endParaRPr>
          </a:p>
          <a:p>
            <a:pPr marL="0" marR="0" lvl="0" indent="0" algn="l" rtl="0">
              <a:lnSpc>
                <a:spcPct val="100000"/>
              </a:lnSpc>
              <a:spcBef>
                <a:spcPts val="0"/>
              </a:spcBef>
              <a:spcAft>
                <a:spcPts val="0"/>
              </a:spcAft>
              <a:buClr>
                <a:schemeClr val="lt2"/>
              </a:buClr>
              <a:buSzPts val="1800"/>
              <a:buFont typeface="Arial"/>
              <a:buNone/>
            </a:pPr>
            <a:r>
              <a:rPr lang="en-US" sz="1800" b="1">
                <a:solidFill>
                  <a:srgbClr val="5D7C3F"/>
                </a:solidFill>
                <a:latin typeface="Calibri"/>
                <a:ea typeface="Calibri"/>
                <a:cs typeface="Calibri"/>
                <a:sym typeface="Calibri"/>
              </a:rPr>
              <a:t>                                                        Haritth Sai (22BCE0941)</a:t>
            </a:r>
            <a:endParaRPr sz="1800" b="1">
              <a:solidFill>
                <a:srgbClr val="5D7C3F"/>
              </a:solidFill>
              <a:latin typeface="Calibri"/>
              <a:ea typeface="Calibri"/>
              <a:cs typeface="Calibri"/>
              <a:sym typeface="Calibri"/>
            </a:endParaRPr>
          </a:p>
          <a:p>
            <a:pPr marL="0" marR="0" lvl="0" indent="0" algn="l" rtl="0">
              <a:lnSpc>
                <a:spcPct val="100000"/>
              </a:lnSpc>
              <a:spcBef>
                <a:spcPts val="0"/>
              </a:spcBef>
              <a:spcAft>
                <a:spcPts val="0"/>
              </a:spcAft>
              <a:buClr>
                <a:schemeClr val="lt2"/>
              </a:buClr>
              <a:buSzPts val="1800"/>
              <a:buFont typeface="Arial"/>
              <a:buNone/>
            </a:pPr>
            <a:endParaRPr sz="1800" b="1">
              <a:solidFill>
                <a:srgbClr val="5D7C3F"/>
              </a:solidFill>
              <a:latin typeface="Calibri"/>
              <a:ea typeface="Calibri"/>
              <a:cs typeface="Calibri"/>
              <a:sym typeface="Calibri"/>
            </a:endParaRPr>
          </a:p>
          <a:p>
            <a:pPr marL="0" marR="0" lvl="0" indent="0" algn="l" rtl="0">
              <a:lnSpc>
                <a:spcPct val="100000"/>
              </a:lnSpc>
              <a:spcBef>
                <a:spcPts val="0"/>
              </a:spcBef>
              <a:spcAft>
                <a:spcPts val="0"/>
              </a:spcAft>
              <a:buClr>
                <a:schemeClr val="lt2"/>
              </a:buClr>
              <a:buSzPts val="1800"/>
              <a:buFont typeface="Arial"/>
              <a:buNone/>
            </a:pPr>
            <a:r>
              <a:rPr lang="en-US" sz="2000" b="1" i="0" u="none" strike="noStrike" cap="none">
                <a:solidFill>
                  <a:srgbClr val="C00000"/>
                </a:solidFill>
                <a:latin typeface="Franklin Gothic"/>
                <a:ea typeface="Franklin Gothic"/>
                <a:cs typeface="Franklin Gothic"/>
                <a:sym typeface="Franklin Gothic"/>
              </a:rPr>
              <a:t>Mentor Name         </a:t>
            </a:r>
            <a:r>
              <a:rPr lang="en-US" sz="2000" b="0" i="0" u="none" strike="noStrike" cap="none">
                <a:solidFill>
                  <a:srgbClr val="C00000"/>
                </a:solidFill>
                <a:latin typeface="Franklin Gothic"/>
                <a:ea typeface="Franklin Gothic"/>
                <a:cs typeface="Franklin Gothic"/>
                <a:sym typeface="Franklin Gothic"/>
              </a:rPr>
              <a:t>: </a:t>
            </a:r>
            <a:r>
              <a:rPr lang="en-US" sz="2000">
                <a:solidFill>
                  <a:srgbClr val="C00000"/>
                </a:solidFill>
                <a:latin typeface="Franklin Gothic"/>
                <a:ea typeface="Franklin Gothic"/>
                <a:cs typeface="Franklin Gothic"/>
                <a:sym typeface="Franklin Gothic"/>
              </a:rPr>
              <a:t>Tamizharasi Thirugnanam</a:t>
            </a:r>
            <a:endParaRPr sz="2000" b="0" i="0" u="none" strike="noStrike" cap="none">
              <a:solidFill>
                <a:srgbClr val="C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686764" y="1039794"/>
            <a:ext cx="55344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sz="2400" b="1">
                <a:solidFill>
                  <a:srgbClr val="0070C0"/>
                </a:solidFill>
                <a:latin typeface="Franklin Gothic"/>
                <a:ea typeface="Franklin Gothic"/>
                <a:cs typeface="Franklin Gothic"/>
                <a:sym typeface="Franklin Gothic"/>
              </a:rPr>
              <a:t>Idea/Approach Details</a:t>
            </a:r>
            <a:endParaRPr sz="2400" b="1">
              <a:solidFill>
                <a:srgbClr val="0070C0"/>
              </a:solidFill>
              <a:latin typeface="Franklin Gothic"/>
              <a:ea typeface="Franklin Gothic"/>
              <a:cs typeface="Franklin Gothic"/>
              <a:sym typeface="Franklin Gothic"/>
            </a:endParaRPr>
          </a:p>
        </p:txBody>
      </p:sp>
      <p:sp>
        <p:nvSpPr>
          <p:cNvPr id="90" name="Google Shape;90;p2"/>
          <p:cNvSpPr txBox="1"/>
          <p:nvPr/>
        </p:nvSpPr>
        <p:spPr>
          <a:xfrm>
            <a:off x="887050" y="2031650"/>
            <a:ext cx="9557400" cy="3324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a:solidFill>
                  <a:srgbClr val="0070C0"/>
                </a:solidFill>
                <a:latin typeface="Calibri"/>
                <a:ea typeface="Calibri"/>
                <a:cs typeface="Calibri"/>
                <a:sym typeface="Calibri"/>
              </a:rPr>
              <a:t>                           Nowadays it is hard to find what is the name of an object/thing, we see in tamil. We know the name of it in English but how can we get to know what is it in tamil, Do we need to learn Tamil names for all objects, but nowadays if one doesn’t know what it is in English we use Internet to find it, like Google Lens. </a:t>
            </a:r>
            <a:endParaRPr sz="1900">
              <a:solidFill>
                <a:srgbClr val="0070C0"/>
              </a:solidFill>
              <a:latin typeface="Calibri"/>
              <a:ea typeface="Calibri"/>
              <a:cs typeface="Calibri"/>
              <a:sym typeface="Calibri"/>
            </a:endParaRPr>
          </a:p>
          <a:p>
            <a:pPr marL="0" lvl="0" indent="0" algn="ctr" rtl="0">
              <a:spcBef>
                <a:spcPts val="0"/>
              </a:spcBef>
              <a:spcAft>
                <a:spcPts val="0"/>
              </a:spcAft>
              <a:buNone/>
            </a:pPr>
            <a:endParaRPr sz="1900">
              <a:solidFill>
                <a:srgbClr val="0070C0"/>
              </a:solidFill>
              <a:latin typeface="Calibri"/>
              <a:ea typeface="Calibri"/>
              <a:cs typeface="Calibri"/>
              <a:sym typeface="Calibri"/>
            </a:endParaRPr>
          </a:p>
          <a:p>
            <a:pPr marL="0" lvl="0" indent="0" algn="ctr" rtl="0">
              <a:spcBef>
                <a:spcPts val="0"/>
              </a:spcBef>
              <a:spcAft>
                <a:spcPts val="0"/>
              </a:spcAft>
              <a:buNone/>
            </a:pPr>
            <a:r>
              <a:rPr lang="en-US" sz="1900">
                <a:solidFill>
                  <a:srgbClr val="0070C0"/>
                </a:solidFill>
                <a:latin typeface="Calibri"/>
                <a:ea typeface="Calibri"/>
                <a:cs typeface="Calibri"/>
                <a:sym typeface="Calibri"/>
              </a:rPr>
              <a:t>                          So in similar way why can’t we have something to get to know the name in Tamil, this is my idea. I have done a project to identify the name of an object in tamil when we upload an image of an object or when we capture an object using camera. </a:t>
            </a:r>
            <a:endParaRPr sz="1900">
              <a:solidFill>
                <a:srgbClr val="0070C0"/>
              </a:solidFill>
              <a:latin typeface="Calibri"/>
              <a:ea typeface="Calibri"/>
              <a:cs typeface="Calibri"/>
              <a:sym typeface="Calibri"/>
            </a:endParaRPr>
          </a:p>
          <a:p>
            <a:pPr marL="0" lvl="0" indent="0" algn="ctr" rtl="0">
              <a:spcBef>
                <a:spcPts val="0"/>
              </a:spcBef>
              <a:spcAft>
                <a:spcPts val="0"/>
              </a:spcAft>
              <a:buNone/>
            </a:pPr>
            <a:endParaRPr sz="1900">
              <a:solidFill>
                <a:srgbClr val="0070C0"/>
              </a:solidFill>
              <a:latin typeface="Calibri"/>
              <a:ea typeface="Calibri"/>
              <a:cs typeface="Calibri"/>
              <a:sym typeface="Calibri"/>
            </a:endParaRPr>
          </a:p>
          <a:p>
            <a:pPr marL="0" lvl="0" indent="0" algn="ctr" rtl="0">
              <a:spcBef>
                <a:spcPts val="0"/>
              </a:spcBef>
              <a:spcAft>
                <a:spcPts val="0"/>
              </a:spcAft>
              <a:buClr>
                <a:schemeClr val="lt2"/>
              </a:buClr>
              <a:buSzPts val="1800"/>
              <a:buFont typeface="Arial"/>
              <a:buNone/>
            </a:pPr>
            <a:r>
              <a:rPr lang="en-US" sz="1900">
                <a:solidFill>
                  <a:srgbClr val="0070C0"/>
                </a:solidFill>
                <a:latin typeface="Calibri"/>
                <a:ea typeface="Calibri"/>
                <a:cs typeface="Calibri"/>
                <a:sym typeface="Calibri"/>
              </a:rPr>
              <a:t>                          I have implemented this using Python and it’s modules (PIL, OpenCV,MatPlotlib. </a:t>
            </a:r>
            <a:endParaRPr sz="1900">
              <a:solidFill>
                <a:srgbClr val="0070C0"/>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3"/>
          <p:cNvSpPr/>
          <p:nvPr/>
        </p:nvSpPr>
        <p:spPr>
          <a:xfrm>
            <a:off x="911625" y="3237203"/>
            <a:ext cx="6096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Franklin Gothic"/>
                <a:ea typeface="Franklin Gothic"/>
                <a:cs typeface="Franklin Gothic"/>
                <a:sym typeface="Franklin Gothic"/>
              </a:rPr>
              <a:t>P</a:t>
            </a:r>
            <a:r>
              <a:rPr lang="en-US" sz="2400" b="1" i="0" u="none" strike="noStrike" cap="none">
                <a:solidFill>
                  <a:srgbClr val="0070C0"/>
                </a:solidFill>
                <a:latin typeface="Franklin Gothic"/>
                <a:ea typeface="Franklin Gothic"/>
                <a:cs typeface="Franklin Gothic"/>
                <a:sym typeface="Franklin Gothic"/>
              </a:rPr>
              <a:t>rocess </a:t>
            </a:r>
            <a:r>
              <a:rPr lang="en-US" sz="2400" b="1">
                <a:solidFill>
                  <a:srgbClr val="0070C0"/>
                </a:solidFill>
                <a:latin typeface="Franklin Gothic"/>
                <a:ea typeface="Franklin Gothic"/>
                <a:cs typeface="Franklin Gothic"/>
                <a:sym typeface="Franklin Gothic"/>
              </a:rPr>
              <a:t>F</a:t>
            </a:r>
            <a:r>
              <a:rPr lang="en-US" sz="2400" b="1" i="0" u="none" strike="noStrike" cap="none">
                <a:solidFill>
                  <a:srgbClr val="0070C0"/>
                </a:solidFill>
                <a:latin typeface="Franklin Gothic"/>
                <a:ea typeface="Franklin Gothic"/>
                <a:cs typeface="Franklin Gothic"/>
                <a:sym typeface="Franklin Gothic"/>
              </a:rPr>
              <a:t>low </a:t>
            </a:r>
            <a:r>
              <a:rPr lang="en-US" sz="2400" b="1">
                <a:solidFill>
                  <a:srgbClr val="0070C0"/>
                </a:solidFill>
                <a:latin typeface="Franklin Gothic"/>
                <a:ea typeface="Franklin Gothic"/>
                <a:cs typeface="Franklin Gothic"/>
                <a:sym typeface="Franklin Gothic"/>
              </a:rPr>
              <a:t>C</a:t>
            </a:r>
            <a:r>
              <a:rPr lang="en-US" sz="2400" b="1" i="0" u="none" strike="noStrike" cap="none">
                <a:solidFill>
                  <a:srgbClr val="0070C0"/>
                </a:solidFill>
                <a:latin typeface="Franklin Gothic"/>
                <a:ea typeface="Franklin Gothic"/>
                <a:cs typeface="Franklin Gothic"/>
                <a:sym typeface="Franklin Gothic"/>
              </a:rPr>
              <a:t>hart</a:t>
            </a:r>
            <a:endParaRPr sz="2400" b="1" i="0" u="none" strike="noStrike" cap="none">
              <a:solidFill>
                <a:srgbClr val="0070C0"/>
              </a:solidFill>
              <a:latin typeface="Franklin Gothic"/>
              <a:ea typeface="Franklin Gothic"/>
              <a:cs typeface="Franklin Gothic"/>
              <a:sym typeface="Franklin Gothic"/>
            </a:endParaRPr>
          </a:p>
          <a:p>
            <a:pPr marL="0" marR="0" lvl="0" indent="0" algn="l" rtl="0">
              <a:spcBef>
                <a:spcPts val="0"/>
              </a:spcBef>
              <a:spcAft>
                <a:spcPts val="0"/>
              </a:spcAft>
              <a:buNone/>
            </a:pPr>
            <a:endParaRPr sz="1800" b="1">
              <a:solidFill>
                <a:srgbClr val="0070C0"/>
              </a:solidFill>
              <a:latin typeface="Franklin Gothic"/>
              <a:ea typeface="Franklin Gothic"/>
              <a:cs typeface="Franklin Gothic"/>
              <a:sym typeface="Franklin Gothic"/>
            </a:endParaRPr>
          </a:p>
        </p:txBody>
      </p:sp>
      <p:pic>
        <p:nvPicPr>
          <p:cNvPr id="96" name="Google Shape;96;p3"/>
          <p:cNvPicPr preferRelativeResize="0"/>
          <p:nvPr/>
        </p:nvPicPr>
        <p:blipFill>
          <a:blip r:embed="rId4">
            <a:alphaModFix/>
          </a:blip>
          <a:stretch>
            <a:fillRect/>
          </a:stretch>
        </p:blipFill>
        <p:spPr>
          <a:xfrm>
            <a:off x="1056650" y="1532729"/>
            <a:ext cx="5391150" cy="1647825"/>
          </a:xfrm>
          <a:prstGeom prst="rect">
            <a:avLst/>
          </a:prstGeom>
          <a:noFill/>
          <a:ln>
            <a:noFill/>
          </a:ln>
        </p:spPr>
      </p:pic>
      <p:pic>
        <p:nvPicPr>
          <p:cNvPr id="97" name="Google Shape;97;p3"/>
          <p:cNvPicPr preferRelativeResize="0"/>
          <p:nvPr/>
        </p:nvPicPr>
        <p:blipFill>
          <a:blip r:embed="rId5">
            <a:alphaModFix/>
          </a:blip>
          <a:stretch>
            <a:fillRect/>
          </a:stretch>
        </p:blipFill>
        <p:spPr>
          <a:xfrm>
            <a:off x="1056650" y="3904575"/>
            <a:ext cx="10566724" cy="2029300"/>
          </a:xfrm>
          <a:prstGeom prst="rect">
            <a:avLst/>
          </a:prstGeom>
          <a:noFill/>
          <a:ln>
            <a:noFill/>
          </a:ln>
        </p:spPr>
      </p:pic>
      <p:sp>
        <p:nvSpPr>
          <p:cNvPr id="98" name="Google Shape;98;p3"/>
          <p:cNvSpPr txBox="1"/>
          <p:nvPr/>
        </p:nvSpPr>
        <p:spPr>
          <a:xfrm>
            <a:off x="911625" y="922000"/>
            <a:ext cx="4578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2400" b="1">
                <a:solidFill>
                  <a:srgbClr val="0070C0"/>
                </a:solidFill>
                <a:latin typeface="Franklin Gothic"/>
                <a:ea typeface="Franklin Gothic"/>
                <a:cs typeface="Franklin Gothic"/>
                <a:sym typeface="Franklin Gothic"/>
              </a:rPr>
              <a:t>Idea</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graphicFrame>
        <p:nvGraphicFramePr>
          <p:cNvPr id="103" name="Google Shape;103;p4"/>
          <p:cNvGraphicFramePr/>
          <p:nvPr/>
        </p:nvGraphicFramePr>
        <p:xfrm>
          <a:off x="942150" y="2882225"/>
          <a:ext cx="8593250" cy="2148780"/>
        </p:xfrm>
        <a:graphic>
          <a:graphicData uri="http://schemas.openxmlformats.org/drawingml/2006/table">
            <a:tbl>
              <a:tblPr>
                <a:noFill/>
                <a:tableStyleId>{878EBA7B-5167-47A9-B3C6-76A8368419FE}</a:tableStyleId>
              </a:tblPr>
              <a:tblGrid>
                <a:gridCol w="4296625">
                  <a:extLst>
                    <a:ext uri="{9D8B030D-6E8A-4147-A177-3AD203B41FA5}">
                      <a16:colId xmlns:a16="http://schemas.microsoft.com/office/drawing/2014/main" val="20000"/>
                    </a:ext>
                  </a:extLst>
                </a:gridCol>
                <a:gridCol w="429662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US" sz="2200" b="1" u="sng">
                          <a:solidFill>
                            <a:srgbClr val="0070C0"/>
                          </a:solidFill>
                          <a:latin typeface="Franklin Gothic"/>
                          <a:ea typeface="Franklin Gothic"/>
                          <a:cs typeface="Franklin Gothic"/>
                          <a:sym typeface="Franklin Gothic"/>
                        </a:rPr>
                        <a:t>Front End</a:t>
                      </a:r>
                      <a:endParaRPr sz="2200" b="1" u="sng">
                        <a:solidFill>
                          <a:srgbClr val="0070C0"/>
                        </a:solidFill>
                        <a:latin typeface="Franklin Gothic"/>
                        <a:ea typeface="Franklin Gothic"/>
                        <a:cs typeface="Franklin Gothic"/>
                        <a:sym typeface="Franklin Gothic"/>
                      </a:endParaRPr>
                    </a:p>
                  </a:txBody>
                  <a:tcPr marL="91425" marR="91425" marT="91425" marB="91425"/>
                </a:tc>
                <a:tc>
                  <a:txBody>
                    <a:bodyPr/>
                    <a:lstStyle/>
                    <a:p>
                      <a:pPr marL="0" lvl="0" indent="0" algn="l" rtl="0">
                        <a:spcBef>
                          <a:spcPts val="0"/>
                        </a:spcBef>
                        <a:spcAft>
                          <a:spcPts val="0"/>
                        </a:spcAft>
                        <a:buNone/>
                      </a:pPr>
                      <a:r>
                        <a:rPr lang="en-US" sz="2200" b="1" u="sng">
                          <a:solidFill>
                            <a:srgbClr val="0070C0"/>
                          </a:solidFill>
                          <a:latin typeface="Franklin Gothic"/>
                          <a:ea typeface="Franklin Gothic"/>
                          <a:cs typeface="Franklin Gothic"/>
                          <a:sym typeface="Franklin Gothic"/>
                        </a:rPr>
                        <a:t>Back </a:t>
                      </a:r>
                      <a:r>
                        <a:rPr lang="en-US" sz="2200" b="1">
                          <a:solidFill>
                            <a:srgbClr val="0070C0"/>
                          </a:solidFill>
                          <a:latin typeface="Franklin Gothic"/>
                          <a:ea typeface="Franklin Gothic"/>
                          <a:cs typeface="Franklin Gothic"/>
                          <a:sym typeface="Franklin Gothic"/>
                        </a:rPr>
                        <a:t>End</a:t>
                      </a:r>
                      <a:endParaRPr sz="2200" b="1">
                        <a:solidFill>
                          <a:srgbClr val="0070C0"/>
                        </a:solidFill>
                        <a:latin typeface="Franklin Gothic"/>
                        <a:ea typeface="Franklin Gothic"/>
                        <a:cs typeface="Franklin Gothic"/>
                        <a:sym typeface="Franklin Gothic"/>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900" b="1">
                          <a:solidFill>
                            <a:srgbClr val="0070C0"/>
                          </a:solidFill>
                          <a:latin typeface="Calibri"/>
                          <a:ea typeface="Calibri"/>
                          <a:cs typeface="Calibri"/>
                          <a:sym typeface="Calibri"/>
                        </a:rPr>
                        <a:t>Tkinter</a:t>
                      </a:r>
                      <a:endParaRPr sz="1900" b="1">
                        <a:solidFill>
                          <a:srgbClr val="0070C0"/>
                        </a:solidFill>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b="1">
                          <a:solidFill>
                            <a:srgbClr val="0070C0"/>
                          </a:solidFill>
                          <a:latin typeface="Calibri"/>
                          <a:ea typeface="Calibri"/>
                          <a:cs typeface="Calibri"/>
                          <a:sym typeface="Calibri"/>
                        </a:rPr>
                        <a:t>Python </a:t>
                      </a:r>
                      <a:endParaRPr sz="1900" b="1">
                        <a:solidFill>
                          <a:srgbClr val="0070C0"/>
                        </a:solidFill>
                        <a:latin typeface="Calibri"/>
                        <a:ea typeface="Calibri"/>
                        <a:cs typeface="Calibri"/>
                        <a:sym typeface="Calibri"/>
                      </a:endParaRPr>
                    </a:p>
                    <a:p>
                      <a:pPr marL="0" lvl="0" indent="0" algn="l" rtl="0">
                        <a:spcBef>
                          <a:spcPts val="0"/>
                        </a:spcBef>
                        <a:spcAft>
                          <a:spcPts val="0"/>
                        </a:spcAft>
                        <a:buNone/>
                      </a:pPr>
                      <a:r>
                        <a:rPr lang="en-US" sz="1900">
                          <a:solidFill>
                            <a:srgbClr val="0070C0"/>
                          </a:solidFill>
                          <a:latin typeface="Calibri"/>
                          <a:ea typeface="Calibri"/>
                          <a:cs typeface="Calibri"/>
                          <a:sym typeface="Calibri"/>
                        </a:rPr>
                        <a:t>(PIL,</a:t>
                      </a:r>
                      <a:endParaRPr sz="1900">
                        <a:solidFill>
                          <a:srgbClr val="0070C0"/>
                        </a:solidFill>
                        <a:latin typeface="Calibri"/>
                        <a:ea typeface="Calibri"/>
                        <a:cs typeface="Calibri"/>
                        <a:sym typeface="Calibri"/>
                      </a:endParaRPr>
                    </a:p>
                    <a:p>
                      <a:pPr marL="0" lvl="0" indent="0" algn="l" rtl="0">
                        <a:spcBef>
                          <a:spcPts val="0"/>
                        </a:spcBef>
                        <a:spcAft>
                          <a:spcPts val="0"/>
                        </a:spcAft>
                        <a:buNone/>
                      </a:pPr>
                      <a:r>
                        <a:rPr lang="en-US" sz="1900">
                          <a:solidFill>
                            <a:srgbClr val="0070C0"/>
                          </a:solidFill>
                          <a:latin typeface="Calibri"/>
                          <a:ea typeface="Calibri"/>
                          <a:cs typeface="Calibri"/>
                          <a:sym typeface="Calibri"/>
                        </a:rPr>
                        <a:t>TensorFlow,</a:t>
                      </a:r>
                      <a:endParaRPr sz="1900">
                        <a:solidFill>
                          <a:srgbClr val="0070C0"/>
                        </a:solidFill>
                        <a:latin typeface="Calibri"/>
                        <a:ea typeface="Calibri"/>
                        <a:cs typeface="Calibri"/>
                        <a:sym typeface="Calibri"/>
                      </a:endParaRPr>
                    </a:p>
                    <a:p>
                      <a:pPr marL="0" lvl="0" indent="0" algn="l" rtl="0">
                        <a:spcBef>
                          <a:spcPts val="0"/>
                        </a:spcBef>
                        <a:spcAft>
                          <a:spcPts val="0"/>
                        </a:spcAft>
                        <a:buNone/>
                      </a:pPr>
                      <a:r>
                        <a:rPr lang="en-US" sz="1900">
                          <a:solidFill>
                            <a:srgbClr val="0070C0"/>
                          </a:solidFill>
                          <a:latin typeface="Calibri"/>
                          <a:ea typeface="Calibri"/>
                          <a:cs typeface="Calibri"/>
                          <a:sym typeface="Calibri"/>
                        </a:rPr>
                        <a:t>MATPlotLib, </a:t>
                      </a:r>
                      <a:endParaRPr sz="1900">
                        <a:solidFill>
                          <a:srgbClr val="0070C0"/>
                        </a:solidFill>
                        <a:latin typeface="Calibri"/>
                        <a:ea typeface="Calibri"/>
                        <a:cs typeface="Calibri"/>
                        <a:sym typeface="Calibri"/>
                      </a:endParaRPr>
                    </a:p>
                    <a:p>
                      <a:pPr marL="0" lvl="0" indent="0" algn="l" rtl="0">
                        <a:spcBef>
                          <a:spcPts val="0"/>
                        </a:spcBef>
                        <a:spcAft>
                          <a:spcPts val="0"/>
                        </a:spcAft>
                        <a:buNone/>
                      </a:pPr>
                      <a:r>
                        <a:rPr lang="en-US" sz="1900">
                          <a:solidFill>
                            <a:srgbClr val="0070C0"/>
                          </a:solidFill>
                          <a:latin typeface="Calibri"/>
                          <a:ea typeface="Calibri"/>
                          <a:cs typeface="Calibri"/>
                          <a:sym typeface="Calibri"/>
                        </a:rPr>
                        <a:t>OpenCV)</a:t>
                      </a:r>
                      <a:endParaRPr sz="1900">
                        <a:solidFill>
                          <a:srgbClr val="0070C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bl>
          </a:graphicData>
        </a:graphic>
      </p:graphicFrame>
      <p:sp>
        <p:nvSpPr>
          <p:cNvPr id="104" name="Google Shape;104;p4"/>
          <p:cNvSpPr txBox="1"/>
          <p:nvPr/>
        </p:nvSpPr>
        <p:spPr>
          <a:xfrm>
            <a:off x="942150" y="1957950"/>
            <a:ext cx="5790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2400" b="1">
                <a:solidFill>
                  <a:srgbClr val="0070C0"/>
                </a:solidFill>
                <a:latin typeface="Franklin Gothic"/>
                <a:ea typeface="Franklin Gothic"/>
                <a:cs typeface="Franklin Gothic"/>
                <a:sym typeface="Franklin Gothic"/>
              </a:rPr>
              <a:t>Technology Stack</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5"/>
          <p:cNvSpPr txBox="1"/>
          <p:nvPr/>
        </p:nvSpPr>
        <p:spPr>
          <a:xfrm>
            <a:off x="249116" y="1090246"/>
            <a:ext cx="48387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2400" b="1" i="0" u="none" strike="noStrike" cap="none">
                <a:solidFill>
                  <a:srgbClr val="0070C0"/>
                </a:solidFill>
                <a:latin typeface="Franklin Gothic"/>
                <a:ea typeface="Franklin Gothic"/>
                <a:cs typeface="Franklin Gothic"/>
                <a:sym typeface="Franklin Gothic"/>
              </a:rPr>
              <a:t>Use Cases / Input and Output</a:t>
            </a:r>
            <a:endParaRPr sz="2400" b="1" i="0" u="none" strike="noStrike" cap="none">
              <a:solidFill>
                <a:srgbClr val="0070C0"/>
              </a:solidFill>
              <a:latin typeface="Franklin Gothic"/>
              <a:ea typeface="Franklin Gothic"/>
              <a:cs typeface="Franklin Gothic"/>
              <a:sym typeface="Franklin Gothic"/>
            </a:endParaRPr>
          </a:p>
        </p:txBody>
      </p:sp>
      <p:sp>
        <p:nvSpPr>
          <p:cNvPr id="110" name="Google Shape;110;p5"/>
          <p:cNvSpPr txBox="1"/>
          <p:nvPr/>
        </p:nvSpPr>
        <p:spPr>
          <a:xfrm>
            <a:off x="1449825" y="1621500"/>
            <a:ext cx="7754700" cy="42780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dirty="0">
                <a:solidFill>
                  <a:srgbClr val="0070C0"/>
                </a:solidFill>
                <a:latin typeface="Calibri"/>
                <a:ea typeface="Calibri"/>
                <a:cs typeface="Calibri"/>
                <a:sym typeface="Calibri"/>
              </a:rPr>
              <a:t>When I give an image it detects the objects in that image and writes the name of the object on the image.</a:t>
            </a:r>
          </a:p>
          <a:p>
            <a:pPr marL="0" lvl="0" indent="0" rtl="0">
              <a:spcBef>
                <a:spcPts val="0"/>
              </a:spcBef>
              <a:spcAft>
                <a:spcPts val="0"/>
              </a:spcAft>
              <a:buNone/>
            </a:pPr>
            <a:r>
              <a:rPr lang="en-US" sz="1900" dirty="0">
                <a:solidFill>
                  <a:srgbClr val="0070C0"/>
                </a:solidFill>
                <a:latin typeface="Calibri"/>
                <a:ea typeface="Calibri"/>
                <a:cs typeface="Calibri"/>
                <a:sym typeface="Calibri"/>
              </a:rPr>
              <a:t>Use cases:</a:t>
            </a:r>
          </a:p>
          <a:p>
            <a:pPr marL="0" lvl="0" indent="0" rtl="0">
              <a:spcBef>
                <a:spcPts val="0"/>
              </a:spcBef>
              <a:spcAft>
                <a:spcPts val="0"/>
              </a:spcAft>
              <a:buNone/>
            </a:pPr>
            <a:r>
              <a:rPr lang="en-US" sz="1900" dirty="0">
                <a:solidFill>
                  <a:srgbClr val="0070C0"/>
                </a:solidFill>
                <a:latin typeface="Calibri"/>
                <a:ea typeface="Calibri"/>
                <a:cs typeface="Calibri"/>
                <a:sym typeface="Calibri"/>
              </a:rPr>
              <a:t>	(</a:t>
            </a:r>
            <a:r>
              <a:rPr lang="en-US" sz="1900" dirty="0" err="1">
                <a:solidFill>
                  <a:srgbClr val="0070C0"/>
                </a:solidFill>
                <a:latin typeface="Calibri"/>
                <a:ea typeface="Calibri"/>
                <a:cs typeface="Calibri"/>
                <a:sym typeface="Calibri"/>
              </a:rPr>
              <a:t>i</a:t>
            </a:r>
            <a:r>
              <a:rPr lang="en-US" sz="1900" dirty="0">
                <a:solidFill>
                  <a:srgbClr val="0070C0"/>
                </a:solidFill>
                <a:latin typeface="Calibri"/>
                <a:ea typeface="Calibri"/>
                <a:cs typeface="Calibri"/>
                <a:sym typeface="Calibri"/>
              </a:rPr>
              <a:t>)It can be further developed in the future to more accurately predict the object ahead of the user in real-time.</a:t>
            </a:r>
          </a:p>
          <a:p>
            <a:pPr marL="0" lvl="0" indent="0" rtl="0">
              <a:spcBef>
                <a:spcPts val="0"/>
              </a:spcBef>
              <a:spcAft>
                <a:spcPts val="0"/>
              </a:spcAft>
              <a:buNone/>
            </a:pPr>
            <a:r>
              <a:rPr lang="en-US" sz="1900" dirty="0">
                <a:solidFill>
                  <a:srgbClr val="0070C0"/>
                </a:solidFill>
                <a:latin typeface="Calibri"/>
                <a:ea typeface="Calibri"/>
                <a:cs typeface="Calibri"/>
                <a:sym typeface="Calibri"/>
              </a:rPr>
              <a:t>	(ii)It can be used in autonomous vehicles to identify what is ahead of them.</a:t>
            </a:r>
          </a:p>
          <a:p>
            <a:pPr marL="0" lvl="0" indent="0" rtl="0">
              <a:spcBef>
                <a:spcPts val="0"/>
              </a:spcBef>
              <a:spcAft>
                <a:spcPts val="0"/>
              </a:spcAft>
              <a:buNone/>
            </a:pPr>
            <a:r>
              <a:rPr lang="en-US" sz="1900" dirty="0">
                <a:solidFill>
                  <a:srgbClr val="0070C0"/>
                </a:solidFill>
                <a:latin typeface="Calibri"/>
                <a:ea typeface="Calibri"/>
                <a:cs typeface="Calibri"/>
                <a:sym typeface="Calibri"/>
              </a:rPr>
              <a:t>	(iii)The same concepts can be implemented to understand sign language and say it in Tamil.</a:t>
            </a:r>
          </a:p>
          <a:p>
            <a:pPr marL="0" lvl="0" indent="0" rtl="0">
              <a:spcBef>
                <a:spcPts val="0"/>
              </a:spcBef>
              <a:spcAft>
                <a:spcPts val="0"/>
              </a:spcAft>
              <a:buNone/>
            </a:pPr>
            <a:r>
              <a:rPr lang="en-US" sz="1900" dirty="0">
                <a:solidFill>
                  <a:srgbClr val="0070C0"/>
                </a:solidFill>
                <a:latin typeface="Calibri"/>
                <a:ea typeface="Calibri"/>
                <a:cs typeface="Calibri"/>
                <a:sym typeface="Calibri"/>
              </a:rPr>
              <a:t>	(iv)It can be developed to help blind people identify the objects in front of them.</a:t>
            </a:r>
          </a:p>
          <a:p>
            <a:pPr marL="0" lvl="0" indent="0" rtl="0">
              <a:spcBef>
                <a:spcPts val="0"/>
              </a:spcBef>
              <a:spcAft>
                <a:spcPts val="0"/>
              </a:spcAft>
              <a:buNone/>
            </a:pPr>
            <a:endParaRPr sz="1900" dirty="0">
              <a:solidFill>
                <a:srgbClr val="0070C0"/>
              </a:solidFill>
              <a:latin typeface="Calibri"/>
              <a:ea typeface="Calibri"/>
              <a:cs typeface="Calibri"/>
              <a:sym typeface="Calibri"/>
            </a:endParaRPr>
          </a:p>
          <a:p>
            <a:pPr marL="0" lvl="0" indent="0" algn="ctr" rtl="0">
              <a:spcBef>
                <a:spcPts val="0"/>
              </a:spcBef>
              <a:spcAft>
                <a:spcPts val="0"/>
              </a:spcAft>
              <a:buNone/>
            </a:pPr>
            <a:endParaRPr sz="1900" dirty="0">
              <a:solidFill>
                <a:srgbClr val="0070C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900" dirty="0">
              <a:solidFill>
                <a:srgbClr val="0070C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6"/>
          <p:cNvSpPr txBox="1"/>
          <p:nvPr/>
        </p:nvSpPr>
        <p:spPr>
          <a:xfrm>
            <a:off x="249116" y="1090246"/>
            <a:ext cx="48387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i="0" u="none" strike="noStrike" cap="none">
                <a:solidFill>
                  <a:schemeClr val="dk1"/>
                </a:solidFill>
                <a:latin typeface="Calibri"/>
                <a:ea typeface="Calibri"/>
                <a:cs typeface="Calibri"/>
                <a:sym typeface="Calibri"/>
              </a:rPr>
              <a:t>Describe your Use Cases here / Input and Output</a:t>
            </a:r>
            <a:endParaRPr sz="2800" b="1" i="0" u="none" strike="noStrike" cap="none">
              <a:solidFill>
                <a:schemeClr val="dk1"/>
              </a:solidFill>
              <a:latin typeface="Calibri"/>
              <a:ea typeface="Calibri"/>
              <a:cs typeface="Calibri"/>
              <a:sym typeface="Calibri"/>
            </a:endParaRPr>
          </a:p>
        </p:txBody>
      </p:sp>
      <p:pic>
        <p:nvPicPr>
          <p:cNvPr id="118" name="Google Shape;118;p6"/>
          <p:cNvPicPr preferRelativeResize="0"/>
          <p:nvPr/>
        </p:nvPicPr>
        <p:blipFill>
          <a:blip r:embed="rId4">
            <a:alphaModFix/>
          </a:blip>
          <a:stretch>
            <a:fillRect/>
          </a:stretch>
        </p:blipFill>
        <p:spPr>
          <a:xfrm>
            <a:off x="1457700" y="2926011"/>
            <a:ext cx="2857500" cy="1600200"/>
          </a:xfrm>
          <a:prstGeom prst="rect">
            <a:avLst/>
          </a:prstGeom>
          <a:noFill/>
          <a:ln>
            <a:noFill/>
          </a:ln>
        </p:spPr>
      </p:pic>
      <p:pic>
        <p:nvPicPr>
          <p:cNvPr id="119" name="Google Shape;119;p6"/>
          <p:cNvPicPr preferRelativeResize="0"/>
          <p:nvPr/>
        </p:nvPicPr>
        <p:blipFill>
          <a:blip r:embed="rId5">
            <a:alphaModFix/>
          </a:blip>
          <a:stretch>
            <a:fillRect/>
          </a:stretch>
        </p:blipFill>
        <p:spPr>
          <a:xfrm>
            <a:off x="6017200" y="2584150"/>
            <a:ext cx="3909525" cy="226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Google Shape;124;p8"/>
          <p:cNvSpPr/>
          <p:nvPr/>
        </p:nvSpPr>
        <p:spPr>
          <a:xfrm>
            <a:off x="2951747" y="866894"/>
            <a:ext cx="614783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0070C0"/>
                </a:solidFill>
                <a:latin typeface="Franklin Gothic"/>
                <a:ea typeface="Franklin Gothic"/>
                <a:cs typeface="Franklin Gothic"/>
                <a:sym typeface="Franklin Gothic"/>
              </a:rPr>
              <a:t>Conclusion and Feature works</a:t>
            </a:r>
            <a:endParaRPr sz="3200" b="1" i="0" u="none" strike="noStrike" cap="none">
              <a:solidFill>
                <a:srgbClr val="0070C0"/>
              </a:solidFill>
              <a:latin typeface="Calibri"/>
              <a:ea typeface="Calibri"/>
              <a:cs typeface="Calibri"/>
              <a:sym typeface="Calibri"/>
            </a:endParaRPr>
          </a:p>
        </p:txBody>
      </p:sp>
      <p:sp>
        <p:nvSpPr>
          <p:cNvPr id="125" name="Google Shape;125;p8"/>
          <p:cNvSpPr txBox="1"/>
          <p:nvPr/>
        </p:nvSpPr>
        <p:spPr>
          <a:xfrm>
            <a:off x="877500" y="1974400"/>
            <a:ext cx="10749600" cy="340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dirty="0">
                <a:solidFill>
                  <a:srgbClr val="0070C0"/>
                </a:solidFill>
                <a:latin typeface="Calibri"/>
                <a:ea typeface="Calibri"/>
                <a:cs typeface="Calibri"/>
                <a:sym typeface="Calibri"/>
              </a:rPr>
              <a:t>Object recognition is a key ability for most computer and robot vision system. Although great progress has been observed in the last years, and some existing techniques are now part of many consumer electronics (e.g., face detection for autofocus in smartphones) or have been integrated in assistant driving technologies, we are still far from achieving human-level performance, in particular in terms of open-world learning. It should be noted that object detection has not been used much in many areas where it could be of great help. As mobile robots, and in general autonomous machines, are starting to be more widely deployed (e.g., quadcopters, drones and soon service robots), the need of object detection systems is gaining more importance. </a:t>
            </a:r>
            <a:endParaRPr sz="1900" dirty="0">
              <a:solidFill>
                <a:srgbClr val="0070C0"/>
              </a:solidFill>
              <a:latin typeface="Calibri"/>
              <a:ea typeface="Calibri"/>
              <a:cs typeface="Calibri"/>
              <a:sym typeface="Calibri"/>
            </a:endParaRPr>
          </a:p>
          <a:p>
            <a:pPr marL="0" lvl="0" indent="0" algn="ctr" rtl="0">
              <a:spcBef>
                <a:spcPts val="0"/>
              </a:spcBef>
              <a:spcAft>
                <a:spcPts val="0"/>
              </a:spcAft>
              <a:buNone/>
            </a:pPr>
            <a:endParaRPr sz="1900" dirty="0">
              <a:solidFill>
                <a:srgbClr val="0070C0"/>
              </a:solidFill>
              <a:latin typeface="Calibri"/>
              <a:ea typeface="Calibri"/>
              <a:cs typeface="Calibri"/>
              <a:sym typeface="Calibri"/>
            </a:endParaRPr>
          </a:p>
          <a:p>
            <a:pPr marL="0" lvl="0" indent="0" algn="ctr" rtl="0">
              <a:spcBef>
                <a:spcPts val="0"/>
              </a:spcBef>
              <a:spcAft>
                <a:spcPts val="0"/>
              </a:spcAft>
              <a:buNone/>
            </a:pPr>
            <a:r>
              <a:rPr lang="en-US" sz="1900" dirty="0">
                <a:solidFill>
                  <a:srgbClr val="0070C0"/>
                </a:solidFill>
                <a:latin typeface="Calibri"/>
                <a:ea typeface="Calibri"/>
                <a:cs typeface="Calibri"/>
                <a:sym typeface="Calibri"/>
              </a:rPr>
              <a:t>In this project we have seen that object detection can be made in our native language. This has been achieved by using Python and it’s modules.</a:t>
            </a:r>
            <a:endParaRPr sz="1900" dirty="0">
              <a:solidFill>
                <a:srgbClr val="0070C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9"/>
          <p:cNvSpPr txBox="1">
            <a:spLocks noGrp="1"/>
          </p:cNvSpPr>
          <p:nvPr>
            <p:ph type="title"/>
          </p:nvPr>
        </p:nvSpPr>
        <p:spPr>
          <a:xfrm>
            <a:off x="330977" y="864995"/>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sz="3600" b="1"/>
              <a:t>Team Member Details </a:t>
            </a:r>
            <a:endParaRPr sz="3600" b="1"/>
          </a:p>
        </p:txBody>
      </p:sp>
      <p:sp>
        <p:nvSpPr>
          <p:cNvPr id="131" name="Google Shape;131;p9"/>
          <p:cNvSpPr/>
          <p:nvPr/>
        </p:nvSpPr>
        <p:spPr>
          <a:xfrm>
            <a:off x="275588" y="1568326"/>
            <a:ext cx="11246734" cy="3361946"/>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800" b="1" i="0" u="none" strike="noStrike" cap="none">
                <a:solidFill>
                  <a:srgbClr val="5D7C3F"/>
                </a:solidFill>
                <a:latin typeface="Calibri"/>
                <a:ea typeface="Calibri"/>
                <a:cs typeface="Calibri"/>
                <a:sym typeface="Calibri"/>
              </a:rPr>
              <a:t>Team Leader Name and RegNo:  </a:t>
            </a:r>
            <a:r>
              <a:rPr lang="en-US" sz="1800" b="1">
                <a:solidFill>
                  <a:srgbClr val="5D7C3F"/>
                </a:solidFill>
                <a:latin typeface="Calibri"/>
                <a:ea typeface="Calibri"/>
                <a:cs typeface="Calibri"/>
                <a:sym typeface="Calibri"/>
              </a:rPr>
              <a:t>Venkat Balaji S</a:t>
            </a:r>
            <a:r>
              <a:rPr lang="en-US" sz="1800" b="1" i="0" u="none" strike="noStrike" cap="none">
                <a:solidFill>
                  <a:srgbClr val="5D7C3F"/>
                </a:solidFill>
                <a:latin typeface="Calibri"/>
                <a:ea typeface="Calibri"/>
                <a:cs typeface="Calibri"/>
                <a:sym typeface="Calibri"/>
              </a:rPr>
              <a:t> </a:t>
            </a:r>
            <a:endParaRPr sz="1800" b="1" i="0" u="none" strike="noStrike" cap="none">
              <a:solidFill>
                <a:srgbClr val="5D7C3F"/>
              </a:solidFill>
              <a:latin typeface="Calibri"/>
              <a:ea typeface="Calibri"/>
              <a:cs typeface="Calibri"/>
              <a:sym typeface="Calibri"/>
            </a:endParaRPr>
          </a:p>
          <a:p>
            <a:pPr marL="0" marR="0" lvl="0" indent="0" algn="l" rtl="0">
              <a:lnSpc>
                <a:spcPct val="90000"/>
              </a:lnSpc>
              <a:spcBef>
                <a:spcPts val="0"/>
              </a:spcBef>
              <a:spcAft>
                <a:spcPts val="0"/>
              </a:spcAft>
              <a:buNone/>
            </a:pPr>
            <a:r>
              <a:rPr lang="en-US" sz="1800" b="1">
                <a:solidFill>
                  <a:srgbClr val="5D7C3F"/>
                </a:solidFill>
                <a:latin typeface="Calibri"/>
                <a:ea typeface="Calibri"/>
                <a:cs typeface="Calibri"/>
                <a:sym typeface="Calibri"/>
              </a:rPr>
              <a:t>                                                           22BCE2093</a:t>
            </a:r>
            <a:endParaRPr sz="1800" b="1">
              <a:solidFill>
                <a:srgbClr val="5D7C3F"/>
              </a:solidFill>
              <a:latin typeface="Calibri"/>
              <a:ea typeface="Calibri"/>
              <a:cs typeface="Calibri"/>
              <a:sym typeface="Calibri"/>
            </a:endParaRPr>
          </a:p>
          <a:p>
            <a:pPr marL="0" marR="0" lvl="0" indent="0" algn="l" rtl="0">
              <a:lnSpc>
                <a:spcPct val="90000"/>
              </a:lnSpc>
              <a:spcBef>
                <a:spcPts val="0"/>
              </a:spcBef>
              <a:spcAft>
                <a:spcPts val="0"/>
              </a:spcAft>
              <a:buNone/>
            </a:pPr>
            <a:r>
              <a:rPr lang="en-US" sz="1800" b="1">
                <a:solidFill>
                  <a:srgbClr val="5D7C3F"/>
                </a:solidFill>
                <a:latin typeface="Calibri"/>
                <a:ea typeface="Calibri"/>
                <a:cs typeface="Calibri"/>
                <a:sym typeface="Calibri"/>
              </a:rPr>
              <a:t>                                                           </a:t>
            </a:r>
            <a:r>
              <a:rPr lang="en-US" sz="1800" b="1" u="sng">
                <a:solidFill>
                  <a:schemeClr val="hlink"/>
                </a:solidFill>
                <a:latin typeface="Calibri"/>
                <a:ea typeface="Calibri"/>
                <a:cs typeface="Calibri"/>
                <a:sym typeface="Calibri"/>
                <a:hlinkClick r:id="rId4"/>
              </a:rPr>
              <a:t>venkatbalaji.s2022@vitstudent.ac.in</a:t>
            </a:r>
            <a:endParaRPr sz="1800" b="1">
              <a:solidFill>
                <a:srgbClr val="5D7C3F"/>
              </a:solidFill>
              <a:latin typeface="Calibri"/>
              <a:ea typeface="Calibri"/>
              <a:cs typeface="Calibri"/>
              <a:sym typeface="Calibri"/>
            </a:endParaRPr>
          </a:p>
          <a:p>
            <a:pPr marL="0" marR="0" lvl="0" indent="0" algn="l" rtl="0">
              <a:lnSpc>
                <a:spcPct val="90000"/>
              </a:lnSpc>
              <a:spcBef>
                <a:spcPts val="0"/>
              </a:spcBef>
              <a:spcAft>
                <a:spcPts val="0"/>
              </a:spcAft>
              <a:buNone/>
            </a:pPr>
            <a:r>
              <a:rPr lang="en-US" sz="1800" b="1">
                <a:solidFill>
                  <a:srgbClr val="5D7C3F"/>
                </a:solidFill>
                <a:latin typeface="Calibri"/>
                <a:ea typeface="Calibri"/>
                <a:cs typeface="Calibri"/>
                <a:sym typeface="Calibri"/>
              </a:rPr>
              <a:t>                                                           9342467612</a:t>
            </a:r>
            <a:r>
              <a:rPr lang="en-US" sz="1800" b="0" i="0" u="none" strike="noStrike" cap="none">
                <a:solidFill>
                  <a:schemeClr val="dk1"/>
                </a:solidFill>
                <a:latin typeface="Calibri"/>
                <a:ea typeface="Calibri"/>
                <a:cs typeface="Calibri"/>
                <a:sym typeface="Calibri"/>
              </a:rPr>
              <a:t>						</a:t>
            </a:r>
            <a:endParaRPr/>
          </a:p>
          <a:p>
            <a:pPr marL="0" marR="0" lvl="0" indent="0" algn="l" rtl="0">
              <a:lnSpc>
                <a:spcPct val="90000"/>
              </a:lnSpc>
              <a:spcBef>
                <a:spcPts val="1000"/>
              </a:spcBef>
              <a:spcAft>
                <a:spcPts val="0"/>
              </a:spcAft>
              <a:buNone/>
            </a:pPr>
            <a:r>
              <a:rPr lang="en-US" sz="1800" b="1" i="0" u="none" strike="noStrike" cap="none">
                <a:solidFill>
                  <a:srgbClr val="5D7C3F"/>
                </a:solidFill>
                <a:latin typeface="Calibri"/>
                <a:ea typeface="Calibri"/>
                <a:cs typeface="Calibri"/>
                <a:sym typeface="Calibri"/>
              </a:rPr>
              <a:t>Team Member 1 Name and RegNo : </a:t>
            </a:r>
            <a:r>
              <a:rPr lang="en-US" sz="1800" b="1">
                <a:solidFill>
                  <a:srgbClr val="5D7C3F"/>
                </a:solidFill>
                <a:latin typeface="Calibri"/>
                <a:ea typeface="Calibri"/>
                <a:cs typeface="Calibri"/>
                <a:sym typeface="Calibri"/>
              </a:rPr>
              <a:t>Surya </a:t>
            </a:r>
            <a:endParaRPr sz="1800" b="1">
              <a:solidFill>
                <a:srgbClr val="5D7C3F"/>
              </a:solidFill>
              <a:latin typeface="Calibri"/>
              <a:ea typeface="Calibri"/>
              <a:cs typeface="Calibri"/>
              <a:sym typeface="Calibri"/>
            </a:endParaRPr>
          </a:p>
          <a:p>
            <a:pPr marL="0" marR="0" lvl="0" indent="0" algn="l" rtl="0">
              <a:lnSpc>
                <a:spcPct val="90000"/>
              </a:lnSpc>
              <a:spcBef>
                <a:spcPts val="1000"/>
              </a:spcBef>
              <a:spcAft>
                <a:spcPts val="0"/>
              </a:spcAft>
              <a:buNone/>
            </a:pPr>
            <a:r>
              <a:rPr lang="en-US" sz="1800" b="1">
                <a:solidFill>
                  <a:srgbClr val="5D7C3F"/>
                </a:solidFill>
                <a:latin typeface="Calibri"/>
                <a:ea typeface="Calibri"/>
                <a:cs typeface="Calibri"/>
                <a:sym typeface="Calibri"/>
              </a:rPr>
              <a:t>                                                                  22BCE3137</a:t>
            </a:r>
            <a:endParaRPr sz="1800" b="1">
              <a:solidFill>
                <a:srgbClr val="5D7C3F"/>
              </a:solidFill>
              <a:latin typeface="Calibri"/>
              <a:ea typeface="Calibri"/>
              <a:cs typeface="Calibri"/>
              <a:sym typeface="Calibri"/>
            </a:endParaRPr>
          </a:p>
          <a:p>
            <a:pPr marL="0" marR="0" lvl="0" indent="0" algn="l" rtl="0">
              <a:lnSpc>
                <a:spcPct val="90000"/>
              </a:lnSpc>
              <a:spcBef>
                <a:spcPts val="1000"/>
              </a:spcBef>
              <a:spcAft>
                <a:spcPts val="0"/>
              </a:spcAft>
              <a:buNone/>
            </a:pPr>
            <a:endParaRPr sz="1800" b="1" i="0" u="none" strike="noStrike" cap="none">
              <a:solidFill>
                <a:srgbClr val="5D7C3F"/>
              </a:solidFill>
              <a:latin typeface="Calibri"/>
              <a:ea typeface="Calibri"/>
              <a:cs typeface="Calibri"/>
              <a:sym typeface="Calibri"/>
            </a:endParaRPr>
          </a:p>
          <a:p>
            <a:pPr marL="0" marR="0" lvl="0" indent="0" algn="l" rtl="0">
              <a:lnSpc>
                <a:spcPct val="90000"/>
              </a:lnSpc>
              <a:spcBef>
                <a:spcPts val="1000"/>
              </a:spcBef>
              <a:spcAft>
                <a:spcPts val="0"/>
              </a:spcAft>
              <a:buNone/>
            </a:pPr>
            <a:r>
              <a:rPr lang="en-US" sz="1800" b="1" i="0" u="none" strike="noStrike" cap="none">
                <a:solidFill>
                  <a:srgbClr val="5D7C3F"/>
                </a:solidFill>
                <a:latin typeface="Calibri"/>
                <a:ea typeface="Calibri"/>
                <a:cs typeface="Calibri"/>
                <a:sym typeface="Calibri"/>
              </a:rPr>
              <a:t>Team Member 2 Name and RegNo : </a:t>
            </a:r>
            <a:r>
              <a:rPr lang="en-US" sz="1800" b="1">
                <a:solidFill>
                  <a:srgbClr val="5D7C3F"/>
                </a:solidFill>
                <a:latin typeface="Calibri"/>
                <a:ea typeface="Calibri"/>
                <a:cs typeface="Calibri"/>
                <a:sym typeface="Calibri"/>
              </a:rPr>
              <a:t>Haritth Sai</a:t>
            </a:r>
            <a:endParaRPr sz="1800" b="1">
              <a:solidFill>
                <a:srgbClr val="5D7C3F"/>
              </a:solidFill>
              <a:latin typeface="Calibri"/>
              <a:ea typeface="Calibri"/>
              <a:cs typeface="Calibri"/>
              <a:sym typeface="Calibri"/>
            </a:endParaRPr>
          </a:p>
          <a:p>
            <a:pPr marL="0" marR="0" lvl="0" indent="0" algn="l" rtl="0">
              <a:lnSpc>
                <a:spcPct val="90000"/>
              </a:lnSpc>
              <a:spcBef>
                <a:spcPts val="1000"/>
              </a:spcBef>
              <a:spcAft>
                <a:spcPts val="0"/>
              </a:spcAft>
              <a:buNone/>
            </a:pPr>
            <a:r>
              <a:rPr lang="en-US" sz="1800" b="1">
                <a:solidFill>
                  <a:srgbClr val="5D7C3F"/>
                </a:solidFill>
                <a:latin typeface="Calibri"/>
                <a:ea typeface="Calibri"/>
                <a:cs typeface="Calibri"/>
                <a:sym typeface="Calibri"/>
              </a:rPr>
              <a:t>                                                                  22BCE0941</a:t>
            </a:r>
            <a:endParaRPr sz="1800" b="1" i="0" u="none" strike="noStrike" cap="none">
              <a:solidFill>
                <a:srgbClr val="5D7C3F"/>
              </a:solidFill>
              <a:latin typeface="Calibri"/>
              <a:ea typeface="Calibri"/>
              <a:cs typeface="Calibri"/>
              <a:sym typeface="Calibri"/>
            </a:endParaRPr>
          </a:p>
          <a:p>
            <a:pPr marL="0" marR="0" lvl="0" indent="0" algn="l" rtl="0">
              <a:lnSpc>
                <a:spcPct val="90000"/>
              </a:lnSpc>
              <a:spcBef>
                <a:spcPts val="100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pic>
        <p:nvPicPr>
          <p:cNvPr id="136" name="Google Shape;136;p10"/>
          <p:cNvPicPr preferRelativeResize="0"/>
          <p:nvPr/>
        </p:nvPicPr>
        <p:blipFill rotWithShape="1">
          <a:blip r:embed="rId4">
            <a:alphaModFix/>
          </a:blip>
          <a:srcRect/>
          <a:stretch/>
        </p:blipFill>
        <p:spPr>
          <a:xfrm>
            <a:off x="4403114" y="1185057"/>
            <a:ext cx="4051569" cy="474432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570</Words>
  <Application>Microsoft Office PowerPoint</Application>
  <PresentationFormat>Widescreen</PresentationFormat>
  <Paragraphs>47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Franklin Gothic</vt:lpstr>
      <vt:lpstr>Arial</vt:lpstr>
      <vt:lpstr>Calibri</vt:lpstr>
      <vt:lpstr>Office Theme</vt:lpstr>
      <vt:lpstr>PowerPoint Presentation</vt:lpstr>
      <vt:lpstr>Idea/Approach Details</vt:lpstr>
      <vt:lpstr>PowerPoint Presentation</vt:lpstr>
      <vt:lpstr>PowerPoint Presentation</vt:lpstr>
      <vt:lpstr>PowerPoint Presentation</vt:lpstr>
      <vt:lpstr>PowerPoint Presentation</vt:lpstr>
      <vt:lpstr>PowerPoint Presentation</vt:lpstr>
      <vt:lpstr>Team Member Details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venkatbalaji311@outlook.com</cp:lastModifiedBy>
  <cp:revision>1</cp:revision>
  <dcterms:created xsi:type="dcterms:W3CDTF">2022-12-10T05:44:18Z</dcterms:created>
  <dcterms:modified xsi:type="dcterms:W3CDTF">2022-12-18T17:43:43Z</dcterms:modified>
</cp:coreProperties>
</file>