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13.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6" r:id="rId1"/>
  </p:sldMasterIdLst>
  <p:sldIdLst>
    <p:sldId id="283" r:id="rId2"/>
    <p:sldId id="256" r:id="rId3"/>
    <p:sldId id="257" r:id="rId4"/>
    <p:sldId id="258" r:id="rId5"/>
    <p:sldId id="259" r:id="rId6"/>
    <p:sldId id="260" r:id="rId7"/>
    <p:sldId id="261" r:id="rId8"/>
    <p:sldId id="270" r:id="rId9"/>
    <p:sldId id="272" r:id="rId10"/>
    <p:sldId id="274" r:id="rId11"/>
    <p:sldId id="276" r:id="rId12"/>
    <p:sldId id="279" r:id="rId13"/>
    <p:sldId id="263" r:id="rId14"/>
    <p:sldId id="281" r:id="rId15"/>
    <p:sldId id="280" r:id="rId16"/>
    <p:sldId id="264" r:id="rId17"/>
    <p:sldId id="277" r:id="rId18"/>
    <p:sldId id="278" r:id="rId19"/>
    <p:sldId id="282"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4" d="100"/>
          <a:sy n="84" d="100"/>
        </p:scale>
        <p:origin x="1426" y="10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5BCAD085-E8A6-8845-BD4E-CB4CCA059FC4}" type="datetimeFigureOut">
              <a:rPr lang="en-US" smtClean="0"/>
              <a:t>04-08-2024</a:t>
            </a:fld>
            <a:endParaRPr lang="en-US"/>
          </a:p>
        </p:txBody>
      </p:sp>
      <p:sp>
        <p:nvSpPr>
          <p:cNvPr id="5" name="Footer Placeholder 4"/>
          <p:cNvSpPr>
            <a:spLocks noGrp="1"/>
          </p:cNvSpPr>
          <p:nvPr>
            <p:ph type="ftr" sz="quarter" idx="11"/>
          </p:nvPr>
        </p:nvSpPr>
        <p:spPr>
          <a:xfrm>
            <a:off x="1900237" y="5410202"/>
            <a:ext cx="3843665" cy="365125"/>
          </a:xfrm>
        </p:spPr>
        <p:txBody>
          <a:bodyPr/>
          <a:lstStyle/>
          <a:p>
            <a:endParaRPr lang="en-US"/>
          </a:p>
        </p:txBody>
      </p:sp>
      <p:sp>
        <p:nvSpPr>
          <p:cNvPr id="6" name="Slide Number Placeholder 5"/>
          <p:cNvSpPr>
            <a:spLocks noGrp="1"/>
          </p:cNvSpPr>
          <p:nvPr>
            <p:ph type="sldNum" sz="quarter" idx="12"/>
          </p:nvPr>
        </p:nvSpPr>
        <p:spPr>
          <a:xfrm>
            <a:off x="7915603" y="5410200"/>
            <a:ext cx="578317"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5474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04-08-2024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8876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04-08-2024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83840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04-08-2024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1061346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04-08-2024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79311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04-08-2024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857717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04-08-2024</a:t>
            </a:fld>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26211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04-08-2024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736205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04-08-2024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73186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smtClean="0"/>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5BCAD085-E8A6-8845-BD4E-CB4CCA059FC4}" type="datetimeFigureOut">
              <a:rPr lang="en-US" smtClean="0"/>
              <a:t>04-08-2024</a:t>
            </a:fld>
            <a:endParaRPr lang="en-US"/>
          </a:p>
        </p:txBody>
      </p:sp>
      <p:sp>
        <p:nvSpPr>
          <p:cNvPr id="50" name="Footer Placeholder 4"/>
          <p:cNvSpPr>
            <a:spLocks noGrp="1"/>
          </p:cNvSpPr>
          <p:nvPr>
            <p:ph type="ftr" sz="quarter" idx="11"/>
          </p:nvPr>
        </p:nvSpPr>
        <p:spPr>
          <a:xfrm>
            <a:off x="856059" y="5883276"/>
            <a:ext cx="4679482" cy="365125"/>
          </a:xfrm>
        </p:spPr>
        <p:txBody>
          <a:bodyPr/>
          <a:lstStyle/>
          <a:p>
            <a:endParaRPr lang="en-US"/>
          </a:p>
        </p:txBody>
      </p:sp>
      <p:sp>
        <p:nvSpPr>
          <p:cNvPr id="51" name="Slide Number Placeholder 5"/>
          <p:cNvSpPr>
            <a:spLocks noGrp="1"/>
          </p:cNvSpPr>
          <p:nvPr>
            <p:ph type="sldNum" sz="quarter" idx="12"/>
          </p:nvPr>
        </p:nvSpPr>
        <p:spPr>
          <a:xfrm>
            <a:off x="7707241" y="5883275"/>
            <a:ext cx="578317"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65511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04-08-2024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24738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04-08-2024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91549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04-08-2024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21490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04-08-2024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80535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04-08-2024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3723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04-08-2024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55244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04-08-2024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56537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CAD085-E8A6-8845-BD4E-CB4CCA059FC4}" type="datetimeFigureOut">
              <a:rPr lang="en-US" smtClean="0"/>
              <a:t>04-08-2024</a:t>
            </a:fld>
            <a:endParaRPr 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310298308"/>
      </p:ext>
    </p:extLst>
  </p:cSld>
  <p:clrMap bg1="dk1" tx1="lt1" bg2="dk2" tx2="lt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 id="2147483869" r:id="rId13"/>
    <p:sldLayoutId id="2147483870" r:id="rId14"/>
    <p:sldLayoutId id="2147483871" r:id="rId15"/>
    <p:sldLayoutId id="2147483872" r:id="rId16"/>
    <p:sldLayoutId id="214748387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1021185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6843"/>
            <a:ext cx="7886700" cy="1325563"/>
          </a:xfrm>
        </p:spPr>
        <p:txBody>
          <a:bodyPr/>
          <a:lstStyle/>
          <a:p>
            <a:r>
              <a:rPr lang="en-US" dirty="0"/>
              <a:t>Feature Engineering</a:t>
            </a:r>
          </a:p>
        </p:txBody>
      </p:sp>
      <p:sp>
        <p:nvSpPr>
          <p:cNvPr id="4" name="Rectangle 1"/>
          <p:cNvSpPr>
            <a:spLocks noGrp="1" noChangeArrowheads="1"/>
          </p:cNvSpPr>
          <p:nvPr>
            <p:ph idx="1"/>
          </p:nvPr>
        </p:nvSpPr>
        <p:spPr bwMode="auto">
          <a:xfrm>
            <a:off x="0" y="696147"/>
            <a:ext cx="438912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rPr>
              <a:t>Feature engineering is a crucial step in enhancing the performance of machine learning models by creating new features from existing data. In this project, we engineered a new feature called the 'GT to GG Ratio' to provide additional insights and improve model accuracy.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rPr>
              <a:t>Process: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smtClean="0">
                <a:ln>
                  <a:noFill/>
                </a:ln>
                <a:solidFill>
                  <a:schemeClr val="tx1"/>
                </a:solidFill>
                <a:effectLst/>
              </a:rPr>
              <a:t>GT to GG Ratio:</a:t>
            </a:r>
            <a:r>
              <a:rPr kumimoji="0" lang="en-US" sz="1400" b="0" i="0" u="none" strike="noStrike" cap="none" normalizeH="0" baseline="0" dirty="0" smtClean="0">
                <a:ln>
                  <a:noFill/>
                </a:ln>
                <a:solidFill>
                  <a:schemeClr val="tx1"/>
                </a:solidFill>
                <a:effectLst/>
              </a:rPr>
              <a:t> This feature was created by dividing the Gas Turbine (GT) rate of revolutions by the Gas Generator (GG) rate of revolutions.</a:t>
            </a:r>
          </a:p>
          <a:p>
            <a:pPr marL="0" indent="0" defTabSz="914400" eaLnBrk="0" fontAlgn="base" hangingPunct="0">
              <a:lnSpc>
                <a:spcPct val="100000"/>
              </a:lnSpc>
              <a:spcBef>
                <a:spcPct val="0"/>
              </a:spcBef>
              <a:spcAft>
                <a:spcPct val="0"/>
              </a:spcAft>
              <a:buFontTx/>
              <a:buChar char="•"/>
            </a:pPr>
            <a:r>
              <a:rPr lang="en-US" sz="1400" b="1" dirty="0"/>
              <a:t>Formula: </a:t>
            </a:r>
            <a:r>
              <a:rPr lang="en-US" sz="1400" dirty="0"/>
              <a:t>GT to GG Ratio = GT rate of revolutions (</a:t>
            </a:r>
            <a:r>
              <a:rPr lang="en-US" sz="1400" dirty="0" err="1"/>
              <a:t>GTn</a:t>
            </a:r>
            <a:r>
              <a:rPr lang="en-US" sz="1400" dirty="0"/>
              <a:t>) / Gas Generator rate of revolutions (</a:t>
            </a:r>
            <a:r>
              <a:rPr lang="en-US" sz="1400" dirty="0" err="1"/>
              <a:t>GGn</a:t>
            </a:r>
            <a:r>
              <a:rPr lang="en-US" sz="1400" dirty="0"/>
              <a:t>)</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rPr>
              <a:t>Significance: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smtClean="0">
                <a:ln>
                  <a:noFill/>
                </a:ln>
                <a:solidFill>
                  <a:schemeClr val="tx1"/>
                </a:solidFill>
                <a:effectLst/>
              </a:rPr>
              <a:t>Operational Insight:</a:t>
            </a:r>
            <a:r>
              <a:rPr kumimoji="0" lang="en-US" sz="1400" b="0" i="0" u="none" strike="noStrike" cap="none" normalizeH="0" baseline="0" dirty="0" smtClean="0">
                <a:ln>
                  <a:noFill/>
                </a:ln>
                <a:solidFill>
                  <a:schemeClr val="tx1"/>
                </a:solidFill>
                <a:effectLst/>
              </a:rPr>
              <a:t> The GT to GG Ratio provides a new perspective on the relationship between the turbine and generator operations. A consistent ratio indicates stable operation, while deviations may signal potential issues.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smtClean="0">
                <a:ln>
                  <a:noFill/>
                </a:ln>
                <a:solidFill>
                  <a:schemeClr val="tx1"/>
                </a:solidFill>
                <a:effectLst/>
              </a:rPr>
              <a:t>Model Performance:</a:t>
            </a:r>
            <a:r>
              <a:rPr kumimoji="0" lang="en-US" sz="1400" b="0" i="0" u="none" strike="noStrike" cap="none" normalizeH="0" baseline="0" dirty="0" smtClean="0">
                <a:ln>
                  <a:noFill/>
                </a:ln>
                <a:solidFill>
                  <a:schemeClr val="tx1"/>
                </a:solidFill>
                <a:effectLst/>
              </a:rPr>
              <a:t> This feature helps the model capture intricate patterns and dependencies in the data that might not be apparent from the original features alone, thereby enhancing predictive power.</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9120" y="696146"/>
            <a:ext cx="4754880" cy="5503485"/>
          </a:xfrm>
          <a:prstGeom prst="rect">
            <a:avLst/>
          </a:prstGeom>
        </p:spPr>
      </p:pic>
    </p:spTree>
    <p:extLst>
      <p:ext uri="{BB962C8B-B14F-4D97-AF65-F5344CB8AC3E}">
        <p14:creationId xmlns:p14="http://schemas.microsoft.com/office/powerpoint/2010/main" val="2945972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2875"/>
            <a:ext cx="7886700" cy="1325563"/>
          </a:xfrm>
        </p:spPr>
        <p:txBody>
          <a:bodyPr/>
          <a:lstStyle/>
          <a:p>
            <a:r>
              <a:rPr lang="en-US" dirty="0"/>
              <a:t>Anomaly Detection</a:t>
            </a:r>
          </a:p>
        </p:txBody>
      </p:sp>
      <p:sp>
        <p:nvSpPr>
          <p:cNvPr id="3" name="Content Placeholder 2"/>
          <p:cNvSpPr>
            <a:spLocks noGrp="1"/>
          </p:cNvSpPr>
          <p:nvPr>
            <p:ph idx="1"/>
          </p:nvPr>
        </p:nvSpPr>
        <p:spPr>
          <a:xfrm>
            <a:off x="-5671" y="773504"/>
            <a:ext cx="4050793" cy="5231722"/>
          </a:xfrm>
        </p:spPr>
        <p:txBody>
          <a:bodyPr anchor="ctr">
            <a:noAutofit/>
          </a:bodyPr>
          <a:lstStyle/>
          <a:p>
            <a:r>
              <a:rPr lang="en-US" sz="1300" dirty="0"/>
              <a:t>Anomaly detection is a vital component in monitoring and maintaining the health of maritime drive systems. Identifying anomalies helps in preemptive maintenance and avoiding potential failures.</a:t>
            </a:r>
          </a:p>
          <a:p>
            <a:pPr marL="0" indent="0">
              <a:buNone/>
            </a:pPr>
            <a:r>
              <a:rPr lang="en-US" sz="1300" b="1" dirty="0"/>
              <a:t>Methods </a:t>
            </a:r>
            <a:r>
              <a:rPr lang="en-US" sz="1300" b="1" dirty="0" smtClean="0"/>
              <a:t>Used: </a:t>
            </a:r>
          </a:p>
          <a:p>
            <a:r>
              <a:rPr lang="en-US" sz="1300" b="1" dirty="0" smtClean="0"/>
              <a:t>Isolation </a:t>
            </a:r>
            <a:r>
              <a:rPr lang="en-US" sz="1300" b="1" dirty="0"/>
              <a:t>Forest:</a:t>
            </a:r>
            <a:r>
              <a:rPr lang="en-US" sz="1300" dirty="0"/>
              <a:t> This algorithm was used for detecting anomalies in the dataset. It works by isolating observations by randomly selecting a feature and then randomly selecting a split value between the maximum and minimum values of the selected feature. The anomalies are the points which have shorter average path lengths.</a:t>
            </a:r>
          </a:p>
          <a:p>
            <a:r>
              <a:rPr lang="en-US" sz="1300" b="1" dirty="0"/>
              <a:t>Visualization:</a:t>
            </a:r>
            <a:r>
              <a:rPr lang="en-US" sz="1300" dirty="0"/>
              <a:t> Scatter plots were utilized to visualize anomalies. Anomalies are highlighted as red points against normal observations.</a:t>
            </a:r>
          </a:p>
          <a:p>
            <a:pPr marL="0" indent="0">
              <a:buNone/>
            </a:pPr>
            <a:r>
              <a:rPr lang="en-US" sz="1300" b="1" dirty="0"/>
              <a:t>Importance:</a:t>
            </a:r>
            <a:endParaRPr lang="en-US" sz="1300" dirty="0"/>
          </a:p>
          <a:p>
            <a:r>
              <a:rPr lang="en-US" sz="1300" b="1" dirty="0"/>
              <a:t>Early Detection of Issues:</a:t>
            </a:r>
            <a:r>
              <a:rPr lang="en-US" sz="1300" dirty="0"/>
              <a:t> By identifying anomalies, we can detect unusual patterns or behaviors that may indicate the onset of mechanical issues.</a:t>
            </a:r>
          </a:p>
          <a:p>
            <a:r>
              <a:rPr lang="en-US" sz="1300" b="1" dirty="0"/>
              <a:t>Preventive Maintenance:</a:t>
            </a:r>
            <a:r>
              <a:rPr lang="en-US" sz="1300" dirty="0"/>
              <a:t> Detecting anomalies early allows for timely interventions, reducing downtime and preventing costly repairs.</a:t>
            </a:r>
          </a:p>
          <a:p>
            <a:r>
              <a:rPr lang="en-US" sz="1300" b="1" dirty="0"/>
              <a:t>Operational Efficiency:</a:t>
            </a:r>
            <a:r>
              <a:rPr lang="en-US" sz="1300" dirty="0"/>
              <a:t> Maintaining the health of the maritime drive systems through anomaly detection ensures optimal performance and efficiency</a:t>
            </a:r>
            <a:r>
              <a:rPr lang="en-US" sz="1300" dirty="0" smtClean="0"/>
              <a:t>.</a:t>
            </a:r>
            <a:endParaRPr lang="en-US" sz="13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5122" y="773504"/>
            <a:ext cx="5060104" cy="5358384"/>
          </a:xfrm>
          <a:prstGeom prst="rect">
            <a:avLst/>
          </a:prstGeom>
        </p:spPr>
      </p:pic>
    </p:spTree>
    <p:extLst>
      <p:ext uri="{BB962C8B-B14F-4D97-AF65-F5344CB8AC3E}">
        <p14:creationId xmlns:p14="http://schemas.microsoft.com/office/powerpoint/2010/main" val="1305582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7656"/>
            <a:ext cx="7886700" cy="1325563"/>
          </a:xfrm>
        </p:spPr>
        <p:txBody>
          <a:bodyPr/>
          <a:lstStyle/>
          <a:p>
            <a:r>
              <a:rPr lang="en-US" dirty="0" smtClean="0"/>
              <a:t>Baseline Model: Decision Tree</a:t>
            </a:r>
            <a:endParaRPr lang="en-US" dirty="0"/>
          </a:p>
        </p:txBody>
      </p:sp>
      <p:sp>
        <p:nvSpPr>
          <p:cNvPr id="3" name="Content Placeholder 2"/>
          <p:cNvSpPr>
            <a:spLocks noGrp="1"/>
          </p:cNvSpPr>
          <p:nvPr>
            <p:ph idx="1"/>
          </p:nvPr>
        </p:nvSpPr>
        <p:spPr>
          <a:xfrm>
            <a:off x="0" y="664336"/>
            <a:ext cx="9144000" cy="6193663"/>
          </a:xfrm>
        </p:spPr>
        <p:txBody>
          <a:bodyPr>
            <a:normAutofit/>
          </a:bodyPr>
          <a:lstStyle/>
          <a:p>
            <a:r>
              <a:rPr lang="en-US" dirty="0" smtClean="0"/>
              <a:t>A baseline is a simple model that provides reasonable results on a task and does not require much expertise and time to build. </a:t>
            </a:r>
          </a:p>
          <a:p>
            <a:r>
              <a:rPr lang="en-US" dirty="0" smtClean="0"/>
              <a:t>It is well established that there is seasonality involved and no linear relationship is possible to fit. </a:t>
            </a:r>
          </a:p>
          <a:p>
            <a:r>
              <a:rPr lang="en-US" dirty="0" smtClean="0"/>
              <a:t>For these kinds of datasets, tree-based machine learning algorithms are used which are robust to outlier effects and can handle non-linear datasets effectively.</a:t>
            </a:r>
          </a:p>
          <a:p>
            <a:pPr marL="0" indent="0">
              <a:buNone/>
            </a:pPr>
            <a:r>
              <a:rPr lang="en-US" b="1" dirty="0" smtClean="0"/>
              <a:t>Key Points:</a:t>
            </a:r>
            <a:endParaRPr lang="en-US" dirty="0" smtClean="0"/>
          </a:p>
          <a:p>
            <a:r>
              <a:rPr lang="en-US" dirty="0" smtClean="0"/>
              <a:t>The results show that a simple decision tree is performing pretty well on the validation set but it has completely </a:t>
            </a:r>
            <a:r>
              <a:rPr lang="en-US" dirty="0" err="1" smtClean="0"/>
              <a:t>overfitted</a:t>
            </a:r>
            <a:r>
              <a:rPr lang="en-US" dirty="0" smtClean="0"/>
              <a:t> the training set.</a:t>
            </a:r>
          </a:p>
          <a:p>
            <a:r>
              <a:rPr lang="en-US" dirty="0" smtClean="0"/>
              <a:t>It's better to have a much more generalized model for future data points.</a:t>
            </a:r>
          </a:p>
          <a:p>
            <a:endParaRPr lang="en-US" dirty="0"/>
          </a:p>
        </p:txBody>
      </p:sp>
    </p:spTree>
    <p:extLst>
      <p:ext uri="{BB962C8B-B14F-4D97-AF65-F5344CB8AC3E}">
        <p14:creationId xmlns:p14="http://schemas.microsoft.com/office/powerpoint/2010/main" val="549339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6215"/>
            <a:ext cx="7886700" cy="1325563"/>
          </a:xfrm>
        </p:spPr>
        <p:txBody>
          <a:bodyPr>
            <a:normAutofit/>
          </a:bodyPr>
          <a:lstStyle/>
          <a:p>
            <a:r>
              <a:rPr lang="en-US" sz="4400" dirty="0"/>
              <a:t>Model Training and Evaluation</a:t>
            </a:r>
            <a:endParaRPr sz="4400" dirty="0"/>
          </a:p>
        </p:txBody>
      </p:sp>
      <p:sp>
        <p:nvSpPr>
          <p:cNvPr id="3" name="Content Placeholder 2"/>
          <p:cNvSpPr>
            <a:spLocks noGrp="1"/>
          </p:cNvSpPr>
          <p:nvPr>
            <p:ph idx="1"/>
          </p:nvPr>
        </p:nvSpPr>
        <p:spPr>
          <a:xfrm>
            <a:off x="0" y="905257"/>
            <a:ext cx="4334257" cy="5843015"/>
          </a:xfrm>
        </p:spPr>
        <p:txBody>
          <a:bodyPr>
            <a:noAutofit/>
          </a:bodyPr>
          <a:lstStyle/>
          <a:p>
            <a:r>
              <a:rPr lang="en-US" sz="1200" dirty="0"/>
              <a:t>The model training and evaluation process involves several key steps to ensure the model's effectiveness and accuracy in predicting the decay state coefficients of the maritime drive systems.</a:t>
            </a:r>
          </a:p>
          <a:p>
            <a:r>
              <a:rPr lang="en-US" sz="1200" b="1" dirty="0" smtClean="0"/>
              <a:t>Splitting </a:t>
            </a:r>
            <a:r>
              <a:rPr lang="en-US" sz="1200" b="1" dirty="0"/>
              <a:t>the Data:</a:t>
            </a:r>
            <a:endParaRPr lang="en-US" sz="1200" dirty="0"/>
          </a:p>
          <a:p>
            <a:pPr lvl="1"/>
            <a:r>
              <a:rPr lang="en-US" sz="1200" dirty="0"/>
              <a:t>The dataset was split into training and testing sets. Typically, 80% of the data is used for training, and 20% is reserved for testing. This split helps in evaluating the model's performance on unseen data.</a:t>
            </a:r>
          </a:p>
          <a:p>
            <a:r>
              <a:rPr lang="en-US" sz="1200" b="1" dirty="0"/>
              <a:t>Training the Model:</a:t>
            </a:r>
            <a:endParaRPr lang="en-US" sz="1200" dirty="0"/>
          </a:p>
          <a:p>
            <a:pPr lvl="1"/>
            <a:r>
              <a:rPr lang="en-US" sz="1200" b="1" dirty="0"/>
              <a:t>Random Forest </a:t>
            </a:r>
            <a:r>
              <a:rPr lang="en-US" sz="1200" b="1" dirty="0" err="1"/>
              <a:t>Regressor</a:t>
            </a:r>
            <a:r>
              <a:rPr lang="en-US" sz="1200" b="1" dirty="0"/>
              <a:t>:</a:t>
            </a:r>
            <a:r>
              <a:rPr lang="en-US" sz="1200" dirty="0"/>
              <a:t> A Random Forest </a:t>
            </a:r>
            <a:r>
              <a:rPr lang="en-US" sz="1200" dirty="0" err="1"/>
              <a:t>Regressor</a:t>
            </a:r>
            <a:r>
              <a:rPr lang="en-US" sz="1200" dirty="0"/>
              <a:t> was used as the primary model due to its robustness and ability to handle complex relationships within the data.</a:t>
            </a:r>
          </a:p>
          <a:p>
            <a:pPr lvl="1"/>
            <a:r>
              <a:rPr lang="en-US" sz="1200" b="1" dirty="0" err="1"/>
              <a:t>Hyperparameter</a:t>
            </a:r>
            <a:r>
              <a:rPr lang="en-US" sz="1200" b="1" dirty="0"/>
              <a:t> Tuning:</a:t>
            </a:r>
            <a:r>
              <a:rPr lang="en-US" sz="1200" dirty="0"/>
              <a:t> Grid Search Cross-Validation (</a:t>
            </a:r>
            <a:r>
              <a:rPr lang="en-US" sz="1200" dirty="0" err="1"/>
              <a:t>GridSearchCV</a:t>
            </a:r>
            <a:r>
              <a:rPr lang="en-US" sz="1200" dirty="0"/>
              <a:t>) was employed to tune the </a:t>
            </a:r>
            <a:r>
              <a:rPr lang="en-US" sz="1200" dirty="0" err="1"/>
              <a:t>hyperparameters</a:t>
            </a:r>
            <a:r>
              <a:rPr lang="en-US" sz="1200" dirty="0"/>
              <a:t> and find the best combination for the model. Parameters like the number of estimators, maximum depth, and minimum samples split were optimized.</a:t>
            </a:r>
          </a:p>
          <a:p>
            <a:r>
              <a:rPr lang="en-US" sz="1200" b="1" dirty="0"/>
              <a:t>Evaluating Model Performance:</a:t>
            </a:r>
            <a:endParaRPr lang="en-US" sz="1200" dirty="0"/>
          </a:p>
          <a:p>
            <a:pPr lvl="1"/>
            <a:r>
              <a:rPr lang="en-US" sz="1200" b="1" dirty="0"/>
              <a:t>Cross-Validation:</a:t>
            </a:r>
            <a:r>
              <a:rPr lang="en-US" sz="1200" dirty="0"/>
              <a:t> The model's performance was evaluated using 5-fold cross-validation to ensure that it generalizes well to unseen data. Cross-validation helps in assessing the model's stability and robustness.</a:t>
            </a:r>
          </a:p>
          <a:p>
            <a:pPr lvl="1"/>
            <a:r>
              <a:rPr lang="en-US" sz="1200" b="1" dirty="0"/>
              <a:t>RMSE (Root Mean Squared Error):</a:t>
            </a:r>
            <a:r>
              <a:rPr lang="en-US" sz="1200" dirty="0"/>
              <a:t> RMSE was used as the evaluation metric to measure the differences between predicted and actual values. Lower RMSE values indicate better model </a:t>
            </a:r>
            <a:r>
              <a:rPr lang="en-US" sz="1200" dirty="0" smtClean="0"/>
              <a:t>performance.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4257" y="905257"/>
            <a:ext cx="4626863" cy="517869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7656"/>
            <a:ext cx="7886700" cy="1325563"/>
          </a:xfrm>
        </p:spPr>
        <p:txBody>
          <a:bodyPr/>
          <a:lstStyle/>
          <a:p>
            <a:r>
              <a:rPr lang="en-US" dirty="0" smtClean="0"/>
              <a:t>Random Forest Model Performance</a:t>
            </a:r>
            <a:endParaRPr lang="en-US" dirty="0"/>
          </a:p>
        </p:txBody>
      </p:sp>
      <p:sp>
        <p:nvSpPr>
          <p:cNvPr id="4" name="Rectangle 1"/>
          <p:cNvSpPr>
            <a:spLocks noGrp="1" noChangeArrowheads="1"/>
          </p:cNvSpPr>
          <p:nvPr>
            <p:ph idx="1"/>
          </p:nvPr>
        </p:nvSpPr>
        <p:spPr bwMode="auto">
          <a:xfrm>
            <a:off x="0" y="469993"/>
            <a:ext cx="4526280"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Random Forest is an ensemble learning method used for classification and regression.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It builds multiple decision trees and merges them together to get a more accurate and stable prediction.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sz="1800" b="1" i="0" u="none" strike="noStrike" cap="none" normalizeH="0" baseline="0" dirty="0" smtClean="0">
                <a:ln>
                  <a:noFill/>
                </a:ln>
                <a:solidFill>
                  <a:schemeClr val="tx1"/>
                </a:solidFill>
                <a:effectLst/>
                <a:latin typeface="Arial" panose="020B0604020202020204" pitchFamily="34" charset="0"/>
              </a:rPr>
              <a:t>Model Performance:</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Train RMSE:</a:t>
            </a:r>
            <a:r>
              <a:rPr kumimoji="0" lang="en-US" sz="1800" b="0" i="0" u="none" strike="noStrike" cap="none" normalizeH="0" baseline="0" dirty="0" smtClean="0">
                <a:ln>
                  <a:noFill/>
                </a:ln>
                <a:solidFill>
                  <a:schemeClr val="tx1"/>
                </a:solidFill>
                <a:effectLst/>
                <a:latin typeface="Arial" panose="020B0604020202020204" pitchFamily="34" charset="0"/>
              </a:rPr>
              <a:t> 0.0011466645259836372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Test RMSE:</a:t>
            </a:r>
            <a:r>
              <a:rPr kumimoji="0" lang="en-US" sz="1800" b="0" i="0" u="none" strike="noStrike" cap="none" normalizeH="0" baseline="0" dirty="0" smtClean="0">
                <a:ln>
                  <a:noFill/>
                </a:ln>
                <a:solidFill>
                  <a:schemeClr val="tx1"/>
                </a:solidFill>
                <a:effectLst/>
                <a:latin typeface="Arial" panose="020B0604020202020204" pitchFamily="34" charset="0"/>
              </a:rPr>
              <a:t> 0.0012740220340222966</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Train R²:</a:t>
            </a:r>
            <a:r>
              <a:rPr kumimoji="0" lang="en-US" sz="1800" b="0" i="0" u="none" strike="noStrike" cap="none" normalizeH="0" baseline="0" dirty="0" smtClean="0">
                <a:ln>
                  <a:noFill/>
                </a:ln>
                <a:solidFill>
                  <a:schemeClr val="tx1"/>
                </a:solidFill>
                <a:effectLst/>
                <a:latin typeface="Arial" panose="020B0604020202020204" pitchFamily="34" charset="0"/>
              </a:rPr>
              <a:t> 0.9157</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Test R²:</a:t>
            </a:r>
            <a:r>
              <a:rPr kumimoji="0" lang="en-US" sz="1800" b="0" i="0" u="none" strike="noStrike" cap="none" normalizeH="0" baseline="0" dirty="0" smtClean="0">
                <a:ln>
                  <a:noFill/>
                </a:ln>
                <a:solidFill>
                  <a:schemeClr val="tx1"/>
                </a:solidFill>
                <a:effectLst/>
                <a:latin typeface="Arial" panose="020B0604020202020204" pitchFamily="34" charset="0"/>
              </a:rPr>
              <a:t> 0.9001</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sz="1800" b="1" i="0" u="none" strike="noStrike" cap="none" normalizeH="0" baseline="0" dirty="0" smtClean="0">
                <a:ln>
                  <a:noFill/>
                </a:ln>
                <a:solidFill>
                  <a:schemeClr val="tx1"/>
                </a:solidFill>
                <a:effectLst/>
                <a:latin typeface="Arial" panose="020B0604020202020204" pitchFamily="34" charset="0"/>
              </a:rPr>
              <a:t>Interpretation:</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The model performs well on both the training and test sets, indicating good generalization.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Slight </a:t>
            </a:r>
            <a:r>
              <a:rPr kumimoji="0" lang="en-US" sz="1800" b="0" i="0" u="none" strike="noStrike" cap="none" normalizeH="0" baseline="0" dirty="0" err="1" smtClean="0">
                <a:ln>
                  <a:noFill/>
                </a:ln>
                <a:solidFill>
                  <a:schemeClr val="tx1"/>
                </a:solidFill>
                <a:effectLst/>
                <a:latin typeface="Arial" panose="020B0604020202020204" pitchFamily="34" charset="0"/>
              </a:rPr>
              <a:t>overfitting</a:t>
            </a:r>
            <a:r>
              <a:rPr kumimoji="0" lang="en-US" sz="1800" b="0" i="0" u="none" strike="noStrike" cap="none" normalizeH="0" baseline="0" dirty="0" smtClean="0">
                <a:ln>
                  <a:noFill/>
                </a:ln>
                <a:solidFill>
                  <a:schemeClr val="tx1"/>
                </a:solidFill>
                <a:effectLst/>
                <a:latin typeface="Arial" panose="020B0604020202020204" pitchFamily="34" charset="0"/>
              </a:rPr>
              <a:t> can be seen as the Train RMSE is slightly lower than the Test RMSE.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rotWithShape="1">
          <a:blip r:embed="rId2"/>
          <a:srcRect r="6308"/>
          <a:stretch/>
        </p:blipFill>
        <p:spPr>
          <a:xfrm>
            <a:off x="278892" y="6082203"/>
            <a:ext cx="8732520" cy="75611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6552" y="557784"/>
            <a:ext cx="4727449" cy="5524420"/>
          </a:xfrm>
          <a:prstGeom prst="rect">
            <a:avLst/>
          </a:prstGeom>
        </p:spPr>
      </p:pic>
    </p:spTree>
    <p:extLst>
      <p:ext uri="{BB962C8B-B14F-4D97-AF65-F5344CB8AC3E}">
        <p14:creationId xmlns:p14="http://schemas.microsoft.com/office/powerpoint/2010/main" val="3321515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7656"/>
            <a:ext cx="7886700" cy="1325563"/>
          </a:xfrm>
        </p:spPr>
        <p:txBody>
          <a:bodyPr/>
          <a:lstStyle/>
          <a:p>
            <a:r>
              <a:rPr lang="en-US" dirty="0" err="1" smtClean="0"/>
              <a:t>Hyperparameter</a:t>
            </a:r>
            <a:r>
              <a:rPr lang="en-US" dirty="0" smtClean="0"/>
              <a:t> Tuning Results</a:t>
            </a:r>
            <a:endParaRPr lang="en-US" dirty="0"/>
          </a:p>
        </p:txBody>
      </p:sp>
      <p:sp>
        <p:nvSpPr>
          <p:cNvPr id="3" name="Content Placeholder 2"/>
          <p:cNvSpPr>
            <a:spLocks noGrp="1"/>
          </p:cNvSpPr>
          <p:nvPr>
            <p:ph idx="1"/>
          </p:nvPr>
        </p:nvSpPr>
        <p:spPr>
          <a:xfrm>
            <a:off x="0" y="819784"/>
            <a:ext cx="9144000" cy="6038216"/>
          </a:xfrm>
        </p:spPr>
        <p:txBody>
          <a:bodyPr>
            <a:normAutofit fontScale="85000" lnSpcReduction="10000"/>
          </a:bodyPr>
          <a:lstStyle/>
          <a:p>
            <a:r>
              <a:rPr lang="en-US" dirty="0" err="1" smtClean="0"/>
              <a:t>Hyperparameter</a:t>
            </a:r>
            <a:r>
              <a:rPr lang="en-US" dirty="0" smtClean="0"/>
              <a:t> tuning was performed to optimize the Random Forest model.</a:t>
            </a:r>
          </a:p>
          <a:p>
            <a:r>
              <a:rPr lang="en-US" dirty="0" smtClean="0"/>
              <a:t>The primary goal was to reduce the Root Mean Squared Error (RMSE) on the test set.</a:t>
            </a:r>
          </a:p>
          <a:p>
            <a:endParaRPr lang="en-US" dirty="0" smtClean="0"/>
          </a:p>
          <a:p>
            <a:pPr marL="0" indent="0">
              <a:buNone/>
            </a:pPr>
            <a:r>
              <a:rPr lang="en-US" b="1" dirty="0" smtClean="0"/>
              <a:t>Results:</a:t>
            </a:r>
            <a:endParaRPr lang="en-US" dirty="0" smtClean="0"/>
          </a:p>
          <a:p>
            <a:r>
              <a:rPr lang="en-US" b="1" dirty="0" smtClean="0"/>
              <a:t>RMSE of </a:t>
            </a:r>
            <a:r>
              <a:rPr lang="en-US" b="1" dirty="0" err="1" smtClean="0"/>
              <a:t>Untuned</a:t>
            </a:r>
            <a:r>
              <a:rPr lang="en-US" b="1" dirty="0" smtClean="0"/>
              <a:t> Random Forest:</a:t>
            </a:r>
            <a:r>
              <a:rPr lang="en-US" dirty="0" smtClean="0"/>
              <a:t> 0.0011466645259836372</a:t>
            </a:r>
          </a:p>
          <a:p>
            <a:r>
              <a:rPr lang="en-US" b="1" dirty="0" smtClean="0"/>
              <a:t>RMSE of Tuned Random Forest:</a:t>
            </a:r>
            <a:r>
              <a:rPr lang="en-US" dirty="0" smtClean="0"/>
              <a:t> 0.0012740220340222966</a:t>
            </a:r>
          </a:p>
          <a:p>
            <a:r>
              <a:rPr lang="en-US" b="1" dirty="0" smtClean="0"/>
              <a:t>Improvement in RMSE:</a:t>
            </a:r>
            <a:r>
              <a:rPr lang="en-US" dirty="0" smtClean="0"/>
              <a:t> -0.00012735750803865935</a:t>
            </a:r>
          </a:p>
          <a:p>
            <a:r>
              <a:rPr lang="en-US" b="1" dirty="0" smtClean="0"/>
              <a:t>Percentage Improvement in RMSE:</a:t>
            </a:r>
            <a:r>
              <a:rPr lang="en-US" dirty="0" smtClean="0"/>
              <a:t> -11.11%</a:t>
            </a:r>
          </a:p>
          <a:p>
            <a:endParaRPr lang="en-US" dirty="0" smtClean="0"/>
          </a:p>
          <a:p>
            <a:pPr marL="0" indent="0">
              <a:buNone/>
            </a:pPr>
            <a:r>
              <a:rPr lang="en-US" b="1" dirty="0" smtClean="0"/>
              <a:t>Interpretation:</a:t>
            </a:r>
            <a:endParaRPr lang="en-US" dirty="0" smtClean="0"/>
          </a:p>
          <a:p>
            <a:r>
              <a:rPr lang="en-US" dirty="0" smtClean="0"/>
              <a:t>Surprisingly, </a:t>
            </a:r>
            <a:r>
              <a:rPr lang="en-US" dirty="0" err="1" smtClean="0"/>
              <a:t>hyperparameter</a:t>
            </a:r>
            <a:r>
              <a:rPr lang="en-US" dirty="0" smtClean="0"/>
              <a:t> tuning did not improve the model performance and resulted in a higher RMSE.</a:t>
            </a:r>
          </a:p>
          <a:p>
            <a:r>
              <a:rPr lang="en-US" dirty="0" smtClean="0"/>
              <a:t>This suggests that the </a:t>
            </a:r>
            <a:r>
              <a:rPr lang="en-US" dirty="0" err="1" smtClean="0"/>
              <a:t>untuned</a:t>
            </a:r>
            <a:r>
              <a:rPr lang="en-US" dirty="0" smtClean="0"/>
              <a:t> model was already performing optimally.</a:t>
            </a:r>
          </a:p>
          <a:p>
            <a:endParaRPr lang="en-US" dirty="0"/>
          </a:p>
        </p:txBody>
      </p:sp>
    </p:spTree>
    <p:extLst>
      <p:ext uri="{BB962C8B-B14F-4D97-AF65-F5344CB8AC3E}">
        <p14:creationId xmlns:p14="http://schemas.microsoft.com/office/powerpoint/2010/main" val="2171373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7656"/>
            <a:ext cx="7886700" cy="1325563"/>
          </a:xfrm>
        </p:spPr>
        <p:txBody>
          <a:bodyPr/>
          <a:lstStyle/>
          <a:p>
            <a:r>
              <a:rPr lang="en-US" dirty="0"/>
              <a:t>Feature </a:t>
            </a:r>
            <a:r>
              <a:rPr lang="en-US" dirty="0" smtClean="0"/>
              <a:t>Importance</a:t>
            </a:r>
            <a:endParaRPr dirty="0"/>
          </a:p>
        </p:txBody>
      </p:sp>
      <p:sp>
        <p:nvSpPr>
          <p:cNvPr id="3" name="Content Placeholder 2"/>
          <p:cNvSpPr>
            <a:spLocks noGrp="1"/>
          </p:cNvSpPr>
          <p:nvPr>
            <p:ph idx="1"/>
          </p:nvPr>
        </p:nvSpPr>
        <p:spPr>
          <a:xfrm>
            <a:off x="0" y="711878"/>
            <a:ext cx="3310128" cy="4710514"/>
          </a:xfrm>
        </p:spPr>
        <p:txBody>
          <a:bodyPr>
            <a:normAutofit fontScale="92500" lnSpcReduction="20000"/>
          </a:bodyPr>
          <a:lstStyle/>
          <a:p>
            <a:r>
              <a:rPr lang="en-US" sz="1600" dirty="0"/>
              <a:t>Understanding feature importance helps in identifying which variables have the most significant impact on the model's predictions. This insight can guide further data collection and feature engineering efforts.</a:t>
            </a:r>
          </a:p>
          <a:p>
            <a:pPr marL="0" indent="0">
              <a:buNone/>
            </a:pPr>
            <a:r>
              <a:rPr lang="en-US" sz="1600" b="1" dirty="0"/>
              <a:t>Key Points:</a:t>
            </a:r>
            <a:endParaRPr lang="en-US" sz="1600" dirty="0"/>
          </a:p>
          <a:p>
            <a:r>
              <a:rPr lang="en-US" sz="1600" b="1" dirty="0"/>
              <a:t>Top Features:</a:t>
            </a:r>
            <a:r>
              <a:rPr lang="en-US" sz="1600" dirty="0"/>
              <a:t> GT Compressor outlet air pressure, Gas Generator rate of revolutions, and Gas Turbine shaft torque are among the top features impacting the model.</a:t>
            </a:r>
          </a:p>
          <a:p>
            <a:r>
              <a:rPr lang="en-US" sz="1600" b="1" dirty="0"/>
              <a:t>Impact on Predictions:</a:t>
            </a:r>
            <a:r>
              <a:rPr lang="en-US" sz="1600" dirty="0"/>
              <a:t> Features with higher importance scores contribute more to the variance explained by the model, helping in accurate predictions.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7872" y="711878"/>
            <a:ext cx="5504688" cy="583522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7656"/>
            <a:ext cx="7886700" cy="1325563"/>
          </a:xfrm>
        </p:spPr>
        <p:txBody>
          <a:bodyPr/>
          <a:lstStyle/>
          <a:p>
            <a:r>
              <a:rPr lang="en-US" dirty="0" smtClean="0"/>
              <a:t>Predicted vs. Actual</a:t>
            </a:r>
            <a:endParaRPr lang="en-US" dirty="0"/>
          </a:p>
        </p:txBody>
      </p:sp>
      <p:sp>
        <p:nvSpPr>
          <p:cNvPr id="3" name="Content Placeholder 2"/>
          <p:cNvSpPr>
            <a:spLocks noGrp="1"/>
          </p:cNvSpPr>
          <p:nvPr>
            <p:ph idx="1"/>
          </p:nvPr>
        </p:nvSpPr>
        <p:spPr>
          <a:xfrm>
            <a:off x="0" y="700913"/>
            <a:ext cx="3611880" cy="6047360"/>
          </a:xfrm>
        </p:spPr>
        <p:txBody>
          <a:bodyPr>
            <a:normAutofit fontScale="85000" lnSpcReduction="10000"/>
          </a:bodyPr>
          <a:lstStyle/>
          <a:p>
            <a:r>
              <a:rPr lang="en-US" dirty="0" smtClean="0"/>
              <a:t>Comparing predicted values with actual values is essential to evaluate the model's accuracy. This comparison helps in identifying any discrepancies and areas for improvement.</a:t>
            </a:r>
          </a:p>
          <a:p>
            <a:pPr marL="0" indent="0">
              <a:buNone/>
            </a:pPr>
            <a:r>
              <a:rPr lang="en-US" b="1" dirty="0" smtClean="0"/>
              <a:t>Key Points:</a:t>
            </a:r>
            <a:endParaRPr lang="en-US" dirty="0" smtClean="0"/>
          </a:p>
          <a:p>
            <a:r>
              <a:rPr lang="en-US" b="1" dirty="0" smtClean="0"/>
              <a:t>Model Accuracy:</a:t>
            </a:r>
            <a:r>
              <a:rPr lang="en-US" dirty="0" smtClean="0"/>
              <a:t> The close alignment between predicted and actual values indicates a well-performing model.</a:t>
            </a:r>
          </a:p>
          <a:p>
            <a:r>
              <a:rPr lang="en-US" b="1" dirty="0" smtClean="0"/>
              <a:t>Discrepancies:</a:t>
            </a:r>
            <a:r>
              <a:rPr lang="en-US" dirty="0" smtClean="0"/>
              <a:t> Highlight any significant deviations and potential reasons.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880" y="700913"/>
            <a:ext cx="5486811" cy="5920745"/>
          </a:xfrm>
          <a:prstGeom prst="rect">
            <a:avLst/>
          </a:prstGeom>
        </p:spPr>
      </p:pic>
    </p:spTree>
    <p:extLst>
      <p:ext uri="{BB962C8B-B14F-4D97-AF65-F5344CB8AC3E}">
        <p14:creationId xmlns:p14="http://schemas.microsoft.com/office/powerpoint/2010/main" val="752606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
            <a:ext cx="7886700" cy="1325563"/>
          </a:xfrm>
        </p:spPr>
        <p:txBody>
          <a:bodyPr/>
          <a:lstStyle/>
          <a:p>
            <a:r>
              <a:rPr lang="en-US" dirty="0" smtClean="0"/>
              <a:t>Conclusion and Recommendations</a:t>
            </a:r>
            <a:endParaRPr lang="en-US" dirty="0"/>
          </a:p>
        </p:txBody>
      </p:sp>
      <p:sp>
        <p:nvSpPr>
          <p:cNvPr id="3" name="Content Placeholder 2"/>
          <p:cNvSpPr>
            <a:spLocks noGrp="1"/>
          </p:cNvSpPr>
          <p:nvPr>
            <p:ph idx="1"/>
          </p:nvPr>
        </p:nvSpPr>
        <p:spPr>
          <a:xfrm>
            <a:off x="0" y="1161891"/>
            <a:ext cx="8833104" cy="5324983"/>
          </a:xfrm>
        </p:spPr>
        <p:txBody>
          <a:bodyPr>
            <a:normAutofit fontScale="85000" lnSpcReduction="20000"/>
          </a:bodyPr>
          <a:lstStyle/>
          <a:p>
            <a:pPr marL="0" indent="0">
              <a:buNone/>
            </a:pPr>
            <a:r>
              <a:rPr lang="en-US" b="1" dirty="0" smtClean="0"/>
              <a:t>Key Findings:</a:t>
            </a:r>
            <a:endParaRPr lang="en-US" dirty="0" smtClean="0"/>
          </a:p>
          <a:p>
            <a:r>
              <a:rPr lang="en-US" dirty="0" smtClean="0"/>
              <a:t>The model successfully predicts the decay state coefficients with a high degree of accuracy.</a:t>
            </a:r>
          </a:p>
          <a:p>
            <a:r>
              <a:rPr lang="en-US" dirty="0" smtClean="0"/>
              <a:t>Key features such as GT Compressor outlet air pressure and Gas Generator rate of revolutions play a significant role in the predictions.</a:t>
            </a:r>
          </a:p>
          <a:p>
            <a:endParaRPr lang="en-US" dirty="0" smtClean="0"/>
          </a:p>
          <a:p>
            <a:pPr marL="0" indent="0">
              <a:buNone/>
            </a:pPr>
            <a:r>
              <a:rPr lang="en-US" b="1" dirty="0" smtClean="0"/>
              <a:t>Recommendations:</a:t>
            </a:r>
            <a:endParaRPr lang="en-US" dirty="0" smtClean="0"/>
          </a:p>
          <a:p>
            <a:r>
              <a:rPr lang="en-US" b="1" dirty="0" smtClean="0"/>
              <a:t>Implement Predictive Maintenance Practices:</a:t>
            </a:r>
            <a:r>
              <a:rPr lang="en-US" dirty="0" smtClean="0"/>
              <a:t> Use the model to proactively schedule maintenance activities and avoid unexpected failures.</a:t>
            </a:r>
          </a:p>
          <a:p>
            <a:r>
              <a:rPr lang="en-US" b="1" dirty="0" smtClean="0"/>
              <a:t>Focus on Key Metrics:</a:t>
            </a:r>
            <a:r>
              <a:rPr lang="en-US" dirty="0" smtClean="0"/>
              <a:t> Prioritize monitoring and optimizing the top features identified by the feature importance analysis.</a:t>
            </a:r>
          </a:p>
          <a:p>
            <a:r>
              <a:rPr lang="en-US" b="1" dirty="0" smtClean="0"/>
              <a:t>Continuous Monitoring and Updating:</a:t>
            </a:r>
            <a:r>
              <a:rPr lang="en-US" dirty="0" smtClean="0"/>
              <a:t> Regularly update the model with new data to maintain its accuracy and relevance.</a:t>
            </a:r>
          </a:p>
          <a:p>
            <a:endParaRPr lang="en-US" dirty="0"/>
          </a:p>
        </p:txBody>
      </p:sp>
    </p:spTree>
    <p:extLst>
      <p:ext uri="{BB962C8B-B14F-4D97-AF65-F5344CB8AC3E}">
        <p14:creationId xmlns:p14="http://schemas.microsoft.com/office/powerpoint/2010/main" val="664912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147702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21934" y="2598247"/>
            <a:ext cx="5308866" cy="1397681"/>
          </a:xfrm>
        </p:spPr>
        <p:txBody>
          <a:bodyPr>
            <a:noAutofit/>
          </a:bodyPr>
          <a:lstStyle/>
          <a:p>
            <a:r>
              <a:rPr sz="4000" dirty="0"/>
              <a:t>Predictive Maintenance and Condition-Based Monitoring for Maritime Drive Systems</a:t>
            </a:r>
          </a:p>
        </p:txBody>
      </p:sp>
      <p:sp>
        <p:nvSpPr>
          <p:cNvPr id="3" name="Subtitle 2"/>
          <p:cNvSpPr>
            <a:spLocks noGrp="1"/>
          </p:cNvSpPr>
          <p:nvPr>
            <p:ph type="subTitle" idx="1"/>
          </p:nvPr>
        </p:nvSpPr>
        <p:spPr>
          <a:xfrm>
            <a:off x="1147367" y="4185911"/>
            <a:ext cx="6858000" cy="1655762"/>
          </a:xfrm>
        </p:spPr>
        <p:txBody>
          <a:bodyPr>
            <a:normAutofit lnSpcReduction="10000"/>
          </a:bodyPr>
          <a:lstStyle/>
          <a:p>
            <a:r>
              <a:rPr lang="en-US" sz="2500" dirty="0" smtClean="0"/>
              <a:t>Individual Project by:</a:t>
            </a:r>
            <a:endParaRPr lang="en-US" sz="2500" dirty="0"/>
          </a:p>
          <a:p>
            <a:pPr marR="5080"/>
            <a:r>
              <a:rPr lang="en-US" sz="2500" dirty="0" smtClean="0"/>
              <a:t>Vatsal </a:t>
            </a:r>
            <a:r>
              <a:rPr lang="en-US" sz="2500" dirty="0"/>
              <a:t>Shah</a:t>
            </a:r>
          </a:p>
          <a:p>
            <a:pPr marR="5080"/>
            <a:r>
              <a:rPr lang="en-US" sz="2500" dirty="0" smtClean="0"/>
              <a:t>vatsal793@gmail.com</a:t>
            </a:r>
            <a:endParaRPr lang="en-US" sz="2500" dirty="0"/>
          </a:p>
          <a:p>
            <a:endParaRPr dirty="0"/>
          </a:p>
        </p:txBody>
      </p:sp>
      <p:sp>
        <p:nvSpPr>
          <p:cNvPr id="6" name="Rectangle 5"/>
          <p:cNvSpPr/>
          <p:nvPr/>
        </p:nvSpPr>
        <p:spPr>
          <a:xfrm>
            <a:off x="1426464" y="4068060"/>
            <a:ext cx="6510528" cy="4571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400" dirty="0" smtClean="0"/>
              <a:t>Problem Statement</a:t>
            </a:r>
            <a:endParaRPr sz="4400" dirty="0"/>
          </a:p>
        </p:txBody>
      </p:sp>
      <p:sp>
        <p:nvSpPr>
          <p:cNvPr id="3" name="Content Placeholder 2"/>
          <p:cNvSpPr>
            <a:spLocks noGrp="1"/>
          </p:cNvSpPr>
          <p:nvPr>
            <p:ph idx="1"/>
          </p:nvPr>
        </p:nvSpPr>
        <p:spPr/>
        <p:txBody>
          <a:bodyPr>
            <a:normAutofit lnSpcReduction="10000"/>
          </a:bodyPr>
          <a:lstStyle/>
          <a:p>
            <a:pPr marL="285750" indent="-285750" defTabSz="457200">
              <a:lnSpc>
                <a:spcPct val="110000"/>
              </a:lnSpc>
              <a:spcBef>
                <a:spcPct val="20000"/>
              </a:spcBef>
              <a:spcAft>
                <a:spcPts val="600"/>
              </a:spcAft>
              <a:buSzPct val="115000"/>
              <a:buFont typeface="Arial"/>
              <a:buChar char="•"/>
            </a:pPr>
            <a:r>
              <a:rPr lang="en-US" sz="1600" dirty="0">
                <a:solidFill>
                  <a:schemeClr val="tx1"/>
                </a:solidFill>
              </a:rPr>
              <a:t>Maintaining optimal performance and preventing failures in maritime propulsion systems is crucial for the safety, efficiency, and longevity of vessels. </a:t>
            </a:r>
            <a:endParaRPr lang="en-US" sz="1600" dirty="0" smtClean="0">
              <a:solidFill>
                <a:schemeClr val="tx1"/>
              </a:solidFill>
            </a:endParaRPr>
          </a:p>
          <a:p>
            <a:pPr marL="285750" indent="-285750" defTabSz="457200">
              <a:lnSpc>
                <a:spcPct val="110000"/>
              </a:lnSpc>
              <a:spcBef>
                <a:spcPct val="20000"/>
              </a:spcBef>
              <a:spcAft>
                <a:spcPts val="600"/>
              </a:spcAft>
              <a:buSzPct val="115000"/>
              <a:buFont typeface="Arial"/>
              <a:buChar char="•"/>
            </a:pPr>
            <a:r>
              <a:rPr lang="en-US" sz="1600" dirty="0" smtClean="0">
                <a:solidFill>
                  <a:schemeClr val="tx1"/>
                </a:solidFill>
              </a:rPr>
              <a:t>Gas </a:t>
            </a:r>
            <a:r>
              <a:rPr lang="en-US" sz="1600" dirty="0">
                <a:solidFill>
                  <a:schemeClr val="tx1"/>
                </a:solidFill>
              </a:rPr>
              <a:t>turbines, which are critical components of these propulsion systems, require advanced techniques for effective monitoring and analysis. </a:t>
            </a:r>
            <a:endParaRPr lang="en-US" sz="1600" dirty="0" smtClean="0">
              <a:solidFill>
                <a:schemeClr val="tx1"/>
              </a:solidFill>
            </a:endParaRPr>
          </a:p>
          <a:p>
            <a:pPr marL="285750" indent="-285750" defTabSz="457200">
              <a:lnSpc>
                <a:spcPct val="110000"/>
              </a:lnSpc>
              <a:spcBef>
                <a:spcPct val="20000"/>
              </a:spcBef>
              <a:spcAft>
                <a:spcPts val="600"/>
              </a:spcAft>
              <a:buSzPct val="115000"/>
              <a:buFont typeface="Arial"/>
              <a:buChar char="•"/>
            </a:pPr>
            <a:r>
              <a:rPr lang="en-US" sz="1600" dirty="0" smtClean="0">
                <a:solidFill>
                  <a:schemeClr val="tx1"/>
                </a:solidFill>
              </a:rPr>
              <a:t>Predictive </a:t>
            </a:r>
            <a:r>
              <a:rPr lang="en-US" sz="1600" dirty="0">
                <a:solidFill>
                  <a:schemeClr val="tx1"/>
                </a:solidFill>
              </a:rPr>
              <a:t>maintenance and condition-based monitoring can prevent costly failures and enhance operational efficiency, but they depend heavily on accurate forecasting models.</a:t>
            </a:r>
            <a:endParaRPr lang="en-US" sz="1600" dirty="0" smtClean="0">
              <a:solidFill>
                <a:schemeClr val="tx1"/>
              </a:solidFill>
            </a:endParaRPr>
          </a:p>
          <a:p>
            <a:pPr marL="285750" indent="-285750" defTabSz="457200">
              <a:lnSpc>
                <a:spcPct val="110000"/>
              </a:lnSpc>
              <a:spcBef>
                <a:spcPct val="20000"/>
              </a:spcBef>
              <a:spcAft>
                <a:spcPts val="600"/>
              </a:spcAft>
              <a:buSzPct val="115000"/>
              <a:buFont typeface="Arial"/>
              <a:buChar char="•"/>
            </a:pPr>
            <a:r>
              <a:rPr lang="en-US" sz="1600" dirty="0" smtClean="0">
                <a:solidFill>
                  <a:schemeClr val="tx1"/>
                </a:solidFill>
              </a:rPr>
              <a:t>F</a:t>
            </a:r>
            <a:r>
              <a:rPr sz="1600" dirty="0" smtClean="0">
                <a:solidFill>
                  <a:schemeClr val="tx1"/>
                </a:solidFill>
              </a:rPr>
              <a:t>leet of ships and requires a predictive maintenance system to reduce downtime and maintenance costs.</a:t>
            </a:r>
          </a:p>
          <a:p>
            <a:pPr marL="285750" indent="-285750" defTabSz="457200">
              <a:lnSpc>
                <a:spcPct val="110000"/>
              </a:lnSpc>
              <a:spcBef>
                <a:spcPct val="20000"/>
              </a:spcBef>
              <a:spcAft>
                <a:spcPts val="600"/>
              </a:spcAft>
              <a:buSzPct val="115000"/>
              <a:buFont typeface="Arial"/>
              <a:buChar char="•"/>
            </a:pPr>
            <a:r>
              <a:rPr sz="1600" dirty="0" smtClean="0">
                <a:solidFill>
                  <a:schemeClr val="tx1"/>
                </a:solidFill>
              </a:rPr>
              <a:t>The task is to predict the decay state coefficients of the gas turbine (GT) and gas generator (GG) based on various features.</a:t>
            </a:r>
            <a:endParaRPr sz="16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400" dirty="0"/>
              <a:t>Business Problem</a:t>
            </a:r>
          </a:p>
        </p:txBody>
      </p:sp>
      <p:sp>
        <p:nvSpPr>
          <p:cNvPr id="3" name="Content Placeholder 2"/>
          <p:cNvSpPr>
            <a:spLocks noGrp="1"/>
          </p:cNvSpPr>
          <p:nvPr>
            <p:ph idx="1"/>
          </p:nvPr>
        </p:nvSpPr>
        <p:spPr/>
        <p:txBody>
          <a:bodyPr>
            <a:noAutofit/>
          </a:bodyPr>
          <a:lstStyle/>
          <a:p>
            <a:pPr marL="285750" indent="-285750" defTabSz="457200">
              <a:lnSpc>
                <a:spcPct val="110000"/>
              </a:lnSpc>
              <a:spcBef>
                <a:spcPct val="20000"/>
              </a:spcBef>
              <a:spcAft>
                <a:spcPts val="600"/>
              </a:spcAft>
              <a:buSzPct val="115000"/>
              <a:buFont typeface="Arial"/>
              <a:buChar char="•"/>
            </a:pPr>
            <a:r>
              <a:rPr lang="en-US" sz="1600" dirty="0" smtClean="0">
                <a:solidFill>
                  <a:schemeClr val="tx1"/>
                </a:solidFill>
              </a:rPr>
              <a:t>The </a:t>
            </a:r>
            <a:r>
              <a:rPr lang="en-US" sz="1600" dirty="0">
                <a:solidFill>
                  <a:schemeClr val="tx1"/>
                </a:solidFill>
              </a:rPr>
              <a:t>maritime industry faces significant challenges in ensuring the reliability and performance of gas turbine propulsion systems. </a:t>
            </a:r>
            <a:endParaRPr lang="en-US" sz="1600" dirty="0" smtClean="0">
              <a:solidFill>
                <a:schemeClr val="tx1"/>
              </a:solidFill>
            </a:endParaRPr>
          </a:p>
          <a:p>
            <a:pPr marL="285750" indent="-285750" defTabSz="457200">
              <a:lnSpc>
                <a:spcPct val="110000"/>
              </a:lnSpc>
              <a:spcBef>
                <a:spcPct val="20000"/>
              </a:spcBef>
              <a:spcAft>
                <a:spcPts val="600"/>
              </a:spcAft>
              <a:buSzPct val="115000"/>
              <a:buFont typeface="Arial"/>
              <a:buChar char="•"/>
            </a:pPr>
            <a:r>
              <a:rPr lang="en-US" sz="1600" dirty="0" smtClean="0">
                <a:solidFill>
                  <a:schemeClr val="tx1"/>
                </a:solidFill>
              </a:rPr>
              <a:t>Unplanned </a:t>
            </a:r>
            <a:r>
              <a:rPr lang="en-US" sz="1600" dirty="0">
                <a:solidFill>
                  <a:schemeClr val="tx1"/>
                </a:solidFill>
              </a:rPr>
              <a:t>downtime due to failures can lead to substantial financial losses and safety risks. Traditional maintenance strategies often fall short in preventing such failures, as they do not leverage the full potential of the available operational data</a:t>
            </a:r>
            <a:r>
              <a:rPr lang="en-US" sz="1600" dirty="0" smtClean="0">
                <a:solidFill>
                  <a:schemeClr val="tx1"/>
                </a:solidFill>
              </a:rPr>
              <a:t>.</a:t>
            </a:r>
          </a:p>
          <a:p>
            <a:pPr marL="285750" indent="-285750" defTabSz="457200">
              <a:lnSpc>
                <a:spcPct val="110000"/>
              </a:lnSpc>
              <a:spcBef>
                <a:spcPct val="20000"/>
              </a:spcBef>
              <a:spcAft>
                <a:spcPts val="600"/>
              </a:spcAft>
              <a:buSzPct val="115000"/>
              <a:buFont typeface="Arial"/>
              <a:buChar char="•"/>
            </a:pPr>
            <a:r>
              <a:rPr lang="en-US" sz="1600" dirty="0" smtClean="0">
                <a:solidFill>
                  <a:schemeClr val="tx1"/>
                </a:solidFill>
              </a:rPr>
              <a:t>Traditional </a:t>
            </a:r>
            <a:r>
              <a:rPr lang="en-US" sz="1600" dirty="0">
                <a:solidFill>
                  <a:schemeClr val="tx1"/>
                </a:solidFill>
              </a:rPr>
              <a:t>maintenance strategies often fall short in preventing such failures, as they do not leverage the full potential of the available operational data</a:t>
            </a:r>
            <a:r>
              <a:rPr lang="en-US" sz="1600" dirty="0" smtClean="0">
                <a:solidFill>
                  <a:schemeClr val="tx1"/>
                </a:solidFill>
              </a:rPr>
              <a:t>.</a:t>
            </a:r>
          </a:p>
          <a:p>
            <a:pPr marL="285750" indent="-285750" defTabSz="457200">
              <a:lnSpc>
                <a:spcPct val="110000"/>
              </a:lnSpc>
              <a:spcBef>
                <a:spcPct val="20000"/>
              </a:spcBef>
              <a:spcAft>
                <a:spcPts val="600"/>
              </a:spcAft>
              <a:buSzPct val="115000"/>
              <a:buFont typeface="Arial"/>
              <a:buChar char="•"/>
            </a:pPr>
            <a:r>
              <a:rPr lang="en-US" sz="1600" dirty="0" smtClean="0"/>
              <a:t>Our task is to predicts </a:t>
            </a:r>
            <a:r>
              <a:rPr lang="en-US" sz="1600" dirty="0"/>
              <a:t>the decay state coefficients with a high degree of accuracy.</a:t>
            </a:r>
            <a:endParaRPr lang="en-US" sz="1600" dirty="0" smtClean="0">
              <a:solidFill>
                <a:schemeClr val="tx1"/>
              </a:solidFill>
            </a:endParaRPr>
          </a:p>
          <a:p>
            <a:pPr marL="285750" indent="-285750" defTabSz="457200">
              <a:lnSpc>
                <a:spcPct val="110000"/>
              </a:lnSpc>
              <a:spcBef>
                <a:spcPct val="20000"/>
              </a:spcBef>
              <a:spcAft>
                <a:spcPts val="600"/>
              </a:spcAft>
              <a:buSzPct val="115000"/>
              <a:buFont typeface="Arial"/>
              <a:buChar char="•"/>
            </a:pPr>
            <a:endParaRPr lang="en-US" sz="1600" dirty="0" smtClean="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400" dirty="0"/>
              <a:t>Data Summary</a:t>
            </a:r>
          </a:p>
        </p:txBody>
      </p:sp>
      <p:sp>
        <p:nvSpPr>
          <p:cNvPr id="3" name="Content Placeholder 2"/>
          <p:cNvSpPr>
            <a:spLocks noGrp="1"/>
          </p:cNvSpPr>
          <p:nvPr>
            <p:ph idx="1"/>
          </p:nvPr>
        </p:nvSpPr>
        <p:spPr>
          <a:xfrm>
            <a:off x="822960" y="1886631"/>
            <a:ext cx="3017520" cy="4013406"/>
          </a:xfrm>
        </p:spPr>
        <p:txBody>
          <a:bodyPr>
            <a:noAutofit/>
          </a:bodyPr>
          <a:lstStyle/>
          <a:p>
            <a:pPr marL="285750" indent="-285750" defTabSz="457200">
              <a:spcBef>
                <a:spcPct val="20000"/>
              </a:spcBef>
              <a:spcAft>
                <a:spcPts val="600"/>
              </a:spcAft>
              <a:buClr>
                <a:schemeClr val="accent1"/>
              </a:buClr>
              <a:buSzPct val="115000"/>
              <a:buFont typeface="Arial"/>
              <a:buChar char="•"/>
            </a:pPr>
            <a:r>
              <a:rPr sz="1600" dirty="0"/>
              <a:t>Lever position</a:t>
            </a:r>
          </a:p>
          <a:p>
            <a:pPr marL="285750" indent="-285750" defTabSz="457200">
              <a:spcBef>
                <a:spcPct val="20000"/>
              </a:spcBef>
              <a:spcAft>
                <a:spcPts val="600"/>
              </a:spcAft>
              <a:buClr>
                <a:schemeClr val="accent1"/>
              </a:buClr>
              <a:buSzPct val="115000"/>
              <a:buFont typeface="Arial"/>
              <a:buChar char="•"/>
            </a:pPr>
            <a:r>
              <a:rPr sz="1600" dirty="0"/>
              <a:t>Ship speed (v)</a:t>
            </a:r>
          </a:p>
          <a:p>
            <a:pPr marL="285750" indent="-285750" defTabSz="457200">
              <a:spcBef>
                <a:spcPct val="20000"/>
              </a:spcBef>
              <a:spcAft>
                <a:spcPts val="600"/>
              </a:spcAft>
              <a:buClr>
                <a:schemeClr val="accent1"/>
              </a:buClr>
              <a:buSzPct val="115000"/>
              <a:buFont typeface="Arial"/>
              <a:buChar char="•"/>
            </a:pPr>
            <a:r>
              <a:rPr sz="1600" dirty="0"/>
              <a:t>Gas Turbine (GT) shaft torque (GTT) </a:t>
            </a:r>
            <a:r>
              <a:rPr sz="1600" dirty="0" err="1"/>
              <a:t>kN</a:t>
            </a:r>
            <a:r>
              <a:rPr sz="1600" dirty="0"/>
              <a:t> m</a:t>
            </a:r>
          </a:p>
          <a:p>
            <a:pPr marL="285750" indent="-285750" defTabSz="457200">
              <a:spcBef>
                <a:spcPct val="20000"/>
              </a:spcBef>
              <a:spcAft>
                <a:spcPts val="600"/>
              </a:spcAft>
              <a:buClr>
                <a:schemeClr val="accent1"/>
              </a:buClr>
              <a:buSzPct val="115000"/>
              <a:buFont typeface="Arial"/>
              <a:buChar char="•"/>
            </a:pPr>
            <a:r>
              <a:rPr sz="1600" dirty="0"/>
              <a:t>GT rate of revolutions (</a:t>
            </a:r>
            <a:r>
              <a:rPr sz="1600" dirty="0" err="1"/>
              <a:t>GTn</a:t>
            </a:r>
            <a:r>
              <a:rPr sz="1600" dirty="0"/>
              <a:t>) rpm</a:t>
            </a:r>
          </a:p>
          <a:p>
            <a:pPr marL="285750" indent="-285750" defTabSz="457200">
              <a:spcBef>
                <a:spcPct val="20000"/>
              </a:spcBef>
              <a:spcAft>
                <a:spcPts val="600"/>
              </a:spcAft>
              <a:buClr>
                <a:schemeClr val="accent1"/>
              </a:buClr>
              <a:buSzPct val="115000"/>
              <a:buFont typeface="Arial"/>
              <a:buChar char="•"/>
            </a:pPr>
            <a:r>
              <a:rPr sz="1600" dirty="0"/>
              <a:t>Gas Generator rate of revolutions (</a:t>
            </a:r>
            <a:r>
              <a:rPr sz="1600" dirty="0" err="1"/>
              <a:t>GGn</a:t>
            </a:r>
            <a:r>
              <a:rPr sz="1600" dirty="0"/>
              <a:t>) rpm</a:t>
            </a:r>
          </a:p>
          <a:p>
            <a:pPr marL="285750" indent="-285750" defTabSz="457200">
              <a:spcBef>
                <a:spcPct val="20000"/>
              </a:spcBef>
              <a:spcAft>
                <a:spcPts val="600"/>
              </a:spcAft>
              <a:buClr>
                <a:schemeClr val="accent1"/>
              </a:buClr>
              <a:buSzPct val="115000"/>
              <a:buFont typeface="Arial"/>
              <a:buChar char="•"/>
            </a:pPr>
            <a:r>
              <a:rPr sz="1600" dirty="0"/>
              <a:t>Starboard Propeller Torque (</a:t>
            </a:r>
            <a:r>
              <a:rPr sz="1600" dirty="0" err="1"/>
              <a:t>Ts</a:t>
            </a:r>
            <a:r>
              <a:rPr sz="1600" dirty="0"/>
              <a:t>) </a:t>
            </a:r>
            <a:r>
              <a:rPr sz="1600" dirty="0" err="1"/>
              <a:t>kN</a:t>
            </a:r>
            <a:endParaRPr sz="1600" dirty="0"/>
          </a:p>
          <a:p>
            <a:pPr marL="285750" indent="-285750" defTabSz="457200">
              <a:spcBef>
                <a:spcPct val="20000"/>
              </a:spcBef>
              <a:spcAft>
                <a:spcPts val="600"/>
              </a:spcAft>
              <a:buClr>
                <a:schemeClr val="accent1"/>
              </a:buClr>
              <a:buSzPct val="115000"/>
              <a:buFont typeface="Arial"/>
              <a:buChar char="•"/>
            </a:pPr>
            <a:r>
              <a:rPr sz="1600" dirty="0"/>
              <a:t>Port Propeller Torque (</a:t>
            </a:r>
            <a:r>
              <a:rPr sz="1600" dirty="0" err="1"/>
              <a:t>Tp</a:t>
            </a:r>
            <a:r>
              <a:rPr sz="1600" dirty="0"/>
              <a:t>) </a:t>
            </a:r>
            <a:r>
              <a:rPr sz="1600" dirty="0" err="1"/>
              <a:t>kN</a:t>
            </a:r>
            <a:endParaRPr sz="1600" dirty="0"/>
          </a:p>
          <a:p>
            <a:pPr marL="285750" indent="-285750" defTabSz="457200">
              <a:spcBef>
                <a:spcPct val="20000"/>
              </a:spcBef>
              <a:spcAft>
                <a:spcPts val="600"/>
              </a:spcAft>
              <a:buClr>
                <a:schemeClr val="accent1"/>
              </a:buClr>
              <a:buSzPct val="115000"/>
              <a:buFont typeface="Arial"/>
              <a:buChar char="•"/>
            </a:pPr>
            <a:r>
              <a:rPr sz="1600" dirty="0"/>
              <a:t>High Pressure (HP) Turbine exit temperature (T48) C</a:t>
            </a:r>
          </a:p>
        </p:txBody>
      </p:sp>
      <p:sp>
        <p:nvSpPr>
          <p:cNvPr id="4" name="TextBox 3"/>
          <p:cNvSpPr txBox="1"/>
          <p:nvPr/>
        </p:nvSpPr>
        <p:spPr>
          <a:xfrm>
            <a:off x="4713393" y="1886631"/>
            <a:ext cx="4193969" cy="4013406"/>
          </a:xfrm>
          <a:prstGeom prst="rect">
            <a:avLst/>
          </a:prstGeom>
          <a:noFill/>
        </p:spPr>
        <p:txBody>
          <a:bodyPr wrap="none" rtlCol="0">
            <a:spAutoFit/>
          </a:bodyPr>
          <a:lstStyle/>
          <a:p>
            <a:pPr marL="285750" indent="-285750">
              <a:spcBef>
                <a:spcPct val="20000"/>
              </a:spcBef>
              <a:spcAft>
                <a:spcPts val="600"/>
              </a:spcAft>
              <a:buClr>
                <a:schemeClr val="accent1"/>
              </a:buClr>
              <a:buSzPct val="115000"/>
              <a:buFont typeface="Arial"/>
              <a:buChar char="•"/>
            </a:pPr>
            <a:r>
              <a:rPr lang="fr-FR" sz="1600" dirty="0"/>
              <a:t>GT </a:t>
            </a:r>
            <a:r>
              <a:rPr lang="fr-FR" sz="1600" dirty="0" err="1"/>
              <a:t>Compressor</a:t>
            </a:r>
            <a:r>
              <a:rPr lang="fr-FR" sz="1600" dirty="0"/>
              <a:t> </a:t>
            </a:r>
            <a:r>
              <a:rPr lang="fr-FR" sz="1600" dirty="0" err="1"/>
              <a:t>outlet</a:t>
            </a:r>
            <a:r>
              <a:rPr lang="fr-FR" sz="1600" dirty="0"/>
              <a:t> air </a:t>
            </a:r>
            <a:r>
              <a:rPr lang="fr-FR" sz="1600" dirty="0" err="1"/>
              <a:t>temperature</a:t>
            </a:r>
            <a:r>
              <a:rPr lang="fr-FR" sz="1600" dirty="0"/>
              <a:t> (T2) </a:t>
            </a:r>
            <a:r>
              <a:rPr lang="fr-FR" sz="1600" dirty="0" smtClean="0"/>
              <a:t>C</a:t>
            </a:r>
            <a:endParaRPr lang="en-US" sz="1600" dirty="0" smtClean="0">
              <a:solidFill>
                <a:schemeClr val="tx1">
                  <a:lumMod val="85000"/>
                  <a:lumOff val="15000"/>
                </a:schemeClr>
              </a:solidFill>
            </a:endParaRPr>
          </a:p>
          <a:p>
            <a:pPr marL="285750" indent="-285750">
              <a:spcBef>
                <a:spcPct val="20000"/>
              </a:spcBef>
              <a:spcAft>
                <a:spcPts val="600"/>
              </a:spcAft>
              <a:buClr>
                <a:schemeClr val="accent1"/>
              </a:buClr>
              <a:buSzPct val="115000"/>
              <a:buFont typeface="Arial"/>
              <a:buChar char="•"/>
            </a:pPr>
            <a:r>
              <a:rPr lang="en-US" sz="1600" dirty="0" smtClean="0">
                <a:solidFill>
                  <a:schemeClr val="tx1">
                    <a:lumMod val="85000"/>
                    <a:lumOff val="15000"/>
                  </a:schemeClr>
                </a:solidFill>
              </a:rPr>
              <a:t>HP </a:t>
            </a:r>
            <a:r>
              <a:rPr lang="en-US" sz="1600" dirty="0">
                <a:solidFill>
                  <a:schemeClr val="tx1">
                    <a:lumMod val="85000"/>
                    <a:lumOff val="15000"/>
                  </a:schemeClr>
                </a:solidFill>
              </a:rPr>
              <a:t>Turbine exit pressure (P48) bar</a:t>
            </a:r>
          </a:p>
          <a:p>
            <a:pPr marL="285750" indent="-285750">
              <a:spcBef>
                <a:spcPct val="20000"/>
              </a:spcBef>
              <a:spcAft>
                <a:spcPts val="600"/>
              </a:spcAft>
              <a:buClr>
                <a:schemeClr val="accent1"/>
              </a:buClr>
              <a:buSzPct val="115000"/>
              <a:buFont typeface="Arial"/>
              <a:buChar char="•"/>
            </a:pPr>
            <a:r>
              <a:rPr lang="en-US" sz="1600" dirty="0">
                <a:solidFill>
                  <a:schemeClr val="tx1">
                    <a:lumMod val="85000"/>
                    <a:lumOff val="15000"/>
                  </a:schemeClr>
                </a:solidFill>
              </a:rPr>
              <a:t>GT Compressor inlet air pressure (P1) bar</a:t>
            </a:r>
          </a:p>
          <a:p>
            <a:pPr marL="285750" indent="-285750">
              <a:spcBef>
                <a:spcPct val="20000"/>
              </a:spcBef>
              <a:spcAft>
                <a:spcPts val="600"/>
              </a:spcAft>
              <a:buClr>
                <a:schemeClr val="accent1"/>
              </a:buClr>
              <a:buSzPct val="115000"/>
              <a:buFont typeface="Arial"/>
              <a:buChar char="•"/>
            </a:pPr>
            <a:r>
              <a:rPr lang="en-US" sz="1600" dirty="0">
                <a:solidFill>
                  <a:schemeClr val="tx1">
                    <a:lumMod val="85000"/>
                    <a:lumOff val="15000"/>
                  </a:schemeClr>
                </a:solidFill>
              </a:rPr>
              <a:t>GT Compressor outlet air pressure (P2) bar</a:t>
            </a:r>
          </a:p>
          <a:p>
            <a:pPr marL="285750" indent="-285750">
              <a:spcBef>
                <a:spcPct val="20000"/>
              </a:spcBef>
              <a:spcAft>
                <a:spcPts val="600"/>
              </a:spcAft>
              <a:buClr>
                <a:schemeClr val="accent1"/>
              </a:buClr>
              <a:buSzPct val="115000"/>
              <a:buFont typeface="Arial"/>
              <a:buChar char="•"/>
            </a:pPr>
            <a:r>
              <a:rPr lang="en-US" sz="1600" dirty="0">
                <a:solidFill>
                  <a:schemeClr val="tx1">
                    <a:lumMod val="85000"/>
                    <a:lumOff val="15000"/>
                  </a:schemeClr>
                </a:solidFill>
              </a:rPr>
              <a:t>GT exhaust gas pressure (</a:t>
            </a:r>
            <a:r>
              <a:rPr lang="en-US" sz="1600" dirty="0" err="1">
                <a:solidFill>
                  <a:schemeClr val="tx1">
                    <a:lumMod val="85000"/>
                    <a:lumOff val="15000"/>
                  </a:schemeClr>
                </a:solidFill>
              </a:rPr>
              <a:t>Pexh</a:t>
            </a:r>
            <a:r>
              <a:rPr lang="en-US" sz="1600" dirty="0">
                <a:solidFill>
                  <a:schemeClr val="tx1">
                    <a:lumMod val="85000"/>
                    <a:lumOff val="15000"/>
                  </a:schemeClr>
                </a:solidFill>
              </a:rPr>
              <a:t>) bar</a:t>
            </a:r>
          </a:p>
          <a:p>
            <a:pPr marL="285750" indent="-285750">
              <a:spcBef>
                <a:spcPct val="20000"/>
              </a:spcBef>
              <a:spcAft>
                <a:spcPts val="600"/>
              </a:spcAft>
              <a:buClr>
                <a:schemeClr val="accent1"/>
              </a:buClr>
              <a:buSzPct val="115000"/>
              <a:buFont typeface="Arial"/>
              <a:buChar char="•"/>
            </a:pPr>
            <a:r>
              <a:rPr lang="en-US" sz="1600" dirty="0">
                <a:solidFill>
                  <a:schemeClr val="tx1">
                    <a:lumMod val="85000"/>
                    <a:lumOff val="15000"/>
                  </a:schemeClr>
                </a:solidFill>
              </a:rPr>
              <a:t>Turbine Injection Control (TIC) %</a:t>
            </a:r>
          </a:p>
          <a:p>
            <a:pPr marL="285750" indent="-285750">
              <a:spcBef>
                <a:spcPct val="20000"/>
              </a:spcBef>
              <a:spcAft>
                <a:spcPts val="600"/>
              </a:spcAft>
              <a:buClr>
                <a:schemeClr val="accent1"/>
              </a:buClr>
              <a:buSzPct val="115000"/>
              <a:buFont typeface="Arial"/>
              <a:buChar char="•"/>
            </a:pPr>
            <a:r>
              <a:rPr lang="en-US" sz="1600" dirty="0">
                <a:solidFill>
                  <a:schemeClr val="tx1">
                    <a:lumMod val="85000"/>
                    <a:lumOff val="15000"/>
                  </a:schemeClr>
                </a:solidFill>
              </a:rPr>
              <a:t>Fuel flow (mf) kg/s</a:t>
            </a:r>
          </a:p>
          <a:p>
            <a:pPr marL="285750" indent="-285750">
              <a:spcBef>
                <a:spcPct val="20000"/>
              </a:spcBef>
              <a:spcAft>
                <a:spcPts val="600"/>
              </a:spcAft>
              <a:buClr>
                <a:schemeClr val="accent1"/>
              </a:buClr>
              <a:buSzPct val="115000"/>
              <a:buFont typeface="Arial"/>
              <a:buChar char="•"/>
            </a:pPr>
            <a:r>
              <a:rPr lang="en-US" sz="1600" dirty="0">
                <a:solidFill>
                  <a:schemeClr val="tx1">
                    <a:lumMod val="85000"/>
                    <a:lumOff val="15000"/>
                  </a:schemeClr>
                </a:solidFill>
              </a:rPr>
              <a:t>GT Compressor decay state coefficient</a:t>
            </a:r>
          </a:p>
          <a:p>
            <a:pPr marL="285750" indent="-285750">
              <a:spcBef>
                <a:spcPct val="20000"/>
              </a:spcBef>
              <a:spcAft>
                <a:spcPts val="600"/>
              </a:spcAft>
              <a:buClr>
                <a:schemeClr val="accent1"/>
              </a:buClr>
              <a:buSzPct val="115000"/>
              <a:buFont typeface="Arial"/>
              <a:buChar char="•"/>
            </a:pPr>
            <a:r>
              <a:rPr lang="en-US" sz="1600" dirty="0">
                <a:solidFill>
                  <a:schemeClr val="tx1">
                    <a:lumMod val="85000"/>
                    <a:lumOff val="15000"/>
                  </a:schemeClr>
                </a:solidFill>
              </a:rPr>
              <a:t>GT Turbine decay state </a:t>
            </a:r>
            <a:r>
              <a:rPr lang="en-US" sz="1600" dirty="0" smtClean="0">
                <a:solidFill>
                  <a:schemeClr val="tx1">
                    <a:lumMod val="85000"/>
                    <a:lumOff val="15000"/>
                  </a:schemeClr>
                </a:solidFill>
              </a:rPr>
              <a:t>coefficient</a:t>
            </a:r>
          </a:p>
          <a:p>
            <a:pPr marL="285750" indent="-285750">
              <a:spcBef>
                <a:spcPct val="20000"/>
              </a:spcBef>
              <a:spcAft>
                <a:spcPts val="600"/>
              </a:spcAft>
              <a:buClr>
                <a:schemeClr val="accent1"/>
              </a:buClr>
              <a:buSzPct val="115000"/>
              <a:buFont typeface="Arial"/>
              <a:buChar char="•"/>
            </a:pPr>
            <a:r>
              <a:rPr lang="fr-FR" sz="1600" dirty="0"/>
              <a:t>GT </a:t>
            </a:r>
            <a:r>
              <a:rPr lang="fr-FR" sz="1600" dirty="0" err="1"/>
              <a:t>Compressor</a:t>
            </a:r>
            <a:r>
              <a:rPr lang="fr-FR" sz="1600" dirty="0"/>
              <a:t> </a:t>
            </a:r>
            <a:r>
              <a:rPr lang="fr-FR" sz="1600" dirty="0" err="1"/>
              <a:t>inlet</a:t>
            </a:r>
            <a:r>
              <a:rPr lang="fr-FR" sz="1600" dirty="0"/>
              <a:t> air </a:t>
            </a:r>
            <a:r>
              <a:rPr lang="fr-FR" sz="1600" dirty="0" err="1"/>
              <a:t>temperature</a:t>
            </a:r>
            <a:r>
              <a:rPr lang="fr-FR" sz="1600" dirty="0"/>
              <a:t> (T1) </a:t>
            </a:r>
            <a:r>
              <a:rPr lang="fr-FR" sz="1600" dirty="0" smtClean="0"/>
              <a:t>C</a:t>
            </a:r>
            <a:endParaRPr lang="en-US" sz="1600" dirty="0">
              <a:solidFill>
                <a:schemeClr val="tx1">
                  <a:lumMod val="85000"/>
                  <a:lumOff val="15000"/>
                </a:schemeClr>
              </a:solidFill>
            </a:endParaRPr>
          </a:p>
          <a:p>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17873" y="-341602"/>
            <a:ext cx="7429499" cy="1478570"/>
          </a:xfrm>
        </p:spPr>
        <p:txBody>
          <a:bodyPr>
            <a:normAutofit/>
          </a:bodyPr>
          <a:lstStyle/>
          <a:p>
            <a:r>
              <a:rPr sz="4000" dirty="0"/>
              <a:t>Approach</a:t>
            </a:r>
          </a:p>
        </p:txBody>
      </p:sp>
      <p:sp>
        <p:nvSpPr>
          <p:cNvPr id="3" name="Content Placeholder 2"/>
          <p:cNvSpPr>
            <a:spLocks noGrp="1"/>
          </p:cNvSpPr>
          <p:nvPr>
            <p:ph idx="1"/>
          </p:nvPr>
        </p:nvSpPr>
        <p:spPr>
          <a:xfrm>
            <a:off x="948265" y="923336"/>
            <a:ext cx="3303695" cy="5047487"/>
          </a:xfrm>
        </p:spPr>
        <p:txBody>
          <a:bodyPr>
            <a:noAutofit/>
          </a:bodyPr>
          <a:lstStyle/>
          <a:p>
            <a:pPr marL="91440" indent="-91440" defTabSz="914400">
              <a:spcBef>
                <a:spcPts val="1200"/>
              </a:spcBef>
              <a:spcAft>
                <a:spcPts val="200"/>
              </a:spcAft>
              <a:buClr>
                <a:schemeClr val="accent1"/>
              </a:buClr>
              <a:buSzPct val="100000"/>
              <a:buFont typeface="Calibri" panose="020F0502020204030204" pitchFamily="34" charset="0"/>
              <a:buChar char=" "/>
            </a:pPr>
            <a:r>
              <a:rPr sz="1200" b="1" dirty="0">
                <a:solidFill>
                  <a:schemeClr val="tx1">
                    <a:lumMod val="75000"/>
                    <a:lumOff val="25000"/>
                  </a:schemeClr>
                </a:solidFill>
              </a:rPr>
              <a:t>1. Business Problem</a:t>
            </a:r>
          </a:p>
          <a:p>
            <a:pPr marL="91440" indent="-91440" defTabSz="914400">
              <a:spcBef>
                <a:spcPts val="1200"/>
              </a:spcBef>
              <a:spcAft>
                <a:spcPts val="200"/>
              </a:spcAft>
              <a:buClr>
                <a:schemeClr val="accent1"/>
              </a:buClr>
              <a:buSzPct val="100000"/>
              <a:buFont typeface="Calibri" panose="020F0502020204030204" pitchFamily="34" charset="0"/>
              <a:buChar char=" "/>
            </a:pPr>
            <a:r>
              <a:rPr sz="1200" b="1" dirty="0">
                <a:solidFill>
                  <a:schemeClr val="tx1">
                    <a:lumMod val="75000"/>
                    <a:lumOff val="25000"/>
                  </a:schemeClr>
                </a:solidFill>
              </a:rPr>
              <a:t>2. Data Collection and Preprocessing</a:t>
            </a:r>
          </a:p>
          <a:p>
            <a:pPr marL="91440" indent="-91440" defTabSz="914400">
              <a:spcBef>
                <a:spcPts val="1200"/>
              </a:spcBef>
              <a:spcAft>
                <a:spcPts val="200"/>
              </a:spcAft>
              <a:buClr>
                <a:schemeClr val="accent1"/>
              </a:buClr>
              <a:buSzPct val="100000"/>
              <a:buFont typeface="Calibri" panose="020F0502020204030204" pitchFamily="34" charset="0"/>
              <a:buChar char=" "/>
            </a:pPr>
            <a:r>
              <a:rPr sz="1200" b="1" dirty="0">
                <a:solidFill>
                  <a:schemeClr val="tx1">
                    <a:lumMod val="75000"/>
                    <a:lumOff val="25000"/>
                  </a:schemeClr>
                </a:solidFill>
              </a:rPr>
              <a:t>   </a:t>
            </a:r>
            <a:r>
              <a:rPr sz="1200" dirty="0">
                <a:solidFill>
                  <a:schemeClr val="tx1">
                    <a:lumMod val="75000"/>
                    <a:lumOff val="25000"/>
                  </a:schemeClr>
                </a:solidFill>
              </a:rPr>
              <a:t>- Data Cleaning</a:t>
            </a:r>
          </a:p>
          <a:p>
            <a:pPr marL="91440" indent="-91440" defTabSz="914400">
              <a:spcBef>
                <a:spcPts val="1200"/>
              </a:spcBef>
              <a:spcAft>
                <a:spcPts val="200"/>
              </a:spcAft>
              <a:buClr>
                <a:schemeClr val="accent1"/>
              </a:buClr>
              <a:buSzPct val="100000"/>
              <a:buFont typeface="Calibri" panose="020F0502020204030204" pitchFamily="34" charset="0"/>
              <a:buChar char=" "/>
            </a:pPr>
            <a:r>
              <a:rPr sz="1200" dirty="0">
                <a:solidFill>
                  <a:schemeClr val="tx1">
                    <a:lumMod val="75000"/>
                    <a:lumOff val="25000"/>
                  </a:schemeClr>
                </a:solidFill>
              </a:rPr>
              <a:t>   - Missing Data Handling</a:t>
            </a:r>
          </a:p>
          <a:p>
            <a:pPr marL="91440" indent="-91440" defTabSz="914400">
              <a:spcBef>
                <a:spcPts val="1200"/>
              </a:spcBef>
              <a:spcAft>
                <a:spcPts val="200"/>
              </a:spcAft>
              <a:buClr>
                <a:schemeClr val="accent1"/>
              </a:buClr>
              <a:buSzPct val="100000"/>
              <a:buFont typeface="Calibri" panose="020F0502020204030204" pitchFamily="34" charset="0"/>
              <a:buChar char=" "/>
            </a:pPr>
            <a:r>
              <a:rPr sz="1200" dirty="0">
                <a:solidFill>
                  <a:schemeClr val="tx1">
                    <a:lumMod val="75000"/>
                    <a:lumOff val="25000"/>
                  </a:schemeClr>
                </a:solidFill>
              </a:rPr>
              <a:t>   - Merging the Datasets</a:t>
            </a:r>
          </a:p>
          <a:p>
            <a:pPr marL="91440" indent="-91440" defTabSz="914400">
              <a:spcBef>
                <a:spcPts val="1200"/>
              </a:spcBef>
              <a:spcAft>
                <a:spcPts val="200"/>
              </a:spcAft>
              <a:buClr>
                <a:schemeClr val="accent1"/>
              </a:buClr>
              <a:buSzPct val="100000"/>
              <a:buFont typeface="Calibri" panose="020F0502020204030204" pitchFamily="34" charset="0"/>
              <a:buChar char=" "/>
            </a:pPr>
            <a:r>
              <a:rPr sz="1200" b="1" dirty="0">
                <a:solidFill>
                  <a:schemeClr val="tx1">
                    <a:lumMod val="75000"/>
                    <a:lumOff val="25000"/>
                  </a:schemeClr>
                </a:solidFill>
              </a:rPr>
              <a:t>3. Exploratory Data Analysis</a:t>
            </a:r>
          </a:p>
          <a:p>
            <a:pPr marL="91440" indent="-91440" defTabSz="914400">
              <a:spcBef>
                <a:spcPts val="1200"/>
              </a:spcBef>
              <a:spcAft>
                <a:spcPts val="200"/>
              </a:spcAft>
              <a:buClr>
                <a:schemeClr val="accent1"/>
              </a:buClr>
              <a:buSzPct val="100000"/>
              <a:buFont typeface="Calibri" panose="020F0502020204030204" pitchFamily="34" charset="0"/>
              <a:buChar char=" "/>
            </a:pPr>
            <a:r>
              <a:rPr sz="1200" dirty="0">
                <a:solidFill>
                  <a:schemeClr val="tx1">
                    <a:lumMod val="75000"/>
                    <a:lumOff val="25000"/>
                  </a:schemeClr>
                </a:solidFill>
              </a:rPr>
              <a:t>   - Hypotheses</a:t>
            </a:r>
          </a:p>
          <a:p>
            <a:pPr marL="91440" indent="-91440" defTabSz="914400">
              <a:spcBef>
                <a:spcPts val="1200"/>
              </a:spcBef>
              <a:spcAft>
                <a:spcPts val="200"/>
              </a:spcAft>
              <a:buClr>
                <a:schemeClr val="accent1"/>
              </a:buClr>
              <a:buSzPct val="100000"/>
              <a:buFont typeface="Calibri" panose="020F0502020204030204" pitchFamily="34" charset="0"/>
              <a:buChar char=" "/>
            </a:pPr>
            <a:r>
              <a:rPr sz="1200" dirty="0">
                <a:solidFill>
                  <a:schemeClr val="tx1">
                    <a:lumMod val="75000"/>
                    <a:lumOff val="25000"/>
                  </a:schemeClr>
                </a:solidFill>
              </a:rPr>
              <a:t>   - Categorical Features</a:t>
            </a:r>
          </a:p>
          <a:p>
            <a:pPr marL="91440" indent="-91440" defTabSz="914400">
              <a:spcBef>
                <a:spcPts val="1200"/>
              </a:spcBef>
              <a:spcAft>
                <a:spcPts val="200"/>
              </a:spcAft>
              <a:buClr>
                <a:schemeClr val="accent1"/>
              </a:buClr>
              <a:buSzPct val="100000"/>
              <a:buFont typeface="Calibri" panose="020F0502020204030204" pitchFamily="34" charset="0"/>
              <a:buChar char=" "/>
            </a:pPr>
            <a:r>
              <a:rPr sz="1200" dirty="0">
                <a:solidFill>
                  <a:schemeClr val="tx1">
                    <a:lumMod val="75000"/>
                    <a:lumOff val="25000"/>
                  </a:schemeClr>
                </a:solidFill>
              </a:rPr>
              <a:t>   - Continuous Features</a:t>
            </a:r>
          </a:p>
          <a:p>
            <a:pPr marL="91440" indent="-91440" defTabSz="914400">
              <a:spcBef>
                <a:spcPts val="1200"/>
              </a:spcBef>
              <a:spcAft>
                <a:spcPts val="200"/>
              </a:spcAft>
              <a:buClr>
                <a:schemeClr val="accent1"/>
              </a:buClr>
              <a:buSzPct val="100000"/>
              <a:buFont typeface="Calibri" panose="020F0502020204030204" pitchFamily="34" charset="0"/>
              <a:buChar char=" "/>
            </a:pPr>
            <a:r>
              <a:rPr sz="1200" dirty="0">
                <a:solidFill>
                  <a:schemeClr val="tx1">
                    <a:lumMod val="75000"/>
                    <a:lumOff val="25000"/>
                  </a:schemeClr>
                </a:solidFill>
              </a:rPr>
              <a:t>   - EDA Conclusion and Validating Hypotheses</a:t>
            </a:r>
            <a:endParaRPr lang="en-US" sz="1200" dirty="0">
              <a:solidFill>
                <a:schemeClr val="tx1">
                  <a:lumMod val="75000"/>
                  <a:lumOff val="25000"/>
                </a:schemeClr>
              </a:solidFill>
            </a:endParaRPr>
          </a:p>
          <a:p>
            <a:pPr marL="91440" indent="-91440" defTabSz="914400">
              <a:spcBef>
                <a:spcPts val="1200"/>
              </a:spcBef>
              <a:spcAft>
                <a:spcPts val="200"/>
              </a:spcAft>
              <a:buClr>
                <a:schemeClr val="accent1"/>
              </a:buClr>
              <a:buSzPct val="100000"/>
              <a:buFont typeface="Calibri" panose="020F0502020204030204" pitchFamily="34" charset="0"/>
              <a:buChar char=" "/>
            </a:pPr>
            <a:r>
              <a:rPr lang="en-US" sz="1200" b="1" dirty="0">
                <a:solidFill>
                  <a:schemeClr val="tx1">
                    <a:lumMod val="75000"/>
                    <a:lumOff val="25000"/>
                  </a:schemeClr>
                </a:solidFill>
              </a:rPr>
              <a:t>4. Data Manipulation</a:t>
            </a:r>
          </a:p>
          <a:p>
            <a:pPr marL="91440" indent="-91440" defTabSz="914400">
              <a:spcBef>
                <a:spcPts val="1200"/>
              </a:spcBef>
              <a:spcAft>
                <a:spcPts val="200"/>
              </a:spcAft>
              <a:buClr>
                <a:schemeClr val="accent1"/>
              </a:buClr>
              <a:buSzPct val="100000"/>
              <a:buFont typeface="Calibri" panose="020F0502020204030204" pitchFamily="34" charset="0"/>
              <a:buChar char=" "/>
            </a:pPr>
            <a:r>
              <a:rPr lang="en-US" sz="1200" dirty="0">
                <a:solidFill>
                  <a:schemeClr val="tx1">
                    <a:lumMod val="75000"/>
                    <a:lumOff val="25000"/>
                  </a:schemeClr>
                </a:solidFill>
              </a:rPr>
              <a:t>   - Feature Engineering</a:t>
            </a:r>
          </a:p>
          <a:p>
            <a:pPr marL="91440" indent="-91440" defTabSz="914400">
              <a:spcBef>
                <a:spcPts val="1200"/>
              </a:spcBef>
              <a:spcAft>
                <a:spcPts val="200"/>
              </a:spcAft>
              <a:buClr>
                <a:schemeClr val="accent1"/>
              </a:buClr>
              <a:buSzPct val="100000"/>
              <a:buFont typeface="Calibri" panose="020F0502020204030204" pitchFamily="34" charset="0"/>
              <a:buChar char=" "/>
            </a:pPr>
            <a:r>
              <a:rPr lang="en-US" sz="1200" dirty="0">
                <a:solidFill>
                  <a:schemeClr val="tx1">
                    <a:lumMod val="75000"/>
                    <a:lumOff val="25000"/>
                  </a:schemeClr>
                </a:solidFill>
              </a:rPr>
              <a:t>   - Outlier Detection and Treatment</a:t>
            </a:r>
          </a:p>
          <a:p>
            <a:pPr marL="91440" indent="-91440" defTabSz="914400">
              <a:spcBef>
                <a:spcPts val="1200"/>
              </a:spcBef>
              <a:spcAft>
                <a:spcPts val="200"/>
              </a:spcAft>
              <a:buClr>
                <a:schemeClr val="accent1"/>
              </a:buClr>
              <a:buSzPct val="100000"/>
              <a:buFont typeface="Calibri" panose="020F0502020204030204" pitchFamily="34" charset="0"/>
              <a:buChar char=" "/>
            </a:pPr>
            <a:r>
              <a:rPr lang="en-US" sz="1200" dirty="0">
                <a:solidFill>
                  <a:schemeClr val="tx1">
                    <a:lumMod val="75000"/>
                    <a:lumOff val="25000"/>
                  </a:schemeClr>
                </a:solidFill>
              </a:rPr>
              <a:t>   - Feature Scaling</a:t>
            </a:r>
          </a:p>
          <a:p>
            <a:pPr marL="91440" indent="-91440" defTabSz="914400">
              <a:spcBef>
                <a:spcPts val="1200"/>
              </a:spcBef>
              <a:spcAft>
                <a:spcPts val="200"/>
              </a:spcAft>
              <a:buClr>
                <a:schemeClr val="accent1"/>
              </a:buClr>
              <a:buSzPct val="100000"/>
              <a:buFont typeface="Calibri" panose="020F0502020204030204" pitchFamily="34" charset="0"/>
              <a:buChar char=" "/>
            </a:pPr>
            <a:r>
              <a:rPr lang="en-US" sz="1200" dirty="0">
                <a:solidFill>
                  <a:schemeClr val="tx1">
                    <a:lumMod val="75000"/>
                    <a:lumOff val="25000"/>
                  </a:schemeClr>
                </a:solidFill>
              </a:rPr>
              <a:t>   - Categorical Data Encoding</a:t>
            </a:r>
          </a:p>
          <a:p>
            <a:endParaRPr sz="1200" dirty="0"/>
          </a:p>
        </p:txBody>
      </p:sp>
      <p:sp>
        <p:nvSpPr>
          <p:cNvPr id="4" name="TextBox 3"/>
          <p:cNvSpPr txBox="1"/>
          <p:nvPr/>
        </p:nvSpPr>
        <p:spPr>
          <a:xfrm>
            <a:off x="4480560" y="923336"/>
            <a:ext cx="4304127" cy="4271939"/>
          </a:xfrm>
          <a:prstGeom prst="rect">
            <a:avLst/>
          </a:prstGeom>
          <a:noFill/>
        </p:spPr>
        <p:txBody>
          <a:bodyPr wrap="none" rtlCol="0">
            <a:spAutoFit/>
          </a:bodyPr>
          <a:lstStyle/>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sz="1200" b="1" dirty="0" smtClean="0">
                <a:solidFill>
                  <a:schemeClr val="tx1">
                    <a:lumMod val="75000"/>
                    <a:lumOff val="25000"/>
                  </a:schemeClr>
                </a:solidFill>
              </a:rPr>
              <a:t>5</a:t>
            </a:r>
            <a:r>
              <a:rPr lang="en-US" sz="1200" b="1" dirty="0">
                <a:solidFill>
                  <a:schemeClr val="tx1">
                    <a:lumMod val="75000"/>
                    <a:lumOff val="25000"/>
                  </a:schemeClr>
                </a:solidFill>
              </a:rPr>
              <a:t>. Modeling</a:t>
            </a:r>
          </a:p>
          <a:p>
            <a:pPr marL="91440" lvl="1"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sz="1200" dirty="0" smtClean="0">
                <a:solidFill>
                  <a:schemeClr val="tx1">
                    <a:lumMod val="75000"/>
                    <a:lumOff val="25000"/>
                  </a:schemeClr>
                </a:solidFill>
              </a:rPr>
              <a:t> - Train Test Split</a:t>
            </a:r>
          </a:p>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sz="1200" dirty="0" smtClean="0">
                <a:solidFill>
                  <a:schemeClr val="tx1">
                    <a:lumMod val="75000"/>
                    <a:lumOff val="25000"/>
                  </a:schemeClr>
                </a:solidFill>
              </a:rPr>
              <a:t> - Baseline Model - Decision Tree</a:t>
            </a:r>
          </a:p>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sz="1200" dirty="0" smtClean="0">
                <a:solidFill>
                  <a:schemeClr val="tx1">
                    <a:lumMod val="75000"/>
                    <a:lumOff val="25000"/>
                  </a:schemeClr>
                </a:solidFill>
              </a:rPr>
              <a:t>  - Random Forest Model</a:t>
            </a:r>
          </a:p>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sz="1200" dirty="0" smtClean="0">
                <a:solidFill>
                  <a:schemeClr val="tx1">
                    <a:lumMod val="75000"/>
                    <a:lumOff val="25000"/>
                  </a:schemeClr>
                </a:solidFill>
              </a:rPr>
              <a:t>  - Random Forest </a:t>
            </a:r>
            <a:r>
              <a:rPr lang="en-US" sz="1200" dirty="0" err="1" smtClean="0">
                <a:solidFill>
                  <a:schemeClr val="tx1">
                    <a:lumMod val="75000"/>
                    <a:lumOff val="25000"/>
                  </a:schemeClr>
                </a:solidFill>
              </a:rPr>
              <a:t>Hyperparameter</a:t>
            </a:r>
            <a:r>
              <a:rPr lang="en-US" sz="1200" dirty="0" smtClean="0">
                <a:solidFill>
                  <a:schemeClr val="tx1">
                    <a:lumMod val="75000"/>
                    <a:lumOff val="25000"/>
                  </a:schemeClr>
                </a:solidFill>
              </a:rPr>
              <a:t> Tuning</a:t>
            </a:r>
          </a:p>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sz="1200" dirty="0" smtClean="0">
                <a:solidFill>
                  <a:schemeClr val="tx1">
                    <a:lumMod val="75000"/>
                    <a:lumOff val="25000"/>
                  </a:schemeClr>
                </a:solidFill>
              </a:rPr>
              <a:t>   - Random Forest Feature Importance</a:t>
            </a:r>
          </a:p>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sz="1200" b="1" dirty="0" smtClean="0">
                <a:solidFill>
                  <a:schemeClr val="tx1">
                    <a:lumMod val="75000"/>
                    <a:lumOff val="25000"/>
                  </a:schemeClr>
                </a:solidFill>
              </a:rPr>
              <a:t>6</a:t>
            </a:r>
            <a:r>
              <a:rPr lang="en-US" sz="1200" b="1" dirty="0">
                <a:solidFill>
                  <a:schemeClr val="tx1">
                    <a:lumMod val="75000"/>
                    <a:lumOff val="25000"/>
                  </a:schemeClr>
                </a:solidFill>
              </a:rPr>
              <a:t>. Model Performance and Evaluation</a:t>
            </a:r>
          </a:p>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sz="1200" dirty="0">
                <a:solidFill>
                  <a:schemeClr val="tx1">
                    <a:lumMod val="75000"/>
                    <a:lumOff val="25000"/>
                  </a:schemeClr>
                </a:solidFill>
              </a:rPr>
              <a:t>   - Visualizing Model Performances</a:t>
            </a:r>
          </a:p>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sz="1200" dirty="0">
                <a:solidFill>
                  <a:schemeClr val="tx1">
                    <a:lumMod val="75000"/>
                    <a:lumOff val="25000"/>
                  </a:schemeClr>
                </a:solidFill>
              </a:rPr>
              <a:t>   - Random Forest </a:t>
            </a:r>
            <a:r>
              <a:rPr lang="en-US" sz="1200" dirty="0" err="1">
                <a:solidFill>
                  <a:schemeClr val="tx1">
                    <a:lumMod val="75000"/>
                    <a:lumOff val="25000"/>
                  </a:schemeClr>
                </a:solidFill>
              </a:rPr>
              <a:t>vs</a:t>
            </a:r>
            <a:r>
              <a:rPr lang="en-US" sz="1200" dirty="0">
                <a:solidFill>
                  <a:schemeClr val="tx1">
                    <a:lumMod val="75000"/>
                    <a:lumOff val="25000"/>
                  </a:schemeClr>
                </a:solidFill>
              </a:rPr>
              <a:t> Baseline Model</a:t>
            </a:r>
          </a:p>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sz="1200" dirty="0">
                <a:solidFill>
                  <a:schemeClr val="tx1">
                    <a:lumMod val="75000"/>
                    <a:lumOff val="25000"/>
                  </a:schemeClr>
                </a:solidFill>
              </a:rPr>
              <a:t>   - Random Forest Tuned </a:t>
            </a:r>
            <a:r>
              <a:rPr lang="en-US" sz="1200" dirty="0" err="1">
                <a:solidFill>
                  <a:schemeClr val="tx1">
                    <a:lumMod val="75000"/>
                    <a:lumOff val="25000"/>
                  </a:schemeClr>
                </a:solidFill>
              </a:rPr>
              <a:t>vs</a:t>
            </a:r>
            <a:r>
              <a:rPr lang="en-US" sz="1200" dirty="0">
                <a:solidFill>
                  <a:schemeClr val="tx1">
                    <a:lumMod val="75000"/>
                    <a:lumOff val="25000"/>
                  </a:schemeClr>
                </a:solidFill>
              </a:rPr>
              <a:t> Baseline and Random Forest Models</a:t>
            </a:r>
          </a:p>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sz="1200" b="1" dirty="0">
                <a:solidFill>
                  <a:schemeClr val="tx1">
                    <a:lumMod val="75000"/>
                    <a:lumOff val="25000"/>
                  </a:schemeClr>
                </a:solidFill>
              </a:rPr>
              <a:t>7. Store wise Sales Predictions</a:t>
            </a:r>
          </a:p>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sz="1200" b="1" dirty="0">
                <a:solidFill>
                  <a:schemeClr val="tx1">
                    <a:lumMod val="75000"/>
                    <a:lumOff val="25000"/>
                  </a:schemeClr>
                </a:solidFill>
              </a:rPr>
              <a:t>8. Conclusion and Recommendations</a:t>
            </a:r>
          </a:p>
          <a:p>
            <a:endParaRPr lang="en-US" sz="1200" dirty="0"/>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7656"/>
            <a:ext cx="7886700" cy="1325563"/>
          </a:xfrm>
        </p:spPr>
        <p:txBody>
          <a:bodyPr>
            <a:normAutofit/>
          </a:bodyPr>
          <a:lstStyle/>
          <a:p>
            <a:r>
              <a:rPr sz="4400" dirty="0"/>
              <a:t>Exploratory Data Analysis</a:t>
            </a:r>
          </a:p>
        </p:txBody>
      </p:sp>
      <p:sp>
        <p:nvSpPr>
          <p:cNvPr id="3" name="Content Placeholder 2"/>
          <p:cNvSpPr>
            <a:spLocks noGrp="1"/>
          </p:cNvSpPr>
          <p:nvPr>
            <p:ph idx="1"/>
          </p:nvPr>
        </p:nvSpPr>
        <p:spPr>
          <a:xfrm>
            <a:off x="0" y="902080"/>
            <a:ext cx="4041648" cy="5955920"/>
          </a:xfrm>
        </p:spPr>
        <p:txBody>
          <a:bodyPr>
            <a:normAutofit fontScale="62500" lnSpcReduction="20000"/>
          </a:bodyPr>
          <a:lstStyle/>
          <a:p>
            <a:pPr marL="0" indent="0">
              <a:buNone/>
            </a:pPr>
            <a:r>
              <a:rPr lang="en-US" b="1" u="sng" dirty="0" smtClean="0"/>
              <a:t>Distributions </a:t>
            </a:r>
            <a:r>
              <a:rPr lang="en-US" b="1" u="sng" dirty="0"/>
              <a:t>of Key Features:</a:t>
            </a:r>
            <a:endParaRPr lang="en-US" u="sng" dirty="0"/>
          </a:p>
          <a:p>
            <a:r>
              <a:rPr lang="en-US" b="1" dirty="0"/>
              <a:t>Lever Position:</a:t>
            </a:r>
            <a:r>
              <a:rPr lang="en-US" dirty="0"/>
              <a:t> The distribution is fairly uniform across different positions, indicating balanced usage.</a:t>
            </a:r>
          </a:p>
          <a:p>
            <a:r>
              <a:rPr lang="en-US" b="1" dirty="0"/>
              <a:t>Ship Speed (v):</a:t>
            </a:r>
            <a:r>
              <a:rPr lang="en-US" dirty="0"/>
              <a:t> Shows a multimodal distribution with peaks around certain speeds, suggesting operational preferences or constraints.</a:t>
            </a:r>
          </a:p>
          <a:p>
            <a:r>
              <a:rPr lang="en-US" b="1" dirty="0"/>
              <a:t>GT Shaft Torque (GTT):</a:t>
            </a:r>
            <a:r>
              <a:rPr lang="en-US" dirty="0"/>
              <a:t> Also exhibits a multimodal distribution, aligning with varying operational states.</a:t>
            </a:r>
          </a:p>
          <a:p>
            <a:r>
              <a:rPr lang="en-US" b="1" dirty="0"/>
              <a:t>GT Rate of Revolutions (</a:t>
            </a:r>
            <a:r>
              <a:rPr lang="en-US" b="1" dirty="0" err="1"/>
              <a:t>GTn</a:t>
            </a:r>
            <a:r>
              <a:rPr lang="en-US" b="1" dirty="0"/>
              <a:t>):</a:t>
            </a:r>
            <a:r>
              <a:rPr lang="en-US" dirty="0"/>
              <a:t> Indicates common operating ranges with several peaks.</a:t>
            </a:r>
          </a:p>
          <a:p>
            <a:r>
              <a:rPr lang="en-US" b="1" dirty="0"/>
              <a:t>GG Rate of Revolutions (</a:t>
            </a:r>
            <a:r>
              <a:rPr lang="en-US" b="1" dirty="0" err="1"/>
              <a:t>GGn</a:t>
            </a:r>
            <a:r>
              <a:rPr lang="en-US" b="1" dirty="0"/>
              <a:t>):</a:t>
            </a:r>
            <a:r>
              <a:rPr lang="en-US" dirty="0"/>
              <a:t> Shows a similar pattern to GT revolutions, highlighting coordinated operation.</a:t>
            </a:r>
          </a:p>
          <a:p>
            <a:r>
              <a:rPr lang="en-US" b="1" dirty="0"/>
              <a:t>Propeller Torques (</a:t>
            </a:r>
            <a:r>
              <a:rPr lang="en-US" b="1" dirty="0" err="1"/>
              <a:t>Ts</a:t>
            </a:r>
            <a:r>
              <a:rPr lang="en-US" b="1" dirty="0"/>
              <a:t> and </a:t>
            </a:r>
            <a:r>
              <a:rPr lang="en-US" b="1" dirty="0" err="1"/>
              <a:t>Tp</a:t>
            </a:r>
            <a:r>
              <a:rPr lang="en-US" b="1" dirty="0"/>
              <a:t>):</a:t>
            </a:r>
            <a:r>
              <a:rPr lang="en-US" dirty="0"/>
              <a:t> Both distributions show diverse operational states.</a:t>
            </a:r>
          </a:p>
          <a:p>
            <a:r>
              <a:rPr lang="en-US" b="1" dirty="0"/>
              <a:t>Temperatures (T48 and T2):</a:t>
            </a:r>
            <a:r>
              <a:rPr lang="en-US" dirty="0"/>
              <a:t> High peaks suggest frequent operations at specific temperature ranges.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3632" y="591184"/>
            <a:ext cx="5303521" cy="626681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7656"/>
            <a:ext cx="7886700" cy="1325563"/>
          </a:xfrm>
        </p:spPr>
        <p:txBody>
          <a:bodyPr/>
          <a:lstStyle/>
          <a:p>
            <a:r>
              <a:rPr lang="en-US" dirty="0"/>
              <a:t>Scatter Plot </a:t>
            </a:r>
            <a:r>
              <a:rPr lang="en-US" dirty="0" smtClean="0"/>
              <a:t>Analysis</a:t>
            </a:r>
            <a:endParaRPr lang="en-US" dirty="0"/>
          </a:p>
        </p:txBody>
      </p:sp>
      <p:sp>
        <p:nvSpPr>
          <p:cNvPr id="3" name="Content Placeholder 2"/>
          <p:cNvSpPr>
            <a:spLocks noGrp="1"/>
          </p:cNvSpPr>
          <p:nvPr>
            <p:ph idx="1"/>
          </p:nvPr>
        </p:nvSpPr>
        <p:spPr>
          <a:xfrm>
            <a:off x="0" y="545464"/>
            <a:ext cx="4096512" cy="6312535"/>
          </a:xfrm>
        </p:spPr>
        <p:txBody>
          <a:bodyPr>
            <a:normAutofit fontScale="70000" lnSpcReduction="20000"/>
          </a:bodyPr>
          <a:lstStyle/>
          <a:p>
            <a:r>
              <a:rPr lang="en-US" b="1" dirty="0" smtClean="0"/>
              <a:t>GT </a:t>
            </a:r>
            <a:r>
              <a:rPr lang="en-US" b="1" dirty="0"/>
              <a:t>Compressor Inlet vs. Outlet Air Temperature:</a:t>
            </a:r>
            <a:r>
              <a:rPr lang="en-US" dirty="0"/>
              <a:t> Shows a linear relationship indicating consistent temperature transformation.</a:t>
            </a:r>
          </a:p>
          <a:p>
            <a:r>
              <a:rPr lang="en-US" b="1" dirty="0"/>
              <a:t>GG Rate of Revolutions vs. GT Rate of Revolutions:</a:t>
            </a:r>
            <a:r>
              <a:rPr lang="en-US" dirty="0"/>
              <a:t> Displays a strong correlation, reflecting synchronized operation.</a:t>
            </a:r>
          </a:p>
          <a:p>
            <a:r>
              <a:rPr lang="en-US" b="1" dirty="0"/>
              <a:t>Lever Position vs. GT Shaft Torque:</a:t>
            </a:r>
            <a:r>
              <a:rPr lang="en-US" dirty="0"/>
              <a:t> A positive trend showing increased torque with higher lever positions.</a:t>
            </a:r>
          </a:p>
          <a:p>
            <a:r>
              <a:rPr lang="en-US" b="1" dirty="0"/>
              <a:t>Fuel Flow vs. GT Rate of Revolutions:</a:t>
            </a:r>
            <a:r>
              <a:rPr lang="en-US" dirty="0"/>
              <a:t> Indicates higher fuel flow with increased revolutions, demonstrating expected operational behavior.</a:t>
            </a:r>
          </a:p>
          <a:p>
            <a:r>
              <a:rPr lang="en-US" b="1" dirty="0"/>
              <a:t>Ship Speed vs. GT Rate of Revolutions:</a:t>
            </a:r>
            <a:r>
              <a:rPr lang="en-US" dirty="0"/>
              <a:t> A clear linear relationship, confirming that higher ship speeds require more revolutions.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6511" y="338328"/>
            <a:ext cx="5047489" cy="6519670"/>
          </a:xfrm>
          <a:prstGeom prst="rect">
            <a:avLst/>
          </a:prstGeom>
        </p:spPr>
      </p:pic>
    </p:spTree>
    <p:extLst>
      <p:ext uri="{BB962C8B-B14F-4D97-AF65-F5344CB8AC3E}">
        <p14:creationId xmlns:p14="http://schemas.microsoft.com/office/powerpoint/2010/main" val="2385918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8104"/>
            <a:ext cx="7886700" cy="1325563"/>
          </a:xfrm>
        </p:spPr>
        <p:txBody>
          <a:bodyPr/>
          <a:lstStyle/>
          <a:p>
            <a:r>
              <a:rPr lang="en-US" dirty="0"/>
              <a:t>Correlation </a:t>
            </a:r>
            <a:r>
              <a:rPr lang="en-US" dirty="0" err="1"/>
              <a:t>Heatmap</a:t>
            </a:r>
            <a:endParaRPr lang="en-US" dirty="0"/>
          </a:p>
        </p:txBody>
      </p:sp>
      <p:sp>
        <p:nvSpPr>
          <p:cNvPr id="4" name="Rectangle 1"/>
          <p:cNvSpPr>
            <a:spLocks noGrp="1" noChangeArrowheads="1"/>
          </p:cNvSpPr>
          <p:nvPr>
            <p:ph idx="1"/>
          </p:nvPr>
        </p:nvSpPr>
        <p:spPr bwMode="auto">
          <a:xfrm>
            <a:off x="-1" y="1143197"/>
            <a:ext cx="4471417"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ClrTx/>
              <a:buSzTx/>
              <a:buFont typeface="Arial" panose="020B0604020202020204" pitchFamily="34" charset="0"/>
              <a:buChar char="•"/>
            </a:pPr>
            <a:r>
              <a:rPr lang="en-US" sz="1200" dirty="0"/>
              <a:t>The correlation </a:t>
            </a:r>
            <a:r>
              <a:rPr lang="en-US" sz="1200" dirty="0" err="1"/>
              <a:t>heatmap</a:t>
            </a:r>
            <a:r>
              <a:rPr lang="en-US" sz="1200" dirty="0"/>
              <a:t> illustrates the relationships between various features in the dataset, helping us identify strong, moderate, and weak correlations. </a:t>
            </a:r>
            <a:endParaRPr lang="en-US" sz="1200" dirty="0" smtClean="0"/>
          </a:p>
          <a:p>
            <a:pPr eaLnBrk="0" fontAlgn="base" hangingPunct="0">
              <a:lnSpc>
                <a:spcPct val="100000"/>
              </a:lnSpc>
              <a:spcBef>
                <a:spcPct val="0"/>
              </a:spcBef>
              <a:spcAft>
                <a:spcPct val="0"/>
              </a:spcAft>
              <a:buClrTx/>
              <a:buSzTx/>
              <a:buFont typeface="Arial" panose="020B0604020202020204" pitchFamily="34" charset="0"/>
              <a:buChar char="•"/>
            </a:pPr>
            <a:r>
              <a:rPr lang="en-US" sz="1200" dirty="0" smtClean="0"/>
              <a:t>These </a:t>
            </a:r>
            <a:r>
              <a:rPr lang="en-US" sz="1200" dirty="0"/>
              <a:t>insights are crucial for understanding feature dependencies and their impact on the predictive model.</a:t>
            </a:r>
          </a:p>
          <a:p>
            <a:pPr marL="0" marR="0" lvl="0" indent="0" algn="l" defTabSz="914400" rtl="0" eaLnBrk="0" fontAlgn="base" latinLnBrk="0" hangingPunct="0">
              <a:lnSpc>
                <a:spcPct val="100000"/>
              </a:lnSpc>
              <a:spcBef>
                <a:spcPct val="0"/>
              </a:spcBef>
              <a:spcAft>
                <a:spcPct val="0"/>
              </a:spcAft>
              <a:buClrTx/>
              <a:buSzTx/>
              <a:buNone/>
              <a:tabLst/>
            </a:pPr>
            <a:endParaRPr kumimoji="0" lang="en-US" sz="12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sz="1200" b="1" i="0" u="none" strike="noStrike" cap="none" normalizeH="0" baseline="0" dirty="0" smtClean="0">
                <a:ln>
                  <a:noFill/>
                </a:ln>
                <a:solidFill>
                  <a:schemeClr val="tx1"/>
                </a:solidFill>
                <a:effectLst/>
              </a:rPr>
              <a:t>Strong Positive Correlations:</a:t>
            </a:r>
            <a:endParaRPr kumimoji="0" 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rPr>
              <a:t>Lever Position, Ship Speed, and GT Shaft Torque:</a:t>
            </a:r>
            <a:r>
              <a:rPr kumimoji="0" lang="en-US" sz="1200" b="0" i="0" u="none" strike="noStrike" cap="none" normalizeH="0" baseline="0" dirty="0" smtClean="0">
                <a:ln>
                  <a:noFill/>
                </a:ln>
                <a:solidFill>
                  <a:schemeClr val="tx1"/>
                </a:solidFill>
                <a:effectLst/>
              </a:rPr>
              <a:t> Higher lever positions result in increased ship speed and GT shaft torque.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rPr>
              <a:t>GT and GG Rates of Revolutions:</a:t>
            </a:r>
            <a:r>
              <a:rPr kumimoji="0" lang="en-US" sz="1200" b="0" i="0" u="none" strike="noStrike" cap="none" normalizeH="0" baseline="0" dirty="0" smtClean="0">
                <a:ln>
                  <a:noFill/>
                </a:ln>
                <a:solidFill>
                  <a:schemeClr val="tx1"/>
                </a:solidFill>
                <a:effectLst/>
              </a:rPr>
              <a:t> These features are synchronized, indicating strong operational linkage.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rPr>
              <a:t>Moderate Positive Correlations:</a:t>
            </a:r>
            <a:endParaRPr kumimoji="0" 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rPr>
              <a:t>Temperatures:</a:t>
            </a:r>
            <a:r>
              <a:rPr kumimoji="0" lang="en-US" sz="1200" b="0" i="0" u="none" strike="noStrike" cap="none" normalizeH="0" baseline="0" dirty="0" smtClean="0">
                <a:ln>
                  <a:noFill/>
                </a:ln>
                <a:solidFill>
                  <a:schemeClr val="tx1"/>
                </a:solidFill>
                <a:effectLst/>
              </a:rPr>
              <a:t> Various temperature measurements show moderate correlations, indicating consistent thermal behavior.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rPr>
              <a:t>Pressures and Torque:</a:t>
            </a:r>
            <a:r>
              <a:rPr kumimoji="0" lang="en-US" sz="1200" b="0" i="0" u="none" strike="noStrike" cap="none" normalizeH="0" baseline="0" dirty="0" smtClean="0">
                <a:ln>
                  <a:noFill/>
                </a:ln>
                <a:solidFill>
                  <a:schemeClr val="tx1"/>
                </a:solidFill>
                <a:effectLst/>
              </a:rPr>
              <a:t> Moderate correlations highlight interdependence between pressures within the GT compressor and exhaust, and their torques.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rPr>
              <a:t>Weak or No Correlations:</a:t>
            </a:r>
            <a:endParaRPr kumimoji="0" 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rPr>
              <a:t>Decay State Coefficients:</a:t>
            </a:r>
            <a:r>
              <a:rPr kumimoji="0" lang="en-US" sz="1200" b="0" i="0" u="none" strike="noStrike" cap="none" normalizeH="0" baseline="0" dirty="0" smtClean="0">
                <a:ln>
                  <a:noFill/>
                </a:ln>
                <a:solidFill>
                  <a:schemeClr val="tx1"/>
                </a:solidFill>
                <a:effectLst/>
              </a:rPr>
              <a:t> These features have weak correlations with others, providing unique information for predictive maintenance.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rPr>
              <a:t>Impact on the Model:</a:t>
            </a:r>
            <a:endParaRPr kumimoji="0" 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rPr>
              <a:t>Redundant Features:</a:t>
            </a:r>
            <a:r>
              <a:rPr kumimoji="0" lang="en-US" sz="1200" b="0" i="0" u="none" strike="noStrike" cap="none" normalizeH="0" baseline="0" dirty="0" smtClean="0">
                <a:ln>
                  <a:noFill/>
                </a:ln>
                <a:solidFill>
                  <a:schemeClr val="tx1"/>
                </a:solidFill>
                <a:effectLst/>
              </a:rPr>
              <a:t> Highly correlated features might offer redundant information. Lever position, ship speed, and GT shaft torque are examples.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rPr>
              <a:t>Unique Features:</a:t>
            </a:r>
            <a:r>
              <a:rPr kumimoji="0" lang="en-US" sz="1200" b="0" i="0" u="none" strike="noStrike" cap="none" normalizeH="0" baseline="0" dirty="0" smtClean="0">
                <a:ln>
                  <a:noFill/>
                </a:ln>
                <a:solidFill>
                  <a:schemeClr val="tx1"/>
                </a:solidFill>
                <a:effectLst/>
              </a:rPr>
              <a:t> Weakly correlated features like decay state coefficients are valuable for model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rPr>
              <a:t>Predictive Power:</a:t>
            </a:r>
            <a:r>
              <a:rPr kumimoji="0" lang="en-US" sz="1200" b="0" i="0" u="none" strike="noStrike" cap="none" normalizeH="0" baseline="0" dirty="0" smtClean="0">
                <a:ln>
                  <a:noFill/>
                </a:ln>
                <a:solidFill>
                  <a:schemeClr val="tx1"/>
                </a:solidFill>
                <a:effectLst/>
              </a:rPr>
              <a:t> Features with strong correlations to the target variable are more impactful for predictions.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1416" y="1143196"/>
            <a:ext cx="4513387" cy="5239315"/>
          </a:xfrm>
          <a:prstGeom prst="rect">
            <a:avLst/>
          </a:prstGeom>
        </p:spPr>
      </p:pic>
    </p:spTree>
    <p:extLst>
      <p:ext uri="{BB962C8B-B14F-4D97-AF65-F5344CB8AC3E}">
        <p14:creationId xmlns:p14="http://schemas.microsoft.com/office/powerpoint/2010/main" val="33042011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449</TotalTime>
  <Words>2066</Words>
  <Application>Microsoft Office PowerPoint</Application>
  <PresentationFormat>On-screen Show (4:3)</PresentationFormat>
  <Paragraphs>176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Trebuchet MS</vt:lpstr>
      <vt:lpstr>Tw Cen MT</vt:lpstr>
      <vt:lpstr>Circuit</vt:lpstr>
      <vt:lpstr>PowerPoint Presentation</vt:lpstr>
      <vt:lpstr>Predictive Maintenance and Condition-Based Monitoring for Maritime Drive Systems</vt:lpstr>
      <vt:lpstr>Problem Statement</vt:lpstr>
      <vt:lpstr>Business Problem</vt:lpstr>
      <vt:lpstr>Data Summary</vt:lpstr>
      <vt:lpstr>Approach</vt:lpstr>
      <vt:lpstr>Exploratory Data Analysis</vt:lpstr>
      <vt:lpstr>Scatter Plot Analysis</vt:lpstr>
      <vt:lpstr>Correlation Heatmap</vt:lpstr>
      <vt:lpstr>Feature Engineering</vt:lpstr>
      <vt:lpstr>Anomaly Detection</vt:lpstr>
      <vt:lpstr>Baseline Model: Decision Tree</vt:lpstr>
      <vt:lpstr>Model Training and Evaluation</vt:lpstr>
      <vt:lpstr>Random Forest Model Performance</vt:lpstr>
      <vt:lpstr>Hyperparameter Tuning Results</vt:lpstr>
      <vt:lpstr>Feature Importance</vt:lpstr>
      <vt:lpstr>Predicted vs. Actual</vt:lpstr>
      <vt:lpstr>Conclusion and Recommendations</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Maintenance and Condition-Based Monitoring for Maritime Drive Systems</dc:title>
  <dc:subject/>
  <dc:creator/>
  <cp:keywords/>
  <dc:description>generated using python-pptx</dc:description>
  <cp:lastModifiedBy>Microsoft account</cp:lastModifiedBy>
  <cp:revision>26</cp:revision>
  <dcterms:created xsi:type="dcterms:W3CDTF">2013-01-27T09:14:16Z</dcterms:created>
  <dcterms:modified xsi:type="dcterms:W3CDTF">2024-08-04T03:42:05Z</dcterms:modified>
  <cp:category/>
</cp:coreProperties>
</file>