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sldIdLst>
    <p:sldId id="277" r:id="rId2"/>
    <p:sldId id="256" r:id="rId3"/>
    <p:sldId id="257" r:id="rId4"/>
    <p:sldId id="259" r:id="rId5"/>
    <p:sldId id="260" r:id="rId6"/>
    <p:sldId id="261" r:id="rId7"/>
    <p:sldId id="278" r:id="rId8"/>
    <p:sldId id="262" r:id="rId9"/>
    <p:sldId id="284" r:id="rId10"/>
    <p:sldId id="268" r:id="rId11"/>
    <p:sldId id="271" r:id="rId12"/>
    <p:sldId id="281" r:id="rId13"/>
    <p:sldId id="269" r:id="rId14"/>
    <p:sldId id="280" r:id="rId15"/>
    <p:sldId id="263" r:id="rId16"/>
    <p:sldId id="282" r:id="rId17"/>
    <p:sldId id="264" r:id="rId18"/>
    <p:sldId id="267" r:id="rId19"/>
    <p:sldId id="279" r:id="rId20"/>
    <p:sldId id="276"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94660"/>
  </p:normalViewPr>
  <p:slideViewPr>
    <p:cSldViewPr snapToGrid="0" snapToObjects="1">
      <p:cViewPr varScale="1">
        <p:scale>
          <a:sx n="84" d="100"/>
          <a:sy n="84" d="100"/>
        </p:scale>
        <p:origin x="1229"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19-09-2024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157049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19-09-2024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498735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19-09-2024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368509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19-09-2024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403259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19-09-2024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127556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19-09-2024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88789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19-09-2024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82199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19-09-2024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10619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19-09-2024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766937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19-09-2024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294505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19-09-2024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77067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19-09-2024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840332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19-09-2024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880071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19-09-2024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29950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19-09-2024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487679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19-09-2024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564570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19-09-2024</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849037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BCAD085-E8A6-8845-BD4E-CB4CCA059FC4}" type="datetimeFigureOut">
              <a:rPr lang="en-US" smtClean="0"/>
              <a:t>19-09-2024</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655313310"/>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531C00-EFBC-4C90-9C1E-D3DA0C84883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7E18C816-DDDA-4170-A993-4537AF5569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25261577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DFF1BE3F-64C8-4536-9F17-281EC90664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8883"/>
            <a:ext cx="9169308" cy="6866883"/>
          </a:xfrm>
        </p:spPr>
      </p:pic>
    </p:spTree>
    <p:extLst>
      <p:ext uri="{BB962C8B-B14F-4D97-AF65-F5344CB8AC3E}">
        <p14:creationId xmlns:p14="http://schemas.microsoft.com/office/powerpoint/2010/main" val="319413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5B703-1E88-46FA-A43B-D0FF7EDEB63B}"/>
              </a:ext>
            </a:extLst>
          </p:cNvPr>
          <p:cNvSpPr>
            <a:spLocks noGrp="1"/>
          </p:cNvSpPr>
          <p:nvPr>
            <p:ph type="title"/>
          </p:nvPr>
        </p:nvSpPr>
        <p:spPr>
          <a:xfrm>
            <a:off x="2122464" y="-426960"/>
            <a:ext cx="7429499" cy="1478570"/>
          </a:xfrm>
        </p:spPr>
        <p:txBody>
          <a:bodyPr/>
          <a:lstStyle/>
          <a:p>
            <a:r>
              <a:rPr lang="en-IN" b="1" u="sng" dirty="0"/>
              <a:t>Correlation Heatmap</a:t>
            </a:r>
          </a:p>
        </p:txBody>
      </p:sp>
      <p:sp>
        <p:nvSpPr>
          <p:cNvPr id="6" name="TextBox 5"/>
          <p:cNvSpPr txBox="1"/>
          <p:nvPr/>
        </p:nvSpPr>
        <p:spPr>
          <a:xfrm>
            <a:off x="0" y="807770"/>
            <a:ext cx="8951976" cy="5909310"/>
          </a:xfrm>
          <a:prstGeom prst="rect">
            <a:avLst/>
          </a:prstGeom>
          <a:noFill/>
        </p:spPr>
        <p:txBody>
          <a:bodyPr wrap="square" rtlCol="0">
            <a:spAutoFit/>
          </a:bodyPr>
          <a:lstStyle/>
          <a:p>
            <a:pPr marL="285750" lvl="0" indent="-285750" defTabSz="914400" eaLnBrk="0" fontAlgn="base" hangingPunct="0">
              <a:spcBef>
                <a:spcPct val="0"/>
              </a:spcBef>
              <a:spcAft>
                <a:spcPct val="0"/>
              </a:spcAft>
              <a:buFont typeface="Wingdings" panose="05000000000000000000" pitchFamily="2" charset="2"/>
              <a:buChar char="v"/>
            </a:pPr>
            <a:r>
              <a:rPr lang="en-US" b="1" dirty="0">
                <a:latin typeface="Arial" panose="020B0604020202020204" pitchFamily="34" charset="0"/>
                <a:cs typeface="Arial" panose="020B0604020202020204" pitchFamily="34" charset="0"/>
              </a:rPr>
              <a:t>Overview</a:t>
            </a:r>
            <a:r>
              <a:rPr lang="en-US" dirty="0">
                <a:latin typeface="Arial" panose="020B0604020202020204" pitchFamily="34" charset="0"/>
                <a:cs typeface="Arial" panose="020B0604020202020204" pitchFamily="34" charset="0"/>
              </a:rPr>
              <a:t>: This </a:t>
            </a:r>
            <a:r>
              <a:rPr lang="en-US" dirty="0" err="1">
                <a:latin typeface="Arial" panose="020B0604020202020204" pitchFamily="34" charset="0"/>
                <a:cs typeface="Arial" panose="020B0604020202020204" pitchFamily="34" charset="0"/>
              </a:rPr>
              <a:t>heatmap</a:t>
            </a:r>
            <a:r>
              <a:rPr lang="en-US" dirty="0">
                <a:latin typeface="Arial" panose="020B0604020202020204" pitchFamily="34" charset="0"/>
                <a:cs typeface="Arial" panose="020B0604020202020204" pitchFamily="34" charset="0"/>
              </a:rPr>
              <a:t> visualizes the correlation between different features in the dataset, showing how they relate to one another. The color intensity indicates the strength and direction of the correlation, with red representing positive correlations and blue representing negative correlations.</a:t>
            </a:r>
          </a:p>
          <a:p>
            <a:pPr lvl="0" defTabSz="914400" eaLnBrk="0" fontAlgn="base" hangingPunct="0">
              <a:spcBef>
                <a:spcPct val="0"/>
              </a:spcBef>
              <a:spcAft>
                <a:spcPct val="0"/>
              </a:spcAft>
            </a:pPr>
            <a:endParaRPr lang="en-US" b="1" dirty="0" smtClean="0">
              <a:latin typeface="Arial" panose="020B0604020202020204" pitchFamily="34" charset="0"/>
              <a:cs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b="1" dirty="0" smtClean="0">
                <a:latin typeface="Arial" panose="020B0604020202020204" pitchFamily="34" charset="0"/>
                <a:cs typeface="Arial" panose="020B0604020202020204" pitchFamily="34" charset="0"/>
              </a:rPr>
              <a:t>Key </a:t>
            </a:r>
            <a:r>
              <a:rPr lang="en-US" b="1" dirty="0">
                <a:latin typeface="Arial" panose="020B0604020202020204" pitchFamily="34" charset="0"/>
                <a:cs typeface="Arial" panose="020B0604020202020204" pitchFamily="34" charset="0"/>
              </a:rPr>
              <a:t>Insights</a:t>
            </a:r>
            <a:r>
              <a:rPr lang="en-US" dirty="0">
                <a:latin typeface="Arial" panose="020B0604020202020204" pitchFamily="34" charset="0"/>
                <a:cs typeface="Arial" panose="020B0604020202020204" pitchFamily="34" charset="0"/>
              </a:rPr>
              <a:t>:</a:t>
            </a:r>
          </a:p>
          <a:p>
            <a:pPr marL="285750" lvl="0" indent="-285750" defTabSz="914400" eaLnBrk="0" fontAlgn="base" hangingPunct="0">
              <a:spcBef>
                <a:spcPct val="0"/>
              </a:spcBef>
              <a:spcAft>
                <a:spcPct val="0"/>
              </a:spcAft>
              <a:buFont typeface="Wingdings" panose="05000000000000000000" pitchFamily="2" charset="2"/>
              <a:buChar char="Ø"/>
            </a:pPr>
            <a:r>
              <a:rPr lang="en-US" b="1" dirty="0">
                <a:latin typeface="Arial" panose="020B0604020202020204" pitchFamily="34" charset="0"/>
                <a:cs typeface="Arial" panose="020B0604020202020204" pitchFamily="34" charset="0"/>
              </a:rPr>
              <a:t>Strong Positive </a:t>
            </a:r>
            <a:r>
              <a:rPr lang="en-US" b="1" dirty="0" smtClean="0">
                <a:latin typeface="Arial" panose="020B0604020202020204" pitchFamily="34" charset="0"/>
                <a:cs typeface="Arial" panose="020B0604020202020204" pitchFamily="34" charset="0"/>
              </a:rPr>
              <a:t>Correlations</a:t>
            </a:r>
            <a:r>
              <a:rPr lang="en-US" dirty="0" smtClean="0">
                <a:latin typeface="Arial" panose="020B0604020202020204" pitchFamily="34" charset="0"/>
                <a:cs typeface="Arial" panose="020B0604020202020204" pitchFamily="34" charset="0"/>
              </a:rPr>
              <a:t>:</a:t>
            </a:r>
          </a:p>
          <a:p>
            <a:pPr marL="742950" lvl="1" indent="-285750" defTabSz="914400" eaLnBrk="0" fontAlgn="base" hangingPunct="0">
              <a:spcBef>
                <a:spcPct val="0"/>
              </a:spcBef>
              <a:spcAft>
                <a:spcPct val="0"/>
              </a:spcAft>
              <a:buFont typeface="Wingdings" panose="05000000000000000000" pitchFamily="2" charset="2"/>
              <a:buChar char="§"/>
            </a:pPr>
            <a:r>
              <a:rPr lang="en-US" dirty="0" err="1" smtClean="0">
                <a:latin typeface="Arial" panose="020B0604020202020204" pitchFamily="34" charset="0"/>
                <a:cs typeface="Arial" panose="020B0604020202020204" pitchFamily="34" charset="0"/>
              </a:rPr>
              <a:t>DER_mass_MMC</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 </a:t>
            </a:r>
            <a:r>
              <a:rPr lang="en-US" dirty="0" err="1">
                <a:latin typeface="Arial" panose="020B0604020202020204" pitchFamily="34" charset="0"/>
                <a:cs typeface="Arial" panose="020B0604020202020204" pitchFamily="34" charset="0"/>
              </a:rPr>
              <a:t>DER_mass_vis</a:t>
            </a:r>
            <a:r>
              <a:rPr lang="en-US" dirty="0">
                <a:latin typeface="Arial" panose="020B0604020202020204" pitchFamily="34" charset="0"/>
                <a:cs typeface="Arial" panose="020B0604020202020204" pitchFamily="34" charset="0"/>
              </a:rPr>
              <a:t> show a strong positive correlation, indicating that events with a higher visible mass also tend to have a higher combined </a:t>
            </a:r>
            <a:r>
              <a:rPr lang="en-US" dirty="0" smtClean="0">
                <a:latin typeface="Arial" panose="020B0604020202020204" pitchFamily="34" charset="0"/>
                <a:cs typeface="Arial" panose="020B0604020202020204" pitchFamily="34" charset="0"/>
              </a:rPr>
              <a:t>mass.</a:t>
            </a:r>
          </a:p>
          <a:p>
            <a:pPr marL="742950" lvl="1" indent="-285750" defTabSz="914400" eaLnBrk="0" fontAlgn="base" hangingPunct="0">
              <a:spcBef>
                <a:spcPct val="0"/>
              </a:spcBef>
              <a:spcAft>
                <a:spcPct val="0"/>
              </a:spcAft>
              <a:buFont typeface="Wingdings" panose="05000000000000000000" pitchFamily="2" charset="2"/>
              <a:buChar char="§"/>
            </a:pPr>
            <a:r>
              <a:rPr lang="en-US" dirty="0" err="1" smtClean="0">
                <a:latin typeface="Arial" panose="020B0604020202020204" pitchFamily="34" charset="0"/>
                <a:cs typeface="Arial" panose="020B0604020202020204" pitchFamily="34" charset="0"/>
              </a:rPr>
              <a:t>PRI_met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 </a:t>
            </a:r>
            <a:r>
              <a:rPr lang="en-US" dirty="0" err="1">
                <a:latin typeface="Arial" panose="020B0604020202020204" pitchFamily="34" charset="0"/>
                <a:cs typeface="Arial" panose="020B0604020202020204" pitchFamily="34" charset="0"/>
              </a:rPr>
              <a:t>PRI_met_sumet</a:t>
            </a:r>
            <a:r>
              <a:rPr lang="en-US" dirty="0">
                <a:latin typeface="Arial" panose="020B0604020202020204" pitchFamily="34" charset="0"/>
                <a:cs typeface="Arial" panose="020B0604020202020204" pitchFamily="34" charset="0"/>
              </a:rPr>
              <a:t> also exhibit a strong positive correlation, suggesting that these features capture related aspects of the event's energy.</a:t>
            </a:r>
          </a:p>
          <a:p>
            <a:pPr marL="285750" lvl="0" indent="-285750" defTabSz="914400" eaLnBrk="0" fontAlgn="base" hangingPunct="0">
              <a:spcBef>
                <a:spcPct val="0"/>
              </a:spcBef>
              <a:spcAft>
                <a:spcPct val="0"/>
              </a:spcAft>
              <a:buFont typeface="Wingdings" panose="05000000000000000000" pitchFamily="2" charset="2"/>
              <a:buChar char="Ø"/>
            </a:pPr>
            <a:r>
              <a:rPr lang="en-US" b="1" dirty="0">
                <a:latin typeface="Arial" panose="020B0604020202020204" pitchFamily="34" charset="0"/>
                <a:cs typeface="Arial" panose="020B0604020202020204" pitchFamily="34" charset="0"/>
              </a:rPr>
              <a:t>Strong Negative </a:t>
            </a:r>
            <a:r>
              <a:rPr lang="en-US" b="1" dirty="0" smtClean="0">
                <a:latin typeface="Arial" panose="020B0604020202020204" pitchFamily="34" charset="0"/>
                <a:cs typeface="Arial" panose="020B0604020202020204" pitchFamily="34" charset="0"/>
              </a:rPr>
              <a:t>Correlations</a:t>
            </a:r>
            <a:r>
              <a:rPr lang="en-US" dirty="0" smtClean="0">
                <a:latin typeface="Arial" panose="020B0604020202020204" pitchFamily="34" charset="0"/>
                <a:cs typeface="Arial" panose="020B0604020202020204" pitchFamily="34" charset="0"/>
              </a:rPr>
              <a:t>:</a:t>
            </a:r>
          </a:p>
          <a:p>
            <a:pPr marL="742950" lvl="1" indent="-285750" defTabSz="914400" eaLnBrk="0" fontAlgn="base" hangingPunct="0">
              <a:spcBef>
                <a:spcPct val="0"/>
              </a:spcBef>
              <a:spcAft>
                <a:spcPct val="0"/>
              </a:spcAft>
              <a:buFont typeface="Wingdings" panose="05000000000000000000" pitchFamily="2" charset="2"/>
              <a:buChar char="§"/>
            </a:pPr>
            <a:r>
              <a:rPr lang="en-US" dirty="0" err="1" smtClean="0">
                <a:latin typeface="Arial" panose="020B0604020202020204" pitchFamily="34" charset="0"/>
                <a:cs typeface="Arial" panose="020B0604020202020204" pitchFamily="34" charset="0"/>
              </a:rPr>
              <a:t>PRI_jet_num</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 </a:t>
            </a:r>
            <a:r>
              <a:rPr lang="en-US" dirty="0" err="1">
                <a:latin typeface="Arial" panose="020B0604020202020204" pitchFamily="34" charset="0"/>
                <a:cs typeface="Arial" panose="020B0604020202020204" pitchFamily="34" charset="0"/>
              </a:rPr>
              <a:t>PRI_met_phi</a:t>
            </a:r>
            <a:r>
              <a:rPr lang="en-US" dirty="0">
                <a:latin typeface="Arial" panose="020B0604020202020204" pitchFamily="34" charset="0"/>
                <a:cs typeface="Arial" panose="020B0604020202020204" pitchFamily="34" charset="0"/>
              </a:rPr>
              <a:t> display a notable negative correlation, indicating an inverse relationship between the number of jets and the missing transverse energy's direction.</a:t>
            </a:r>
          </a:p>
          <a:p>
            <a:pPr marL="285750" lvl="0" indent="-285750" defTabSz="914400" eaLnBrk="0" fontAlgn="base" hangingPunct="0">
              <a:spcBef>
                <a:spcPct val="0"/>
              </a:spcBef>
              <a:spcAft>
                <a:spcPct val="0"/>
              </a:spcAft>
              <a:buFont typeface="Wingdings" panose="05000000000000000000" pitchFamily="2" charset="2"/>
              <a:buChar char="Ø"/>
            </a:pPr>
            <a:r>
              <a:rPr lang="en-US" b="1" dirty="0">
                <a:latin typeface="Arial" panose="020B0604020202020204" pitchFamily="34" charset="0"/>
                <a:cs typeface="Arial" panose="020B0604020202020204" pitchFamily="34" charset="0"/>
              </a:rPr>
              <a:t>Weak Correlations with </a:t>
            </a:r>
            <a:r>
              <a:rPr lang="en-US" b="1" dirty="0" err="1" smtClean="0">
                <a:latin typeface="Arial" panose="020B0604020202020204" pitchFamily="34" charset="0"/>
                <a:cs typeface="Arial" panose="020B0604020202020204" pitchFamily="34" charset="0"/>
              </a:rPr>
              <a:t>Label_encoded</a:t>
            </a:r>
            <a:r>
              <a:rPr lang="en-US" dirty="0" smtClean="0">
                <a:latin typeface="Arial" panose="020B0604020202020204" pitchFamily="34" charset="0"/>
                <a:cs typeface="Arial" panose="020B0604020202020204" pitchFamily="34" charset="0"/>
              </a:rPr>
              <a:t>:</a:t>
            </a:r>
          </a:p>
          <a:p>
            <a:pPr marL="742950" lvl="1" indent="-285750" defTabSz="914400" eaLnBrk="0" fontAlgn="base" hangingPunct="0">
              <a:spcBef>
                <a:spcPct val="0"/>
              </a:spcBef>
              <a:spcAft>
                <a:spcPct val="0"/>
              </a:spcAft>
              <a:buFont typeface="Wingdings" panose="05000000000000000000" pitchFamily="2" charset="2"/>
              <a:buChar char="§"/>
            </a:pPr>
            <a:r>
              <a:rPr lang="en-US" dirty="0" smtClean="0">
                <a:latin typeface="Arial" panose="020B0604020202020204" pitchFamily="34" charset="0"/>
                <a:cs typeface="Arial" panose="020B0604020202020204" pitchFamily="34" charset="0"/>
              </a:rPr>
              <a:t>Most </a:t>
            </a:r>
            <a:r>
              <a:rPr lang="en-US" dirty="0">
                <a:latin typeface="Arial" panose="020B0604020202020204" pitchFamily="34" charset="0"/>
                <a:cs typeface="Arial" panose="020B0604020202020204" pitchFamily="34" charset="0"/>
              </a:rPr>
              <a:t>features exhibit weak correlation with the target variable (</a:t>
            </a:r>
            <a:r>
              <a:rPr lang="en-US" dirty="0" err="1">
                <a:latin typeface="Arial" panose="020B0604020202020204" pitchFamily="34" charset="0"/>
                <a:cs typeface="Arial" panose="020B0604020202020204" pitchFamily="34" charset="0"/>
              </a:rPr>
              <a:t>Label_encoded</a:t>
            </a:r>
            <a:r>
              <a:rPr lang="en-US" dirty="0">
                <a:latin typeface="Arial" panose="020B0604020202020204" pitchFamily="34" charset="0"/>
                <a:cs typeface="Arial" panose="020B0604020202020204" pitchFamily="34" charset="0"/>
              </a:rPr>
              <a:t>), implying that the classification task may rely on complex patterns rather than linear relationships.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58765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66163"/>
          </a:xfrm>
        </p:spPr>
      </p:pic>
    </p:spTree>
    <p:extLst>
      <p:ext uri="{BB962C8B-B14F-4D97-AF65-F5344CB8AC3E}">
        <p14:creationId xmlns:p14="http://schemas.microsoft.com/office/powerpoint/2010/main" val="2470945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26C85A-CF83-4D51-B2FC-18820E4C1CAE}"/>
              </a:ext>
            </a:extLst>
          </p:cNvPr>
          <p:cNvSpPr>
            <a:spLocks noGrp="1"/>
          </p:cNvSpPr>
          <p:nvPr>
            <p:ph type="title"/>
          </p:nvPr>
        </p:nvSpPr>
        <p:spPr>
          <a:xfrm>
            <a:off x="585943" y="-122190"/>
            <a:ext cx="8955313" cy="1478570"/>
          </a:xfrm>
        </p:spPr>
        <p:txBody>
          <a:bodyPr>
            <a:normAutofit/>
          </a:bodyPr>
          <a:lstStyle/>
          <a:p>
            <a:r>
              <a:rPr lang="en-US" sz="2400" b="1" u="sng" dirty="0">
                <a:latin typeface="Arial" panose="020B0604020202020204" pitchFamily="34" charset="0"/>
                <a:cs typeface="Arial" panose="020B0604020202020204" pitchFamily="34" charset="0"/>
              </a:rPr>
              <a:t>Class Distribution Before and After SMOTE</a:t>
            </a:r>
            <a:endParaRPr lang="en-IN" sz="2400" b="1" u="sng" dirty="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210312" y="946957"/>
            <a:ext cx="8769096"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The graphs depict the distribution of the target variable (Class 0 = Background, Class 1 = Signal) before and after applying the Synthetic Minority Over-sampling Technique (SMOTE) to address class imbalance.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1800" b="1" i="0" u="sng" strike="noStrike" cap="none" normalizeH="0" baseline="0" dirty="0" smtClean="0">
                <a:ln>
                  <a:noFill/>
                </a:ln>
                <a:solidFill>
                  <a:schemeClr val="tx1"/>
                </a:solidFill>
                <a:effectLst/>
                <a:latin typeface="Arial" panose="020B0604020202020204" pitchFamily="34" charset="0"/>
              </a:rPr>
              <a:t>Before SMOTE: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The dataset was imbalanced, with a significantly higher number of background events (Class 0) compared to signal events (Class 1).</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This imbalance could lead to biased model performance, favoring the majority class during classification.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1800" b="1" i="0" u="sng" strike="noStrike" cap="none" normalizeH="0" baseline="0" dirty="0" smtClean="0">
                <a:ln>
                  <a:noFill/>
                </a:ln>
                <a:solidFill>
                  <a:schemeClr val="tx1"/>
                </a:solidFill>
                <a:effectLst/>
                <a:latin typeface="Arial" panose="020B0604020202020204" pitchFamily="34" charset="0"/>
              </a:rPr>
              <a:t>After SMOTE</a:t>
            </a:r>
            <a:r>
              <a:rPr kumimoji="0" lang="en-US" sz="1800" b="0" i="0" u="sng" strike="noStrike" cap="none" normalizeH="0" baseline="0" dirty="0" smtClean="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SMOTE was applied to oversample the minority class (signal events) to create a balanced dataset.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Both classes now have an equal count, ensuring that the model receives a balanced representation of both event types during training.</a:t>
            </a:r>
          </a:p>
          <a:p>
            <a:pPr marR="0" lvl="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1800" b="1" i="0" u="none" strike="noStrike" cap="none" normalizeH="0" baseline="0" dirty="0" smtClean="0">
                <a:ln>
                  <a:noFill/>
                </a:ln>
                <a:solidFill>
                  <a:schemeClr val="tx1"/>
                </a:solidFill>
                <a:effectLst/>
                <a:latin typeface="Arial" panose="020B0604020202020204" pitchFamily="34" charset="0"/>
              </a:rPr>
              <a:t>Conclusion</a:t>
            </a:r>
            <a:r>
              <a:rPr kumimoji="0" lang="en-US" sz="1800" b="0" i="0" u="none" strike="noStrike" cap="none" normalizeH="0" baseline="0" dirty="0" smtClean="0">
                <a:ln>
                  <a:noFill/>
                </a:ln>
                <a:solidFill>
                  <a:schemeClr val="tx1"/>
                </a:solidFill>
                <a:effectLst/>
                <a:latin typeface="Arial" panose="020B0604020202020204" pitchFamily="34" charset="0"/>
              </a:rPr>
              <a:t>: Addressing class imbalance using SMOTE helps improve model performance by preventing it from being biased toward the majority class, thereby enhancing the model's ability to accurately classify both background and signal events.</a:t>
            </a:r>
          </a:p>
        </p:txBody>
      </p:sp>
    </p:spTree>
    <p:extLst>
      <p:ext uri="{BB962C8B-B14F-4D97-AF65-F5344CB8AC3E}">
        <p14:creationId xmlns:p14="http://schemas.microsoft.com/office/powerpoint/2010/main" val="40675065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325" y="249936"/>
            <a:ext cx="4271811" cy="576986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585" y="249936"/>
            <a:ext cx="4270247" cy="5769864"/>
          </a:xfrm>
          <a:prstGeom prst="rect">
            <a:avLst/>
          </a:prstGeom>
        </p:spPr>
      </p:pic>
      <p:sp>
        <p:nvSpPr>
          <p:cNvPr id="6" name="TextBox 5"/>
          <p:cNvSpPr txBox="1"/>
          <p:nvPr/>
        </p:nvSpPr>
        <p:spPr>
          <a:xfrm>
            <a:off x="1344168" y="6133838"/>
            <a:ext cx="1723549" cy="369332"/>
          </a:xfrm>
          <a:prstGeom prst="rect">
            <a:avLst/>
          </a:prstGeom>
          <a:noFill/>
        </p:spPr>
        <p:txBody>
          <a:bodyPr wrap="none" rtlCol="0">
            <a:spAutoFit/>
          </a:bodyPr>
          <a:lstStyle/>
          <a:p>
            <a:r>
              <a:rPr lang="en-US" b="1" dirty="0" smtClean="0"/>
              <a:t>Before SMOTE</a:t>
            </a:r>
            <a:endParaRPr lang="en-US" b="1" dirty="0"/>
          </a:p>
        </p:txBody>
      </p:sp>
      <p:sp>
        <p:nvSpPr>
          <p:cNvPr id="7" name="TextBox 6"/>
          <p:cNvSpPr txBox="1"/>
          <p:nvPr/>
        </p:nvSpPr>
        <p:spPr>
          <a:xfrm>
            <a:off x="6245352" y="6133838"/>
            <a:ext cx="1539204" cy="369332"/>
          </a:xfrm>
          <a:prstGeom prst="rect">
            <a:avLst/>
          </a:prstGeom>
          <a:noFill/>
        </p:spPr>
        <p:txBody>
          <a:bodyPr wrap="none" rtlCol="0">
            <a:spAutoFit/>
          </a:bodyPr>
          <a:lstStyle/>
          <a:p>
            <a:r>
              <a:rPr lang="en-US" b="1" dirty="0" smtClean="0"/>
              <a:t>After SMOTE</a:t>
            </a:r>
            <a:endParaRPr lang="en-US" b="1" dirty="0"/>
          </a:p>
        </p:txBody>
      </p:sp>
    </p:spTree>
    <p:extLst>
      <p:ext uri="{BB962C8B-B14F-4D97-AF65-F5344CB8AC3E}">
        <p14:creationId xmlns:p14="http://schemas.microsoft.com/office/powerpoint/2010/main" val="18257775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478" y="-232382"/>
            <a:ext cx="7429499" cy="1478570"/>
          </a:xfrm>
        </p:spPr>
        <p:txBody>
          <a:bodyPr/>
          <a:lstStyle/>
          <a:p>
            <a:r>
              <a:rPr b="1" u="sng" dirty="0"/>
              <a:t>Feature Engineering</a:t>
            </a:r>
          </a:p>
        </p:txBody>
      </p:sp>
      <p:sp>
        <p:nvSpPr>
          <p:cNvPr id="5" name="Rectangle 2">
            <a:extLst>
              <a:ext uri="{FF2B5EF4-FFF2-40B4-BE49-F238E27FC236}">
                <a16:creationId xmlns:a16="http://schemas.microsoft.com/office/drawing/2014/main" xmlns="" id="{13205519-701A-4B02-A527-A39B5E176BE0}"/>
              </a:ext>
            </a:extLst>
          </p:cNvPr>
          <p:cNvSpPr>
            <a:spLocks noGrp="1" noChangeArrowheads="1"/>
          </p:cNvSpPr>
          <p:nvPr>
            <p:ph idx="1"/>
          </p:nvPr>
        </p:nvSpPr>
        <p:spPr bwMode="auto">
          <a:xfrm>
            <a:off x="64901" y="1130776"/>
            <a:ext cx="8811644"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buClrTx/>
              <a:buSzTx/>
              <a:buFont typeface="Wingdings" panose="05000000000000000000" pitchFamily="2" charset="2"/>
              <a:buChar char="Ø"/>
            </a:pPr>
            <a:r>
              <a:rPr lang="en-US" altLang="en-US" sz="1800" b="1" dirty="0">
                <a:solidFill>
                  <a:schemeClr val="tx1"/>
                </a:solidFill>
                <a:latin typeface="Arial" panose="020B0604020202020204" pitchFamily="34" charset="0"/>
              </a:rPr>
              <a:t>Weight: </a:t>
            </a:r>
            <a:r>
              <a:rPr lang="en-US" altLang="en-US" sz="1800" dirty="0">
                <a:solidFill>
                  <a:schemeClr val="tx1"/>
                </a:solidFill>
                <a:latin typeface="Arial" panose="020B0604020202020204" pitchFamily="34" charset="0"/>
              </a:rPr>
              <a:t>Dominates feature importance, indicating its critical role in classifying particle physics events</a:t>
            </a:r>
            <a:r>
              <a:rPr lang="en-US" altLang="en-US" sz="1800" dirty="0" smtClean="0">
                <a:solidFill>
                  <a:schemeClr val="tx1"/>
                </a:solidFill>
                <a:latin typeface="Arial" panose="020B0604020202020204" pitchFamily="34" charset="0"/>
              </a:rPr>
              <a:t>.</a:t>
            </a:r>
          </a:p>
          <a:p>
            <a:pPr lvl="0" defTabSz="914400" eaLnBrk="0" fontAlgn="base" hangingPunct="0">
              <a:spcBef>
                <a:spcPct val="0"/>
              </a:spcBef>
              <a:spcAft>
                <a:spcPct val="0"/>
              </a:spcAft>
              <a:buClrTx/>
              <a:buSzTx/>
              <a:buFont typeface="Wingdings" panose="05000000000000000000" pitchFamily="2" charset="2"/>
              <a:buChar char="Ø"/>
            </a:pPr>
            <a:endParaRPr lang="en-US" altLang="en-US" sz="1800" b="1" dirty="0" smtClean="0">
              <a:solidFill>
                <a:schemeClr val="tx1"/>
              </a:solidFill>
              <a:latin typeface="Arial" panose="020B0604020202020204" pitchFamily="34" charset="0"/>
            </a:endParaRPr>
          </a:p>
          <a:p>
            <a:pPr lvl="0" defTabSz="914400" eaLnBrk="0" fontAlgn="base" hangingPunct="0">
              <a:spcBef>
                <a:spcPct val="0"/>
              </a:spcBef>
              <a:spcAft>
                <a:spcPct val="0"/>
              </a:spcAft>
              <a:buClrTx/>
              <a:buSzTx/>
              <a:buFont typeface="Wingdings" panose="05000000000000000000" pitchFamily="2" charset="2"/>
              <a:buChar char="Ø"/>
            </a:pPr>
            <a:r>
              <a:rPr lang="en-US" altLang="en-US" sz="1800" b="1" dirty="0" err="1" smtClean="0">
                <a:solidFill>
                  <a:schemeClr val="tx1"/>
                </a:solidFill>
                <a:latin typeface="Arial" panose="020B0604020202020204" pitchFamily="34" charset="0"/>
              </a:rPr>
              <a:t>DER_mass_MMC</a:t>
            </a:r>
            <a:r>
              <a:rPr lang="en-US" altLang="en-US" sz="1800" b="1" dirty="0">
                <a:solidFill>
                  <a:schemeClr val="tx1"/>
                </a:solidFill>
                <a:latin typeface="Arial" panose="020B0604020202020204" pitchFamily="34" charset="0"/>
              </a:rPr>
              <a:t>: </a:t>
            </a:r>
            <a:r>
              <a:rPr lang="en-US" altLang="en-US" sz="1800" dirty="0">
                <a:solidFill>
                  <a:schemeClr val="tx1"/>
                </a:solidFill>
                <a:latin typeface="Arial" panose="020B0604020202020204" pitchFamily="34" charset="0"/>
              </a:rPr>
              <a:t>Represents the combined mass of detected particles, a key feature in identifying </a:t>
            </a:r>
            <a:r>
              <a:rPr lang="en-US" altLang="en-US" sz="1800" dirty="0" smtClean="0">
                <a:solidFill>
                  <a:schemeClr val="tx1"/>
                </a:solidFill>
                <a:latin typeface="Arial" panose="020B0604020202020204" pitchFamily="34" charset="0"/>
              </a:rPr>
              <a:t>event characteristics.</a:t>
            </a:r>
          </a:p>
          <a:p>
            <a:pPr lvl="0" defTabSz="914400" eaLnBrk="0" fontAlgn="base" hangingPunct="0">
              <a:spcBef>
                <a:spcPct val="0"/>
              </a:spcBef>
              <a:spcAft>
                <a:spcPct val="0"/>
              </a:spcAft>
              <a:buClrTx/>
              <a:buSzTx/>
              <a:buFont typeface="Wingdings" panose="05000000000000000000" pitchFamily="2" charset="2"/>
              <a:buChar char="Ø"/>
            </a:pPr>
            <a:endParaRPr lang="en-US" altLang="en-US" sz="1800" b="1" dirty="0" smtClean="0">
              <a:solidFill>
                <a:schemeClr val="tx1"/>
              </a:solidFill>
              <a:latin typeface="Arial" panose="020B0604020202020204" pitchFamily="34" charset="0"/>
            </a:endParaRPr>
          </a:p>
          <a:p>
            <a:pPr lvl="0" defTabSz="914400" eaLnBrk="0" fontAlgn="base" hangingPunct="0">
              <a:spcBef>
                <a:spcPct val="0"/>
              </a:spcBef>
              <a:spcAft>
                <a:spcPct val="0"/>
              </a:spcAft>
              <a:buClrTx/>
              <a:buSzTx/>
              <a:buFont typeface="Wingdings" panose="05000000000000000000" pitchFamily="2" charset="2"/>
              <a:buChar char="Ø"/>
            </a:pPr>
            <a:r>
              <a:rPr lang="en-US" altLang="en-US" sz="1800" b="1" dirty="0" err="1" smtClean="0">
                <a:solidFill>
                  <a:schemeClr val="tx1"/>
                </a:solidFill>
                <a:latin typeface="Arial" panose="020B0604020202020204" pitchFamily="34" charset="0"/>
              </a:rPr>
              <a:t>DER_mass_transverse_met_lep</a:t>
            </a:r>
            <a:r>
              <a:rPr lang="en-US" altLang="en-US" sz="1800" b="1" dirty="0">
                <a:solidFill>
                  <a:schemeClr val="tx1"/>
                </a:solidFill>
                <a:latin typeface="Arial" panose="020B0604020202020204" pitchFamily="34" charset="0"/>
              </a:rPr>
              <a:t>: </a:t>
            </a:r>
            <a:r>
              <a:rPr lang="en-US" altLang="en-US" sz="1800" dirty="0">
                <a:solidFill>
                  <a:schemeClr val="tx1"/>
                </a:solidFill>
                <a:latin typeface="Arial" panose="020B0604020202020204" pitchFamily="34" charset="0"/>
              </a:rPr>
              <a:t>Provides insight into the event's energy distribution, aiding in distinguishing between signal and background</a:t>
            </a:r>
            <a:r>
              <a:rPr lang="en-US" altLang="en-US" sz="1800" dirty="0" smtClean="0">
                <a:solidFill>
                  <a:schemeClr val="tx1"/>
                </a:solidFill>
                <a:latin typeface="Arial" panose="020B0604020202020204" pitchFamily="34" charset="0"/>
              </a:rPr>
              <a:t>.</a:t>
            </a:r>
          </a:p>
          <a:p>
            <a:pPr lvl="0" defTabSz="914400" eaLnBrk="0" fontAlgn="base" hangingPunct="0">
              <a:spcBef>
                <a:spcPct val="0"/>
              </a:spcBef>
              <a:spcAft>
                <a:spcPct val="0"/>
              </a:spcAft>
              <a:buClrTx/>
              <a:buSzTx/>
              <a:buFont typeface="Wingdings" panose="05000000000000000000" pitchFamily="2" charset="2"/>
              <a:buChar char="Ø"/>
            </a:pPr>
            <a:endParaRPr lang="en-US" altLang="en-US" sz="1800" dirty="0" smtClean="0">
              <a:solidFill>
                <a:schemeClr val="tx1"/>
              </a:solidFill>
              <a:latin typeface="Arial" panose="020B0604020202020204" pitchFamily="34" charset="0"/>
            </a:endParaRPr>
          </a:p>
          <a:p>
            <a:pPr lvl="0" defTabSz="914400" eaLnBrk="0" fontAlgn="base" hangingPunct="0">
              <a:spcBef>
                <a:spcPct val="0"/>
              </a:spcBef>
              <a:spcAft>
                <a:spcPct val="0"/>
              </a:spcAft>
              <a:buClrTx/>
              <a:buSzTx/>
              <a:buFont typeface="Wingdings" panose="05000000000000000000" pitchFamily="2" charset="2"/>
              <a:buChar char="Ø"/>
            </a:pPr>
            <a:r>
              <a:rPr lang="en-US" altLang="en-US" sz="1800" b="1" dirty="0" err="1" smtClean="0">
                <a:solidFill>
                  <a:schemeClr val="tx1"/>
                </a:solidFill>
                <a:latin typeface="Arial" panose="020B0604020202020204" pitchFamily="34" charset="0"/>
              </a:rPr>
              <a:t>DER_mass_vis</a:t>
            </a:r>
            <a:r>
              <a:rPr lang="en-US" altLang="en-US" sz="1800" b="1" dirty="0">
                <a:solidFill>
                  <a:schemeClr val="tx1"/>
                </a:solidFill>
                <a:latin typeface="Arial" panose="020B0604020202020204" pitchFamily="34" charset="0"/>
              </a:rPr>
              <a:t>: </a:t>
            </a:r>
            <a:r>
              <a:rPr lang="en-US" altLang="en-US" sz="1800" dirty="0">
                <a:solidFill>
                  <a:schemeClr val="tx1"/>
                </a:solidFill>
                <a:latin typeface="Arial" panose="020B0604020202020204" pitchFamily="34" charset="0"/>
              </a:rPr>
              <a:t>Captures the visible mass of the event, helping to differentiate signal </a:t>
            </a:r>
            <a:r>
              <a:rPr lang="en-US" altLang="en-US" sz="1800" dirty="0" err="1">
                <a:solidFill>
                  <a:schemeClr val="tx1"/>
                </a:solidFill>
                <a:latin typeface="Arial" panose="020B0604020202020204" pitchFamily="34" charset="0"/>
              </a:rPr>
              <a:t>events.PRI_tau_pt</a:t>
            </a:r>
            <a:r>
              <a:rPr lang="en-US" altLang="en-US" sz="1800" dirty="0">
                <a:solidFill>
                  <a:schemeClr val="tx1"/>
                </a:solidFill>
                <a:latin typeface="Arial" panose="020B0604020202020204" pitchFamily="34" charset="0"/>
              </a:rPr>
              <a:t>: Indicates the transverse momentum of the tau particle, crucial for understanding particle interactions</a:t>
            </a:r>
            <a:r>
              <a:rPr lang="en-US" altLang="en-US" sz="1800" dirty="0" smtClean="0">
                <a:solidFill>
                  <a:schemeClr val="tx1"/>
                </a:solidFill>
                <a:latin typeface="Arial" panose="020B0604020202020204" pitchFamily="34" charset="0"/>
              </a:rPr>
              <a:t>.</a:t>
            </a:r>
          </a:p>
          <a:p>
            <a:pPr lvl="0" defTabSz="914400" eaLnBrk="0" fontAlgn="base" hangingPunct="0">
              <a:spcBef>
                <a:spcPct val="0"/>
              </a:spcBef>
              <a:spcAft>
                <a:spcPct val="0"/>
              </a:spcAft>
              <a:buClrTx/>
              <a:buSzTx/>
              <a:buFont typeface="Wingdings" panose="05000000000000000000" pitchFamily="2" charset="2"/>
              <a:buChar char="Ø"/>
            </a:pPr>
            <a:endParaRPr lang="en-US" altLang="en-US" sz="1800" b="1" dirty="0" smtClean="0">
              <a:solidFill>
                <a:schemeClr val="tx1"/>
              </a:solidFill>
              <a:latin typeface="Arial" panose="020B0604020202020204" pitchFamily="34" charset="0"/>
            </a:endParaRPr>
          </a:p>
          <a:p>
            <a:pPr lvl="0" defTabSz="914400" eaLnBrk="0" fontAlgn="base" hangingPunct="0">
              <a:spcBef>
                <a:spcPct val="0"/>
              </a:spcBef>
              <a:spcAft>
                <a:spcPct val="0"/>
              </a:spcAft>
              <a:buClrTx/>
              <a:buSzTx/>
              <a:buFont typeface="Wingdings" panose="05000000000000000000" pitchFamily="2" charset="2"/>
              <a:buChar char="Ø"/>
            </a:pPr>
            <a:r>
              <a:rPr lang="en-US" altLang="en-US" sz="1800" b="1" dirty="0" err="1" smtClean="0">
                <a:solidFill>
                  <a:schemeClr val="tx1"/>
                </a:solidFill>
                <a:latin typeface="Arial" panose="020B0604020202020204" pitchFamily="34" charset="0"/>
              </a:rPr>
              <a:t>DER_met_phi_centrality</a:t>
            </a:r>
            <a:r>
              <a:rPr lang="en-US" altLang="en-US" sz="1800" b="1" dirty="0">
                <a:solidFill>
                  <a:schemeClr val="tx1"/>
                </a:solidFill>
                <a:latin typeface="Arial" panose="020B0604020202020204" pitchFamily="34" charset="0"/>
              </a:rPr>
              <a:t>: </a:t>
            </a:r>
            <a:r>
              <a:rPr lang="en-US" altLang="en-US" sz="1800" dirty="0">
                <a:solidFill>
                  <a:schemeClr val="tx1"/>
                </a:solidFill>
                <a:latin typeface="Arial" panose="020B0604020202020204" pitchFamily="34" charset="0"/>
              </a:rPr>
              <a:t>Measures the centrality of the missing transverse energy, contributing to the event's spatial configuration analysis.</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244DA117-C6DE-4C15-A923-A2A59873BC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103" y="304800"/>
            <a:ext cx="8601437" cy="6315456"/>
          </a:xfrm>
          <a:prstGeom prst="rect">
            <a:avLst/>
          </a:prstGeom>
        </p:spPr>
      </p:pic>
    </p:spTree>
    <p:extLst>
      <p:ext uri="{BB962C8B-B14F-4D97-AF65-F5344CB8AC3E}">
        <p14:creationId xmlns:p14="http://schemas.microsoft.com/office/powerpoint/2010/main" val="17394777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705" y="-411214"/>
            <a:ext cx="8824684" cy="1478570"/>
          </a:xfrm>
        </p:spPr>
        <p:txBody>
          <a:bodyPr/>
          <a:lstStyle/>
          <a:p>
            <a:r>
              <a:rPr b="1" u="sng" dirty="0"/>
              <a:t>Model Training and Evaluation</a:t>
            </a:r>
          </a:p>
        </p:txBody>
      </p:sp>
      <p:sp>
        <p:nvSpPr>
          <p:cNvPr id="4" name="Rectangle 1">
            <a:extLst>
              <a:ext uri="{FF2B5EF4-FFF2-40B4-BE49-F238E27FC236}">
                <a16:creationId xmlns:a16="http://schemas.microsoft.com/office/drawing/2014/main" xmlns="" id="{C3190A44-3A85-49C2-937F-E16A6A214E35}"/>
              </a:ext>
            </a:extLst>
          </p:cNvPr>
          <p:cNvSpPr>
            <a:spLocks noGrp="1" noChangeArrowheads="1"/>
          </p:cNvSpPr>
          <p:nvPr>
            <p:ph idx="1"/>
          </p:nvPr>
        </p:nvSpPr>
        <p:spPr bwMode="auto">
          <a:xfrm>
            <a:off x="278529" y="1035243"/>
            <a:ext cx="852714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buFont typeface="Wingdings" panose="05000000000000000000" pitchFamily="2" charset="2"/>
              <a:buChar char="q"/>
            </a:pPr>
            <a:r>
              <a:rPr lang="en-US" altLang="en-US" sz="1800" b="1" dirty="0" smtClean="0">
                <a:solidFill>
                  <a:schemeClr val="tx1"/>
                </a:solidFill>
                <a:latin typeface="Arial" panose="020B0604020202020204" pitchFamily="34" charset="0"/>
              </a:rPr>
              <a:t>Model: </a:t>
            </a:r>
            <a:r>
              <a:rPr lang="en-US" altLang="en-US" sz="1800" dirty="0">
                <a:solidFill>
                  <a:schemeClr val="tx1"/>
                </a:solidFill>
                <a:latin typeface="Arial" panose="020B0604020202020204" pitchFamily="34" charset="0"/>
              </a:rPr>
              <a:t>Random Forest Classifier</a:t>
            </a:r>
          </a:p>
          <a:p>
            <a:pPr marL="0" lvl="0" indent="0" defTabSz="914400" eaLnBrk="0" fontAlgn="base" hangingPunct="0">
              <a:spcBef>
                <a:spcPct val="0"/>
              </a:spcBef>
              <a:spcAft>
                <a:spcPct val="0"/>
              </a:spcAft>
              <a:buClrTx/>
              <a:buSzTx/>
              <a:buNone/>
            </a:pPr>
            <a:endParaRPr lang="en-US" altLang="en-US" sz="1800" b="1" dirty="0">
              <a:solidFill>
                <a:schemeClr val="tx1"/>
              </a:solidFill>
              <a:latin typeface="Arial" panose="020B0604020202020204" pitchFamily="34" charset="0"/>
            </a:endParaRPr>
          </a:p>
          <a:p>
            <a:pPr defTabSz="914400" eaLnBrk="0" fontAlgn="base" hangingPunct="0">
              <a:spcBef>
                <a:spcPct val="0"/>
              </a:spcBef>
              <a:spcAft>
                <a:spcPct val="0"/>
              </a:spcAft>
              <a:buClrTx/>
              <a:buSzTx/>
              <a:buFont typeface="Wingdings" panose="05000000000000000000" pitchFamily="2" charset="2"/>
              <a:buChar char="q"/>
            </a:pPr>
            <a:r>
              <a:rPr lang="en-US" altLang="en-US" sz="1800" b="1" dirty="0" smtClean="0">
                <a:solidFill>
                  <a:schemeClr val="tx1"/>
                </a:solidFill>
                <a:latin typeface="Arial" panose="020B0604020202020204" pitchFamily="34" charset="0"/>
              </a:rPr>
              <a:t>Performance:</a:t>
            </a:r>
            <a:endParaRPr lang="en-US" altLang="en-US" sz="1800" b="1" dirty="0">
              <a:solidFill>
                <a:schemeClr val="tx1"/>
              </a:solidFill>
              <a:latin typeface="Arial" panose="020B0604020202020204" pitchFamily="34" charset="0"/>
            </a:endParaRPr>
          </a:p>
          <a:p>
            <a:pPr lvl="0" defTabSz="914400" eaLnBrk="0" fontAlgn="base" hangingPunct="0">
              <a:spcBef>
                <a:spcPct val="0"/>
              </a:spcBef>
              <a:spcAft>
                <a:spcPct val="0"/>
              </a:spcAft>
              <a:buClrTx/>
              <a:buSzTx/>
              <a:buFontTx/>
              <a:buChar char="-"/>
            </a:pPr>
            <a:r>
              <a:rPr lang="en-US" altLang="en-US" sz="1800" dirty="0" err="1" smtClean="0">
                <a:solidFill>
                  <a:schemeClr val="tx1"/>
                </a:solidFill>
                <a:latin typeface="Arial" panose="020B0604020202020204" pitchFamily="34" charset="0"/>
              </a:rPr>
              <a:t>CrossValidation</a:t>
            </a:r>
            <a:r>
              <a:rPr lang="en-US" altLang="en-US" sz="1800" dirty="0" smtClean="0">
                <a:solidFill>
                  <a:schemeClr val="tx1"/>
                </a:solidFill>
                <a:latin typeface="Arial" panose="020B0604020202020204" pitchFamily="34" charset="0"/>
              </a:rPr>
              <a:t> Accuracy: </a:t>
            </a:r>
            <a:r>
              <a:rPr lang="en-US" altLang="en-US" sz="1800" dirty="0">
                <a:solidFill>
                  <a:schemeClr val="tx1"/>
                </a:solidFill>
                <a:latin typeface="Arial" panose="020B0604020202020204" pitchFamily="34" charset="0"/>
              </a:rPr>
              <a:t>Achieved a mean accuracy of </a:t>
            </a:r>
            <a:r>
              <a:rPr lang="en-US" altLang="en-US" sz="1800" dirty="0" smtClean="0">
                <a:solidFill>
                  <a:schemeClr val="tx1"/>
                </a:solidFill>
                <a:latin typeface="Arial" panose="020B0604020202020204" pitchFamily="34" charset="0"/>
              </a:rPr>
              <a:t>1.0 </a:t>
            </a:r>
            <a:r>
              <a:rPr lang="en-US" altLang="en-US" sz="1800" dirty="0">
                <a:solidFill>
                  <a:schemeClr val="tx1"/>
                </a:solidFill>
                <a:latin typeface="Arial" panose="020B0604020202020204" pitchFamily="34" charset="0"/>
              </a:rPr>
              <a:t>across </a:t>
            </a:r>
            <a:r>
              <a:rPr lang="en-US" altLang="en-US" sz="1800" dirty="0" smtClean="0">
                <a:solidFill>
                  <a:schemeClr val="tx1"/>
                </a:solidFill>
                <a:latin typeface="Arial" panose="020B0604020202020204" pitchFamily="34" charset="0"/>
              </a:rPr>
              <a:t>folds.</a:t>
            </a:r>
          </a:p>
          <a:p>
            <a:pPr marL="0" lvl="0" indent="0" defTabSz="914400" eaLnBrk="0" fontAlgn="base" hangingPunct="0">
              <a:spcBef>
                <a:spcPct val="0"/>
              </a:spcBef>
              <a:spcAft>
                <a:spcPct val="0"/>
              </a:spcAft>
              <a:buClrTx/>
              <a:buSzTx/>
              <a:buNone/>
            </a:pPr>
            <a:endParaRPr lang="en-US" altLang="en-US" sz="1800" b="1" dirty="0" smtClean="0">
              <a:solidFill>
                <a:schemeClr val="tx1"/>
              </a:solidFill>
              <a:latin typeface="Arial" panose="020B0604020202020204" pitchFamily="34" charset="0"/>
            </a:endParaRPr>
          </a:p>
          <a:p>
            <a:pPr lvl="0" defTabSz="914400" eaLnBrk="0" fontAlgn="base" hangingPunct="0">
              <a:spcBef>
                <a:spcPct val="0"/>
              </a:spcBef>
              <a:spcAft>
                <a:spcPct val="0"/>
              </a:spcAft>
              <a:buClrTx/>
              <a:buSzTx/>
              <a:buFont typeface="Wingdings" panose="05000000000000000000" pitchFamily="2" charset="2"/>
              <a:buChar char="q"/>
            </a:pPr>
            <a:r>
              <a:rPr lang="en-US" altLang="en-US" sz="1800" b="1" dirty="0" smtClean="0">
                <a:solidFill>
                  <a:schemeClr val="tx1"/>
                </a:solidFill>
                <a:latin typeface="Arial" panose="020B0604020202020204" pitchFamily="34" charset="0"/>
              </a:rPr>
              <a:t>Confusion Matrix:</a:t>
            </a:r>
          </a:p>
          <a:p>
            <a:pPr lvl="0" defTabSz="914400" eaLnBrk="0" fontAlgn="base" hangingPunct="0">
              <a:spcBef>
                <a:spcPct val="0"/>
              </a:spcBef>
              <a:spcAft>
                <a:spcPct val="0"/>
              </a:spcAft>
              <a:buClrTx/>
              <a:buSzTx/>
              <a:buFont typeface="Arial" panose="020B0604020202020204" pitchFamily="34" charset="0"/>
              <a:buChar char="-"/>
            </a:pPr>
            <a:r>
              <a:rPr lang="en-US" altLang="en-US" sz="1800" dirty="0" smtClean="0">
                <a:solidFill>
                  <a:schemeClr val="tx1"/>
                </a:solidFill>
                <a:latin typeface="Arial" panose="020B0604020202020204" pitchFamily="34" charset="0"/>
              </a:rPr>
              <a:t>True </a:t>
            </a:r>
            <a:r>
              <a:rPr lang="en-US" altLang="en-US" sz="1800" dirty="0">
                <a:solidFill>
                  <a:schemeClr val="tx1"/>
                </a:solidFill>
                <a:latin typeface="Arial" panose="020B0604020202020204" pitchFamily="34" charset="0"/>
              </a:rPr>
              <a:t>Positives (Signal): </a:t>
            </a:r>
            <a:r>
              <a:rPr lang="en-US" altLang="en-US" sz="1800" dirty="0" smtClean="0">
                <a:solidFill>
                  <a:schemeClr val="tx1"/>
                </a:solidFill>
                <a:latin typeface="Arial" panose="020B0604020202020204" pitchFamily="34" charset="0"/>
              </a:rPr>
              <a:t>26,273</a:t>
            </a:r>
          </a:p>
          <a:p>
            <a:pPr lvl="0" defTabSz="914400" eaLnBrk="0" fontAlgn="base" hangingPunct="0">
              <a:spcBef>
                <a:spcPct val="0"/>
              </a:spcBef>
              <a:spcAft>
                <a:spcPct val="0"/>
              </a:spcAft>
              <a:buClrTx/>
              <a:buSzTx/>
              <a:buFont typeface="Arial" panose="020B0604020202020204" pitchFamily="34" charset="0"/>
              <a:buChar char="-"/>
            </a:pPr>
            <a:r>
              <a:rPr lang="en-US" altLang="en-US" sz="1800" dirty="0" smtClean="0">
                <a:solidFill>
                  <a:schemeClr val="tx1"/>
                </a:solidFill>
                <a:latin typeface="Arial" panose="020B0604020202020204" pitchFamily="34" charset="0"/>
              </a:rPr>
              <a:t>True </a:t>
            </a:r>
            <a:r>
              <a:rPr lang="en-US" altLang="en-US" sz="1800" dirty="0">
                <a:solidFill>
                  <a:schemeClr val="tx1"/>
                </a:solidFill>
                <a:latin typeface="Arial" panose="020B0604020202020204" pitchFamily="34" charset="0"/>
              </a:rPr>
              <a:t>Negatives (Background): </a:t>
            </a:r>
            <a:r>
              <a:rPr lang="en-US" altLang="en-US" sz="1800" dirty="0" smtClean="0">
                <a:solidFill>
                  <a:schemeClr val="tx1"/>
                </a:solidFill>
                <a:latin typeface="Arial" panose="020B0604020202020204" pitchFamily="34" charset="0"/>
              </a:rPr>
              <a:t>26,235</a:t>
            </a:r>
          </a:p>
          <a:p>
            <a:pPr lvl="0" defTabSz="914400" eaLnBrk="0" fontAlgn="base" hangingPunct="0">
              <a:spcBef>
                <a:spcPct val="0"/>
              </a:spcBef>
              <a:spcAft>
                <a:spcPct val="0"/>
              </a:spcAft>
              <a:buClrTx/>
              <a:buSzTx/>
              <a:buFont typeface="Arial" panose="020B0604020202020204" pitchFamily="34" charset="0"/>
              <a:buChar char="-"/>
            </a:pPr>
            <a:endParaRPr lang="en-US" altLang="en-US" sz="1800" dirty="0" smtClean="0">
              <a:solidFill>
                <a:schemeClr val="tx1"/>
              </a:solidFill>
              <a:latin typeface="Arial" panose="020B0604020202020204" pitchFamily="34" charset="0"/>
            </a:endParaRPr>
          </a:p>
          <a:p>
            <a:pPr lvl="0" defTabSz="914400" eaLnBrk="0" fontAlgn="base" hangingPunct="0">
              <a:spcBef>
                <a:spcPct val="0"/>
              </a:spcBef>
              <a:spcAft>
                <a:spcPct val="0"/>
              </a:spcAft>
              <a:buClrTx/>
              <a:buSzTx/>
              <a:buFont typeface="Wingdings" panose="05000000000000000000" pitchFamily="2" charset="2"/>
              <a:buChar char="q"/>
            </a:pPr>
            <a:r>
              <a:rPr lang="en-US" altLang="en-US" sz="1800" b="1" dirty="0" smtClean="0">
                <a:solidFill>
                  <a:schemeClr val="tx1"/>
                </a:solidFill>
                <a:latin typeface="Arial" panose="020B0604020202020204" pitchFamily="34" charset="0"/>
              </a:rPr>
              <a:t>Classification Report:</a:t>
            </a:r>
          </a:p>
          <a:p>
            <a:pPr lvl="0" defTabSz="914400" eaLnBrk="0" fontAlgn="base" hangingPunct="0">
              <a:spcBef>
                <a:spcPct val="0"/>
              </a:spcBef>
              <a:spcAft>
                <a:spcPct val="0"/>
              </a:spcAft>
              <a:buClrTx/>
              <a:buSzTx/>
              <a:buFont typeface="Arial" panose="020B0604020202020204" pitchFamily="34" charset="0"/>
              <a:buChar char="-"/>
            </a:pPr>
            <a:r>
              <a:rPr lang="en-US" altLang="en-US" sz="1800" dirty="0" smtClean="0">
                <a:solidFill>
                  <a:schemeClr val="tx1"/>
                </a:solidFill>
                <a:latin typeface="Arial" panose="020B0604020202020204" pitchFamily="34" charset="0"/>
              </a:rPr>
              <a:t>Precision: </a:t>
            </a:r>
            <a:r>
              <a:rPr lang="en-US" altLang="en-US" sz="1800" dirty="0">
                <a:solidFill>
                  <a:schemeClr val="tx1"/>
                </a:solidFill>
                <a:latin typeface="Arial" panose="020B0604020202020204" pitchFamily="34" charset="0"/>
              </a:rPr>
              <a:t>1.00 for both </a:t>
            </a:r>
            <a:r>
              <a:rPr lang="en-US" altLang="en-US" sz="1800" dirty="0" smtClean="0">
                <a:solidFill>
                  <a:schemeClr val="tx1"/>
                </a:solidFill>
                <a:latin typeface="Arial" panose="020B0604020202020204" pitchFamily="34" charset="0"/>
              </a:rPr>
              <a:t>classes</a:t>
            </a:r>
          </a:p>
          <a:p>
            <a:pPr lvl="0" defTabSz="914400" eaLnBrk="0" fontAlgn="base" hangingPunct="0">
              <a:spcBef>
                <a:spcPct val="0"/>
              </a:spcBef>
              <a:spcAft>
                <a:spcPct val="0"/>
              </a:spcAft>
              <a:buClrTx/>
              <a:buSzTx/>
              <a:buFont typeface="Arial" panose="020B0604020202020204" pitchFamily="34" charset="0"/>
              <a:buChar char="-"/>
            </a:pPr>
            <a:r>
              <a:rPr lang="en-US" altLang="en-US" sz="1800" dirty="0" smtClean="0">
                <a:solidFill>
                  <a:schemeClr val="tx1"/>
                </a:solidFill>
                <a:latin typeface="Arial" panose="020B0604020202020204" pitchFamily="34" charset="0"/>
              </a:rPr>
              <a:t>Recall: </a:t>
            </a:r>
            <a:r>
              <a:rPr lang="en-US" altLang="en-US" sz="1800" dirty="0">
                <a:solidFill>
                  <a:schemeClr val="tx1"/>
                </a:solidFill>
                <a:latin typeface="Arial" panose="020B0604020202020204" pitchFamily="34" charset="0"/>
              </a:rPr>
              <a:t>1.00 for both </a:t>
            </a:r>
            <a:r>
              <a:rPr lang="en-US" altLang="en-US" sz="1800" dirty="0" smtClean="0">
                <a:solidFill>
                  <a:schemeClr val="tx1"/>
                </a:solidFill>
                <a:latin typeface="Arial" panose="020B0604020202020204" pitchFamily="34" charset="0"/>
              </a:rPr>
              <a:t>classes</a:t>
            </a:r>
          </a:p>
          <a:p>
            <a:pPr lvl="0" defTabSz="914400" eaLnBrk="0" fontAlgn="base" hangingPunct="0">
              <a:spcBef>
                <a:spcPct val="0"/>
              </a:spcBef>
              <a:spcAft>
                <a:spcPct val="0"/>
              </a:spcAft>
              <a:buClrTx/>
              <a:buSzTx/>
              <a:buFont typeface="Arial" panose="020B0604020202020204" pitchFamily="34" charset="0"/>
              <a:buChar char="-"/>
            </a:pPr>
            <a:r>
              <a:rPr lang="en-US" altLang="en-US" sz="1800" dirty="0" smtClean="0">
                <a:solidFill>
                  <a:schemeClr val="tx1"/>
                </a:solidFill>
                <a:latin typeface="Arial" panose="020B0604020202020204" pitchFamily="34" charset="0"/>
              </a:rPr>
              <a:t>F1Score: </a:t>
            </a:r>
            <a:r>
              <a:rPr lang="en-US" altLang="en-US" sz="1800" dirty="0">
                <a:solidFill>
                  <a:schemeClr val="tx1"/>
                </a:solidFill>
                <a:latin typeface="Arial" panose="020B0604020202020204" pitchFamily="34" charset="0"/>
              </a:rPr>
              <a:t>1.00 for both </a:t>
            </a:r>
            <a:r>
              <a:rPr lang="en-US" altLang="en-US" sz="1800" dirty="0" smtClean="0">
                <a:solidFill>
                  <a:schemeClr val="tx1"/>
                </a:solidFill>
                <a:latin typeface="Arial" panose="020B0604020202020204" pitchFamily="34" charset="0"/>
              </a:rPr>
              <a:t>classes</a:t>
            </a:r>
          </a:p>
          <a:p>
            <a:pPr lvl="0" defTabSz="914400" eaLnBrk="0" fontAlgn="base" hangingPunct="0">
              <a:spcBef>
                <a:spcPct val="0"/>
              </a:spcBef>
              <a:spcAft>
                <a:spcPct val="0"/>
              </a:spcAft>
              <a:buClrTx/>
              <a:buSzTx/>
              <a:buFont typeface="Arial" panose="020B0604020202020204" pitchFamily="34" charset="0"/>
              <a:buChar char="-"/>
            </a:pPr>
            <a:endParaRPr lang="en-US" altLang="en-US" sz="1800" b="1" dirty="0">
              <a:solidFill>
                <a:schemeClr val="tx1"/>
              </a:solidFill>
              <a:latin typeface="Arial" panose="020B0604020202020204" pitchFamily="34" charset="0"/>
            </a:endParaRPr>
          </a:p>
          <a:p>
            <a:pPr lvl="0" defTabSz="914400" eaLnBrk="0" fontAlgn="base" hangingPunct="0">
              <a:spcBef>
                <a:spcPct val="0"/>
              </a:spcBef>
              <a:spcAft>
                <a:spcPct val="0"/>
              </a:spcAft>
              <a:buClrTx/>
              <a:buSzTx/>
              <a:buFont typeface="Wingdings" panose="05000000000000000000" pitchFamily="2" charset="2"/>
              <a:buChar char="q"/>
            </a:pPr>
            <a:r>
              <a:rPr lang="en-US" altLang="en-US" sz="1800" b="1" dirty="0" smtClean="0">
                <a:solidFill>
                  <a:schemeClr val="tx1"/>
                </a:solidFill>
                <a:latin typeface="Arial" panose="020B0604020202020204" pitchFamily="34" charset="0"/>
              </a:rPr>
              <a:t>Overall Metrics:</a:t>
            </a:r>
            <a:endParaRPr lang="en-US" altLang="en-US" sz="1800" b="1" dirty="0">
              <a:solidFill>
                <a:schemeClr val="tx1"/>
              </a:solidFill>
              <a:latin typeface="Arial" panose="020B0604020202020204" pitchFamily="34" charset="0"/>
            </a:endParaRPr>
          </a:p>
          <a:p>
            <a:pPr lvl="0" defTabSz="914400" eaLnBrk="0" fontAlgn="base" hangingPunct="0">
              <a:spcBef>
                <a:spcPct val="0"/>
              </a:spcBef>
              <a:spcAft>
                <a:spcPct val="0"/>
              </a:spcAft>
              <a:buClrTx/>
              <a:buSzTx/>
              <a:buFont typeface="Arial" panose="020B0604020202020204" pitchFamily="34" charset="0"/>
              <a:buChar char="-"/>
            </a:pPr>
            <a:r>
              <a:rPr lang="en-US" altLang="en-US" sz="1800" dirty="0" smtClean="0">
                <a:solidFill>
                  <a:schemeClr val="tx1"/>
                </a:solidFill>
                <a:latin typeface="Arial" panose="020B0604020202020204" pitchFamily="34" charset="0"/>
              </a:rPr>
              <a:t>Accuracy Score: 1.0</a:t>
            </a:r>
          </a:p>
          <a:p>
            <a:pPr lvl="0" defTabSz="914400" eaLnBrk="0" fontAlgn="base" hangingPunct="0">
              <a:spcBef>
                <a:spcPct val="0"/>
              </a:spcBef>
              <a:spcAft>
                <a:spcPct val="0"/>
              </a:spcAft>
              <a:buClrTx/>
              <a:buSzTx/>
              <a:buFont typeface="Arial" panose="020B0604020202020204" pitchFamily="34" charset="0"/>
              <a:buChar char="-"/>
            </a:pPr>
            <a:r>
              <a:rPr lang="en-US" altLang="en-US" sz="1800" dirty="0" smtClean="0">
                <a:solidFill>
                  <a:schemeClr val="tx1"/>
                </a:solidFill>
                <a:latin typeface="Arial" panose="020B0604020202020204" pitchFamily="34" charset="0"/>
              </a:rPr>
              <a:t>ROC </a:t>
            </a:r>
            <a:r>
              <a:rPr lang="en-US" altLang="en-US" sz="1800" dirty="0">
                <a:solidFill>
                  <a:schemeClr val="tx1"/>
                </a:solidFill>
                <a:latin typeface="Arial" panose="020B0604020202020204" pitchFamily="34" charset="0"/>
              </a:rPr>
              <a:t>AUC </a:t>
            </a:r>
            <a:r>
              <a:rPr lang="en-US" altLang="en-US" sz="1800" dirty="0" smtClean="0">
                <a:solidFill>
                  <a:schemeClr val="tx1"/>
                </a:solidFill>
                <a:latin typeface="Arial" panose="020B0604020202020204" pitchFamily="34" charset="0"/>
              </a:rPr>
              <a:t>Score: 1.0</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269"/>
            <a:ext cx="9274629" cy="1478570"/>
          </a:xfrm>
        </p:spPr>
        <p:txBody>
          <a:bodyPr/>
          <a:lstStyle/>
          <a:p>
            <a:pPr algn="ctr"/>
            <a:r>
              <a:rPr b="1" u="sng" dirty="0"/>
              <a:t>Conclusion and Recommendations</a:t>
            </a:r>
          </a:p>
        </p:txBody>
      </p:sp>
      <p:sp>
        <p:nvSpPr>
          <p:cNvPr id="4" name="Rectangle 1">
            <a:extLst>
              <a:ext uri="{FF2B5EF4-FFF2-40B4-BE49-F238E27FC236}">
                <a16:creationId xmlns:a16="http://schemas.microsoft.com/office/drawing/2014/main" xmlns="" id="{ECC61B4F-E5DD-4D95-88CB-AC2BB4E33A49}"/>
              </a:ext>
            </a:extLst>
          </p:cNvPr>
          <p:cNvSpPr>
            <a:spLocks noGrp="1" noChangeArrowheads="1"/>
          </p:cNvSpPr>
          <p:nvPr>
            <p:ph idx="1"/>
          </p:nvPr>
        </p:nvSpPr>
        <p:spPr bwMode="auto">
          <a:xfrm>
            <a:off x="111496" y="1038754"/>
            <a:ext cx="9051635"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1" fontAlgn="base">
              <a:spcBef>
                <a:spcPct val="0"/>
              </a:spcBef>
              <a:spcAft>
                <a:spcPct val="0"/>
              </a:spcAft>
              <a:buSzTx/>
            </a:pPr>
            <a:endParaRPr lang="en-US" altLang="en-US" sz="1800" dirty="0">
              <a:solidFill>
                <a:schemeClr val="tx1"/>
              </a:solidFill>
              <a:latin typeface="Arial" panose="020B0604020202020204" pitchFamily="34" charset="0"/>
            </a:endParaRPr>
          </a:p>
          <a:p>
            <a:pPr marL="285750" lvl="1" fontAlgn="base">
              <a:spcBef>
                <a:spcPct val="0"/>
              </a:spcBef>
              <a:spcAft>
                <a:spcPct val="0"/>
              </a:spcAft>
              <a:buSzTx/>
              <a:buFont typeface="Wingdings" panose="05000000000000000000" pitchFamily="2" charset="2"/>
              <a:buChar char="v"/>
            </a:pPr>
            <a:r>
              <a:rPr lang="en-US" altLang="en-US" b="1" u="sng" dirty="0" smtClean="0">
                <a:solidFill>
                  <a:schemeClr val="tx1"/>
                </a:solidFill>
                <a:latin typeface="Arial" panose="020B0604020202020204" pitchFamily="34" charset="0"/>
              </a:rPr>
              <a:t>Key </a:t>
            </a:r>
            <a:r>
              <a:rPr lang="en-US" altLang="en-US" b="1" u="sng" dirty="0">
                <a:solidFill>
                  <a:schemeClr val="tx1"/>
                </a:solidFill>
                <a:latin typeface="Arial" panose="020B0604020202020204" pitchFamily="34" charset="0"/>
              </a:rPr>
              <a:t>Findings</a:t>
            </a:r>
          </a:p>
          <a:p>
            <a:pPr marL="285750" lvl="1" fontAlgn="base">
              <a:spcBef>
                <a:spcPct val="0"/>
              </a:spcBef>
              <a:spcAft>
                <a:spcPct val="0"/>
              </a:spcAft>
              <a:buSzTx/>
            </a:pPr>
            <a:endParaRPr lang="en-US" altLang="en-US" b="1" dirty="0">
              <a:solidFill>
                <a:schemeClr val="tx1"/>
              </a:solidFill>
              <a:latin typeface="Arial" panose="020B0604020202020204" pitchFamily="34" charset="0"/>
            </a:endParaRPr>
          </a:p>
          <a:p>
            <a:pPr marL="342900" lvl="1" indent="-342900" fontAlgn="base">
              <a:spcBef>
                <a:spcPct val="0"/>
              </a:spcBef>
              <a:spcAft>
                <a:spcPct val="0"/>
              </a:spcAft>
              <a:buSzTx/>
              <a:buAutoNum type="arabicPeriod"/>
            </a:pPr>
            <a:r>
              <a:rPr lang="en-US" altLang="en-US" b="1" u="sng" dirty="0" smtClean="0">
                <a:solidFill>
                  <a:schemeClr val="tx1"/>
                </a:solidFill>
                <a:latin typeface="Arial" panose="020B0604020202020204" pitchFamily="34" charset="0"/>
              </a:rPr>
              <a:t>Model Performance:</a:t>
            </a:r>
          </a:p>
          <a:p>
            <a:pPr marL="342900" lvl="1" indent="-342900" fontAlgn="base">
              <a:spcBef>
                <a:spcPct val="0"/>
              </a:spcBef>
              <a:spcAft>
                <a:spcPct val="0"/>
              </a:spcAft>
              <a:buSzTx/>
              <a:buAutoNum type="arabicPeriod"/>
            </a:pPr>
            <a:endParaRPr lang="en-US" altLang="en-US" b="1" u="sng" dirty="0">
              <a:solidFill>
                <a:schemeClr val="tx1"/>
              </a:solidFill>
              <a:latin typeface="Arial" panose="020B0604020202020204" pitchFamily="34" charset="0"/>
            </a:endParaRPr>
          </a:p>
          <a:p>
            <a:pPr marL="285750" lvl="1" fontAlgn="base">
              <a:spcBef>
                <a:spcPct val="0"/>
              </a:spcBef>
              <a:spcAft>
                <a:spcPct val="0"/>
              </a:spcAft>
              <a:buSzTx/>
              <a:buFont typeface="Wingdings" panose="05000000000000000000" pitchFamily="2" charset="2"/>
              <a:buChar char="Ø"/>
            </a:pPr>
            <a:r>
              <a:rPr lang="en-US" altLang="en-US" dirty="0" smtClean="0">
                <a:solidFill>
                  <a:schemeClr val="tx1"/>
                </a:solidFill>
                <a:latin typeface="Arial" panose="020B0604020202020204" pitchFamily="34" charset="0"/>
              </a:rPr>
              <a:t>The </a:t>
            </a:r>
            <a:r>
              <a:rPr lang="en-US" altLang="en-US" dirty="0">
                <a:solidFill>
                  <a:schemeClr val="tx1"/>
                </a:solidFill>
                <a:latin typeface="Arial" panose="020B0604020202020204" pitchFamily="34" charset="0"/>
              </a:rPr>
              <a:t>Random Forest model achieved perfect classification on both the sampled and original datasets, with an accuracy, precision, recall, and </a:t>
            </a:r>
            <a:r>
              <a:rPr lang="en-US" altLang="en-US" dirty="0" smtClean="0">
                <a:solidFill>
                  <a:schemeClr val="tx1"/>
                </a:solidFill>
                <a:latin typeface="Arial" panose="020B0604020202020204" pitchFamily="34" charset="0"/>
              </a:rPr>
              <a:t>ROCAUC </a:t>
            </a:r>
            <a:r>
              <a:rPr lang="en-US" altLang="en-US" dirty="0">
                <a:solidFill>
                  <a:schemeClr val="tx1"/>
                </a:solidFill>
                <a:latin typeface="Arial" panose="020B0604020202020204" pitchFamily="34" charset="0"/>
              </a:rPr>
              <a:t>score of 1.000</a:t>
            </a:r>
            <a:r>
              <a:rPr lang="en-US" altLang="en-US" dirty="0" smtClean="0">
                <a:solidFill>
                  <a:schemeClr val="tx1"/>
                </a:solidFill>
                <a:latin typeface="Arial" panose="020B0604020202020204" pitchFamily="34" charset="0"/>
              </a:rPr>
              <a:t>.</a:t>
            </a:r>
          </a:p>
          <a:p>
            <a:pPr marL="0" lvl="1" indent="0" fontAlgn="base">
              <a:spcBef>
                <a:spcPct val="0"/>
              </a:spcBef>
              <a:spcAft>
                <a:spcPct val="0"/>
              </a:spcAft>
              <a:buSzTx/>
              <a:buNone/>
            </a:pPr>
            <a:r>
              <a:rPr lang="en-US" altLang="en-US" dirty="0" smtClean="0">
                <a:solidFill>
                  <a:schemeClr val="tx1"/>
                </a:solidFill>
                <a:latin typeface="Arial" panose="020B0604020202020204" pitchFamily="34" charset="0"/>
              </a:rPr>
              <a:t> </a:t>
            </a:r>
          </a:p>
          <a:p>
            <a:pPr marL="285750" lvl="1" fontAlgn="base">
              <a:spcBef>
                <a:spcPct val="0"/>
              </a:spcBef>
              <a:spcAft>
                <a:spcPct val="0"/>
              </a:spcAft>
              <a:buSzTx/>
              <a:buFont typeface="Wingdings" panose="05000000000000000000" pitchFamily="2" charset="2"/>
              <a:buChar char="Ø"/>
            </a:pPr>
            <a:r>
              <a:rPr lang="en-US" altLang="en-US" dirty="0" smtClean="0">
                <a:solidFill>
                  <a:schemeClr val="tx1"/>
                </a:solidFill>
                <a:latin typeface="Arial" panose="020B0604020202020204" pitchFamily="34" charset="0"/>
              </a:rPr>
              <a:t>This </a:t>
            </a:r>
            <a:r>
              <a:rPr lang="en-US" altLang="en-US" dirty="0">
                <a:solidFill>
                  <a:schemeClr val="tx1"/>
                </a:solidFill>
                <a:latin typeface="Arial" panose="020B0604020202020204" pitchFamily="34" charset="0"/>
              </a:rPr>
              <a:t>indicates the model's strong capability to distinguish between signal and background events with high reliability.</a:t>
            </a:r>
          </a:p>
          <a:p>
            <a:pPr marL="285750" lvl="1" fontAlgn="base">
              <a:spcBef>
                <a:spcPct val="0"/>
              </a:spcBef>
              <a:spcAft>
                <a:spcPct val="0"/>
              </a:spcAft>
              <a:buSzTx/>
            </a:pPr>
            <a:endParaRPr lang="en-US" altLang="en-US" dirty="0">
              <a:solidFill>
                <a:schemeClr val="tx1"/>
              </a:solidFill>
              <a:latin typeface="Arial" panose="020B0604020202020204" pitchFamily="34" charset="0"/>
            </a:endParaRPr>
          </a:p>
          <a:p>
            <a:pPr marL="0" lvl="1" indent="0" fontAlgn="base">
              <a:spcBef>
                <a:spcPct val="0"/>
              </a:spcBef>
              <a:spcAft>
                <a:spcPct val="0"/>
              </a:spcAft>
              <a:buSzTx/>
              <a:buNone/>
            </a:pPr>
            <a:r>
              <a:rPr lang="en-US" altLang="en-US" b="1" dirty="0" smtClean="0">
                <a:solidFill>
                  <a:schemeClr val="tx1"/>
                </a:solidFill>
                <a:latin typeface="Arial" panose="020B0604020202020204" pitchFamily="34" charset="0"/>
              </a:rPr>
              <a:t>2. </a:t>
            </a:r>
            <a:r>
              <a:rPr lang="en-US" altLang="en-US" b="1" u="sng" dirty="0" smtClean="0">
                <a:solidFill>
                  <a:schemeClr val="tx1"/>
                </a:solidFill>
                <a:latin typeface="Arial" panose="020B0604020202020204" pitchFamily="34" charset="0"/>
              </a:rPr>
              <a:t>Feature Importance:</a:t>
            </a:r>
          </a:p>
          <a:p>
            <a:pPr marL="0" lvl="1" indent="0" fontAlgn="base">
              <a:spcBef>
                <a:spcPct val="0"/>
              </a:spcBef>
              <a:spcAft>
                <a:spcPct val="0"/>
              </a:spcAft>
              <a:buSzTx/>
              <a:buNone/>
            </a:pPr>
            <a:endParaRPr lang="en-US" altLang="en-US" b="1" u="sng" dirty="0">
              <a:solidFill>
                <a:schemeClr val="tx1"/>
              </a:solidFill>
              <a:latin typeface="Arial" panose="020B0604020202020204" pitchFamily="34" charset="0"/>
            </a:endParaRPr>
          </a:p>
          <a:p>
            <a:pPr marL="285750" lvl="1" fontAlgn="base">
              <a:spcBef>
                <a:spcPct val="0"/>
              </a:spcBef>
              <a:spcAft>
                <a:spcPct val="0"/>
              </a:spcAft>
              <a:buSzTx/>
              <a:buFont typeface="Wingdings" panose="05000000000000000000" pitchFamily="2" charset="2"/>
              <a:buChar char="Ø"/>
            </a:pPr>
            <a:r>
              <a:rPr lang="en-US" altLang="en-US" dirty="0" smtClean="0">
                <a:solidFill>
                  <a:schemeClr val="tx1"/>
                </a:solidFill>
                <a:latin typeface="Arial" panose="020B0604020202020204" pitchFamily="34" charset="0"/>
              </a:rPr>
              <a:t>The </a:t>
            </a:r>
            <a:r>
              <a:rPr lang="en-US" altLang="en-US" dirty="0">
                <a:solidFill>
                  <a:schemeClr val="tx1"/>
                </a:solidFill>
                <a:latin typeface="Arial" panose="020B0604020202020204" pitchFamily="34" charset="0"/>
              </a:rPr>
              <a:t>analysis revealed that features like `Weight`, `</a:t>
            </a:r>
            <a:r>
              <a:rPr lang="en-US" altLang="en-US" dirty="0" err="1">
                <a:solidFill>
                  <a:schemeClr val="tx1"/>
                </a:solidFill>
                <a:latin typeface="Arial" panose="020B0604020202020204" pitchFamily="34" charset="0"/>
              </a:rPr>
              <a:t>DER_mass_MMC</a:t>
            </a:r>
            <a:r>
              <a:rPr lang="en-US" altLang="en-US" dirty="0">
                <a:solidFill>
                  <a:schemeClr val="tx1"/>
                </a:solidFill>
                <a:latin typeface="Arial" panose="020B0604020202020204" pitchFamily="34" charset="0"/>
              </a:rPr>
              <a:t>`, and `</a:t>
            </a:r>
            <a:r>
              <a:rPr lang="en-US" altLang="en-US" dirty="0" err="1">
                <a:solidFill>
                  <a:schemeClr val="tx1"/>
                </a:solidFill>
                <a:latin typeface="Arial" panose="020B0604020202020204" pitchFamily="34" charset="0"/>
              </a:rPr>
              <a:t>DER_mass_transverse_met_lep</a:t>
            </a:r>
            <a:r>
              <a:rPr lang="en-US" altLang="en-US" dirty="0">
                <a:solidFill>
                  <a:schemeClr val="tx1"/>
                </a:solidFill>
                <a:latin typeface="Arial" panose="020B0604020202020204" pitchFamily="34" charset="0"/>
              </a:rPr>
              <a:t>` play a critical role in predicting the event type. </a:t>
            </a:r>
            <a:endParaRPr lang="en-US" altLang="en-US" dirty="0" smtClean="0">
              <a:solidFill>
                <a:schemeClr val="tx1"/>
              </a:solidFill>
              <a:latin typeface="Arial" panose="020B0604020202020204" pitchFamily="34" charset="0"/>
            </a:endParaRPr>
          </a:p>
          <a:p>
            <a:pPr marL="285750" lvl="1" fontAlgn="base">
              <a:spcBef>
                <a:spcPct val="0"/>
              </a:spcBef>
              <a:spcAft>
                <a:spcPct val="0"/>
              </a:spcAft>
              <a:buSzTx/>
            </a:pPr>
            <a:endParaRPr lang="en-US" altLang="en-US" dirty="0" smtClean="0">
              <a:solidFill>
                <a:schemeClr val="tx1"/>
              </a:solidFill>
              <a:latin typeface="Arial" panose="020B0604020202020204" pitchFamily="34" charset="0"/>
            </a:endParaRPr>
          </a:p>
          <a:p>
            <a:pPr marL="285750" lvl="1" fontAlgn="base">
              <a:spcBef>
                <a:spcPct val="0"/>
              </a:spcBef>
              <a:spcAft>
                <a:spcPct val="0"/>
              </a:spcAft>
              <a:buSzTx/>
              <a:buFont typeface="Wingdings" panose="05000000000000000000" pitchFamily="2" charset="2"/>
              <a:buChar char="Ø"/>
            </a:pPr>
            <a:r>
              <a:rPr lang="en-US" altLang="en-US" dirty="0" smtClean="0">
                <a:solidFill>
                  <a:schemeClr val="tx1"/>
                </a:solidFill>
                <a:latin typeface="Arial" panose="020B0604020202020204" pitchFamily="34" charset="0"/>
              </a:rPr>
              <a:t>These </a:t>
            </a:r>
            <a:r>
              <a:rPr lang="en-US" altLang="en-US" dirty="0">
                <a:solidFill>
                  <a:schemeClr val="tx1"/>
                </a:solidFill>
                <a:latin typeface="Arial" panose="020B0604020202020204" pitchFamily="34" charset="0"/>
              </a:rPr>
              <a:t>features, particularly `Weight`, were found to have a substantial impact on the model's ability to classify events accurately, providing valuable insights into the underlying physics of particle interactions.</a:t>
            </a:r>
            <a:endParaRPr lang="en-US" altLang="en-US" sz="1800" dirty="0" smtClean="0">
              <a:solidFill>
                <a:schemeClr val="tx1"/>
              </a:solidFill>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594"/>
            <a:ext cx="9144000" cy="6830793"/>
          </a:xfrm>
        </p:spPr>
        <p:txBody>
          <a:bodyPr>
            <a:noAutofit/>
          </a:bodyPr>
          <a:lstStyle/>
          <a:p>
            <a:pPr lvl="0" fontAlgn="base">
              <a:spcBef>
                <a:spcPct val="0"/>
              </a:spcBef>
              <a:spcAft>
                <a:spcPct val="0"/>
              </a:spcAft>
              <a:buSzTx/>
              <a:buFont typeface="Wingdings" panose="05000000000000000000" pitchFamily="2" charset="2"/>
              <a:buChar char="v"/>
            </a:pPr>
            <a:r>
              <a:rPr lang="en-US" altLang="en-US" sz="1600" b="1" u="sng" dirty="0" smtClean="0">
                <a:solidFill>
                  <a:schemeClr val="tx1"/>
                </a:solidFill>
                <a:latin typeface="Arial" panose="020B0604020202020204" pitchFamily="34" charset="0"/>
              </a:rPr>
              <a:t>Recommendations:</a:t>
            </a:r>
            <a:endParaRPr lang="en-US" altLang="en-US" sz="1600" b="1" u="sng" dirty="0">
              <a:solidFill>
                <a:schemeClr val="tx1"/>
              </a:solidFill>
              <a:latin typeface="Arial" panose="020B0604020202020204" pitchFamily="34" charset="0"/>
            </a:endParaRPr>
          </a:p>
          <a:p>
            <a:pPr marL="0" lvl="0" indent="0" fontAlgn="base">
              <a:spcBef>
                <a:spcPct val="0"/>
              </a:spcBef>
              <a:spcAft>
                <a:spcPct val="0"/>
              </a:spcAft>
              <a:buSzTx/>
              <a:buNone/>
            </a:pPr>
            <a:endParaRPr lang="en-US" altLang="en-US" sz="1400" b="1" u="sng" dirty="0">
              <a:solidFill>
                <a:schemeClr val="tx1"/>
              </a:solidFill>
              <a:latin typeface="Arial" panose="020B0604020202020204" pitchFamily="34" charset="0"/>
            </a:endParaRPr>
          </a:p>
          <a:p>
            <a:pPr marL="228600" lvl="0" indent="-228600" fontAlgn="base">
              <a:spcBef>
                <a:spcPct val="0"/>
              </a:spcBef>
              <a:spcAft>
                <a:spcPct val="0"/>
              </a:spcAft>
              <a:buSzTx/>
              <a:buAutoNum type="arabicPeriod"/>
            </a:pPr>
            <a:r>
              <a:rPr lang="en-US" altLang="en-US" sz="1400" b="1" u="sng" dirty="0" smtClean="0">
                <a:solidFill>
                  <a:schemeClr val="tx1"/>
                </a:solidFill>
                <a:latin typeface="Arial" panose="020B0604020202020204" pitchFamily="34" charset="0"/>
              </a:rPr>
              <a:t>For Researchers</a:t>
            </a:r>
            <a:r>
              <a:rPr lang="en-US" altLang="en-US" sz="1400" b="1" dirty="0" smtClean="0">
                <a:solidFill>
                  <a:schemeClr val="tx1"/>
                </a:solidFill>
                <a:latin typeface="Arial" panose="020B0604020202020204" pitchFamily="34" charset="0"/>
              </a:rPr>
              <a:t>:</a:t>
            </a:r>
          </a:p>
          <a:p>
            <a:pPr lvl="0" fontAlgn="base">
              <a:spcBef>
                <a:spcPct val="0"/>
              </a:spcBef>
              <a:spcAft>
                <a:spcPct val="0"/>
              </a:spcAft>
              <a:buSzTx/>
              <a:buFont typeface="Wingdings" panose="05000000000000000000" pitchFamily="2" charset="2"/>
              <a:buChar char="Ø"/>
            </a:pPr>
            <a:r>
              <a:rPr lang="en-US" altLang="en-US" sz="1400" b="1" dirty="0" smtClean="0">
                <a:solidFill>
                  <a:schemeClr val="tx1"/>
                </a:solidFill>
                <a:latin typeface="Arial" panose="020B0604020202020204" pitchFamily="34" charset="0"/>
              </a:rPr>
              <a:t>Targeted Experiments: </a:t>
            </a:r>
            <a:r>
              <a:rPr lang="en-US" altLang="en-US" sz="1400" dirty="0">
                <a:solidFill>
                  <a:schemeClr val="tx1"/>
                </a:solidFill>
                <a:latin typeface="Arial" panose="020B0604020202020204" pitchFamily="34" charset="0"/>
              </a:rPr>
              <a:t>Researchers can focus on the most influential features identified by the model, such as `Weight` and `</a:t>
            </a:r>
            <a:r>
              <a:rPr lang="en-US" altLang="en-US" sz="1400" dirty="0" err="1">
                <a:solidFill>
                  <a:schemeClr val="tx1"/>
                </a:solidFill>
                <a:latin typeface="Arial" panose="020B0604020202020204" pitchFamily="34" charset="0"/>
              </a:rPr>
              <a:t>DER_mass_MMC</a:t>
            </a:r>
            <a:r>
              <a:rPr lang="en-US" altLang="en-US" sz="1400" dirty="0">
                <a:solidFill>
                  <a:schemeClr val="tx1"/>
                </a:solidFill>
                <a:latin typeface="Arial" panose="020B0604020202020204" pitchFamily="34" charset="0"/>
              </a:rPr>
              <a:t>`, to design more targeted experiments. Understanding why these features are crucial can provide deeper insights into particle physics </a:t>
            </a:r>
            <a:r>
              <a:rPr lang="en-US" altLang="en-US" sz="1400" dirty="0" smtClean="0">
                <a:solidFill>
                  <a:schemeClr val="tx1"/>
                </a:solidFill>
                <a:latin typeface="Arial" panose="020B0604020202020204" pitchFamily="34" charset="0"/>
              </a:rPr>
              <a:t>phenomena.</a:t>
            </a:r>
          </a:p>
          <a:p>
            <a:pPr lvl="0" fontAlgn="base">
              <a:spcBef>
                <a:spcPct val="0"/>
              </a:spcBef>
              <a:spcAft>
                <a:spcPct val="0"/>
              </a:spcAft>
              <a:buSzTx/>
              <a:buFont typeface="Wingdings" panose="05000000000000000000" pitchFamily="2" charset="2"/>
              <a:buChar char="Ø"/>
            </a:pPr>
            <a:r>
              <a:rPr lang="en-US" altLang="en-US" sz="1400" b="1" dirty="0" smtClean="0">
                <a:solidFill>
                  <a:schemeClr val="tx1"/>
                </a:solidFill>
                <a:latin typeface="Arial" panose="020B0604020202020204" pitchFamily="34" charset="0"/>
              </a:rPr>
              <a:t>Data </a:t>
            </a:r>
            <a:r>
              <a:rPr lang="en-US" altLang="en-US" sz="1400" b="1" dirty="0">
                <a:solidFill>
                  <a:schemeClr val="tx1"/>
                </a:solidFill>
                <a:latin typeface="Arial" panose="020B0604020202020204" pitchFamily="34" charset="0"/>
              </a:rPr>
              <a:t>Quality </a:t>
            </a:r>
            <a:r>
              <a:rPr lang="en-US" altLang="en-US" sz="1400" b="1" dirty="0" smtClean="0">
                <a:solidFill>
                  <a:schemeClr val="tx1"/>
                </a:solidFill>
                <a:latin typeface="Arial" panose="020B0604020202020204" pitchFamily="34" charset="0"/>
              </a:rPr>
              <a:t>Improvement: </a:t>
            </a:r>
            <a:r>
              <a:rPr lang="en-US" altLang="en-US" sz="1400" dirty="0">
                <a:solidFill>
                  <a:schemeClr val="tx1"/>
                </a:solidFill>
                <a:latin typeface="Arial" panose="020B0604020202020204" pitchFamily="34" charset="0"/>
              </a:rPr>
              <a:t>To maintain and potentially improve the model's performance, researchers should continue to enhance the quality of the data, especially for the identified key features. Accurate measurement and calibration of these features can further refine classification accuracy.</a:t>
            </a:r>
          </a:p>
          <a:p>
            <a:pPr marL="0" lvl="0" indent="0" fontAlgn="base">
              <a:spcBef>
                <a:spcPct val="0"/>
              </a:spcBef>
              <a:spcAft>
                <a:spcPct val="0"/>
              </a:spcAft>
              <a:buSzTx/>
              <a:buNone/>
            </a:pPr>
            <a:endParaRPr lang="en-US" altLang="en-US" sz="1400" dirty="0">
              <a:solidFill>
                <a:schemeClr val="tx1"/>
              </a:solidFill>
              <a:latin typeface="Arial" panose="020B0604020202020204" pitchFamily="34" charset="0"/>
            </a:endParaRPr>
          </a:p>
          <a:p>
            <a:pPr marL="0" lvl="0" indent="0" fontAlgn="base">
              <a:spcBef>
                <a:spcPct val="0"/>
              </a:spcBef>
              <a:spcAft>
                <a:spcPct val="0"/>
              </a:spcAft>
              <a:buSzTx/>
              <a:buNone/>
            </a:pPr>
            <a:r>
              <a:rPr lang="en-US" altLang="en-US" sz="1400" b="1" dirty="0">
                <a:solidFill>
                  <a:schemeClr val="tx1"/>
                </a:solidFill>
                <a:latin typeface="Arial" panose="020B0604020202020204" pitchFamily="34" charset="0"/>
              </a:rPr>
              <a:t>2. </a:t>
            </a:r>
            <a:r>
              <a:rPr lang="en-US" altLang="en-US" sz="1400" b="1" u="sng" dirty="0" smtClean="0">
                <a:solidFill>
                  <a:schemeClr val="tx1"/>
                </a:solidFill>
                <a:latin typeface="Arial" panose="020B0604020202020204" pitchFamily="34" charset="0"/>
              </a:rPr>
              <a:t>For </a:t>
            </a:r>
            <a:r>
              <a:rPr lang="en-US" altLang="en-US" sz="1400" b="1" u="sng" dirty="0">
                <a:solidFill>
                  <a:schemeClr val="tx1"/>
                </a:solidFill>
                <a:latin typeface="Arial" panose="020B0604020202020204" pitchFamily="34" charset="0"/>
              </a:rPr>
              <a:t>Model </a:t>
            </a:r>
            <a:r>
              <a:rPr lang="en-US" altLang="en-US" sz="1400" b="1" u="sng" dirty="0" smtClean="0">
                <a:solidFill>
                  <a:schemeClr val="tx1"/>
                </a:solidFill>
                <a:latin typeface="Arial" panose="020B0604020202020204" pitchFamily="34" charset="0"/>
              </a:rPr>
              <a:t>Deployment</a:t>
            </a:r>
            <a:r>
              <a:rPr lang="en-US" altLang="en-US" sz="1400" b="1" dirty="0" smtClean="0">
                <a:solidFill>
                  <a:schemeClr val="tx1"/>
                </a:solidFill>
                <a:latin typeface="Arial" panose="020B0604020202020204" pitchFamily="34" charset="0"/>
              </a:rPr>
              <a:t>:</a:t>
            </a:r>
            <a:endParaRPr lang="en-US" altLang="en-US" sz="1400" b="1" dirty="0">
              <a:solidFill>
                <a:schemeClr val="tx1"/>
              </a:solidFill>
              <a:latin typeface="Arial" panose="020B0604020202020204" pitchFamily="34" charset="0"/>
            </a:endParaRPr>
          </a:p>
          <a:p>
            <a:pPr lvl="0" fontAlgn="base">
              <a:spcBef>
                <a:spcPct val="0"/>
              </a:spcBef>
              <a:spcAft>
                <a:spcPct val="0"/>
              </a:spcAft>
              <a:buSzTx/>
              <a:buFont typeface="Wingdings" panose="05000000000000000000" pitchFamily="2" charset="2"/>
              <a:buChar char="Ø"/>
            </a:pPr>
            <a:r>
              <a:rPr lang="en-US" altLang="en-US" sz="1400" b="1" dirty="0" err="1" smtClean="0">
                <a:solidFill>
                  <a:schemeClr val="tx1"/>
                </a:solidFill>
                <a:latin typeface="Arial" panose="020B0604020202020204" pitchFamily="34" charset="0"/>
              </a:rPr>
              <a:t>RealTime</a:t>
            </a:r>
            <a:r>
              <a:rPr lang="en-US" altLang="en-US" sz="1400" b="1" dirty="0" smtClean="0">
                <a:solidFill>
                  <a:schemeClr val="tx1"/>
                </a:solidFill>
                <a:latin typeface="Arial" panose="020B0604020202020204" pitchFamily="34" charset="0"/>
              </a:rPr>
              <a:t> Classification:</a:t>
            </a:r>
            <a:r>
              <a:rPr lang="en-US" altLang="en-US" sz="1400" dirty="0" smtClean="0">
                <a:solidFill>
                  <a:schemeClr val="tx1"/>
                </a:solidFill>
                <a:latin typeface="Arial" panose="020B0604020202020204" pitchFamily="34" charset="0"/>
              </a:rPr>
              <a:t> </a:t>
            </a:r>
            <a:r>
              <a:rPr lang="en-US" altLang="en-US" sz="1400" dirty="0">
                <a:solidFill>
                  <a:schemeClr val="tx1"/>
                </a:solidFill>
                <a:latin typeface="Arial" panose="020B0604020202020204" pitchFamily="34" charset="0"/>
              </a:rPr>
              <a:t>The high accuracy of the model suggests its applicability in </a:t>
            </a:r>
            <a:r>
              <a:rPr lang="en-US" altLang="en-US" sz="1400" dirty="0" err="1" smtClean="0">
                <a:solidFill>
                  <a:schemeClr val="tx1"/>
                </a:solidFill>
                <a:latin typeface="Arial" panose="020B0604020202020204" pitchFamily="34" charset="0"/>
              </a:rPr>
              <a:t>realtime</a:t>
            </a:r>
            <a:r>
              <a:rPr lang="en-US" altLang="en-US" sz="1400" dirty="0" smtClean="0">
                <a:solidFill>
                  <a:schemeClr val="tx1"/>
                </a:solidFill>
                <a:latin typeface="Arial" panose="020B0604020202020204" pitchFamily="34" charset="0"/>
              </a:rPr>
              <a:t> </a:t>
            </a:r>
            <a:r>
              <a:rPr lang="en-US" altLang="en-US" sz="1400" dirty="0">
                <a:solidFill>
                  <a:schemeClr val="tx1"/>
                </a:solidFill>
                <a:latin typeface="Arial" panose="020B0604020202020204" pitchFamily="34" charset="0"/>
              </a:rPr>
              <a:t>event classification in particle physics experiments. By integrating this model into particle detection systems, researchers can promptly identify significant events, facilitating faster and more efficient experimental </a:t>
            </a:r>
            <a:r>
              <a:rPr lang="en-US" altLang="en-US" sz="1400" dirty="0" smtClean="0">
                <a:solidFill>
                  <a:schemeClr val="tx1"/>
                </a:solidFill>
                <a:latin typeface="Arial" panose="020B0604020202020204" pitchFamily="34" charset="0"/>
              </a:rPr>
              <a:t>analysis.</a:t>
            </a:r>
          </a:p>
          <a:p>
            <a:pPr lvl="0" fontAlgn="base">
              <a:spcBef>
                <a:spcPct val="0"/>
              </a:spcBef>
              <a:spcAft>
                <a:spcPct val="0"/>
              </a:spcAft>
              <a:buSzTx/>
              <a:buFont typeface="Wingdings" panose="05000000000000000000" pitchFamily="2" charset="2"/>
              <a:buChar char="Ø"/>
            </a:pPr>
            <a:r>
              <a:rPr lang="en-US" altLang="en-US" sz="1400" b="1" dirty="0" smtClean="0">
                <a:solidFill>
                  <a:schemeClr val="tx1"/>
                </a:solidFill>
                <a:latin typeface="Arial" panose="020B0604020202020204" pitchFamily="34" charset="0"/>
              </a:rPr>
              <a:t>Continuous </a:t>
            </a:r>
            <a:r>
              <a:rPr lang="en-US" altLang="en-US" sz="1400" b="1" dirty="0">
                <a:solidFill>
                  <a:schemeClr val="tx1"/>
                </a:solidFill>
                <a:latin typeface="Arial" panose="020B0604020202020204" pitchFamily="34" charset="0"/>
              </a:rPr>
              <a:t>Monitoring and </a:t>
            </a:r>
            <a:r>
              <a:rPr lang="en-US" altLang="en-US" sz="1400" b="1" dirty="0" smtClean="0">
                <a:solidFill>
                  <a:schemeClr val="tx1"/>
                </a:solidFill>
                <a:latin typeface="Arial" panose="020B0604020202020204" pitchFamily="34" charset="0"/>
              </a:rPr>
              <a:t>Adaptation: </a:t>
            </a:r>
            <a:r>
              <a:rPr lang="en-US" altLang="en-US" sz="1400" dirty="0">
                <a:solidFill>
                  <a:schemeClr val="tx1"/>
                </a:solidFill>
                <a:latin typeface="Arial" panose="020B0604020202020204" pitchFamily="34" charset="0"/>
              </a:rPr>
              <a:t>Although the model performed exceptionally on the given dataset, it's essential to monitor its performance over time, especially when deployed in varying experimental conditions. Regularly updating the model with new data can ensure it remains effective in diverse experimental setups.</a:t>
            </a:r>
          </a:p>
          <a:p>
            <a:pPr marL="0" lvl="0" indent="0" fontAlgn="base">
              <a:spcBef>
                <a:spcPct val="0"/>
              </a:spcBef>
              <a:spcAft>
                <a:spcPct val="0"/>
              </a:spcAft>
              <a:buSzTx/>
              <a:buNone/>
            </a:pPr>
            <a:r>
              <a:rPr lang="en-US" altLang="en-US" sz="1400" dirty="0">
                <a:solidFill>
                  <a:schemeClr val="tx1"/>
                </a:solidFill>
                <a:latin typeface="Arial" panose="020B0604020202020204" pitchFamily="34" charset="0"/>
              </a:rPr>
              <a:t>   </a:t>
            </a:r>
          </a:p>
          <a:p>
            <a:pPr marL="0" lvl="0" indent="0" fontAlgn="base">
              <a:spcBef>
                <a:spcPct val="0"/>
              </a:spcBef>
              <a:spcAft>
                <a:spcPct val="0"/>
              </a:spcAft>
              <a:buSzTx/>
              <a:buNone/>
            </a:pPr>
            <a:r>
              <a:rPr lang="en-US" altLang="en-US" sz="1400" b="1" dirty="0">
                <a:solidFill>
                  <a:schemeClr val="tx1"/>
                </a:solidFill>
                <a:latin typeface="Arial" panose="020B0604020202020204" pitchFamily="34" charset="0"/>
              </a:rPr>
              <a:t>3. </a:t>
            </a:r>
            <a:r>
              <a:rPr lang="en-US" altLang="en-US" sz="1400" b="1" u="sng" dirty="0" smtClean="0">
                <a:solidFill>
                  <a:schemeClr val="tx1"/>
                </a:solidFill>
                <a:latin typeface="Arial" panose="020B0604020202020204" pitchFamily="34" charset="0"/>
              </a:rPr>
              <a:t>Further Research and Enhancement</a:t>
            </a:r>
            <a:r>
              <a:rPr lang="en-US" altLang="en-US" sz="1400" b="1" dirty="0" smtClean="0">
                <a:solidFill>
                  <a:schemeClr val="tx1"/>
                </a:solidFill>
                <a:latin typeface="Arial" panose="020B0604020202020204" pitchFamily="34" charset="0"/>
              </a:rPr>
              <a:t>:</a:t>
            </a:r>
            <a:endParaRPr lang="en-US" altLang="en-US" sz="1400" b="1" dirty="0">
              <a:solidFill>
                <a:schemeClr val="tx1"/>
              </a:solidFill>
              <a:latin typeface="Arial" panose="020B0604020202020204" pitchFamily="34" charset="0"/>
            </a:endParaRPr>
          </a:p>
          <a:p>
            <a:pPr lvl="0" fontAlgn="base">
              <a:spcBef>
                <a:spcPct val="0"/>
              </a:spcBef>
              <a:spcAft>
                <a:spcPct val="0"/>
              </a:spcAft>
              <a:buSzTx/>
              <a:buFont typeface="Wingdings" panose="05000000000000000000" pitchFamily="2" charset="2"/>
              <a:buChar char="Ø"/>
            </a:pPr>
            <a:r>
              <a:rPr lang="en-US" altLang="en-US" sz="1400" b="1" dirty="0" smtClean="0">
                <a:solidFill>
                  <a:schemeClr val="tx1"/>
                </a:solidFill>
                <a:latin typeface="Arial" panose="020B0604020202020204" pitchFamily="34" charset="0"/>
              </a:rPr>
              <a:t>Exploring </a:t>
            </a:r>
            <a:r>
              <a:rPr lang="en-US" altLang="en-US" sz="1400" b="1" dirty="0">
                <a:solidFill>
                  <a:schemeClr val="tx1"/>
                </a:solidFill>
                <a:latin typeface="Arial" panose="020B0604020202020204" pitchFamily="34" charset="0"/>
              </a:rPr>
              <a:t>Other </a:t>
            </a:r>
            <a:r>
              <a:rPr lang="en-US" altLang="en-US" sz="1400" b="1" dirty="0" smtClean="0">
                <a:solidFill>
                  <a:schemeClr val="tx1"/>
                </a:solidFill>
                <a:latin typeface="Arial" panose="020B0604020202020204" pitchFamily="34" charset="0"/>
              </a:rPr>
              <a:t>Models: </a:t>
            </a:r>
            <a:r>
              <a:rPr lang="en-US" altLang="en-US" sz="1400" dirty="0">
                <a:solidFill>
                  <a:schemeClr val="tx1"/>
                </a:solidFill>
                <a:latin typeface="Arial" panose="020B0604020202020204" pitchFamily="34" charset="0"/>
              </a:rPr>
              <a:t>While Random Forest provided excellent results, exploring other models such as Gradient Boosting or Neural Networks might uncover additional nuances in the data. These models could be tested to see if they offer any incremental improvements or further </a:t>
            </a:r>
            <a:r>
              <a:rPr lang="en-US" altLang="en-US" sz="1400" dirty="0" smtClean="0">
                <a:solidFill>
                  <a:schemeClr val="tx1"/>
                </a:solidFill>
                <a:latin typeface="Arial" panose="020B0604020202020204" pitchFamily="34" charset="0"/>
              </a:rPr>
              <a:t>insights.</a:t>
            </a:r>
          </a:p>
          <a:p>
            <a:pPr lvl="0" fontAlgn="base">
              <a:spcBef>
                <a:spcPct val="0"/>
              </a:spcBef>
              <a:spcAft>
                <a:spcPct val="0"/>
              </a:spcAft>
              <a:buSzTx/>
              <a:buFont typeface="Wingdings" panose="05000000000000000000" pitchFamily="2" charset="2"/>
              <a:buChar char="Ø"/>
            </a:pPr>
            <a:r>
              <a:rPr lang="en-US" altLang="en-US" sz="1400" b="1" dirty="0" smtClean="0">
                <a:solidFill>
                  <a:schemeClr val="tx1"/>
                </a:solidFill>
                <a:latin typeface="Arial" panose="020B0604020202020204" pitchFamily="34" charset="0"/>
              </a:rPr>
              <a:t>Feature Engineering: </a:t>
            </a:r>
            <a:r>
              <a:rPr lang="en-US" altLang="en-US" sz="1400" dirty="0">
                <a:solidFill>
                  <a:schemeClr val="tx1"/>
                </a:solidFill>
                <a:latin typeface="Arial" panose="020B0604020202020204" pitchFamily="34" charset="0"/>
              </a:rPr>
              <a:t>Future efforts could include more advanced feature engineering, such as the creation of interaction terms or </a:t>
            </a:r>
            <a:r>
              <a:rPr lang="en-US" altLang="en-US" sz="1400" dirty="0" err="1" smtClean="0">
                <a:solidFill>
                  <a:schemeClr val="tx1"/>
                </a:solidFill>
                <a:latin typeface="Arial" panose="020B0604020202020204" pitchFamily="34" charset="0"/>
              </a:rPr>
              <a:t>higherorder</a:t>
            </a:r>
            <a:r>
              <a:rPr lang="en-US" altLang="en-US" sz="1400" dirty="0" smtClean="0">
                <a:solidFill>
                  <a:schemeClr val="tx1"/>
                </a:solidFill>
                <a:latin typeface="Arial" panose="020B0604020202020204" pitchFamily="34" charset="0"/>
              </a:rPr>
              <a:t> </a:t>
            </a:r>
            <a:r>
              <a:rPr lang="en-US" altLang="en-US" sz="1400" dirty="0">
                <a:solidFill>
                  <a:schemeClr val="tx1"/>
                </a:solidFill>
                <a:latin typeface="Arial" panose="020B0604020202020204" pitchFamily="34" charset="0"/>
              </a:rPr>
              <a:t>features, to explore whether the model's performance can be further enhanced or if it reveals more about the physics phenomena.</a:t>
            </a:r>
          </a:p>
          <a:p>
            <a:pPr marL="0" lvl="0" indent="0" fontAlgn="base">
              <a:spcBef>
                <a:spcPct val="0"/>
              </a:spcBef>
              <a:spcAft>
                <a:spcPct val="0"/>
              </a:spcAft>
              <a:buSzTx/>
              <a:buNone/>
            </a:pPr>
            <a:endParaRPr lang="en-US" altLang="en-US" sz="1400" dirty="0">
              <a:solidFill>
                <a:schemeClr val="tx1"/>
              </a:solidFill>
              <a:latin typeface="Arial" panose="020B0604020202020204" pitchFamily="34" charset="0"/>
            </a:endParaRPr>
          </a:p>
          <a:p>
            <a:pPr marL="0" lvl="0" indent="0" fontAlgn="base">
              <a:spcBef>
                <a:spcPct val="0"/>
              </a:spcBef>
              <a:spcAft>
                <a:spcPct val="0"/>
              </a:spcAft>
              <a:buSzTx/>
              <a:buNone/>
            </a:pPr>
            <a:r>
              <a:rPr lang="en-US" altLang="en-US" sz="1400" dirty="0">
                <a:solidFill>
                  <a:schemeClr val="tx1"/>
                </a:solidFill>
                <a:latin typeface="Arial" panose="020B0604020202020204" pitchFamily="34" charset="0"/>
              </a:rPr>
              <a:t>By leveraging the insights from this predictive model, researchers in particle physics can enhance the identification and analysis of significant events, contributing to a deeper understanding of fundamental particles and their interactions.</a:t>
            </a:r>
            <a:endParaRPr lang="en-US" altLang="en-US" sz="1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69820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Particle Physics Event Classification</a:t>
            </a:r>
            <a:endParaRPr b="1" dirty="0"/>
          </a:p>
        </p:txBody>
      </p:sp>
      <p:sp>
        <p:nvSpPr>
          <p:cNvPr id="3" name="Subtitle 2"/>
          <p:cNvSpPr>
            <a:spLocks noGrp="1"/>
          </p:cNvSpPr>
          <p:nvPr>
            <p:ph type="subTitle" idx="1"/>
          </p:nvPr>
        </p:nvSpPr>
        <p:spPr/>
        <p:txBody>
          <a:bodyPr>
            <a:normAutofit/>
          </a:bodyPr>
          <a:lstStyle/>
          <a:p>
            <a:r>
              <a:rPr lang="en-US" b="1" dirty="0">
                <a:solidFill>
                  <a:schemeClr val="tx1"/>
                </a:solidFill>
              </a:rPr>
              <a:t>A Machine Learning </a:t>
            </a:r>
            <a:r>
              <a:rPr lang="en-US" b="1" dirty="0" smtClean="0">
                <a:solidFill>
                  <a:schemeClr val="tx1"/>
                </a:solidFill>
              </a:rPr>
              <a:t>Project</a:t>
            </a:r>
          </a:p>
          <a:p>
            <a:r>
              <a:rPr lang="en-IN" dirty="0" smtClean="0">
                <a:solidFill>
                  <a:schemeClr val="tx1"/>
                </a:solidFill>
              </a:rPr>
              <a:t>INDIVIDUAL </a:t>
            </a:r>
            <a:r>
              <a:rPr lang="en-IN" dirty="0">
                <a:solidFill>
                  <a:schemeClr val="tx1"/>
                </a:solidFill>
              </a:rPr>
              <a:t>PROJECT BY</a:t>
            </a:r>
            <a:r>
              <a:rPr dirty="0">
                <a:solidFill>
                  <a:schemeClr val="tx1"/>
                </a:solidFill>
              </a:rPr>
              <a:t>: </a:t>
            </a:r>
            <a:endParaRPr lang="en-US" dirty="0">
              <a:solidFill>
                <a:schemeClr val="tx1"/>
              </a:solidFill>
            </a:endParaRPr>
          </a:p>
          <a:p>
            <a:r>
              <a:rPr dirty="0">
                <a:solidFill>
                  <a:schemeClr val="tx1"/>
                </a:solidFill>
              </a:rPr>
              <a:t>Vatsal Shah</a:t>
            </a:r>
            <a:endParaRPr lang="en-US" dirty="0">
              <a:solidFill>
                <a:schemeClr val="tx1"/>
              </a:solidFill>
            </a:endParaRPr>
          </a:p>
          <a:p>
            <a:r>
              <a:rPr lang="en-US" dirty="0">
                <a:solidFill>
                  <a:schemeClr val="tx1"/>
                </a:solidFill>
              </a:rPr>
              <a:t>vatsal793@gmail.com</a:t>
            </a:r>
          </a:p>
          <a:p>
            <a:endParaRPr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D1E4CE-6AAB-447C-8D5D-0A4D522F045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FEEBFEAB-BDA2-4A5D-87E7-B33B2C4C17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16943570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2465" y="447018"/>
            <a:ext cx="7429499" cy="1478570"/>
          </a:xfrm>
        </p:spPr>
        <p:txBody>
          <a:bodyPr/>
          <a:lstStyle/>
          <a:p>
            <a:r>
              <a:rPr b="1" u="sng" dirty="0"/>
              <a:t>Problem Description</a:t>
            </a:r>
          </a:p>
        </p:txBody>
      </p:sp>
      <p:sp>
        <p:nvSpPr>
          <p:cNvPr id="3" name="Content Placeholder 2"/>
          <p:cNvSpPr>
            <a:spLocks noGrp="1"/>
          </p:cNvSpPr>
          <p:nvPr>
            <p:ph idx="1"/>
          </p:nvPr>
        </p:nvSpPr>
        <p:spPr>
          <a:xfrm>
            <a:off x="444579" y="1223645"/>
            <a:ext cx="8333661" cy="4327620"/>
          </a:xfrm>
        </p:spPr>
        <p:txBody>
          <a:bodyPr>
            <a:normAutofit/>
          </a:bodyPr>
          <a:lstStyle/>
          <a:p>
            <a:pPr>
              <a:buFont typeface="Wingdings" panose="05000000000000000000" pitchFamily="2" charset="2"/>
              <a:buChar char="Ø"/>
            </a:pPr>
            <a:r>
              <a:rPr lang="en-US" dirty="0" smtClean="0">
                <a:solidFill>
                  <a:schemeClr val="tx1"/>
                </a:solidFill>
                <a:latin typeface="Arial" panose="020B0604020202020204" pitchFamily="34" charset="0"/>
                <a:cs typeface="Arial" panose="020B0604020202020204" pitchFamily="34" charset="0"/>
              </a:rPr>
              <a:t>In </a:t>
            </a:r>
            <a:r>
              <a:rPr lang="en-US" dirty="0">
                <a:solidFill>
                  <a:schemeClr val="tx1"/>
                </a:solidFill>
                <a:latin typeface="Arial" panose="020B0604020202020204" pitchFamily="34" charset="0"/>
                <a:cs typeface="Arial" panose="020B0604020202020204" pitchFamily="34" charset="0"/>
              </a:rPr>
              <a:t>the field of particle physics, accurate identification and classification of events are crucial for understanding fundamental particles and their interactions. </a:t>
            </a:r>
            <a:endParaRPr lang="en-US" dirty="0" smtClean="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smtClean="0">
                <a:solidFill>
                  <a:schemeClr val="tx1"/>
                </a:solidFill>
                <a:latin typeface="Arial" panose="020B0604020202020204" pitchFamily="34" charset="0"/>
                <a:cs typeface="Arial" panose="020B0604020202020204" pitchFamily="34" charset="0"/>
              </a:rPr>
              <a:t>The </a:t>
            </a:r>
            <a:r>
              <a:rPr lang="en-US" dirty="0">
                <a:solidFill>
                  <a:schemeClr val="tx1"/>
                </a:solidFill>
                <a:latin typeface="Arial" panose="020B0604020202020204" pitchFamily="34" charset="0"/>
                <a:cs typeface="Arial" panose="020B0604020202020204" pitchFamily="34" charset="0"/>
              </a:rPr>
              <a:t>goal of this project is to build a machine learning model that can classify events as either </a:t>
            </a:r>
            <a:r>
              <a:rPr lang="en-US" dirty="0" smtClean="0">
                <a:solidFill>
                  <a:schemeClr val="tx1"/>
                </a:solidFill>
                <a:latin typeface="Arial" panose="020B0604020202020204" pitchFamily="34" charset="0"/>
                <a:cs typeface="Arial" panose="020B0604020202020204" pitchFamily="34" charset="0"/>
              </a:rPr>
              <a:t>signal </a:t>
            </a:r>
            <a:r>
              <a:rPr lang="en-US" dirty="0">
                <a:solidFill>
                  <a:schemeClr val="tx1"/>
                </a:solidFill>
                <a:latin typeface="Arial" panose="020B0604020202020204" pitchFamily="34" charset="0"/>
                <a:cs typeface="Arial" panose="020B0604020202020204" pitchFamily="34" charset="0"/>
              </a:rPr>
              <a:t>(s</a:t>
            </a:r>
            <a:r>
              <a:rPr lang="en-US" dirty="0" smtClean="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or </a:t>
            </a:r>
            <a:r>
              <a:rPr lang="en-US" dirty="0" smtClean="0">
                <a:solidFill>
                  <a:schemeClr val="tx1"/>
                </a:solidFill>
                <a:latin typeface="Arial" panose="020B0604020202020204" pitchFamily="34" charset="0"/>
                <a:cs typeface="Arial" panose="020B0604020202020204" pitchFamily="34" charset="0"/>
              </a:rPr>
              <a:t>background </a:t>
            </a:r>
            <a:r>
              <a:rPr lang="en-US" dirty="0">
                <a:solidFill>
                  <a:schemeClr val="tx1"/>
                </a:solidFill>
                <a:latin typeface="Arial" panose="020B0604020202020204" pitchFamily="34" charset="0"/>
                <a:cs typeface="Arial" panose="020B0604020202020204" pitchFamily="34" charset="0"/>
              </a:rPr>
              <a:t>(b</a:t>
            </a:r>
            <a:r>
              <a:rPr lang="en-US" dirty="0" smtClean="0">
                <a:solidFill>
                  <a:schemeClr val="tx1"/>
                </a:solidFill>
                <a:latin typeface="Arial" panose="020B0604020202020204" pitchFamily="34" charset="0"/>
                <a:cs typeface="Arial" panose="020B0604020202020204" pitchFamily="34" charset="0"/>
              </a:rPr>
              <a:t>). </a:t>
            </a:r>
          </a:p>
          <a:p>
            <a:pPr>
              <a:buFont typeface="Wingdings" panose="05000000000000000000" pitchFamily="2" charset="2"/>
              <a:buChar char="Ø"/>
            </a:pPr>
            <a:r>
              <a:rPr lang="en-US" dirty="0" smtClean="0">
                <a:solidFill>
                  <a:schemeClr val="tx1"/>
                </a:solidFill>
                <a:latin typeface="Arial" panose="020B0604020202020204" pitchFamily="34" charset="0"/>
                <a:cs typeface="Arial" panose="020B0604020202020204" pitchFamily="34" charset="0"/>
              </a:rPr>
              <a:t>This </a:t>
            </a:r>
            <a:r>
              <a:rPr lang="en-US" dirty="0">
                <a:solidFill>
                  <a:schemeClr val="tx1"/>
                </a:solidFill>
                <a:latin typeface="Arial" panose="020B0604020202020204" pitchFamily="34" charset="0"/>
                <a:cs typeface="Arial" panose="020B0604020202020204" pitchFamily="34" charset="0"/>
              </a:rPr>
              <a:t>classification will help distinguish between events of interest (signal) and background noise, contributing to the advancement of research in particle physics.</a:t>
            </a:r>
            <a:endParaRPr dirty="0">
              <a:solidFill>
                <a:schemeClr val="tx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1303" y="180575"/>
            <a:ext cx="7429499" cy="1478570"/>
          </a:xfrm>
        </p:spPr>
        <p:txBody>
          <a:bodyPr/>
          <a:lstStyle/>
          <a:p>
            <a:r>
              <a:rPr b="1" u="sng" dirty="0"/>
              <a:t>Dataset Overview</a:t>
            </a:r>
          </a:p>
        </p:txBody>
      </p:sp>
      <p:sp>
        <p:nvSpPr>
          <p:cNvPr id="3" name="Content Placeholder 2"/>
          <p:cNvSpPr>
            <a:spLocks noGrp="1"/>
          </p:cNvSpPr>
          <p:nvPr>
            <p:ph idx="1"/>
          </p:nvPr>
        </p:nvSpPr>
        <p:spPr>
          <a:xfrm>
            <a:off x="325708" y="487710"/>
            <a:ext cx="8726852" cy="4806665"/>
          </a:xfrm>
        </p:spPr>
        <p:txBody>
          <a:bodyPr>
            <a:normAutofit/>
          </a:bodyPr>
          <a:lstStyle/>
          <a:p>
            <a:pPr>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The dataset consists of 250,001 rows and 33 columns. Each row represents an event, and the columns contain features derived from particle physics </a:t>
            </a:r>
            <a:r>
              <a:rPr lang="en-US" dirty="0" smtClean="0">
                <a:solidFill>
                  <a:schemeClr val="tx1"/>
                </a:solidFill>
                <a:latin typeface="Arial" panose="020B0604020202020204" pitchFamily="34" charset="0"/>
                <a:cs typeface="Arial" panose="020B0604020202020204" pitchFamily="34" charset="0"/>
              </a:rPr>
              <a:t>experiments.</a:t>
            </a:r>
            <a:endParaRPr lang="en-US"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The dataset contains features related to particle physics events, including kinematic properties of the particles. The target variable indicates whether an event is signal or background.</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297" y="292615"/>
            <a:ext cx="7429499" cy="1478570"/>
          </a:xfrm>
        </p:spPr>
        <p:txBody>
          <a:bodyPr/>
          <a:lstStyle/>
          <a:p>
            <a:r>
              <a:rPr b="1" u="sng" dirty="0"/>
              <a:t>Approach</a:t>
            </a:r>
          </a:p>
        </p:txBody>
      </p:sp>
      <p:sp>
        <p:nvSpPr>
          <p:cNvPr id="3" name="Content Placeholder 2"/>
          <p:cNvSpPr>
            <a:spLocks noGrp="1"/>
          </p:cNvSpPr>
          <p:nvPr>
            <p:ph idx="1"/>
          </p:nvPr>
        </p:nvSpPr>
        <p:spPr>
          <a:xfrm>
            <a:off x="215979" y="1204256"/>
            <a:ext cx="8644557" cy="4629615"/>
          </a:xfrm>
        </p:spPr>
        <p:txBody>
          <a:bodyPr>
            <a:noAutofit/>
          </a:bodyPr>
          <a:lstStyle/>
          <a:p>
            <a:pPr marL="0" indent="0">
              <a:buNone/>
            </a:pPr>
            <a:r>
              <a:rPr lang="en-US" sz="1800" b="1" dirty="0" smtClean="0">
                <a:solidFill>
                  <a:schemeClr val="tx1"/>
                </a:solidFill>
                <a:latin typeface="Arial" panose="020B0604020202020204" pitchFamily="34" charset="0"/>
                <a:cs typeface="Arial" panose="020B0604020202020204" pitchFamily="34" charset="0"/>
              </a:rPr>
              <a:t>1. Data </a:t>
            </a:r>
            <a:r>
              <a:rPr lang="en-US" sz="1800" b="1" dirty="0">
                <a:solidFill>
                  <a:schemeClr val="tx1"/>
                </a:solidFill>
                <a:latin typeface="Arial" panose="020B0604020202020204" pitchFamily="34" charset="0"/>
                <a:cs typeface="Arial" panose="020B0604020202020204" pitchFamily="34" charset="0"/>
              </a:rPr>
              <a:t>Preprocessing: </a:t>
            </a:r>
            <a:r>
              <a:rPr lang="en-US" sz="1800" dirty="0">
                <a:solidFill>
                  <a:schemeClr val="tx1"/>
                </a:solidFill>
                <a:latin typeface="Arial" panose="020B0604020202020204" pitchFamily="34" charset="0"/>
                <a:cs typeface="Arial" panose="020B0604020202020204" pitchFamily="34" charset="0"/>
              </a:rPr>
              <a:t>Handling missing values, normalization, and feature selection</a:t>
            </a:r>
            <a:r>
              <a:rPr lang="en-US" sz="1800" dirty="0" smtClean="0">
                <a:solidFill>
                  <a:schemeClr val="tx1"/>
                </a:solidFill>
                <a:latin typeface="Arial" panose="020B0604020202020204" pitchFamily="34" charset="0"/>
                <a:cs typeface="Arial" panose="020B0604020202020204" pitchFamily="34" charset="0"/>
              </a:rPr>
              <a:t>.</a:t>
            </a:r>
            <a:endParaRPr lang="en-US" sz="1800" dirty="0">
              <a:solidFill>
                <a:schemeClr val="tx1"/>
              </a:solidFill>
              <a:latin typeface="Arial" panose="020B0604020202020204" pitchFamily="34" charset="0"/>
              <a:cs typeface="Arial" panose="020B0604020202020204" pitchFamily="34" charset="0"/>
            </a:endParaRPr>
          </a:p>
          <a:p>
            <a:pPr marL="0" indent="0">
              <a:buNone/>
            </a:pPr>
            <a:r>
              <a:rPr lang="en-US" sz="1800" b="1" dirty="0">
                <a:solidFill>
                  <a:schemeClr val="tx1"/>
                </a:solidFill>
                <a:latin typeface="Arial" panose="020B0604020202020204" pitchFamily="34" charset="0"/>
                <a:cs typeface="Arial" panose="020B0604020202020204" pitchFamily="34" charset="0"/>
              </a:rPr>
              <a:t>2. Exploratory Data Analysis (EDA): </a:t>
            </a:r>
            <a:r>
              <a:rPr lang="en-US" sz="1800" dirty="0">
                <a:solidFill>
                  <a:schemeClr val="tx1"/>
                </a:solidFill>
                <a:latin typeface="Arial" panose="020B0604020202020204" pitchFamily="34" charset="0"/>
                <a:cs typeface="Arial" panose="020B0604020202020204" pitchFamily="34" charset="0"/>
              </a:rPr>
              <a:t>Analyzing the distribution of features and their relationship with the target</a:t>
            </a:r>
            <a:r>
              <a:rPr lang="en-US" sz="1800" dirty="0" smtClean="0">
                <a:solidFill>
                  <a:schemeClr val="tx1"/>
                </a:solidFill>
                <a:latin typeface="Arial" panose="020B0604020202020204" pitchFamily="34" charset="0"/>
                <a:cs typeface="Arial" panose="020B0604020202020204" pitchFamily="34" charset="0"/>
              </a:rPr>
              <a:t>.</a:t>
            </a:r>
            <a:endParaRPr lang="en-US" sz="1800" dirty="0">
              <a:solidFill>
                <a:schemeClr val="tx1"/>
              </a:solidFill>
              <a:latin typeface="Arial" panose="020B0604020202020204" pitchFamily="34" charset="0"/>
              <a:cs typeface="Arial" panose="020B0604020202020204" pitchFamily="34" charset="0"/>
            </a:endParaRPr>
          </a:p>
          <a:p>
            <a:pPr marL="0" indent="0">
              <a:buNone/>
            </a:pPr>
            <a:r>
              <a:rPr lang="en-US" sz="1800" b="1" dirty="0">
                <a:solidFill>
                  <a:schemeClr val="tx1"/>
                </a:solidFill>
                <a:latin typeface="Arial" panose="020B0604020202020204" pitchFamily="34" charset="0"/>
                <a:cs typeface="Arial" panose="020B0604020202020204" pitchFamily="34" charset="0"/>
              </a:rPr>
              <a:t>3. Model Building: </a:t>
            </a:r>
            <a:r>
              <a:rPr lang="en-US" sz="1800" dirty="0">
                <a:solidFill>
                  <a:schemeClr val="tx1"/>
                </a:solidFill>
                <a:latin typeface="Arial" panose="020B0604020202020204" pitchFamily="34" charset="0"/>
                <a:cs typeface="Arial" panose="020B0604020202020204" pitchFamily="34" charset="0"/>
              </a:rPr>
              <a:t>Training machine learning models to classify events</a:t>
            </a:r>
            <a:r>
              <a:rPr lang="en-US" sz="1800" dirty="0" smtClean="0">
                <a:solidFill>
                  <a:schemeClr val="tx1"/>
                </a:solidFill>
                <a:latin typeface="Arial" panose="020B0604020202020204" pitchFamily="34" charset="0"/>
                <a:cs typeface="Arial" panose="020B0604020202020204" pitchFamily="34" charset="0"/>
              </a:rPr>
              <a:t>.</a:t>
            </a:r>
            <a:endParaRPr lang="en-US" sz="1800" dirty="0">
              <a:solidFill>
                <a:schemeClr val="tx1"/>
              </a:solidFill>
              <a:latin typeface="Arial" panose="020B0604020202020204" pitchFamily="34" charset="0"/>
              <a:cs typeface="Arial" panose="020B0604020202020204" pitchFamily="34" charset="0"/>
            </a:endParaRPr>
          </a:p>
          <a:p>
            <a:pPr marL="0" indent="0">
              <a:buNone/>
            </a:pPr>
            <a:r>
              <a:rPr lang="en-US" sz="1800" b="1" dirty="0">
                <a:solidFill>
                  <a:schemeClr val="tx1"/>
                </a:solidFill>
                <a:latin typeface="Arial" panose="020B0604020202020204" pitchFamily="34" charset="0"/>
                <a:cs typeface="Arial" panose="020B0604020202020204" pitchFamily="34" charset="0"/>
              </a:rPr>
              <a:t>4. Model Evaluation: </a:t>
            </a:r>
            <a:r>
              <a:rPr lang="en-US" sz="1800" dirty="0">
                <a:solidFill>
                  <a:schemeClr val="tx1"/>
                </a:solidFill>
                <a:latin typeface="Arial" panose="020B0604020202020204" pitchFamily="34" charset="0"/>
                <a:cs typeface="Arial" panose="020B0604020202020204" pitchFamily="34" charset="0"/>
              </a:rPr>
              <a:t>Using metrics like accuracy, precision, recall, and </a:t>
            </a:r>
            <a:r>
              <a:rPr lang="en-US" sz="1800" dirty="0" smtClean="0">
                <a:solidFill>
                  <a:schemeClr val="tx1"/>
                </a:solidFill>
                <a:latin typeface="Arial" panose="020B0604020202020204" pitchFamily="34" charset="0"/>
                <a:cs typeface="Arial" panose="020B0604020202020204" pitchFamily="34" charset="0"/>
              </a:rPr>
              <a:t>ROCAUC </a:t>
            </a:r>
            <a:r>
              <a:rPr lang="en-US" sz="1800" dirty="0">
                <a:solidFill>
                  <a:schemeClr val="tx1"/>
                </a:solidFill>
                <a:latin typeface="Arial" panose="020B0604020202020204" pitchFamily="34" charset="0"/>
                <a:cs typeface="Arial" panose="020B0604020202020204" pitchFamily="34" charset="0"/>
              </a:rPr>
              <a:t>to evaluate performance</a:t>
            </a:r>
            <a:r>
              <a:rPr lang="en-US" sz="1800" dirty="0" smtClean="0">
                <a:solidFill>
                  <a:schemeClr val="tx1"/>
                </a:solidFill>
                <a:latin typeface="Arial" panose="020B0604020202020204" pitchFamily="34" charset="0"/>
                <a:cs typeface="Arial" panose="020B0604020202020204" pitchFamily="34" charset="0"/>
              </a:rPr>
              <a:t>.</a:t>
            </a:r>
          </a:p>
          <a:p>
            <a:pPr marL="0" indent="0">
              <a:buNone/>
            </a:pPr>
            <a:r>
              <a:rPr lang="en-US" sz="1800" b="1" dirty="0" smtClean="0">
                <a:solidFill>
                  <a:schemeClr val="tx1"/>
                </a:solidFill>
                <a:latin typeface="Arial" panose="020B0604020202020204" pitchFamily="34" charset="0"/>
                <a:cs typeface="Arial" panose="020B0604020202020204" pitchFamily="34" charset="0"/>
              </a:rPr>
              <a:t>5. Conclusion &amp; Recommendations</a:t>
            </a:r>
            <a:r>
              <a:rPr lang="en-US" sz="1800" b="1" dirty="0">
                <a:solidFill>
                  <a:schemeClr val="tx1"/>
                </a:solidFill>
                <a:latin typeface="Arial" panose="020B0604020202020204" pitchFamily="34" charset="0"/>
                <a:cs typeface="Arial" panose="020B0604020202020204" pitchFamily="34" charset="0"/>
              </a:rPr>
              <a:t>: </a:t>
            </a:r>
            <a:r>
              <a:rPr lang="en-US" sz="1800" dirty="0">
                <a:solidFill>
                  <a:schemeClr val="tx1"/>
                </a:solidFill>
                <a:latin typeface="Arial" panose="020B0604020202020204" pitchFamily="34" charset="0"/>
                <a:cs typeface="Arial" panose="020B0604020202020204" pitchFamily="34" charset="0"/>
              </a:rPr>
              <a:t>The model achieved perfect classification, highlighting the effectiveness of Random Forest, with future enhancements suggested for </a:t>
            </a:r>
            <a:r>
              <a:rPr lang="en-US" sz="1800" dirty="0" err="1" smtClean="0">
                <a:solidFill>
                  <a:schemeClr val="tx1"/>
                </a:solidFill>
                <a:latin typeface="Arial" panose="020B0604020202020204" pitchFamily="34" charset="0"/>
                <a:cs typeface="Arial" panose="020B0604020202020204" pitchFamily="34" charset="0"/>
              </a:rPr>
              <a:t>realtime</a:t>
            </a:r>
            <a:r>
              <a:rPr lang="en-US" sz="1800" dirty="0" smtClean="0">
                <a:solidFill>
                  <a:schemeClr val="tx1"/>
                </a:solidFill>
                <a:latin typeface="Arial" panose="020B0604020202020204" pitchFamily="34" charset="0"/>
                <a:cs typeface="Arial" panose="020B0604020202020204" pitchFamily="34" charset="0"/>
              </a:rPr>
              <a:t> </a:t>
            </a:r>
            <a:r>
              <a:rPr lang="en-US" sz="1800" dirty="0">
                <a:solidFill>
                  <a:schemeClr val="tx1"/>
                </a:solidFill>
                <a:latin typeface="Arial" panose="020B0604020202020204" pitchFamily="34" charset="0"/>
                <a:cs typeface="Arial" panose="020B0604020202020204" pitchFamily="34" charset="0"/>
              </a:rPr>
              <a:t>applications and expanded feature exploration.</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343" y="-180482"/>
            <a:ext cx="7429499" cy="1478570"/>
          </a:xfrm>
        </p:spPr>
        <p:txBody>
          <a:bodyPr/>
          <a:lstStyle/>
          <a:p>
            <a:r>
              <a:rPr b="1" u="sng" dirty="0"/>
              <a:t>Data Preprocessing</a:t>
            </a:r>
          </a:p>
        </p:txBody>
      </p:sp>
      <p:sp>
        <p:nvSpPr>
          <p:cNvPr id="6" name="Rectangle 2">
            <a:extLst>
              <a:ext uri="{FF2B5EF4-FFF2-40B4-BE49-F238E27FC236}">
                <a16:creationId xmlns:a16="http://schemas.microsoft.com/office/drawing/2014/main" xmlns="" id="{945B2E14-0328-411C-9068-934045F5BAD6}"/>
              </a:ext>
            </a:extLst>
          </p:cNvPr>
          <p:cNvSpPr>
            <a:spLocks noGrp="1" noChangeArrowheads="1"/>
          </p:cNvSpPr>
          <p:nvPr>
            <p:ph idx="1"/>
          </p:nvPr>
        </p:nvSpPr>
        <p:spPr bwMode="auto">
          <a:xfrm>
            <a:off x="182880" y="1092248"/>
            <a:ext cx="889222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ClrTx/>
              <a:buSzTx/>
              <a:buNone/>
            </a:pPr>
            <a:r>
              <a:rPr lang="en-US" sz="1800" b="1" dirty="0" smtClean="0">
                <a:solidFill>
                  <a:schemeClr val="tx1"/>
                </a:solidFill>
                <a:latin typeface="Arial" panose="020B0604020202020204" pitchFamily="34" charset="0"/>
              </a:rPr>
              <a:t>1</a:t>
            </a:r>
            <a:r>
              <a:rPr lang="en-US" sz="1800" b="1" dirty="0">
                <a:solidFill>
                  <a:schemeClr val="tx1"/>
                </a:solidFill>
                <a:latin typeface="Arial" panose="020B0604020202020204" pitchFamily="34" charset="0"/>
              </a:rPr>
              <a:t>. Handling Missing Values:</a:t>
            </a:r>
          </a:p>
          <a:p>
            <a:pPr defTabSz="914400" eaLnBrk="0" fontAlgn="base" hangingPunct="0">
              <a:spcBef>
                <a:spcPct val="0"/>
              </a:spcBef>
              <a:spcAft>
                <a:spcPct val="0"/>
              </a:spcAft>
              <a:buClrTx/>
              <a:buSzTx/>
              <a:buFont typeface="Wingdings" panose="05000000000000000000" pitchFamily="2" charset="2"/>
              <a:buChar char="Ø"/>
            </a:pPr>
            <a:r>
              <a:rPr lang="en-US" sz="1800" dirty="0" smtClean="0">
                <a:solidFill>
                  <a:schemeClr val="tx1"/>
                </a:solidFill>
                <a:latin typeface="Arial" panose="020B0604020202020204" pitchFamily="34" charset="0"/>
              </a:rPr>
              <a:t>Checked </a:t>
            </a:r>
            <a:r>
              <a:rPr lang="en-US" sz="1800" dirty="0">
                <a:solidFill>
                  <a:schemeClr val="tx1"/>
                </a:solidFill>
                <a:latin typeface="Arial" panose="020B0604020202020204" pitchFamily="34" charset="0"/>
              </a:rPr>
              <a:t>for placeholder values like </a:t>
            </a:r>
            <a:r>
              <a:rPr lang="en-US" sz="1800" dirty="0" smtClean="0">
                <a:solidFill>
                  <a:schemeClr val="tx1"/>
                </a:solidFill>
                <a:latin typeface="Arial" panose="020B0604020202020204" pitchFamily="34" charset="0"/>
              </a:rPr>
              <a:t>999 </a:t>
            </a:r>
            <a:r>
              <a:rPr lang="en-US" sz="1800" dirty="0">
                <a:solidFill>
                  <a:schemeClr val="tx1"/>
                </a:solidFill>
                <a:latin typeface="Arial" panose="020B0604020202020204" pitchFamily="34" charset="0"/>
              </a:rPr>
              <a:t>and missing entries in the dataset.</a:t>
            </a:r>
            <a:endParaRPr lang="en-US" sz="1800" dirty="0" smtClean="0">
              <a:solidFill>
                <a:schemeClr val="tx1"/>
              </a:solidFill>
              <a:latin typeface="Arial" panose="020B0604020202020204" pitchFamily="34" charset="0"/>
            </a:endParaRPr>
          </a:p>
          <a:p>
            <a:pPr defTabSz="914400" eaLnBrk="0" fontAlgn="base" hangingPunct="0">
              <a:spcBef>
                <a:spcPct val="0"/>
              </a:spcBef>
              <a:spcAft>
                <a:spcPct val="0"/>
              </a:spcAft>
              <a:buClrTx/>
              <a:buSzTx/>
              <a:buFont typeface="Wingdings" panose="05000000000000000000" pitchFamily="2" charset="2"/>
              <a:buChar char="Ø"/>
            </a:pPr>
            <a:r>
              <a:rPr lang="en-US" sz="1800" dirty="0" smtClean="0">
                <a:solidFill>
                  <a:schemeClr val="tx1"/>
                </a:solidFill>
                <a:latin typeface="Arial" panose="020B0604020202020204" pitchFamily="34" charset="0"/>
              </a:rPr>
              <a:t>Dropped </a:t>
            </a:r>
            <a:r>
              <a:rPr lang="en-US" sz="1800" dirty="0">
                <a:solidFill>
                  <a:schemeClr val="tx1"/>
                </a:solidFill>
                <a:latin typeface="Arial" panose="020B0604020202020204" pitchFamily="34" charset="0"/>
              </a:rPr>
              <a:t>columns with more than 50% missing values.</a:t>
            </a:r>
          </a:p>
          <a:p>
            <a:pPr defTabSz="914400" eaLnBrk="0" fontAlgn="base" hangingPunct="0">
              <a:spcBef>
                <a:spcPct val="0"/>
              </a:spcBef>
              <a:spcAft>
                <a:spcPct val="0"/>
              </a:spcAft>
              <a:buClrTx/>
              <a:buSzTx/>
              <a:buFont typeface="Wingdings" panose="05000000000000000000" pitchFamily="2" charset="2"/>
              <a:buChar char="Ø"/>
            </a:pPr>
            <a:r>
              <a:rPr lang="en-US" sz="1800" dirty="0" smtClean="0">
                <a:solidFill>
                  <a:schemeClr val="tx1"/>
                </a:solidFill>
                <a:latin typeface="Arial" panose="020B0604020202020204" pitchFamily="34" charset="0"/>
              </a:rPr>
              <a:t>Imputed </a:t>
            </a:r>
            <a:r>
              <a:rPr lang="en-US" sz="1800" dirty="0">
                <a:solidFill>
                  <a:schemeClr val="tx1"/>
                </a:solidFill>
                <a:latin typeface="Arial" panose="020B0604020202020204" pitchFamily="34" charset="0"/>
              </a:rPr>
              <a:t>missing values in numeric columns using the median.</a:t>
            </a:r>
          </a:p>
          <a:p>
            <a:pPr marL="0" indent="0" defTabSz="914400" eaLnBrk="0" fontAlgn="base" hangingPunct="0">
              <a:spcBef>
                <a:spcPct val="0"/>
              </a:spcBef>
              <a:spcAft>
                <a:spcPct val="0"/>
              </a:spcAft>
              <a:buClrTx/>
              <a:buSzTx/>
              <a:buFontTx/>
              <a:buAutoNum type="arabicPeriod" startAt="6"/>
            </a:pPr>
            <a:endParaRPr lang="en-US" sz="1800" b="1" dirty="0">
              <a:solidFill>
                <a:schemeClr val="tx1"/>
              </a:solidFill>
              <a:latin typeface="Arial" panose="020B0604020202020204" pitchFamily="34" charset="0"/>
            </a:endParaRPr>
          </a:p>
          <a:p>
            <a:pPr marL="0" indent="0" defTabSz="914400" eaLnBrk="0" fontAlgn="base" hangingPunct="0">
              <a:spcBef>
                <a:spcPct val="0"/>
              </a:spcBef>
              <a:spcAft>
                <a:spcPct val="0"/>
              </a:spcAft>
              <a:buClrTx/>
              <a:buSzTx/>
              <a:buNone/>
            </a:pPr>
            <a:r>
              <a:rPr lang="en-US" sz="1800" b="1" dirty="0" smtClean="0">
                <a:solidFill>
                  <a:schemeClr val="tx1"/>
                </a:solidFill>
                <a:latin typeface="Arial" panose="020B0604020202020204" pitchFamily="34" charset="0"/>
              </a:rPr>
              <a:t>2. Feature Encoding:</a:t>
            </a:r>
            <a:endParaRPr lang="en-US" sz="1800" b="1" dirty="0">
              <a:solidFill>
                <a:schemeClr val="tx1"/>
              </a:solidFill>
              <a:latin typeface="Arial" panose="020B0604020202020204" pitchFamily="34" charset="0"/>
            </a:endParaRPr>
          </a:p>
          <a:p>
            <a:pPr defTabSz="914400" eaLnBrk="0" fontAlgn="base" hangingPunct="0">
              <a:spcBef>
                <a:spcPct val="0"/>
              </a:spcBef>
              <a:spcAft>
                <a:spcPct val="0"/>
              </a:spcAft>
              <a:buClrTx/>
              <a:buSzTx/>
              <a:buFont typeface="Wingdings" panose="05000000000000000000" pitchFamily="2" charset="2"/>
              <a:buChar char="Ø"/>
            </a:pPr>
            <a:r>
              <a:rPr lang="en-US" sz="1800" dirty="0" smtClean="0">
                <a:solidFill>
                  <a:schemeClr val="tx1"/>
                </a:solidFill>
                <a:latin typeface="Arial" panose="020B0604020202020204" pitchFamily="34" charset="0"/>
              </a:rPr>
              <a:t>Encoded </a:t>
            </a:r>
            <a:r>
              <a:rPr lang="en-US" sz="1800" dirty="0">
                <a:solidFill>
                  <a:schemeClr val="tx1"/>
                </a:solidFill>
                <a:latin typeface="Arial" panose="020B0604020202020204" pitchFamily="34" charset="0"/>
              </a:rPr>
              <a:t>the target variable ('Label') into a binary format (`1` for signal, `0` for background).</a:t>
            </a:r>
          </a:p>
          <a:p>
            <a:pPr defTabSz="914400" eaLnBrk="0" fontAlgn="base" hangingPunct="0">
              <a:spcBef>
                <a:spcPct val="0"/>
              </a:spcBef>
              <a:spcAft>
                <a:spcPct val="0"/>
              </a:spcAft>
              <a:buClrTx/>
              <a:buSzTx/>
              <a:buFont typeface="Wingdings" panose="05000000000000000000" pitchFamily="2" charset="2"/>
              <a:buChar char="Ø"/>
            </a:pPr>
            <a:r>
              <a:rPr lang="en-US" sz="1800" dirty="0" smtClean="0">
                <a:solidFill>
                  <a:schemeClr val="tx1"/>
                </a:solidFill>
                <a:latin typeface="Arial" panose="020B0604020202020204" pitchFamily="34" charset="0"/>
              </a:rPr>
              <a:t>Removed </a:t>
            </a:r>
            <a:r>
              <a:rPr lang="en-US" sz="1800" dirty="0">
                <a:solidFill>
                  <a:schemeClr val="tx1"/>
                </a:solidFill>
                <a:latin typeface="Arial" panose="020B0604020202020204" pitchFamily="34" charset="0"/>
              </a:rPr>
              <a:t>the original 'Label' column after encoding.</a:t>
            </a:r>
          </a:p>
          <a:p>
            <a:pPr marL="0" indent="0" defTabSz="914400" eaLnBrk="0" fontAlgn="base" hangingPunct="0">
              <a:spcBef>
                <a:spcPct val="0"/>
              </a:spcBef>
              <a:spcAft>
                <a:spcPct val="0"/>
              </a:spcAft>
              <a:buClrTx/>
              <a:buSzTx/>
              <a:buFontTx/>
              <a:buAutoNum type="arabicPeriod" startAt="2"/>
            </a:pPr>
            <a:endParaRPr lang="en-US" sz="1800" b="1" dirty="0">
              <a:solidFill>
                <a:schemeClr val="tx1"/>
              </a:solidFill>
              <a:latin typeface="Arial" panose="020B0604020202020204" pitchFamily="34" charset="0"/>
            </a:endParaRPr>
          </a:p>
          <a:p>
            <a:pPr marL="0" indent="0" defTabSz="914400" eaLnBrk="0" fontAlgn="base" hangingPunct="0">
              <a:spcBef>
                <a:spcPct val="0"/>
              </a:spcBef>
              <a:spcAft>
                <a:spcPct val="0"/>
              </a:spcAft>
              <a:buClrTx/>
              <a:buSzTx/>
              <a:buNone/>
            </a:pPr>
            <a:r>
              <a:rPr lang="en-US" sz="1800" b="1" dirty="0" smtClean="0">
                <a:solidFill>
                  <a:schemeClr val="tx1"/>
                </a:solidFill>
                <a:latin typeface="Arial" panose="020B0604020202020204" pitchFamily="34" charset="0"/>
              </a:rPr>
              <a:t>3. Correlation Analysis:</a:t>
            </a:r>
            <a:endParaRPr lang="en-US" sz="1800" b="1" dirty="0">
              <a:solidFill>
                <a:schemeClr val="tx1"/>
              </a:solidFill>
              <a:latin typeface="Arial" panose="020B0604020202020204" pitchFamily="34" charset="0"/>
            </a:endParaRPr>
          </a:p>
          <a:p>
            <a:pPr defTabSz="914400" eaLnBrk="0" fontAlgn="base" hangingPunct="0">
              <a:spcBef>
                <a:spcPct val="0"/>
              </a:spcBef>
              <a:spcAft>
                <a:spcPct val="0"/>
              </a:spcAft>
              <a:buClrTx/>
              <a:buSzTx/>
              <a:buFont typeface="Wingdings" panose="05000000000000000000" pitchFamily="2" charset="2"/>
              <a:buChar char="Ø"/>
            </a:pPr>
            <a:r>
              <a:rPr lang="en-US" sz="1800" dirty="0" smtClean="0">
                <a:solidFill>
                  <a:schemeClr val="tx1"/>
                </a:solidFill>
                <a:latin typeface="Arial" panose="020B0604020202020204" pitchFamily="34" charset="0"/>
              </a:rPr>
              <a:t>Separated </a:t>
            </a:r>
            <a:r>
              <a:rPr lang="en-US" sz="1800" dirty="0">
                <a:solidFill>
                  <a:schemeClr val="tx1"/>
                </a:solidFill>
                <a:latin typeface="Arial" panose="020B0604020202020204" pitchFamily="34" charset="0"/>
              </a:rPr>
              <a:t>the dataset into features (X) and target (y).</a:t>
            </a:r>
            <a:endParaRPr lang="en-US" sz="1800" dirty="0" smtClean="0">
              <a:solidFill>
                <a:schemeClr val="tx1"/>
              </a:solidFill>
              <a:latin typeface="Arial" panose="020B0604020202020204" pitchFamily="34" charset="0"/>
            </a:endParaRPr>
          </a:p>
          <a:p>
            <a:pPr defTabSz="914400" eaLnBrk="0" fontAlgn="base" hangingPunct="0">
              <a:spcBef>
                <a:spcPct val="0"/>
              </a:spcBef>
              <a:spcAft>
                <a:spcPct val="0"/>
              </a:spcAft>
              <a:buClrTx/>
              <a:buSzTx/>
              <a:buFont typeface="Wingdings" panose="05000000000000000000" pitchFamily="2" charset="2"/>
              <a:buChar char="Ø"/>
            </a:pPr>
            <a:r>
              <a:rPr lang="en-US" sz="1800" dirty="0" smtClean="0">
                <a:solidFill>
                  <a:schemeClr val="tx1"/>
                </a:solidFill>
                <a:latin typeface="Arial" panose="020B0604020202020204" pitchFamily="34" charset="0"/>
              </a:rPr>
              <a:t>Applied </a:t>
            </a:r>
            <a:r>
              <a:rPr lang="en-US" sz="1800" dirty="0">
                <a:solidFill>
                  <a:schemeClr val="tx1"/>
                </a:solidFill>
                <a:latin typeface="Arial" panose="020B0604020202020204" pitchFamily="34" charset="0"/>
              </a:rPr>
              <a:t>an </a:t>
            </a:r>
            <a:r>
              <a:rPr lang="en-US" sz="1800" dirty="0" smtClean="0">
                <a:solidFill>
                  <a:schemeClr val="tx1"/>
                </a:solidFill>
                <a:latin typeface="Arial" panose="020B0604020202020204" pitchFamily="34" charset="0"/>
              </a:rPr>
              <a:t>8020</a:t>
            </a:r>
            <a:r>
              <a:rPr lang="en-US" sz="1800" dirty="0">
                <a:solidFill>
                  <a:schemeClr val="tx1"/>
                </a:solidFill>
                <a:latin typeface="Arial" panose="020B0604020202020204" pitchFamily="34" charset="0"/>
              </a:rPr>
              <a:t>% split to create training and testing sets</a:t>
            </a:r>
            <a:r>
              <a:rPr lang="en-US" sz="1800" dirty="0" smtClean="0">
                <a:solidFill>
                  <a:schemeClr val="tx1"/>
                </a:solidFill>
                <a:latin typeface="Arial" panose="020B0604020202020204" pitchFamily="34" charset="0"/>
              </a:rPr>
              <a:t>.</a:t>
            </a:r>
          </a:p>
          <a:p>
            <a:pPr defTabSz="914400" eaLnBrk="0" fontAlgn="base" hangingPunct="0">
              <a:spcBef>
                <a:spcPct val="0"/>
              </a:spcBef>
              <a:spcAft>
                <a:spcPct val="0"/>
              </a:spcAft>
              <a:buClrTx/>
              <a:buSzTx/>
              <a:buFontTx/>
              <a:buChar char="-"/>
            </a:pPr>
            <a:endParaRPr lang="en-US" sz="1800" b="1" dirty="0">
              <a:solidFill>
                <a:schemeClr val="tx1"/>
              </a:solidFill>
              <a:latin typeface="Arial" panose="020B0604020202020204" pitchFamily="34" charset="0"/>
            </a:endParaRPr>
          </a:p>
          <a:p>
            <a:pPr marL="0" indent="0" defTabSz="914400" eaLnBrk="0" fontAlgn="base" hangingPunct="0">
              <a:spcBef>
                <a:spcPct val="0"/>
              </a:spcBef>
              <a:spcAft>
                <a:spcPct val="0"/>
              </a:spcAft>
              <a:buClrTx/>
              <a:buSzTx/>
              <a:buNone/>
            </a:pPr>
            <a:r>
              <a:rPr lang="en-US" sz="1800" b="1" dirty="0" smtClean="0">
                <a:solidFill>
                  <a:schemeClr val="tx1"/>
                </a:solidFill>
                <a:latin typeface="Arial" panose="020B0604020202020204" pitchFamily="34" charset="0"/>
              </a:rPr>
              <a:t>4. Handling </a:t>
            </a:r>
            <a:r>
              <a:rPr lang="en-US" sz="1800" b="1" dirty="0">
                <a:solidFill>
                  <a:schemeClr val="tx1"/>
                </a:solidFill>
                <a:latin typeface="Arial" panose="020B0604020202020204" pitchFamily="34" charset="0"/>
              </a:rPr>
              <a:t>Class </a:t>
            </a:r>
            <a:r>
              <a:rPr lang="en-US" sz="1800" b="1" dirty="0" smtClean="0">
                <a:solidFill>
                  <a:schemeClr val="tx1"/>
                </a:solidFill>
                <a:latin typeface="Arial" panose="020B0604020202020204" pitchFamily="34" charset="0"/>
              </a:rPr>
              <a:t>Imbalance:</a:t>
            </a:r>
            <a:endParaRPr lang="en-US" sz="1800" b="1" dirty="0">
              <a:solidFill>
                <a:schemeClr val="tx1"/>
              </a:solidFill>
              <a:latin typeface="Arial" panose="020B0604020202020204" pitchFamily="34" charset="0"/>
            </a:endParaRPr>
          </a:p>
          <a:p>
            <a:pPr defTabSz="914400" eaLnBrk="0" fontAlgn="base" hangingPunct="0">
              <a:spcBef>
                <a:spcPct val="0"/>
              </a:spcBef>
              <a:spcAft>
                <a:spcPct val="0"/>
              </a:spcAft>
              <a:buClrTx/>
              <a:buSzTx/>
              <a:buFont typeface="Wingdings" panose="05000000000000000000" pitchFamily="2" charset="2"/>
              <a:buChar char="Ø"/>
            </a:pPr>
            <a:r>
              <a:rPr lang="en-US" sz="1800" dirty="0" smtClean="0">
                <a:solidFill>
                  <a:schemeClr val="tx1"/>
                </a:solidFill>
                <a:latin typeface="Arial" panose="020B0604020202020204" pitchFamily="34" charset="0"/>
              </a:rPr>
              <a:t>Applied </a:t>
            </a:r>
            <a:r>
              <a:rPr lang="en-US" sz="1800" dirty="0">
                <a:solidFill>
                  <a:schemeClr val="tx1"/>
                </a:solidFill>
                <a:latin typeface="Arial" panose="020B0604020202020204" pitchFamily="34" charset="0"/>
              </a:rPr>
              <a:t>SMOTE (Synthetic Minority </a:t>
            </a:r>
            <a:r>
              <a:rPr lang="en-US" sz="1800" dirty="0" smtClean="0">
                <a:solidFill>
                  <a:schemeClr val="tx1"/>
                </a:solidFill>
                <a:latin typeface="Arial" panose="020B0604020202020204" pitchFamily="34" charset="0"/>
              </a:rPr>
              <a:t>Oversampling </a:t>
            </a:r>
            <a:r>
              <a:rPr lang="en-US" sz="1800" dirty="0">
                <a:solidFill>
                  <a:schemeClr val="tx1"/>
                </a:solidFill>
                <a:latin typeface="Arial" panose="020B0604020202020204" pitchFamily="34" charset="0"/>
              </a:rPr>
              <a:t>Technique) to address class imbalance in the dataset</a:t>
            </a:r>
            <a:r>
              <a:rPr lang="en-US" sz="1800" dirty="0" smtClean="0">
                <a:solidFill>
                  <a:schemeClr val="tx1"/>
                </a:solidFill>
                <a:latin typeface="Arial" panose="020B0604020202020204" pitchFamily="34" charset="0"/>
              </a:rPr>
              <a:t>.</a:t>
            </a:r>
            <a:endParaRPr lang="en-US" sz="1800" dirty="0">
              <a:solidFill>
                <a:schemeClr val="tx1"/>
              </a:solidFill>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172402" y="195263"/>
            <a:ext cx="8651557" cy="2319338"/>
          </a:xfrm>
          <a:prstGeom prst="rect">
            <a:avLst/>
          </a:prstGeom>
        </p:spPr>
      </p:pic>
      <p:pic>
        <p:nvPicPr>
          <p:cNvPr id="4" name="Picture 3"/>
          <p:cNvPicPr>
            <a:picLocks noChangeAspect="1"/>
          </p:cNvPicPr>
          <p:nvPr/>
        </p:nvPicPr>
        <p:blipFill>
          <a:blip r:embed="rId3"/>
          <a:stretch>
            <a:fillRect/>
          </a:stretch>
        </p:blipFill>
        <p:spPr>
          <a:xfrm>
            <a:off x="172403" y="2514601"/>
            <a:ext cx="4308158" cy="4223004"/>
          </a:xfrm>
          <a:prstGeom prst="rect">
            <a:avLst/>
          </a:prstGeom>
        </p:spPr>
      </p:pic>
      <p:pic>
        <p:nvPicPr>
          <p:cNvPr id="7" name="Picture 6"/>
          <p:cNvPicPr>
            <a:picLocks noChangeAspect="1"/>
          </p:cNvPicPr>
          <p:nvPr/>
        </p:nvPicPr>
        <p:blipFill>
          <a:blip r:embed="rId4"/>
          <a:stretch>
            <a:fillRect/>
          </a:stretch>
        </p:blipFill>
        <p:spPr>
          <a:xfrm>
            <a:off x="4480561" y="2514601"/>
            <a:ext cx="4343398" cy="4223004"/>
          </a:xfrm>
          <a:prstGeom prst="rect">
            <a:avLst/>
          </a:prstGeom>
        </p:spPr>
      </p:pic>
    </p:spTree>
    <p:extLst>
      <p:ext uri="{BB962C8B-B14F-4D97-AF65-F5344CB8AC3E}">
        <p14:creationId xmlns:p14="http://schemas.microsoft.com/office/powerpoint/2010/main" val="12501634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6690" y="-156178"/>
            <a:ext cx="9880269" cy="1478570"/>
          </a:xfrm>
        </p:spPr>
        <p:txBody>
          <a:bodyPr>
            <a:normAutofit/>
          </a:bodyPr>
          <a:lstStyle/>
          <a:p>
            <a:r>
              <a:rPr sz="3200" b="1" u="sng" dirty="0"/>
              <a:t>Exploratory Data Analysis</a:t>
            </a:r>
          </a:p>
        </p:txBody>
      </p:sp>
      <p:sp>
        <p:nvSpPr>
          <p:cNvPr id="3" name="Content Placeholder 2"/>
          <p:cNvSpPr>
            <a:spLocks noGrp="1"/>
          </p:cNvSpPr>
          <p:nvPr>
            <p:ph idx="1"/>
          </p:nvPr>
        </p:nvSpPr>
        <p:spPr>
          <a:xfrm>
            <a:off x="126608" y="787790"/>
            <a:ext cx="9154551" cy="5697415"/>
          </a:xfrm>
        </p:spPr>
        <p:txBody>
          <a:bodyPr>
            <a:noAutofit/>
          </a:bodyPr>
          <a:lstStyle/>
          <a:p>
            <a:pPr marL="0" indent="0">
              <a:buNone/>
            </a:pPr>
            <a:r>
              <a:rPr lang="en-US" sz="1600" b="1" dirty="0" smtClean="0">
                <a:solidFill>
                  <a:schemeClr val="tx1"/>
                </a:solidFill>
                <a:latin typeface="Arial" panose="020B0604020202020204" pitchFamily="34" charset="0"/>
                <a:cs typeface="Arial" panose="020B0604020202020204" pitchFamily="34" charset="0"/>
              </a:rPr>
              <a:t>1. Feature Distribution:</a:t>
            </a:r>
          </a:p>
          <a:p>
            <a:pPr>
              <a:buFont typeface="Wingdings" panose="05000000000000000000" pitchFamily="2" charset="2"/>
              <a:buChar char="Ø"/>
            </a:pPr>
            <a:r>
              <a:rPr lang="en-US" sz="1600" dirty="0" smtClean="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Analyzed the distribution of key numerical features (e.g., `</a:t>
            </a:r>
            <a:r>
              <a:rPr lang="en-US" sz="1600" dirty="0" err="1">
                <a:solidFill>
                  <a:schemeClr val="tx1"/>
                </a:solidFill>
                <a:latin typeface="Arial" panose="020B0604020202020204" pitchFamily="34" charset="0"/>
                <a:cs typeface="Arial" panose="020B0604020202020204" pitchFamily="34" charset="0"/>
              </a:rPr>
              <a:t>DER_mass_MMC</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PRI_tau_pt</a:t>
            </a:r>
            <a:r>
              <a:rPr lang="en-US" sz="1600" dirty="0">
                <a:solidFill>
                  <a:schemeClr val="tx1"/>
                </a:solidFill>
                <a:latin typeface="Arial" panose="020B0604020202020204" pitchFamily="34" charset="0"/>
                <a:cs typeface="Arial" panose="020B0604020202020204" pitchFamily="34" charset="0"/>
              </a:rPr>
              <a:t>`) to understand their spread and detect potential anomalies</a:t>
            </a:r>
            <a:r>
              <a:rPr lang="en-US" sz="1600" dirty="0" smtClean="0">
                <a:solidFill>
                  <a:schemeClr val="tx1"/>
                </a:solidFill>
                <a:latin typeface="Arial" panose="020B0604020202020204" pitchFamily="34" charset="0"/>
                <a:cs typeface="Arial" panose="020B0604020202020204" pitchFamily="34" charset="0"/>
              </a:rPr>
              <a:t>.</a:t>
            </a:r>
            <a:endParaRPr lang="en-US" sz="1600" dirty="0">
              <a:solidFill>
                <a:schemeClr val="tx1"/>
              </a:solidFill>
              <a:latin typeface="Arial" panose="020B0604020202020204" pitchFamily="34" charset="0"/>
              <a:cs typeface="Arial" panose="020B0604020202020204" pitchFamily="34" charset="0"/>
            </a:endParaRPr>
          </a:p>
          <a:p>
            <a:pPr marL="0" indent="0">
              <a:buNone/>
            </a:pPr>
            <a:r>
              <a:rPr lang="en-US" sz="1600" b="1" dirty="0">
                <a:solidFill>
                  <a:schemeClr val="tx1"/>
                </a:solidFill>
                <a:latin typeface="Arial" panose="020B0604020202020204" pitchFamily="34" charset="0"/>
                <a:cs typeface="Arial" panose="020B0604020202020204" pitchFamily="34" charset="0"/>
              </a:rPr>
              <a:t>2. </a:t>
            </a:r>
            <a:r>
              <a:rPr lang="en-US" sz="1600" b="1" dirty="0" smtClean="0">
                <a:solidFill>
                  <a:schemeClr val="tx1"/>
                </a:solidFill>
                <a:latin typeface="Arial" panose="020B0604020202020204" pitchFamily="34" charset="0"/>
                <a:cs typeface="Arial" panose="020B0604020202020204" pitchFamily="34" charset="0"/>
              </a:rPr>
              <a:t>Correlation Analysis:</a:t>
            </a:r>
            <a:endParaRPr lang="en-US" sz="1600"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1600" dirty="0" smtClean="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Computed and visualized the correlation matrix to identify significant relationships between features.</a:t>
            </a:r>
          </a:p>
          <a:p>
            <a:pPr>
              <a:buFont typeface="Wingdings" panose="05000000000000000000" pitchFamily="2" charset="2"/>
              <a:buChar char="Ø"/>
            </a:pPr>
            <a:r>
              <a:rPr lang="en-US" sz="1600" dirty="0" smtClean="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Helped in understanding feature interdependencies and selecting important features for model building</a:t>
            </a:r>
            <a:r>
              <a:rPr lang="en-US" sz="1600" dirty="0" smtClean="0">
                <a:solidFill>
                  <a:schemeClr val="tx1"/>
                </a:solidFill>
                <a:latin typeface="Arial" panose="020B0604020202020204" pitchFamily="34" charset="0"/>
                <a:cs typeface="Arial" panose="020B0604020202020204" pitchFamily="34" charset="0"/>
              </a:rPr>
              <a:t>.</a:t>
            </a:r>
            <a:endParaRPr lang="en-US" sz="1600" dirty="0">
              <a:solidFill>
                <a:schemeClr val="tx1"/>
              </a:solidFill>
              <a:latin typeface="Arial" panose="020B0604020202020204" pitchFamily="34" charset="0"/>
              <a:cs typeface="Arial" panose="020B0604020202020204" pitchFamily="34" charset="0"/>
            </a:endParaRPr>
          </a:p>
          <a:p>
            <a:pPr marL="0" indent="0">
              <a:buNone/>
            </a:pPr>
            <a:r>
              <a:rPr lang="en-US" sz="1600" b="1" dirty="0">
                <a:solidFill>
                  <a:schemeClr val="tx1"/>
                </a:solidFill>
                <a:latin typeface="Arial" panose="020B0604020202020204" pitchFamily="34" charset="0"/>
                <a:cs typeface="Arial" panose="020B0604020202020204" pitchFamily="34" charset="0"/>
              </a:rPr>
              <a:t>3. </a:t>
            </a:r>
            <a:r>
              <a:rPr lang="en-US" sz="1600" b="1" dirty="0" smtClean="0">
                <a:solidFill>
                  <a:schemeClr val="tx1"/>
                </a:solidFill>
                <a:latin typeface="Arial" panose="020B0604020202020204" pitchFamily="34" charset="0"/>
                <a:cs typeface="Arial" panose="020B0604020202020204" pitchFamily="34" charset="0"/>
              </a:rPr>
              <a:t>Target </a:t>
            </a:r>
            <a:r>
              <a:rPr lang="en-US" sz="1600" b="1" dirty="0">
                <a:solidFill>
                  <a:schemeClr val="tx1"/>
                </a:solidFill>
                <a:latin typeface="Arial" panose="020B0604020202020204" pitchFamily="34" charset="0"/>
                <a:cs typeface="Arial" panose="020B0604020202020204" pitchFamily="34" charset="0"/>
              </a:rPr>
              <a:t>Variable </a:t>
            </a:r>
            <a:r>
              <a:rPr lang="en-US" sz="1600" b="1" dirty="0" smtClean="0">
                <a:solidFill>
                  <a:schemeClr val="tx1"/>
                </a:solidFill>
                <a:latin typeface="Arial" panose="020B0604020202020204" pitchFamily="34" charset="0"/>
                <a:cs typeface="Arial" panose="020B0604020202020204" pitchFamily="34" charset="0"/>
              </a:rPr>
              <a:t>Analysis:</a:t>
            </a:r>
            <a:endParaRPr lang="en-US" sz="1600"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1600" dirty="0" smtClean="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Visualized the distribution of the target variable to assess class imbalance.</a:t>
            </a:r>
          </a:p>
          <a:p>
            <a:pPr>
              <a:buFont typeface="Wingdings" panose="05000000000000000000" pitchFamily="2" charset="2"/>
              <a:buChar char="Ø"/>
            </a:pPr>
            <a:r>
              <a:rPr lang="en-US" sz="1600" dirty="0" smtClean="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Found that the dataset was imbalanced, with more background events than signal events</a:t>
            </a:r>
            <a:r>
              <a:rPr lang="en-US" sz="1600" dirty="0" smtClean="0">
                <a:solidFill>
                  <a:schemeClr val="tx1"/>
                </a:solidFill>
                <a:latin typeface="Arial" panose="020B0604020202020204" pitchFamily="34" charset="0"/>
                <a:cs typeface="Arial" panose="020B0604020202020204" pitchFamily="34" charset="0"/>
              </a:rPr>
              <a:t>.</a:t>
            </a:r>
            <a:endParaRPr lang="en-US" sz="1600" dirty="0">
              <a:solidFill>
                <a:schemeClr val="tx1"/>
              </a:solidFill>
              <a:latin typeface="Arial" panose="020B0604020202020204" pitchFamily="34" charset="0"/>
              <a:cs typeface="Arial" panose="020B0604020202020204" pitchFamily="34" charset="0"/>
            </a:endParaRPr>
          </a:p>
          <a:p>
            <a:pPr marL="0" indent="0">
              <a:buNone/>
            </a:pPr>
            <a:r>
              <a:rPr lang="en-US" sz="1600" b="1" dirty="0">
                <a:solidFill>
                  <a:schemeClr val="tx1"/>
                </a:solidFill>
                <a:latin typeface="Arial" panose="020B0604020202020204" pitchFamily="34" charset="0"/>
                <a:cs typeface="Arial" panose="020B0604020202020204" pitchFamily="34" charset="0"/>
              </a:rPr>
              <a:t>4. </a:t>
            </a:r>
            <a:r>
              <a:rPr lang="en-US" sz="1600" b="1" dirty="0" smtClean="0">
                <a:solidFill>
                  <a:schemeClr val="tx1"/>
                </a:solidFill>
                <a:latin typeface="Arial" panose="020B0604020202020204" pitchFamily="34" charset="0"/>
                <a:cs typeface="Arial" panose="020B0604020202020204" pitchFamily="34" charset="0"/>
              </a:rPr>
              <a:t>Class Imbalance:</a:t>
            </a:r>
            <a:endParaRPr lang="en-US" sz="1600"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1600" dirty="0" smtClean="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Identified the need to address class imbalance, leading to the application of SMOTE during data preprocessing</a:t>
            </a:r>
            <a:r>
              <a:rPr lang="en-US" sz="1600" dirty="0" smtClean="0">
                <a:solidFill>
                  <a:schemeClr val="tx1"/>
                </a:solidFill>
                <a:latin typeface="Arial" panose="020B0604020202020204" pitchFamily="34" charset="0"/>
                <a:cs typeface="Arial" panose="020B0604020202020204" pitchFamily="34" charset="0"/>
              </a:rPr>
              <a:t>.</a:t>
            </a:r>
            <a:endParaRPr sz="1600" dirty="0">
              <a:solidFill>
                <a:schemeClr val="tx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64" y="-232818"/>
            <a:ext cx="9880269" cy="1478570"/>
          </a:xfrm>
        </p:spPr>
        <p:txBody>
          <a:bodyPr>
            <a:normAutofit/>
          </a:bodyPr>
          <a:lstStyle/>
          <a:p>
            <a:r>
              <a:rPr lang="en-US" sz="2400" b="1" u="sng" dirty="0"/>
              <a:t>Exploratory Data Analysis  Feature Distributions</a:t>
            </a:r>
          </a:p>
        </p:txBody>
      </p:sp>
      <p:sp>
        <p:nvSpPr>
          <p:cNvPr id="3" name="Content Placeholder 2"/>
          <p:cNvSpPr>
            <a:spLocks noGrp="1"/>
          </p:cNvSpPr>
          <p:nvPr>
            <p:ph idx="1"/>
          </p:nvPr>
        </p:nvSpPr>
        <p:spPr>
          <a:xfrm>
            <a:off x="126608" y="787790"/>
            <a:ext cx="9154551" cy="5697415"/>
          </a:xfrm>
        </p:spPr>
        <p:txBody>
          <a:bodyPr>
            <a:noAutofit/>
          </a:bodyPr>
          <a:lstStyle/>
          <a:p>
            <a:pPr>
              <a:buFont typeface="Wingdings" panose="05000000000000000000" pitchFamily="2" charset="2"/>
              <a:buChar char="v"/>
            </a:pPr>
            <a:r>
              <a:rPr lang="en-US" b="1" u="sng" dirty="0" smtClean="0">
                <a:solidFill>
                  <a:schemeClr val="tx1"/>
                </a:solidFill>
                <a:latin typeface="Arial" panose="020B0604020202020204" pitchFamily="34" charset="0"/>
                <a:cs typeface="Arial" panose="020B0604020202020204" pitchFamily="34" charset="0"/>
              </a:rPr>
              <a:t>Feature Insights:</a:t>
            </a:r>
            <a:endParaRPr lang="en-US" b="1" u="sng"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1600" b="1" dirty="0" err="1" smtClean="0">
                <a:solidFill>
                  <a:schemeClr val="tx1"/>
                </a:solidFill>
              </a:rPr>
              <a:t>DER_mass_MMC</a:t>
            </a:r>
            <a:r>
              <a:rPr lang="en-US" sz="1600" b="1" dirty="0" smtClean="0">
                <a:solidFill>
                  <a:schemeClr val="tx1"/>
                </a:solidFill>
              </a:rPr>
              <a:t>: </a:t>
            </a:r>
            <a:r>
              <a:rPr lang="en-US" sz="1600" dirty="0">
                <a:solidFill>
                  <a:schemeClr val="tx1"/>
                </a:solidFill>
              </a:rPr>
              <a:t>Shows a </a:t>
            </a:r>
            <a:r>
              <a:rPr lang="en-US" sz="1600" dirty="0" smtClean="0">
                <a:solidFill>
                  <a:schemeClr val="tx1"/>
                </a:solidFill>
              </a:rPr>
              <a:t>right-skewed </a:t>
            </a:r>
            <a:r>
              <a:rPr lang="en-US" sz="1600" dirty="0">
                <a:solidFill>
                  <a:schemeClr val="tx1"/>
                </a:solidFill>
              </a:rPr>
              <a:t>distribution with most values clustering towards the lower end. This suggests that most events have a relatively lower combined mass.</a:t>
            </a:r>
          </a:p>
          <a:p>
            <a:pPr>
              <a:buFont typeface="Wingdings" panose="05000000000000000000" pitchFamily="2" charset="2"/>
              <a:buChar char="Ø"/>
            </a:pPr>
            <a:r>
              <a:rPr lang="en-US" sz="1600" b="1" dirty="0" err="1" smtClean="0">
                <a:solidFill>
                  <a:schemeClr val="tx1"/>
                </a:solidFill>
              </a:rPr>
              <a:t>DER_mass_transverse_met_lep</a:t>
            </a:r>
            <a:r>
              <a:rPr lang="en-US" sz="1600" b="1" dirty="0" smtClean="0">
                <a:solidFill>
                  <a:schemeClr val="tx1"/>
                </a:solidFill>
              </a:rPr>
              <a:t>: </a:t>
            </a:r>
            <a:r>
              <a:rPr lang="en-US" sz="1600" dirty="0">
                <a:solidFill>
                  <a:schemeClr val="tx1"/>
                </a:solidFill>
              </a:rPr>
              <a:t>Also </a:t>
            </a:r>
            <a:r>
              <a:rPr lang="en-US" sz="1600" dirty="0" smtClean="0">
                <a:solidFill>
                  <a:schemeClr val="tx1"/>
                </a:solidFill>
              </a:rPr>
              <a:t>right-skewed</a:t>
            </a:r>
            <a:r>
              <a:rPr lang="en-US" sz="1600" dirty="0">
                <a:solidFill>
                  <a:schemeClr val="tx1"/>
                </a:solidFill>
              </a:rPr>
              <a:t>, indicating that the majority of events have a low transverse mass when considering missing transverse energy and lepton information.</a:t>
            </a:r>
          </a:p>
          <a:p>
            <a:pPr>
              <a:buFont typeface="Wingdings" panose="05000000000000000000" pitchFamily="2" charset="2"/>
              <a:buChar char="Ø"/>
            </a:pPr>
            <a:r>
              <a:rPr lang="en-US" sz="1600" b="1" dirty="0" err="1" smtClean="0">
                <a:solidFill>
                  <a:schemeClr val="tx1"/>
                </a:solidFill>
              </a:rPr>
              <a:t>DER_mass_vis</a:t>
            </a:r>
            <a:r>
              <a:rPr lang="en-US" sz="1600" b="1" dirty="0" smtClean="0">
                <a:solidFill>
                  <a:schemeClr val="tx1"/>
                </a:solidFill>
              </a:rPr>
              <a:t>: </a:t>
            </a:r>
            <a:r>
              <a:rPr lang="en-US" sz="1600" dirty="0">
                <a:solidFill>
                  <a:schemeClr val="tx1"/>
                </a:solidFill>
              </a:rPr>
              <a:t>Similar to `</a:t>
            </a:r>
            <a:r>
              <a:rPr lang="en-US" sz="1600" dirty="0" err="1">
                <a:solidFill>
                  <a:schemeClr val="tx1"/>
                </a:solidFill>
              </a:rPr>
              <a:t>DER_mass_MMC</a:t>
            </a:r>
            <a:r>
              <a:rPr lang="en-US" sz="1600" dirty="0">
                <a:solidFill>
                  <a:schemeClr val="tx1"/>
                </a:solidFill>
              </a:rPr>
              <a:t>`, this feature has a high concentration of lower values, indicating that most events have a smaller visible mass.</a:t>
            </a:r>
          </a:p>
          <a:p>
            <a:pPr>
              <a:buFont typeface="Wingdings" panose="05000000000000000000" pitchFamily="2" charset="2"/>
              <a:buChar char="Ø"/>
            </a:pPr>
            <a:r>
              <a:rPr lang="en-US" sz="1600" b="1" dirty="0" err="1" smtClean="0">
                <a:solidFill>
                  <a:schemeClr val="tx1"/>
                </a:solidFill>
              </a:rPr>
              <a:t>PRI_tau_pt</a:t>
            </a:r>
            <a:r>
              <a:rPr lang="en-US" sz="1600" b="1" dirty="0" smtClean="0">
                <a:solidFill>
                  <a:schemeClr val="tx1"/>
                </a:solidFill>
              </a:rPr>
              <a:t>: </a:t>
            </a:r>
            <a:r>
              <a:rPr lang="en-US" sz="1600" dirty="0">
                <a:solidFill>
                  <a:schemeClr val="tx1"/>
                </a:solidFill>
              </a:rPr>
              <a:t>The distribution is highly skewed towards lower values, suggesting that the transverse momentum of the tau particle is generally low in the dataset.</a:t>
            </a:r>
          </a:p>
          <a:p>
            <a:pPr>
              <a:buFont typeface="Wingdings" panose="05000000000000000000" pitchFamily="2" charset="2"/>
              <a:buChar char="Ø"/>
            </a:pPr>
            <a:r>
              <a:rPr lang="en-US" sz="1600" b="1" dirty="0" err="1" smtClean="0">
                <a:solidFill>
                  <a:schemeClr val="tx1"/>
                </a:solidFill>
              </a:rPr>
              <a:t>PRI_met</a:t>
            </a:r>
            <a:r>
              <a:rPr lang="en-US" sz="1600" b="1" dirty="0" smtClean="0">
                <a:solidFill>
                  <a:schemeClr val="tx1"/>
                </a:solidFill>
              </a:rPr>
              <a:t>: </a:t>
            </a:r>
            <a:r>
              <a:rPr lang="en-US" sz="1600" dirty="0">
                <a:solidFill>
                  <a:schemeClr val="tx1"/>
                </a:solidFill>
              </a:rPr>
              <a:t>Displays a heavy right tail, indicating that while most events have low missing transverse energy, there are a few events with significantly higher values.</a:t>
            </a:r>
          </a:p>
          <a:p>
            <a:endParaRPr lang="en-US" sz="1600" dirty="0">
              <a:solidFill>
                <a:schemeClr val="tx1"/>
              </a:solidFill>
            </a:endParaRPr>
          </a:p>
          <a:p>
            <a:pPr>
              <a:buFont typeface="Wingdings" panose="05000000000000000000" pitchFamily="2" charset="2"/>
              <a:buChar char="v"/>
            </a:pPr>
            <a:r>
              <a:rPr lang="en-US" sz="1600" b="1" dirty="0" smtClean="0">
                <a:solidFill>
                  <a:schemeClr val="tx1"/>
                </a:solidFill>
              </a:rPr>
              <a:t>Conclusion: </a:t>
            </a:r>
            <a:r>
              <a:rPr lang="en-US" sz="1600" dirty="0">
                <a:solidFill>
                  <a:schemeClr val="tx1"/>
                </a:solidFill>
              </a:rPr>
              <a:t>These distributions highlight that several key features exhibit </a:t>
            </a:r>
            <a:r>
              <a:rPr lang="en-US" sz="1600" dirty="0" err="1">
                <a:solidFill>
                  <a:schemeClr val="tx1"/>
                </a:solidFill>
              </a:rPr>
              <a:t>skewness</a:t>
            </a:r>
            <a:r>
              <a:rPr lang="en-US" sz="1600" dirty="0">
                <a:solidFill>
                  <a:schemeClr val="tx1"/>
                </a:solidFill>
              </a:rPr>
              <a:t>, implying the need for appropriate preprocessing steps such as normalization or transformation to ensure effective model training.</a:t>
            </a:r>
          </a:p>
        </p:txBody>
      </p:sp>
    </p:spTree>
    <p:extLst>
      <p:ext uri="{BB962C8B-B14F-4D97-AF65-F5344CB8AC3E}">
        <p14:creationId xmlns:p14="http://schemas.microsoft.com/office/powerpoint/2010/main" val="3751651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610</TotalTime>
  <Words>1636</Words>
  <Application>Microsoft Office PowerPoint</Application>
  <PresentationFormat>On-screen Show (4:3)</PresentationFormat>
  <Paragraphs>137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Wingdings</vt:lpstr>
      <vt:lpstr>Wingdings 3</vt:lpstr>
      <vt:lpstr>Slice</vt:lpstr>
      <vt:lpstr>PowerPoint Presentation</vt:lpstr>
      <vt:lpstr>Particle Physics Event Classification</vt:lpstr>
      <vt:lpstr>Problem Description</vt:lpstr>
      <vt:lpstr>Dataset Overview</vt:lpstr>
      <vt:lpstr>Approach</vt:lpstr>
      <vt:lpstr>Data Preprocessing</vt:lpstr>
      <vt:lpstr>PowerPoint Presentation</vt:lpstr>
      <vt:lpstr>Exploratory Data Analysis</vt:lpstr>
      <vt:lpstr>Exploratory Data Analysis  Feature Distributions</vt:lpstr>
      <vt:lpstr>PowerPoint Presentation</vt:lpstr>
      <vt:lpstr>Correlation Heatmap</vt:lpstr>
      <vt:lpstr>PowerPoint Presentation</vt:lpstr>
      <vt:lpstr>Class Distribution Before and After SMOTE</vt:lpstr>
      <vt:lpstr>PowerPoint Presentation</vt:lpstr>
      <vt:lpstr>Feature Engineering</vt:lpstr>
      <vt:lpstr>PowerPoint Presentation</vt:lpstr>
      <vt:lpstr>Model Training and Evaluation</vt:lpstr>
      <vt:lpstr>Conclusion and Recommendations</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subject/>
  <dc:creator>Vatsal Shah</dc:creator>
  <cp:keywords/>
  <dc:description>generated using python-pptx</dc:description>
  <cp:lastModifiedBy>Microsoft account</cp:lastModifiedBy>
  <cp:revision>86</cp:revision>
  <dcterms:created xsi:type="dcterms:W3CDTF">2013-01-27T09:14:16Z</dcterms:created>
  <dcterms:modified xsi:type="dcterms:W3CDTF">2024-09-19T06:37:52Z</dcterms:modified>
  <cp:category/>
</cp:coreProperties>
</file>