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77" r:id="rId2"/>
    <p:sldId id="256" r:id="rId3"/>
    <p:sldId id="257" r:id="rId4"/>
    <p:sldId id="259" r:id="rId5"/>
    <p:sldId id="260" r:id="rId6"/>
    <p:sldId id="261" r:id="rId7"/>
    <p:sldId id="278" r:id="rId8"/>
    <p:sldId id="262" r:id="rId9"/>
    <p:sldId id="268" r:id="rId10"/>
    <p:sldId id="284" r:id="rId11"/>
    <p:sldId id="285" r:id="rId12"/>
    <p:sldId id="271" r:id="rId13"/>
    <p:sldId id="281" r:id="rId14"/>
    <p:sldId id="269" r:id="rId15"/>
    <p:sldId id="280" r:id="rId16"/>
    <p:sldId id="263" r:id="rId17"/>
    <p:sldId id="282" r:id="rId18"/>
    <p:sldId id="264" r:id="rId19"/>
    <p:sldId id="286" r:id="rId20"/>
    <p:sldId id="288" r:id="rId21"/>
    <p:sldId id="267" r:id="rId22"/>
    <p:sldId id="279" r:id="rId23"/>
    <p:sldId id="27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60"/>
  </p:normalViewPr>
  <p:slideViewPr>
    <p:cSldViewPr snapToGrid="0" snapToObjects="1">
      <p:cViewPr>
        <p:scale>
          <a:sx n="75" d="100"/>
          <a:sy n="75" d="100"/>
        </p:scale>
        <p:origin x="1469" y="2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26-09-2024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57049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26-09-2024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498735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26-09-2024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6850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26-09-2024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403259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26-09-2024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27556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26-09-2024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878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26-09-2024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2199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26-09-2024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0619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26-09-2024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66937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26-09-2024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94505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26-09-2024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7067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26-09-2024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40332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26-09-2024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80071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26-09-2024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9950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26-09-2024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487679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26-09-2024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564570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26-09-2024</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49037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26-09-2024</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5531331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531C00-EFBC-4C90-9C1E-D3DA0C84883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7E18C816-DDDA-4170-A993-4537AF556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5261577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64" y="-123090"/>
            <a:ext cx="9880269" cy="1478570"/>
          </a:xfrm>
        </p:spPr>
        <p:txBody>
          <a:bodyPr>
            <a:normAutofit/>
          </a:bodyPr>
          <a:lstStyle/>
          <a:p>
            <a:r>
              <a:rPr lang="en-US" sz="2400" b="1" u="sng" dirty="0"/>
              <a:t>Exploratory Data Analysis </a:t>
            </a:r>
            <a:r>
              <a:rPr lang="en-US" sz="2400" b="1" u="sng" dirty="0" smtClean="0"/>
              <a:t>Feature </a:t>
            </a:r>
            <a:r>
              <a:rPr lang="en-US" sz="2400" b="1" u="sng" dirty="0"/>
              <a:t>Distributions</a:t>
            </a:r>
          </a:p>
        </p:txBody>
      </p:sp>
      <p:sp>
        <p:nvSpPr>
          <p:cNvPr id="3" name="Content Placeholder 2"/>
          <p:cNvSpPr>
            <a:spLocks noGrp="1"/>
          </p:cNvSpPr>
          <p:nvPr>
            <p:ph idx="1"/>
          </p:nvPr>
        </p:nvSpPr>
        <p:spPr>
          <a:xfrm>
            <a:off x="126608" y="787790"/>
            <a:ext cx="9154551" cy="5697415"/>
          </a:xfrm>
        </p:spPr>
        <p:txBody>
          <a:bodyPr>
            <a:noAutofit/>
          </a:bodyPr>
          <a:lstStyle/>
          <a:p>
            <a:pPr>
              <a:buFont typeface="Wingdings" panose="05000000000000000000" pitchFamily="2" charset="2"/>
              <a:buChar char="v"/>
            </a:pPr>
            <a:r>
              <a:rPr lang="en-US" b="1" u="sng" dirty="0" smtClean="0">
                <a:solidFill>
                  <a:schemeClr val="tx1"/>
                </a:solidFill>
                <a:latin typeface="Arial" panose="020B0604020202020204" pitchFamily="34" charset="0"/>
                <a:cs typeface="Arial" panose="020B0604020202020204" pitchFamily="34" charset="0"/>
              </a:rPr>
              <a:t>Feature Insights:</a:t>
            </a:r>
            <a:endParaRPr lang="en-US" b="1" u="sng"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b="1" dirty="0" err="1" smtClean="0">
                <a:solidFill>
                  <a:schemeClr val="tx1"/>
                </a:solidFill>
              </a:rPr>
              <a:t>DER_mass_MMC</a:t>
            </a:r>
            <a:r>
              <a:rPr lang="en-US" sz="1600" b="1"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Shows a </a:t>
            </a:r>
            <a:r>
              <a:rPr lang="en-US" sz="1600" dirty="0" smtClean="0">
                <a:solidFill>
                  <a:schemeClr val="tx1"/>
                </a:solidFill>
                <a:latin typeface="Arial" panose="020B0604020202020204" pitchFamily="34" charset="0"/>
                <a:cs typeface="Arial" panose="020B0604020202020204" pitchFamily="34" charset="0"/>
              </a:rPr>
              <a:t>right-skewed </a:t>
            </a:r>
            <a:r>
              <a:rPr lang="en-US" sz="1600" dirty="0">
                <a:solidFill>
                  <a:schemeClr val="tx1"/>
                </a:solidFill>
                <a:latin typeface="Arial" panose="020B0604020202020204" pitchFamily="34" charset="0"/>
                <a:cs typeface="Arial" panose="020B0604020202020204" pitchFamily="34" charset="0"/>
              </a:rPr>
              <a:t>distribution with most values clustering towards the lower end. This suggests that most events have a relatively lower combined mass.</a:t>
            </a:r>
          </a:p>
          <a:p>
            <a:pPr>
              <a:buFont typeface="Wingdings" panose="05000000000000000000" pitchFamily="2" charset="2"/>
              <a:buChar char="Ø"/>
            </a:pPr>
            <a:r>
              <a:rPr lang="en-US" sz="1600" b="1" dirty="0" err="1" smtClean="0">
                <a:solidFill>
                  <a:schemeClr val="tx1"/>
                </a:solidFill>
              </a:rPr>
              <a:t>DER_mass_transverse_met_lep</a:t>
            </a:r>
            <a:r>
              <a:rPr lang="en-US" sz="1600" b="1" dirty="0" smtClean="0">
                <a:solidFill>
                  <a:schemeClr val="tx1"/>
                </a:solidFill>
              </a:rPr>
              <a:t>: </a:t>
            </a:r>
            <a:r>
              <a:rPr lang="en-US" sz="1600" dirty="0">
                <a:solidFill>
                  <a:schemeClr val="tx1"/>
                </a:solidFill>
                <a:latin typeface="Arial" panose="020B0604020202020204" pitchFamily="34" charset="0"/>
                <a:cs typeface="Arial" panose="020B0604020202020204" pitchFamily="34" charset="0"/>
              </a:rPr>
              <a:t>Also </a:t>
            </a:r>
            <a:r>
              <a:rPr lang="en-US" sz="1600" dirty="0">
                <a:solidFill>
                  <a:schemeClr val="tx1"/>
                </a:solidFill>
                <a:latin typeface="Arial" panose="020B0604020202020204" pitchFamily="34" charset="0"/>
                <a:cs typeface="Arial" panose="020B0604020202020204" pitchFamily="34" charset="0"/>
              </a:rPr>
              <a:t>right-skewed</a:t>
            </a:r>
            <a:r>
              <a:rPr lang="en-US" sz="1600" dirty="0">
                <a:solidFill>
                  <a:schemeClr val="tx1"/>
                </a:solidFill>
                <a:latin typeface="Arial" panose="020B0604020202020204" pitchFamily="34" charset="0"/>
                <a:cs typeface="Arial" panose="020B0604020202020204" pitchFamily="34" charset="0"/>
              </a:rPr>
              <a:t>, indicating that the majority of events have a low transverse mass when considering missing transverse energy and lepton information.</a:t>
            </a:r>
          </a:p>
          <a:p>
            <a:pPr>
              <a:buFont typeface="Wingdings" panose="05000000000000000000" pitchFamily="2" charset="2"/>
              <a:buChar char="Ø"/>
            </a:pPr>
            <a:r>
              <a:rPr lang="en-US" sz="1600" b="1" dirty="0" err="1" smtClean="0">
                <a:solidFill>
                  <a:schemeClr val="tx1"/>
                </a:solidFill>
              </a:rPr>
              <a:t>DER_mass_vis</a:t>
            </a:r>
            <a:r>
              <a:rPr lang="en-US" sz="1600" b="1" dirty="0" smtClean="0">
                <a:solidFill>
                  <a:schemeClr val="tx1"/>
                </a:solidFill>
              </a:rPr>
              <a:t>: </a:t>
            </a:r>
            <a:r>
              <a:rPr lang="en-US" sz="1600" dirty="0">
                <a:solidFill>
                  <a:schemeClr val="tx1"/>
                </a:solidFill>
                <a:latin typeface="Arial" panose="020B0604020202020204" pitchFamily="34" charset="0"/>
                <a:cs typeface="Arial" panose="020B0604020202020204" pitchFamily="34" charset="0"/>
              </a:rPr>
              <a:t>Similar to `</a:t>
            </a:r>
            <a:r>
              <a:rPr lang="en-US" sz="1600" dirty="0" err="1">
                <a:solidFill>
                  <a:schemeClr val="tx1"/>
                </a:solidFill>
                <a:latin typeface="Arial" panose="020B0604020202020204" pitchFamily="34" charset="0"/>
                <a:cs typeface="Arial" panose="020B0604020202020204" pitchFamily="34" charset="0"/>
              </a:rPr>
              <a:t>DER_mass_MMC</a:t>
            </a:r>
            <a:r>
              <a:rPr lang="en-US" sz="1600" dirty="0">
                <a:solidFill>
                  <a:schemeClr val="tx1"/>
                </a:solidFill>
                <a:latin typeface="Arial" panose="020B0604020202020204" pitchFamily="34" charset="0"/>
                <a:cs typeface="Arial" panose="020B0604020202020204" pitchFamily="34" charset="0"/>
              </a:rPr>
              <a:t>`, this feature has a high concentration of lower values, indicating that most events have a smaller visible mass.</a:t>
            </a:r>
          </a:p>
          <a:p>
            <a:pPr>
              <a:buFont typeface="Wingdings" panose="05000000000000000000" pitchFamily="2" charset="2"/>
              <a:buChar char="Ø"/>
            </a:pPr>
            <a:r>
              <a:rPr lang="en-US" sz="1600" b="1" dirty="0" err="1" smtClean="0">
                <a:solidFill>
                  <a:schemeClr val="tx1"/>
                </a:solidFill>
              </a:rPr>
              <a:t>PRI_tau_pt</a:t>
            </a:r>
            <a:r>
              <a:rPr lang="en-US" sz="1600" b="1" dirty="0" smtClean="0">
                <a:solidFill>
                  <a:schemeClr val="tx1"/>
                </a:solidFill>
              </a:rPr>
              <a:t>: </a:t>
            </a:r>
            <a:r>
              <a:rPr lang="en-US" sz="1600" dirty="0">
                <a:solidFill>
                  <a:schemeClr val="tx1"/>
                </a:solidFill>
                <a:latin typeface="Arial" panose="020B0604020202020204" pitchFamily="34" charset="0"/>
                <a:cs typeface="Arial" panose="020B0604020202020204" pitchFamily="34" charset="0"/>
              </a:rPr>
              <a:t>The distribution is highly skewed towards lower values, suggesting that the transverse momentum of the tau particle is generally low in the dataset.</a:t>
            </a:r>
          </a:p>
          <a:p>
            <a:pPr>
              <a:buFont typeface="Wingdings" panose="05000000000000000000" pitchFamily="2" charset="2"/>
              <a:buChar char="Ø"/>
            </a:pPr>
            <a:r>
              <a:rPr lang="en-US" sz="1600" b="1" dirty="0" err="1" smtClean="0">
                <a:solidFill>
                  <a:schemeClr val="tx1"/>
                </a:solidFill>
              </a:rPr>
              <a:t>PRI_met</a:t>
            </a:r>
            <a:r>
              <a:rPr lang="en-US" sz="1600" b="1" dirty="0" smtClean="0">
                <a:solidFill>
                  <a:schemeClr val="tx1"/>
                </a:solidFill>
              </a:rPr>
              <a:t>: </a:t>
            </a:r>
            <a:r>
              <a:rPr lang="en-US" sz="1600" dirty="0">
                <a:solidFill>
                  <a:schemeClr val="tx1"/>
                </a:solidFill>
                <a:latin typeface="Arial" panose="020B0604020202020204" pitchFamily="34" charset="0"/>
                <a:cs typeface="Arial" panose="020B0604020202020204" pitchFamily="34" charset="0"/>
              </a:rPr>
              <a:t>Displays a heavy right tail, indicating that while most events have low missing transverse energy, there are a few events with significantly higher values.</a:t>
            </a:r>
          </a:p>
          <a:p>
            <a:endParaRPr lang="en-US" sz="1600" dirty="0">
              <a:solidFill>
                <a:schemeClr val="tx1"/>
              </a:solidFill>
            </a:endParaRPr>
          </a:p>
          <a:p>
            <a:pPr>
              <a:buFont typeface="Wingdings" panose="05000000000000000000" pitchFamily="2" charset="2"/>
              <a:buChar char="Ø"/>
            </a:pPr>
            <a:r>
              <a:rPr lang="en-US" sz="1800" b="1" u="sng" dirty="0" smtClean="0">
                <a:solidFill>
                  <a:schemeClr val="tx1"/>
                </a:solidFill>
              </a:rPr>
              <a:t>Conclusion:</a:t>
            </a:r>
            <a:r>
              <a:rPr lang="en-US" sz="1800" b="1" dirty="0" smtClean="0">
                <a:solidFill>
                  <a:schemeClr val="tx1"/>
                </a:solidFill>
              </a:rPr>
              <a:t> </a:t>
            </a:r>
            <a:r>
              <a:rPr lang="en-US" sz="1600" dirty="0">
                <a:solidFill>
                  <a:schemeClr val="tx1"/>
                </a:solidFill>
                <a:latin typeface="Arial" panose="020B0604020202020204" pitchFamily="34" charset="0"/>
                <a:cs typeface="Arial" panose="020B0604020202020204" pitchFamily="34" charset="0"/>
              </a:rPr>
              <a:t>These distributions highlight that several key features exhibit </a:t>
            </a:r>
            <a:r>
              <a:rPr lang="en-US" sz="1600" dirty="0" err="1">
                <a:solidFill>
                  <a:schemeClr val="tx1"/>
                </a:solidFill>
                <a:latin typeface="Arial" panose="020B0604020202020204" pitchFamily="34" charset="0"/>
                <a:cs typeface="Arial" panose="020B0604020202020204" pitchFamily="34" charset="0"/>
              </a:rPr>
              <a:t>skewness</a:t>
            </a:r>
            <a:r>
              <a:rPr lang="en-US" sz="1600" dirty="0">
                <a:solidFill>
                  <a:schemeClr val="tx1"/>
                </a:solidFill>
                <a:latin typeface="Arial" panose="020B0604020202020204" pitchFamily="34" charset="0"/>
                <a:cs typeface="Arial" panose="020B0604020202020204" pitchFamily="34" charset="0"/>
              </a:rPr>
              <a:t>, implying the need for appropriate preprocessing steps such as normalization or transformation to ensure effective model training.</a:t>
            </a:r>
          </a:p>
        </p:txBody>
      </p:sp>
    </p:spTree>
    <p:extLst>
      <p:ext uri="{BB962C8B-B14F-4D97-AF65-F5344CB8AC3E}">
        <p14:creationId xmlns:p14="http://schemas.microsoft.com/office/powerpoint/2010/main" val="3751651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0407411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5B703-1E88-46FA-A43B-D0FF7EDEB63B}"/>
              </a:ext>
            </a:extLst>
          </p:cNvPr>
          <p:cNvSpPr>
            <a:spLocks noGrp="1"/>
          </p:cNvSpPr>
          <p:nvPr>
            <p:ph type="title"/>
          </p:nvPr>
        </p:nvSpPr>
        <p:spPr>
          <a:xfrm>
            <a:off x="2122464" y="-335520"/>
            <a:ext cx="7429499" cy="1478570"/>
          </a:xfrm>
        </p:spPr>
        <p:txBody>
          <a:bodyPr/>
          <a:lstStyle/>
          <a:p>
            <a:r>
              <a:rPr lang="en-IN" b="1" u="sng" dirty="0"/>
              <a:t>Correlation Heatmap</a:t>
            </a:r>
          </a:p>
        </p:txBody>
      </p:sp>
      <p:sp>
        <p:nvSpPr>
          <p:cNvPr id="6" name="TextBox 5"/>
          <p:cNvSpPr txBox="1"/>
          <p:nvPr/>
        </p:nvSpPr>
        <p:spPr>
          <a:xfrm>
            <a:off x="0" y="788770"/>
            <a:ext cx="8951976" cy="5632311"/>
          </a:xfrm>
          <a:prstGeom prst="rect">
            <a:avLst/>
          </a:prstGeom>
          <a:noFill/>
        </p:spPr>
        <p:txBody>
          <a:bodyPr wrap="square" rtlCol="0">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b="1" dirty="0">
                <a:latin typeface="Arial" panose="020B0604020202020204" pitchFamily="34" charset="0"/>
                <a:cs typeface="Arial" panose="020B0604020202020204" pitchFamily="34" charset="0"/>
              </a:rPr>
              <a:t>Overview: </a:t>
            </a:r>
            <a:r>
              <a:rPr lang="en-US" dirty="0">
                <a:latin typeface="Arial" panose="020B0604020202020204" pitchFamily="34" charset="0"/>
                <a:cs typeface="Arial" panose="020B0604020202020204" pitchFamily="34" charset="0"/>
              </a:rPr>
              <a:t>This </a:t>
            </a:r>
            <a:r>
              <a:rPr lang="en-US" dirty="0" err="1">
                <a:latin typeface="Arial" panose="020B0604020202020204" pitchFamily="34" charset="0"/>
                <a:cs typeface="Arial" panose="020B0604020202020204" pitchFamily="34" charset="0"/>
              </a:rPr>
              <a:t>heatmap</a:t>
            </a:r>
            <a:r>
              <a:rPr lang="en-US" dirty="0">
                <a:latin typeface="Arial" panose="020B0604020202020204" pitchFamily="34" charset="0"/>
                <a:cs typeface="Arial" panose="020B0604020202020204" pitchFamily="34" charset="0"/>
              </a:rPr>
              <a:t> visualizes the correlation between different features in the dataset, showing how they relate to one another. The color intensity indicates the strength and direction of the correlation, with red representing positive correlations and blue representing negative correlations.</a:t>
            </a:r>
          </a:p>
          <a:p>
            <a:pPr lvl="0" defTabSz="91440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b="1" u="sng" dirty="0">
                <a:latin typeface="Arial" panose="020B0604020202020204" pitchFamily="34" charset="0"/>
                <a:cs typeface="Arial" panose="020B0604020202020204" pitchFamily="34" charset="0"/>
              </a:rPr>
              <a:t>Key Insights:</a:t>
            </a:r>
          </a:p>
          <a:p>
            <a:pPr marL="285750" lvl="0" indent="-285750" defTabSz="914400" eaLnBrk="0" fontAlgn="base" hangingPunct="0">
              <a:spcBef>
                <a:spcPct val="0"/>
              </a:spcBef>
              <a:spcAft>
                <a:spcPct val="0"/>
              </a:spcAft>
              <a:buFont typeface="Wingdings" panose="05000000000000000000" pitchFamily="2" charset="2"/>
              <a:buChar char="Ø"/>
            </a:pPr>
            <a:r>
              <a:rPr lang="en-US" b="1" u="sng" dirty="0">
                <a:latin typeface="Arial" panose="020B0604020202020204" pitchFamily="34" charset="0"/>
                <a:cs typeface="Arial" panose="020B0604020202020204" pitchFamily="34" charset="0"/>
              </a:rPr>
              <a:t>Strong Positive Correlations:</a:t>
            </a:r>
          </a:p>
          <a:p>
            <a:pPr marL="742950" lvl="1" indent="-285750" defTabSz="914400" eaLnBrk="0" fontAlgn="base" hangingPunct="0">
              <a:spcBef>
                <a:spcPct val="0"/>
              </a:spcBef>
              <a:spcAft>
                <a:spcPct val="0"/>
              </a:spcAft>
              <a:buFont typeface="Wingdings" panose="05000000000000000000" pitchFamily="2" charset="2"/>
              <a:buChar char="§"/>
            </a:pPr>
            <a:r>
              <a:rPr lang="en-US" b="1" dirty="0" err="1">
                <a:latin typeface="Arial" panose="020B0604020202020204" pitchFamily="34" charset="0"/>
                <a:cs typeface="Arial" panose="020B0604020202020204" pitchFamily="34" charset="0"/>
              </a:rPr>
              <a:t>DER_mass_MMC</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DER_mass_vis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show a strong positive correlation, indicating that events with a higher visible mass also tend to have a higher combined mass.</a:t>
            </a:r>
          </a:p>
          <a:p>
            <a:pPr marL="742950" lvl="1" indent="-285750" defTabSz="914400" eaLnBrk="0" fontAlgn="base" hangingPunct="0">
              <a:spcBef>
                <a:spcPct val="0"/>
              </a:spcBef>
              <a:spcAft>
                <a:spcPct val="0"/>
              </a:spcAft>
              <a:buFont typeface="Wingdings" panose="05000000000000000000" pitchFamily="2" charset="2"/>
              <a:buChar char="§"/>
            </a:pPr>
            <a:r>
              <a:rPr lang="en-US" b="1" dirty="0" err="1">
                <a:latin typeface="Arial" panose="020B0604020202020204" pitchFamily="34" charset="0"/>
                <a:cs typeface="Arial" panose="020B0604020202020204" pitchFamily="34" charset="0"/>
              </a:rPr>
              <a:t>PRI_met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PRI_met_sumet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also exhibit a strong positive correlation, suggesting that these features capture related aspects of the event's energy.</a:t>
            </a:r>
          </a:p>
          <a:p>
            <a:pPr marL="285750" lvl="0" indent="-285750" defTabSz="914400" eaLnBrk="0" fontAlgn="base" hangingPunct="0">
              <a:spcBef>
                <a:spcPct val="0"/>
              </a:spcBef>
              <a:spcAft>
                <a:spcPct val="0"/>
              </a:spcAft>
              <a:buFont typeface="Wingdings" panose="05000000000000000000" pitchFamily="2" charset="2"/>
              <a:buChar char="Ø"/>
            </a:pPr>
            <a:r>
              <a:rPr lang="en-US" b="1" u="sng" dirty="0">
                <a:latin typeface="Arial" panose="020B0604020202020204" pitchFamily="34" charset="0"/>
                <a:cs typeface="Arial" panose="020B0604020202020204" pitchFamily="34" charset="0"/>
              </a:rPr>
              <a:t>Strong Negative Correlations:</a:t>
            </a:r>
          </a:p>
          <a:p>
            <a:pPr marL="742950" lvl="1" indent="-285750" defTabSz="914400" eaLnBrk="0" fontAlgn="base" hangingPunct="0">
              <a:spcBef>
                <a:spcPct val="0"/>
              </a:spcBef>
              <a:spcAft>
                <a:spcPct val="0"/>
              </a:spcAft>
              <a:buFont typeface="Wingdings" panose="05000000000000000000" pitchFamily="2" charset="2"/>
              <a:buChar char="§"/>
            </a:pPr>
            <a:r>
              <a:rPr lang="en-US" b="1" dirty="0" err="1">
                <a:latin typeface="Arial" panose="020B0604020202020204" pitchFamily="34" charset="0"/>
                <a:cs typeface="Arial" panose="020B0604020202020204" pitchFamily="34" charset="0"/>
              </a:rPr>
              <a:t>PRI_jet_num</a:t>
            </a:r>
            <a:r>
              <a:rPr lang="en-US" dirty="0">
                <a:latin typeface="Arial" panose="020B0604020202020204" pitchFamily="34" charset="0"/>
                <a:cs typeface="Arial" panose="020B0604020202020204" pitchFamily="34" charset="0"/>
              </a:rPr>
              <a:t> and </a:t>
            </a:r>
            <a:r>
              <a:rPr lang="en-US" b="1" dirty="0" err="1">
                <a:latin typeface="Arial" panose="020B0604020202020204" pitchFamily="34" charset="0"/>
                <a:cs typeface="Arial" panose="020B0604020202020204" pitchFamily="34" charset="0"/>
              </a:rPr>
              <a:t>PRI_met_phi</a:t>
            </a:r>
            <a:r>
              <a:rPr lang="en-US" dirty="0">
                <a:latin typeface="Arial" panose="020B0604020202020204" pitchFamily="34" charset="0"/>
                <a:cs typeface="Arial" panose="020B0604020202020204" pitchFamily="34" charset="0"/>
              </a:rPr>
              <a:t> display a notable negative correlation, indicating an inverse relationship between the number of jets and the missing transverse energy's </a:t>
            </a:r>
            <a:r>
              <a:rPr lang="en-US" dirty="0" smtClean="0">
                <a:latin typeface="Arial" panose="020B0604020202020204" pitchFamily="34" charset="0"/>
                <a:cs typeface="Arial" panose="020B0604020202020204" pitchFamily="34" charset="0"/>
              </a:rPr>
              <a:t>direction.</a:t>
            </a:r>
          </a:p>
          <a:p>
            <a:pPr marL="742950" lvl="1" indent="-285750" defTabSz="914400" eaLnBrk="0" fontAlgn="base" hangingPunct="0">
              <a:spcBef>
                <a:spcPct val="0"/>
              </a:spcBef>
              <a:spcAft>
                <a:spcPct val="0"/>
              </a:spcAft>
              <a:buFont typeface="Wingdings" panose="05000000000000000000" pitchFamily="2" charset="2"/>
              <a:buChar char="§"/>
            </a:pPr>
            <a:r>
              <a:rPr lang="en-US" dirty="0" smtClean="0">
                <a:latin typeface="Arial" panose="020B0604020202020204" pitchFamily="34" charset="0"/>
                <a:cs typeface="Arial" panose="020B0604020202020204" pitchFamily="34" charset="0"/>
              </a:rPr>
              <a:t>Most </a:t>
            </a:r>
            <a:r>
              <a:rPr lang="en-US" dirty="0">
                <a:latin typeface="Arial" panose="020B0604020202020204" pitchFamily="34" charset="0"/>
                <a:cs typeface="Arial" panose="020B0604020202020204" pitchFamily="34" charset="0"/>
              </a:rPr>
              <a:t>features exhibit weak correlation with the target variable (</a:t>
            </a:r>
            <a:r>
              <a:rPr lang="en-US" dirty="0" err="1">
                <a:latin typeface="Arial" panose="020B0604020202020204" pitchFamily="34" charset="0"/>
                <a:cs typeface="Arial" panose="020B0604020202020204" pitchFamily="34" charset="0"/>
              </a:rPr>
              <a:t>Label_encoded</a:t>
            </a:r>
            <a:r>
              <a:rPr lang="en-US" dirty="0" smtClean="0">
                <a:latin typeface="Arial" panose="020B0604020202020204" pitchFamily="34" charset="0"/>
                <a:cs typeface="Arial" panose="020B0604020202020204" pitchFamily="34" charset="0"/>
              </a:rPr>
              <a:t>), however, t</a:t>
            </a:r>
            <a:r>
              <a:rPr lang="en-US" dirty="0" smtClean="0">
                <a:latin typeface="Arial" panose="020B0604020202020204" pitchFamily="34" charset="0"/>
              </a:rPr>
              <a:t>he </a:t>
            </a:r>
            <a:r>
              <a:rPr lang="en-US" b="1" dirty="0">
                <a:latin typeface="Arial" panose="020B0604020202020204" pitchFamily="34" charset="0"/>
              </a:rPr>
              <a:t>Weight</a:t>
            </a:r>
            <a:r>
              <a:rPr lang="en-US" dirty="0">
                <a:latin typeface="Arial" panose="020B0604020202020204" pitchFamily="34" charset="0"/>
              </a:rPr>
              <a:t> feature has a strong negative correlation with </a:t>
            </a:r>
            <a:r>
              <a:rPr lang="en-US" dirty="0" err="1">
                <a:latin typeface="Arial" panose="020B0604020202020204" pitchFamily="34" charset="0"/>
              </a:rPr>
              <a:t>Label_encoded</a:t>
            </a:r>
            <a:r>
              <a:rPr lang="en-US" dirty="0">
                <a:latin typeface="Arial" panose="020B0604020202020204" pitchFamily="34" charset="0"/>
              </a:rPr>
              <a:t>, as shown by the dark blue color</a:t>
            </a:r>
            <a:r>
              <a:rPr lang="en-US" dirty="0" smtClean="0">
                <a:latin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DER_mass_MMC</a:t>
            </a:r>
            <a:r>
              <a:rPr kumimoji="0" lang="en-US" sz="1800" b="0" i="0" u="none" strike="noStrike" cap="none" normalizeH="0" baseline="0" smtClean="0">
                <a:ln>
                  <a:noFill/>
                </a:ln>
                <a:solidFill>
                  <a:schemeClr val="tx1"/>
                </a:solidFill>
                <a:effectLst/>
                <a:latin typeface="Arial" panose="020B0604020202020204" pitchFamily="34" charset="0"/>
              </a:rPr>
              <a:t> and </a:t>
            </a:r>
            <a:r>
              <a:rPr kumimoji="0" lang="en-US" sz="1800" b="1" i="0" u="none" strike="noStrike" cap="none" normalizeH="0" baseline="0" smtClean="0">
                <a:ln>
                  <a:noFill/>
                </a:ln>
                <a:solidFill>
                  <a:schemeClr val="tx1"/>
                </a:solidFill>
                <a:effectLst/>
                <a:latin typeface="Arial" panose="020B0604020202020204" pitchFamily="34" charset="0"/>
              </a:rPr>
              <a:t>DER_mass_transverse_met_lep</a:t>
            </a:r>
            <a:r>
              <a:rPr kumimoji="0" lang="en-US" sz="1800" b="0" i="0" u="none" strike="noStrike" cap="none" normalizeH="0" baseline="0" smtClean="0">
                <a:ln>
                  <a:noFill/>
                </a:ln>
                <a:solidFill>
                  <a:schemeClr val="tx1"/>
                </a:solidFill>
                <a:effectLst/>
                <a:latin typeface="Arial" panose="020B0604020202020204" pitchFamily="34" charset="0"/>
              </a:rPr>
              <a:t> also show a </a:t>
            </a:r>
            <a:r>
              <a:rPr kumimoji="0" lang="en-US" sz="1800" b="1" i="0" u="none" strike="noStrike" cap="none" normalizeH="0" baseline="0" smtClean="0">
                <a:ln>
                  <a:noFill/>
                </a:ln>
                <a:solidFill>
                  <a:schemeClr val="tx1"/>
                </a:solidFill>
                <a:effectLst/>
                <a:latin typeface="Arial" panose="020B0604020202020204" pitchFamily="34" charset="0"/>
              </a:rPr>
              <a:t>negative correlation</a:t>
            </a:r>
            <a:r>
              <a:rPr kumimoji="0" lang="en-US" sz="1800" b="0" i="0" u="none" strike="noStrike" cap="none" normalizeH="0" baseline="0" smtClean="0">
                <a:ln>
                  <a:noFill/>
                </a:ln>
                <a:solidFill>
                  <a:schemeClr val="tx1"/>
                </a:solidFill>
                <a:effectLst/>
                <a:latin typeface="Arial" panose="020B0604020202020204" pitchFamily="34" charset="0"/>
              </a:rPr>
              <a:t> with the </a:t>
            </a:r>
            <a:r>
              <a:rPr kumimoji="0" lang="en-US" sz="1800" b="1" i="0" u="none" strike="noStrike" cap="none" normalizeH="0" baseline="0" smtClean="0">
                <a:ln>
                  <a:noFill/>
                </a:ln>
                <a:solidFill>
                  <a:schemeClr val="tx1"/>
                </a:solidFill>
                <a:effectLst/>
                <a:latin typeface="Arial" panose="020B0604020202020204" pitchFamily="34" charset="0"/>
              </a:rPr>
              <a:t>Label_encoded</a:t>
            </a:r>
            <a:r>
              <a:rPr kumimoji="0" lang="en-US" sz="1800" b="0" i="0" u="none" strike="noStrike" cap="none" normalizeH="0" baseline="0" smtClean="0">
                <a:ln>
                  <a:noFill/>
                </a:ln>
                <a:solidFill>
                  <a:schemeClr val="tx1"/>
                </a:solidFill>
                <a:effectLst/>
                <a:latin typeface="Arial" panose="020B0604020202020204" pitchFamily="34" charset="0"/>
              </a:rPr>
              <a:t> target variable.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5876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66163"/>
          </a:xfrm>
        </p:spPr>
      </p:pic>
    </p:spTree>
    <p:extLst>
      <p:ext uri="{BB962C8B-B14F-4D97-AF65-F5344CB8AC3E}">
        <p14:creationId xmlns:p14="http://schemas.microsoft.com/office/powerpoint/2010/main" val="2470945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26C85A-CF83-4D51-B2FC-18820E4C1CAE}"/>
              </a:ext>
            </a:extLst>
          </p:cNvPr>
          <p:cNvSpPr>
            <a:spLocks noGrp="1"/>
          </p:cNvSpPr>
          <p:nvPr>
            <p:ph type="title"/>
          </p:nvPr>
        </p:nvSpPr>
        <p:spPr>
          <a:xfrm>
            <a:off x="942559" y="-295926"/>
            <a:ext cx="8955313" cy="1478570"/>
          </a:xfrm>
        </p:spPr>
        <p:txBody>
          <a:bodyPr>
            <a:normAutofit/>
          </a:bodyPr>
          <a:lstStyle/>
          <a:p>
            <a:r>
              <a:rPr lang="en-US" sz="2400" b="1" u="sng" dirty="0">
                <a:cs typeface="Arial" panose="020B0604020202020204" pitchFamily="34" charset="0"/>
              </a:rPr>
              <a:t>Class Distribution Before and After SMOTE</a:t>
            </a:r>
            <a:endParaRPr lang="en-IN" sz="2400" b="1" u="sng" dirty="0">
              <a:cs typeface="Arial" panose="020B0604020202020204" pitchFamily="34" charset="0"/>
            </a:endParaRPr>
          </a:p>
        </p:txBody>
      </p:sp>
      <p:sp>
        <p:nvSpPr>
          <p:cNvPr id="3" name="Rectangle 1"/>
          <p:cNvSpPr>
            <a:spLocks noChangeArrowheads="1"/>
          </p:cNvSpPr>
          <p:nvPr/>
        </p:nvSpPr>
        <p:spPr bwMode="auto">
          <a:xfrm>
            <a:off x="210312" y="946957"/>
            <a:ext cx="876909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The graphs depict the distribution of the target variable (Class 0 = Background, Class 1 = Signal) before and after applying the Synthetic Minority Over-sampling Technique (SMOTE) to address class imbalance.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1" i="0" u="sng" strike="noStrike" cap="none" normalizeH="0" baseline="0" dirty="0" smtClean="0">
                <a:ln>
                  <a:noFill/>
                </a:ln>
                <a:solidFill>
                  <a:schemeClr val="tx1"/>
                </a:solidFill>
                <a:effectLst/>
                <a:latin typeface="Arial" panose="020B0604020202020204" pitchFamily="34" charset="0"/>
              </a:rPr>
              <a:t>Before SMOTE: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The dataset was imbalanced, with a significantly higher number of background events (Class 0) compared to signal events (Class 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This imbalance could lead to biased model performance, favoring the majority class during classification.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1" i="0" u="sng" strike="noStrike" cap="none" normalizeH="0" baseline="0" dirty="0" smtClean="0">
                <a:ln>
                  <a:noFill/>
                </a:ln>
                <a:solidFill>
                  <a:schemeClr val="tx1"/>
                </a:solidFill>
                <a:effectLst/>
                <a:latin typeface="Arial" panose="020B0604020202020204" pitchFamily="34" charset="0"/>
              </a:rPr>
              <a:t>After SMOTE</a:t>
            </a:r>
            <a:r>
              <a:rPr kumimoji="0" lang="en-US" sz="1800" b="0" i="0" u="sng"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SMOTE was applied to oversample the minority class (signal events) to create a balanced dataset.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Both classes now have an equal count, ensuring that the model receives a balanced representation of both event types during training.</a:t>
            </a:r>
          </a:p>
          <a:p>
            <a:pPr marR="0" lvl="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1" i="0" u="sng" strike="noStrike" cap="none" normalizeH="0" baseline="0" dirty="0" smtClean="0">
                <a:ln>
                  <a:noFill/>
                </a:ln>
                <a:solidFill>
                  <a:schemeClr val="tx1"/>
                </a:solidFill>
                <a:effectLst/>
                <a:latin typeface="Arial" panose="020B0604020202020204" pitchFamily="34" charset="0"/>
              </a:rPr>
              <a:t>Conclusion</a:t>
            </a:r>
            <a:r>
              <a:rPr kumimoji="0" lang="en-US" sz="1800" b="0" i="0" u="sng" strike="noStrike" cap="none" normalizeH="0" baseline="0" dirty="0" smtClean="0">
                <a:ln>
                  <a:noFill/>
                </a:ln>
                <a:solidFill>
                  <a:schemeClr val="tx1"/>
                </a:solidFill>
                <a:effectLst/>
                <a:latin typeface="Arial" panose="020B0604020202020204" pitchFamily="34" charset="0"/>
              </a:rPr>
              <a:t>:</a:t>
            </a:r>
            <a:r>
              <a:rPr kumimoji="0" lang="en-US" sz="1800" b="0" i="0" u="none" strike="noStrike" cap="none" normalizeH="0" baseline="0" dirty="0" smtClean="0">
                <a:ln>
                  <a:noFill/>
                </a:ln>
                <a:solidFill>
                  <a:schemeClr val="tx1"/>
                </a:solidFill>
                <a:effectLst/>
                <a:latin typeface="Arial" panose="020B0604020202020204" pitchFamily="34" charset="0"/>
              </a:rPr>
              <a:t> Addressing class imbalance using SMOTE helps improve model performance by preventing it from being biased toward the majority class, thereby enhancing the model's ability to accurately classify both background and signal events.</a:t>
            </a:r>
          </a:p>
        </p:txBody>
      </p:sp>
    </p:spTree>
    <p:extLst>
      <p:ext uri="{BB962C8B-B14F-4D97-AF65-F5344CB8AC3E}">
        <p14:creationId xmlns:p14="http://schemas.microsoft.com/office/powerpoint/2010/main" val="40675065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25" y="249936"/>
            <a:ext cx="4271811" cy="57698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585" y="249936"/>
            <a:ext cx="4270247" cy="5769864"/>
          </a:xfrm>
          <a:prstGeom prst="rect">
            <a:avLst/>
          </a:prstGeom>
        </p:spPr>
      </p:pic>
      <p:sp>
        <p:nvSpPr>
          <p:cNvPr id="6" name="TextBox 5"/>
          <p:cNvSpPr txBox="1"/>
          <p:nvPr/>
        </p:nvSpPr>
        <p:spPr>
          <a:xfrm>
            <a:off x="1344168" y="6133838"/>
            <a:ext cx="1723549" cy="369332"/>
          </a:xfrm>
          <a:prstGeom prst="rect">
            <a:avLst/>
          </a:prstGeom>
          <a:noFill/>
        </p:spPr>
        <p:txBody>
          <a:bodyPr wrap="none" rtlCol="0">
            <a:spAutoFit/>
          </a:bodyPr>
          <a:lstStyle/>
          <a:p>
            <a:r>
              <a:rPr lang="en-US" b="1" dirty="0" smtClean="0"/>
              <a:t>Before SMOTE</a:t>
            </a:r>
            <a:endParaRPr lang="en-US" b="1" dirty="0"/>
          </a:p>
        </p:txBody>
      </p:sp>
      <p:sp>
        <p:nvSpPr>
          <p:cNvPr id="7" name="TextBox 6"/>
          <p:cNvSpPr txBox="1"/>
          <p:nvPr/>
        </p:nvSpPr>
        <p:spPr>
          <a:xfrm>
            <a:off x="6245352" y="6133838"/>
            <a:ext cx="1539204" cy="369332"/>
          </a:xfrm>
          <a:prstGeom prst="rect">
            <a:avLst/>
          </a:prstGeom>
          <a:noFill/>
        </p:spPr>
        <p:txBody>
          <a:bodyPr wrap="none" rtlCol="0">
            <a:spAutoFit/>
          </a:bodyPr>
          <a:lstStyle/>
          <a:p>
            <a:r>
              <a:rPr lang="en-US" b="1" dirty="0" smtClean="0"/>
              <a:t>After SMOTE</a:t>
            </a:r>
            <a:endParaRPr lang="en-US" b="1" dirty="0"/>
          </a:p>
        </p:txBody>
      </p:sp>
    </p:spTree>
    <p:extLst>
      <p:ext uri="{BB962C8B-B14F-4D97-AF65-F5344CB8AC3E}">
        <p14:creationId xmlns:p14="http://schemas.microsoft.com/office/powerpoint/2010/main" val="18257775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478" y="-232382"/>
            <a:ext cx="7429499" cy="1478570"/>
          </a:xfrm>
        </p:spPr>
        <p:txBody>
          <a:bodyPr/>
          <a:lstStyle/>
          <a:p>
            <a:r>
              <a:rPr b="1" u="sng" dirty="0"/>
              <a:t>Feature Engineering</a:t>
            </a:r>
          </a:p>
        </p:txBody>
      </p:sp>
      <p:sp>
        <p:nvSpPr>
          <p:cNvPr id="5" name="Rectangle 2">
            <a:extLst>
              <a:ext uri="{FF2B5EF4-FFF2-40B4-BE49-F238E27FC236}">
                <a16:creationId xmlns:a16="http://schemas.microsoft.com/office/drawing/2014/main" xmlns="" id="{13205519-701A-4B02-A527-A39B5E176BE0}"/>
              </a:ext>
            </a:extLst>
          </p:cNvPr>
          <p:cNvSpPr>
            <a:spLocks noGrp="1" noChangeArrowheads="1"/>
          </p:cNvSpPr>
          <p:nvPr>
            <p:ph idx="1"/>
          </p:nvPr>
        </p:nvSpPr>
        <p:spPr bwMode="auto">
          <a:xfrm>
            <a:off x="64901" y="1130776"/>
            <a:ext cx="881164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a:solidFill>
                  <a:schemeClr val="tx1"/>
                </a:solidFill>
                <a:latin typeface="Arial" panose="020B0604020202020204" pitchFamily="34" charset="0"/>
              </a:rPr>
              <a:t>Weight: </a:t>
            </a:r>
            <a:r>
              <a:rPr lang="en-US" altLang="en-US" sz="1800" dirty="0">
                <a:solidFill>
                  <a:schemeClr val="tx1"/>
                </a:solidFill>
                <a:latin typeface="Arial" panose="020B0604020202020204" pitchFamily="34" charset="0"/>
              </a:rPr>
              <a:t>Dominates feature importance, indicating its critical role in classifying particle physics events</a:t>
            </a:r>
            <a:r>
              <a:rPr lang="en-US" altLang="en-US" sz="1800" dirty="0" smtClean="0">
                <a:solidFill>
                  <a:schemeClr val="tx1"/>
                </a:solidFill>
                <a:latin typeface="Arial" panose="020B0604020202020204" pitchFamily="34" charset="0"/>
              </a:rPr>
              <a:t>.</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b="1"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DER_mass_MMC</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Represents the combined mass of detected particles, a key feature in identifying </a:t>
            </a:r>
            <a:r>
              <a:rPr lang="en-US" altLang="en-US" sz="1800" dirty="0" smtClean="0">
                <a:solidFill>
                  <a:schemeClr val="tx1"/>
                </a:solidFill>
                <a:latin typeface="Arial" panose="020B0604020202020204" pitchFamily="34" charset="0"/>
              </a:rPr>
              <a:t>event characteristics.</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b="1"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DER_mass_transverse_met_lep</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Provides insight into the event's energy distribution, aiding in distinguishing between signal and background</a:t>
            </a:r>
            <a:r>
              <a:rPr lang="en-US" altLang="en-US" sz="1800" dirty="0" smtClean="0">
                <a:solidFill>
                  <a:schemeClr val="tx1"/>
                </a:solidFill>
                <a:latin typeface="Arial" panose="020B0604020202020204" pitchFamily="34" charset="0"/>
              </a:rPr>
              <a:t>.</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DER_mass_vis</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Captures the visible mass of the event, helping to differentiate signal </a:t>
            </a:r>
            <a:r>
              <a:rPr lang="en-US" altLang="en-US" sz="1800" dirty="0" err="1">
                <a:solidFill>
                  <a:schemeClr val="tx1"/>
                </a:solidFill>
                <a:latin typeface="Arial" panose="020B0604020202020204" pitchFamily="34" charset="0"/>
              </a:rPr>
              <a:t>events.PRI_tau_pt</a:t>
            </a:r>
            <a:r>
              <a:rPr lang="en-US" altLang="en-US" sz="1800" dirty="0">
                <a:solidFill>
                  <a:schemeClr val="tx1"/>
                </a:solidFill>
                <a:latin typeface="Arial" panose="020B0604020202020204" pitchFamily="34" charset="0"/>
              </a:rPr>
              <a:t>: Indicates the transverse momentum of the tau particle, crucial for understanding particle interactions</a:t>
            </a:r>
            <a:r>
              <a:rPr lang="en-US" altLang="en-US" sz="1800" dirty="0" smtClean="0">
                <a:solidFill>
                  <a:schemeClr val="tx1"/>
                </a:solidFill>
                <a:latin typeface="Arial" panose="020B0604020202020204" pitchFamily="34" charset="0"/>
              </a:rPr>
              <a:t>.</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b="1"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DER_met_phi_centrality</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Measures the centrality of the missing transverse energy, contributing to the event's spatial configuration analysis.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290103" y="226314"/>
            <a:ext cx="8601438" cy="6339078"/>
          </a:xfrm>
          <a:prstGeom prst="rect">
            <a:avLst/>
          </a:prstGeom>
        </p:spPr>
      </p:pic>
    </p:spTree>
    <p:extLst>
      <p:ext uri="{BB962C8B-B14F-4D97-AF65-F5344CB8AC3E}">
        <p14:creationId xmlns:p14="http://schemas.microsoft.com/office/powerpoint/2010/main" val="17394777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705" y="-411214"/>
            <a:ext cx="8824684" cy="1478570"/>
          </a:xfrm>
        </p:spPr>
        <p:txBody>
          <a:bodyPr/>
          <a:lstStyle/>
          <a:p>
            <a:r>
              <a:rPr b="1" u="sng" dirty="0"/>
              <a:t>Model Training and Evaluation</a:t>
            </a:r>
          </a:p>
        </p:txBody>
      </p:sp>
      <p:sp>
        <p:nvSpPr>
          <p:cNvPr id="4" name="Rectangle 1">
            <a:extLst>
              <a:ext uri="{FF2B5EF4-FFF2-40B4-BE49-F238E27FC236}">
                <a16:creationId xmlns:a16="http://schemas.microsoft.com/office/drawing/2014/main" xmlns="" id="{C3190A44-3A85-49C2-937F-E16A6A214E35}"/>
              </a:ext>
            </a:extLst>
          </p:cNvPr>
          <p:cNvSpPr>
            <a:spLocks noGrp="1" noChangeArrowheads="1"/>
          </p:cNvSpPr>
          <p:nvPr>
            <p:ph idx="1"/>
          </p:nvPr>
        </p:nvSpPr>
        <p:spPr bwMode="auto">
          <a:xfrm>
            <a:off x="0" y="1057444"/>
            <a:ext cx="4133451"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v"/>
            </a:pPr>
            <a:r>
              <a:rPr lang="en-US" sz="1900" b="1" u="sng" dirty="0" smtClean="0">
                <a:solidFill>
                  <a:schemeClr val="tx1"/>
                </a:solidFill>
                <a:latin typeface="Arial" panose="020B0604020202020204" pitchFamily="34" charset="0"/>
              </a:rPr>
              <a:t>Model 1: Logistic </a:t>
            </a:r>
            <a:r>
              <a:rPr lang="en-US" sz="1900" b="1" u="sng" dirty="0">
                <a:solidFill>
                  <a:schemeClr val="tx1"/>
                </a:solidFill>
                <a:latin typeface="Arial" panose="020B0604020202020204" pitchFamily="34" charset="0"/>
              </a:rPr>
              <a:t>Regression Training and </a:t>
            </a:r>
            <a:r>
              <a:rPr lang="en-US" sz="1900" b="1" u="sng" dirty="0" smtClean="0">
                <a:solidFill>
                  <a:schemeClr val="tx1"/>
                </a:solidFill>
                <a:latin typeface="Arial" panose="020B0604020202020204" pitchFamily="34" charset="0"/>
              </a:rPr>
              <a:t>Evaluation</a:t>
            </a:r>
          </a:p>
          <a:p>
            <a:pPr marL="0" indent="0" defTabSz="914400" eaLnBrk="0" fontAlgn="base" hangingPunct="0">
              <a:spcBef>
                <a:spcPct val="0"/>
              </a:spcBef>
              <a:spcAft>
                <a:spcPct val="0"/>
              </a:spcAft>
              <a:buClrTx/>
              <a:buSzTx/>
              <a:buNone/>
            </a:pP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Arial" panose="020B0604020202020204" pitchFamily="34" charset="0"/>
              </a:rPr>
              <a:t>Model: </a:t>
            </a:r>
            <a:r>
              <a:rPr lang="en-US" sz="1700" dirty="0">
                <a:solidFill>
                  <a:schemeClr val="tx1"/>
                </a:solidFill>
                <a:latin typeface="Arial" panose="020B0604020202020204" pitchFamily="34" charset="0"/>
              </a:rPr>
              <a:t>Logistic </a:t>
            </a:r>
            <a:r>
              <a:rPr lang="en-US" sz="1700" dirty="0" smtClean="0">
                <a:solidFill>
                  <a:schemeClr val="tx1"/>
                </a:solidFill>
                <a:latin typeface="Arial" panose="020B0604020202020204" pitchFamily="34" charset="0"/>
              </a:rPr>
              <a:t>Regression</a:t>
            </a: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Performance</a:t>
            </a:r>
            <a:r>
              <a:rPr lang="en-US" sz="1700" dirty="0">
                <a:solidFill>
                  <a:schemeClr val="tx1"/>
                </a:solidFill>
                <a:latin typeface="Arial" panose="020B0604020202020204" pitchFamily="34" charset="0"/>
              </a:rPr>
              <a:t>:</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Cross Validation </a:t>
            </a:r>
            <a:r>
              <a:rPr lang="en-US" sz="1700" dirty="0" smtClean="0">
                <a:solidFill>
                  <a:schemeClr val="tx1"/>
                </a:solidFill>
                <a:latin typeface="Arial" panose="020B0604020202020204" pitchFamily="34" charset="0"/>
              </a:rPr>
              <a:t>Accuracy: 0.985</a:t>
            </a: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Confusion </a:t>
            </a:r>
            <a:r>
              <a:rPr lang="en-US" sz="1700" b="1" dirty="0">
                <a:solidFill>
                  <a:schemeClr val="tx1"/>
                </a:solidFill>
                <a:latin typeface="Arial" panose="020B0604020202020204" pitchFamily="34" charset="0"/>
              </a:rPr>
              <a:t>Matrix:</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True Positives (Signal): 28,107</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True Negatives (Background): 22,896</a:t>
            </a: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Arial" panose="020B0604020202020204" pitchFamily="34" charset="0"/>
              </a:rPr>
              <a:t>Classification Report:</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Precision: 0.87 (for Signal), 0.96 (for Background)</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Recall: 0.95 (for Signal), 0.86 (for Background)</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F1-Score: 0.91 (for Signal), 0.91 (for Background)</a:t>
            </a: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Arial" panose="020B0604020202020204" pitchFamily="34" charset="0"/>
              </a:rPr>
              <a:t>Overall Metrics:</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Accuracy Score: 0.9859</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ROC AUC Score: </a:t>
            </a:r>
            <a:r>
              <a:rPr lang="en-US" sz="1700" dirty="0" smtClean="0">
                <a:solidFill>
                  <a:schemeClr val="tx1"/>
                </a:solidFill>
                <a:latin typeface="Arial" panose="020B0604020202020204" pitchFamily="34" charset="0"/>
              </a:rPr>
              <a:t>0.9370</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Receiver Operating Characteristic</a:t>
            </a:r>
          </a:p>
        </p:txBody>
      </p:sp>
      <p:pic>
        <p:nvPicPr>
          <p:cNvPr id="3" name="Picture 2"/>
          <p:cNvPicPr>
            <a:picLocks noChangeAspect="1"/>
          </p:cNvPicPr>
          <p:nvPr/>
        </p:nvPicPr>
        <p:blipFill>
          <a:blip r:embed="rId2"/>
          <a:stretch>
            <a:fillRect/>
          </a:stretch>
        </p:blipFill>
        <p:spPr>
          <a:xfrm>
            <a:off x="4251960" y="691301"/>
            <a:ext cx="4617720" cy="2838283"/>
          </a:xfrm>
          <a:prstGeom prst="rect">
            <a:avLst/>
          </a:prstGeom>
        </p:spPr>
      </p:pic>
      <p:pic>
        <p:nvPicPr>
          <p:cNvPr id="5" name="Picture 4"/>
          <p:cNvPicPr>
            <a:picLocks noChangeAspect="1"/>
          </p:cNvPicPr>
          <p:nvPr/>
        </p:nvPicPr>
        <p:blipFill>
          <a:blip r:embed="rId3"/>
          <a:stretch>
            <a:fillRect/>
          </a:stretch>
        </p:blipFill>
        <p:spPr>
          <a:xfrm>
            <a:off x="4251960" y="3758184"/>
            <a:ext cx="4617720" cy="28712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705" y="-411214"/>
            <a:ext cx="8824684" cy="1478570"/>
          </a:xfrm>
        </p:spPr>
        <p:txBody>
          <a:bodyPr/>
          <a:lstStyle/>
          <a:p>
            <a:r>
              <a:rPr b="1" u="sng" dirty="0"/>
              <a:t>Model Training and Evaluation</a:t>
            </a:r>
          </a:p>
        </p:txBody>
      </p:sp>
      <p:sp>
        <p:nvSpPr>
          <p:cNvPr id="4" name="Rectangle 1">
            <a:extLst>
              <a:ext uri="{FF2B5EF4-FFF2-40B4-BE49-F238E27FC236}">
                <a16:creationId xmlns:a16="http://schemas.microsoft.com/office/drawing/2014/main" xmlns="" id="{C3190A44-3A85-49C2-937F-E16A6A214E35}"/>
              </a:ext>
            </a:extLst>
          </p:cNvPr>
          <p:cNvSpPr>
            <a:spLocks noGrp="1" noChangeArrowheads="1"/>
          </p:cNvSpPr>
          <p:nvPr>
            <p:ph idx="1"/>
          </p:nvPr>
        </p:nvSpPr>
        <p:spPr bwMode="auto">
          <a:xfrm>
            <a:off x="0" y="1061526"/>
            <a:ext cx="4133451"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v"/>
            </a:pPr>
            <a:r>
              <a:rPr lang="en-US" sz="1900" b="1" u="sng" dirty="0" smtClean="0">
                <a:solidFill>
                  <a:schemeClr val="tx1"/>
                </a:solidFill>
                <a:latin typeface="Arial" panose="020B0604020202020204" pitchFamily="34" charset="0"/>
              </a:rPr>
              <a:t>Model 2: </a:t>
            </a:r>
            <a:r>
              <a:rPr lang="en-US" sz="1900" b="1" u="sng" dirty="0">
                <a:solidFill>
                  <a:schemeClr val="tx1"/>
                </a:solidFill>
                <a:latin typeface="Arial" panose="020B0604020202020204" pitchFamily="34" charset="0"/>
              </a:rPr>
              <a:t>Random Forest Training and Evaluation (Tuned)</a:t>
            </a:r>
          </a:p>
          <a:p>
            <a:pPr marL="0" indent="0" defTabSz="914400" eaLnBrk="0" fontAlgn="base" hangingPunct="0">
              <a:spcBef>
                <a:spcPct val="0"/>
              </a:spcBef>
              <a:spcAft>
                <a:spcPct val="0"/>
              </a:spcAft>
              <a:buClrTx/>
              <a:buSzTx/>
              <a:buNone/>
            </a:pP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Arial" panose="020B0604020202020204" pitchFamily="34" charset="0"/>
              </a:rPr>
              <a:t>Model: </a:t>
            </a:r>
            <a:r>
              <a:rPr lang="en-US" sz="1700" dirty="0">
                <a:solidFill>
                  <a:schemeClr val="tx1"/>
                </a:solidFill>
                <a:latin typeface="Arial" panose="020B0604020202020204" pitchFamily="34" charset="0"/>
              </a:rPr>
              <a:t>Random Forest Classifier (Tuned)</a:t>
            </a: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Performance</a:t>
            </a:r>
            <a:r>
              <a:rPr lang="en-US" sz="1700" dirty="0">
                <a:solidFill>
                  <a:schemeClr val="tx1"/>
                </a:solidFill>
                <a:latin typeface="Arial" panose="020B0604020202020204" pitchFamily="34" charset="0"/>
              </a:rPr>
              <a:t>:</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Cross Validation Accuracy: </a:t>
            </a:r>
            <a:r>
              <a:rPr lang="en-US" sz="1700" dirty="0" smtClean="0">
                <a:solidFill>
                  <a:schemeClr val="tx1"/>
                </a:solidFill>
                <a:latin typeface="Arial" panose="020B0604020202020204" pitchFamily="34" charset="0"/>
              </a:rPr>
              <a:t>0.999</a:t>
            </a: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Confusion </a:t>
            </a:r>
            <a:r>
              <a:rPr lang="en-US" sz="1700" b="1" dirty="0">
                <a:solidFill>
                  <a:schemeClr val="tx1"/>
                </a:solidFill>
                <a:latin typeface="Arial" panose="020B0604020202020204" pitchFamily="34" charset="0"/>
              </a:rPr>
              <a:t>Matrix:</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True Positives (Signal): 26,273</a:t>
            </a:r>
          </a:p>
          <a:p>
            <a:pPr defTabSz="914400" eaLnBrk="0" fontAlgn="base" hangingPunct="0">
              <a:spcBef>
                <a:spcPct val="0"/>
              </a:spcBef>
              <a:spcAft>
                <a:spcPct val="0"/>
              </a:spcAft>
              <a:buClrTx/>
              <a:buSzTx/>
              <a:buFontTx/>
              <a:buChar char="-"/>
            </a:pPr>
            <a:r>
              <a:rPr lang="en-US" sz="1700" dirty="0" smtClean="0">
                <a:solidFill>
                  <a:schemeClr val="tx1"/>
                </a:solidFill>
                <a:latin typeface="Arial" panose="020B0604020202020204" pitchFamily="34" charset="0"/>
              </a:rPr>
              <a:t>True </a:t>
            </a:r>
            <a:r>
              <a:rPr lang="en-US" sz="1700" dirty="0">
                <a:solidFill>
                  <a:schemeClr val="tx1"/>
                </a:solidFill>
                <a:latin typeface="Arial" panose="020B0604020202020204" pitchFamily="34" charset="0"/>
              </a:rPr>
              <a:t>Negatives (Background): 26,235</a:t>
            </a: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Classification Report:</a:t>
            </a:r>
          </a:p>
          <a:p>
            <a:pPr lvl="0" defTabSz="914400" eaLnBrk="0" fontAlgn="base" hangingPunct="0">
              <a:spcBef>
                <a:spcPct val="0"/>
              </a:spcBef>
              <a:spcAft>
                <a:spcPct val="0"/>
              </a:spcAft>
              <a:buClrTx/>
              <a:buSzTx/>
              <a:buFontTx/>
              <a:buChar char="-"/>
            </a:pPr>
            <a:r>
              <a:rPr lang="en-US" sz="1700" dirty="0" smtClean="0">
                <a:solidFill>
                  <a:schemeClr val="tx1"/>
                </a:solidFill>
                <a:latin typeface="Arial" panose="020B0604020202020204" pitchFamily="34" charset="0"/>
              </a:rPr>
              <a:t>Precision</a:t>
            </a:r>
            <a:r>
              <a:rPr lang="en-US" sz="1700" dirty="0">
                <a:solidFill>
                  <a:schemeClr val="tx1"/>
                </a:solidFill>
                <a:latin typeface="Arial" panose="020B0604020202020204" pitchFamily="34" charset="0"/>
              </a:rPr>
              <a:t>: 1.00 for both classes</a:t>
            </a:r>
          </a:p>
          <a:p>
            <a:pPr lvl="0"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Recall: 1.00 for both classes</a:t>
            </a:r>
          </a:p>
          <a:p>
            <a:pPr lvl="0"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F1-Score: 1.00 for both classes </a:t>
            </a: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Overall </a:t>
            </a:r>
            <a:r>
              <a:rPr lang="en-US" sz="1700" b="1" dirty="0">
                <a:solidFill>
                  <a:schemeClr val="tx1"/>
                </a:solidFill>
                <a:latin typeface="Arial" panose="020B0604020202020204" pitchFamily="34" charset="0"/>
              </a:rPr>
              <a:t>Metrics:</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Accuracy Score: </a:t>
            </a:r>
            <a:r>
              <a:rPr lang="en-US" sz="1700" dirty="0" smtClean="0">
                <a:solidFill>
                  <a:schemeClr val="tx1"/>
                </a:solidFill>
                <a:latin typeface="Arial" panose="020B0604020202020204" pitchFamily="34" charset="0"/>
              </a:rPr>
              <a:t>1.0</a:t>
            </a:r>
            <a:endParaRPr lang="en-US" sz="1700" dirty="0">
              <a:solidFill>
                <a:schemeClr val="tx1"/>
              </a:solidFill>
              <a:latin typeface="Arial" panose="020B0604020202020204" pitchFamily="34" charset="0"/>
            </a:endParaRP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ROC AUC Score: 1.0</a:t>
            </a:r>
          </a:p>
        </p:txBody>
      </p:sp>
      <p:pic>
        <p:nvPicPr>
          <p:cNvPr id="7" name="Picture 6"/>
          <p:cNvPicPr>
            <a:picLocks noChangeAspect="1"/>
          </p:cNvPicPr>
          <p:nvPr/>
        </p:nvPicPr>
        <p:blipFill>
          <a:blip r:embed="rId2"/>
          <a:stretch>
            <a:fillRect/>
          </a:stretch>
        </p:blipFill>
        <p:spPr>
          <a:xfrm>
            <a:off x="4251960" y="774665"/>
            <a:ext cx="4617720" cy="2846359"/>
          </a:xfrm>
          <a:prstGeom prst="rect">
            <a:avLst/>
          </a:prstGeom>
        </p:spPr>
      </p:pic>
      <p:pic>
        <p:nvPicPr>
          <p:cNvPr id="8" name="Picture 7"/>
          <p:cNvPicPr>
            <a:picLocks noChangeAspect="1"/>
          </p:cNvPicPr>
          <p:nvPr/>
        </p:nvPicPr>
        <p:blipFill>
          <a:blip r:embed="rId3"/>
          <a:stretch>
            <a:fillRect/>
          </a:stretch>
        </p:blipFill>
        <p:spPr>
          <a:xfrm>
            <a:off x="4251960" y="3827454"/>
            <a:ext cx="4617720" cy="2875098"/>
          </a:xfrm>
          <a:prstGeom prst="rect">
            <a:avLst/>
          </a:prstGeom>
        </p:spPr>
      </p:pic>
    </p:spTree>
    <p:extLst>
      <p:ext uri="{BB962C8B-B14F-4D97-AF65-F5344CB8AC3E}">
        <p14:creationId xmlns:p14="http://schemas.microsoft.com/office/powerpoint/2010/main" val="35619802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Particle Physics Event Classification</a:t>
            </a:r>
            <a:endParaRPr b="1" dirty="0"/>
          </a:p>
        </p:txBody>
      </p:sp>
      <p:sp>
        <p:nvSpPr>
          <p:cNvPr id="3" name="Subtitle 2"/>
          <p:cNvSpPr>
            <a:spLocks noGrp="1"/>
          </p:cNvSpPr>
          <p:nvPr>
            <p:ph type="subTitle" idx="1"/>
          </p:nvPr>
        </p:nvSpPr>
        <p:spPr/>
        <p:txBody>
          <a:bodyPr>
            <a:normAutofit/>
          </a:bodyPr>
          <a:lstStyle/>
          <a:p>
            <a:r>
              <a:rPr lang="en-US" b="1" dirty="0">
                <a:solidFill>
                  <a:schemeClr val="tx1"/>
                </a:solidFill>
              </a:rPr>
              <a:t>A Machine Learning </a:t>
            </a:r>
            <a:r>
              <a:rPr lang="en-US" b="1" dirty="0" smtClean="0">
                <a:solidFill>
                  <a:schemeClr val="tx1"/>
                </a:solidFill>
              </a:rPr>
              <a:t>Project</a:t>
            </a:r>
          </a:p>
          <a:p>
            <a:r>
              <a:rPr lang="en-IN" dirty="0" smtClean="0">
                <a:solidFill>
                  <a:schemeClr val="tx1"/>
                </a:solidFill>
              </a:rPr>
              <a:t>INDIVIDUAL </a:t>
            </a:r>
            <a:r>
              <a:rPr lang="en-IN" dirty="0">
                <a:solidFill>
                  <a:schemeClr val="tx1"/>
                </a:solidFill>
              </a:rPr>
              <a:t>PROJECT BY</a:t>
            </a:r>
            <a:r>
              <a:rPr dirty="0">
                <a:solidFill>
                  <a:schemeClr val="tx1"/>
                </a:solidFill>
              </a:rPr>
              <a:t>: </a:t>
            </a:r>
            <a:endParaRPr lang="en-US" dirty="0">
              <a:solidFill>
                <a:schemeClr val="tx1"/>
              </a:solidFill>
            </a:endParaRPr>
          </a:p>
          <a:p>
            <a:r>
              <a:rPr dirty="0">
                <a:solidFill>
                  <a:schemeClr val="tx1"/>
                </a:solidFill>
              </a:rPr>
              <a:t>Vatsal Shah</a:t>
            </a:r>
            <a:endParaRPr lang="en-US" dirty="0">
              <a:solidFill>
                <a:schemeClr val="tx1"/>
              </a:solidFill>
            </a:endParaRPr>
          </a:p>
          <a:p>
            <a:r>
              <a:rPr lang="en-US" dirty="0">
                <a:solidFill>
                  <a:schemeClr val="tx1"/>
                </a:solidFill>
              </a:rPr>
              <a:t>vatsal793@gmail.com</a:t>
            </a:r>
          </a:p>
          <a:p>
            <a:endParaRPr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09" y="-411214"/>
            <a:ext cx="8824684" cy="1478570"/>
          </a:xfrm>
        </p:spPr>
        <p:txBody>
          <a:bodyPr>
            <a:normAutofit/>
          </a:bodyPr>
          <a:lstStyle/>
          <a:p>
            <a:pPr algn="ctr"/>
            <a:r>
              <a:rPr lang="en-US" b="1" u="sng" dirty="0"/>
              <a:t>Comparison of Models and Insights</a:t>
            </a:r>
            <a:endParaRPr b="1" u="sng" dirty="0"/>
          </a:p>
        </p:txBody>
      </p:sp>
      <p:sp>
        <p:nvSpPr>
          <p:cNvPr id="4" name="Rectangle 1">
            <a:extLst>
              <a:ext uri="{FF2B5EF4-FFF2-40B4-BE49-F238E27FC236}">
                <a16:creationId xmlns:a16="http://schemas.microsoft.com/office/drawing/2014/main" xmlns="" id="{C3190A44-3A85-49C2-937F-E16A6A214E35}"/>
              </a:ext>
            </a:extLst>
          </p:cNvPr>
          <p:cNvSpPr>
            <a:spLocks noGrp="1" noChangeArrowheads="1"/>
          </p:cNvSpPr>
          <p:nvPr>
            <p:ph idx="1"/>
          </p:nvPr>
        </p:nvSpPr>
        <p:spPr bwMode="auto">
          <a:xfrm>
            <a:off x="118509" y="774665"/>
            <a:ext cx="3941427" cy="360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v"/>
            </a:pPr>
            <a:r>
              <a:rPr lang="en-US" sz="1800" b="1" u="sng" dirty="0">
                <a:solidFill>
                  <a:schemeClr val="tx1"/>
                </a:solidFill>
                <a:latin typeface="Arial" panose="020B0604020202020204" pitchFamily="34" charset="0"/>
              </a:rPr>
              <a:t>Comparison of Logistic Regression and Random Forest:</a:t>
            </a:r>
          </a:p>
          <a:p>
            <a:endParaRPr lang="en-US" sz="1800" dirty="0"/>
          </a:p>
          <a:p>
            <a:pPr>
              <a:buFont typeface="Wingdings" panose="05000000000000000000" pitchFamily="2" charset="2"/>
              <a:buChar char="Ø"/>
            </a:pPr>
            <a:r>
              <a:rPr lang="en-US" sz="1700" dirty="0">
                <a:solidFill>
                  <a:schemeClr val="tx1"/>
                </a:solidFill>
                <a:latin typeface="Arial" panose="020B0604020202020204" pitchFamily="34" charset="0"/>
              </a:rPr>
              <a:t>Logistic Regression had slightly lower recall on the background class, whereas Random Forest achieved perfect classification.</a:t>
            </a:r>
          </a:p>
          <a:p>
            <a:pPr>
              <a:buFont typeface="Wingdings" panose="05000000000000000000" pitchFamily="2" charset="2"/>
              <a:buChar char="Ø"/>
            </a:pPr>
            <a:r>
              <a:rPr lang="en-US" sz="1700" dirty="0">
                <a:solidFill>
                  <a:schemeClr val="tx1"/>
                </a:solidFill>
                <a:latin typeface="Arial" panose="020B0604020202020204" pitchFamily="34" charset="0"/>
              </a:rPr>
              <a:t>Logistic Regression is better suited for linear relationships, while Random Forest excels at capturing complex, non-linear patterns.</a:t>
            </a:r>
          </a:p>
        </p:txBody>
      </p:sp>
      <p:pic>
        <p:nvPicPr>
          <p:cNvPr id="3" name="Picture 2"/>
          <p:cNvPicPr>
            <a:picLocks noChangeAspect="1"/>
          </p:cNvPicPr>
          <p:nvPr/>
        </p:nvPicPr>
        <p:blipFill>
          <a:blip r:embed="rId2"/>
          <a:stretch>
            <a:fillRect/>
          </a:stretch>
        </p:blipFill>
        <p:spPr>
          <a:xfrm>
            <a:off x="4143934" y="774665"/>
            <a:ext cx="4833772" cy="2892079"/>
          </a:xfrm>
          <a:prstGeom prst="rect">
            <a:avLst/>
          </a:prstGeom>
        </p:spPr>
      </p:pic>
      <p:pic>
        <p:nvPicPr>
          <p:cNvPr id="5" name="Picture 4"/>
          <p:cNvPicPr>
            <a:picLocks noChangeAspect="1"/>
          </p:cNvPicPr>
          <p:nvPr/>
        </p:nvPicPr>
        <p:blipFill>
          <a:blip r:embed="rId3"/>
          <a:stretch>
            <a:fillRect/>
          </a:stretch>
        </p:blipFill>
        <p:spPr>
          <a:xfrm>
            <a:off x="4143934" y="3789866"/>
            <a:ext cx="4833772" cy="2894866"/>
          </a:xfrm>
          <a:prstGeom prst="rect">
            <a:avLst/>
          </a:prstGeom>
        </p:spPr>
      </p:pic>
    </p:spTree>
    <p:extLst>
      <p:ext uri="{BB962C8B-B14F-4D97-AF65-F5344CB8AC3E}">
        <p14:creationId xmlns:p14="http://schemas.microsoft.com/office/powerpoint/2010/main" val="28072680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269"/>
            <a:ext cx="9274629" cy="1478570"/>
          </a:xfrm>
        </p:spPr>
        <p:txBody>
          <a:bodyPr/>
          <a:lstStyle/>
          <a:p>
            <a:pPr algn="ctr"/>
            <a:r>
              <a:rPr b="1" u="sng" dirty="0"/>
              <a:t>Conclusion and Recommendations</a:t>
            </a:r>
          </a:p>
        </p:txBody>
      </p:sp>
      <p:sp>
        <p:nvSpPr>
          <p:cNvPr id="3" name="Rectangle 1"/>
          <p:cNvSpPr>
            <a:spLocks noChangeArrowheads="1"/>
          </p:cNvSpPr>
          <p:nvPr/>
        </p:nvSpPr>
        <p:spPr bwMode="auto">
          <a:xfrm>
            <a:off x="95793" y="1165166"/>
            <a:ext cx="870857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indent="-285750" fontAlgn="base">
              <a:lnSpc>
                <a:spcPct val="100000"/>
              </a:lnSpc>
              <a:spcBef>
                <a:spcPct val="0"/>
              </a:spcBef>
              <a:spcAft>
                <a:spcPct val="0"/>
              </a:spcAft>
              <a:buClr>
                <a:schemeClr val="tx1"/>
              </a:buClr>
              <a:buFont typeface="Wingdings" panose="05000000000000000000" pitchFamily="2" charset="2"/>
              <a:buChar char="v"/>
              <a:tabLst/>
            </a:pPr>
            <a:r>
              <a:rPr lang="en-US" sz="2000" b="1" u="sng" dirty="0">
                <a:latin typeface="Arial" panose="020B0604020202020204" pitchFamily="34" charset="0"/>
              </a:rPr>
              <a:t>Key Findings</a:t>
            </a:r>
            <a:r>
              <a:rPr lang="en-US" sz="2000" b="1" u="sng" dirty="0" smtClean="0">
                <a:latin typeface="Arial" panose="020B0604020202020204" pitchFamily="34" charset="0"/>
              </a:rPr>
              <a:t>:</a:t>
            </a:r>
          </a:p>
          <a:p>
            <a:pPr marL="285750" marR="0" indent="-285750" fontAlgn="base">
              <a:lnSpc>
                <a:spcPct val="100000"/>
              </a:lnSpc>
              <a:spcBef>
                <a:spcPct val="0"/>
              </a:spcBef>
              <a:spcAft>
                <a:spcPct val="0"/>
              </a:spcAft>
              <a:buClr>
                <a:schemeClr val="tx1"/>
              </a:buClr>
              <a:buFont typeface="Wingdings" panose="05000000000000000000" pitchFamily="2" charset="2"/>
              <a:buChar char="v"/>
              <a:tabLst/>
            </a:pPr>
            <a:endParaRPr lang="en-US" sz="1600" b="1" u="sng" dirty="0">
              <a:latin typeface="Arial" panose="020B0604020202020204" pitchFamily="34" charset="0"/>
            </a:endParaRPr>
          </a:p>
          <a:p>
            <a:pPr marL="342900" marR="0" indent="-342900" fontAlgn="base">
              <a:lnSpc>
                <a:spcPct val="100000"/>
              </a:lnSpc>
              <a:spcBef>
                <a:spcPct val="0"/>
              </a:spcBef>
              <a:spcAft>
                <a:spcPct val="0"/>
              </a:spcAft>
              <a:buClr>
                <a:schemeClr val="tx1"/>
              </a:buClr>
              <a:buFont typeface="+mj-lt"/>
              <a:buAutoNum type="arabicPeriod"/>
              <a:tabLst/>
            </a:pPr>
            <a:r>
              <a:rPr lang="en-US" sz="1600" b="1" u="sng" dirty="0" smtClean="0">
                <a:latin typeface="Arial" panose="020B0604020202020204" pitchFamily="34" charset="0"/>
              </a:rPr>
              <a:t>Model Performance:</a:t>
            </a:r>
          </a:p>
          <a:p>
            <a:pPr marL="342900" marR="0" indent="-342900" fontAlgn="base">
              <a:lnSpc>
                <a:spcPct val="100000"/>
              </a:lnSpc>
              <a:spcBef>
                <a:spcPct val="0"/>
              </a:spcBef>
              <a:spcAft>
                <a:spcPct val="0"/>
              </a:spcAft>
              <a:buClr>
                <a:schemeClr val="tx1"/>
              </a:buClr>
              <a:buFont typeface="+mj-lt"/>
              <a:buAutoNum type="arabicPeriod"/>
              <a:tabLst/>
            </a:pPr>
            <a:endParaRPr lang="en-US" sz="1600" b="1" u="sng" dirty="0" smtClean="0">
              <a:latin typeface="Arial" panose="020B0604020202020204" pitchFamily="34" charset="0"/>
            </a:endParaRPr>
          </a:p>
          <a:p>
            <a:pPr marL="342900" marR="0" indent="-342900" fontAlgn="base">
              <a:lnSpc>
                <a:spcPct val="100000"/>
              </a:lnSpc>
              <a:spcBef>
                <a:spcPct val="0"/>
              </a:spcBef>
              <a:spcAft>
                <a:spcPct val="0"/>
              </a:spcAft>
              <a:buClr>
                <a:schemeClr val="tx1"/>
              </a:buClr>
              <a:buFont typeface="Wingdings" panose="05000000000000000000" pitchFamily="2" charset="2"/>
              <a:buChar char="Ø"/>
              <a:tabLst/>
            </a:pPr>
            <a:r>
              <a:rPr kumimoji="0" lang="en-US" sz="1600" b="1" i="0" u="none" strike="noStrike" cap="none" normalizeH="0" baseline="0" dirty="0" smtClean="0">
                <a:ln>
                  <a:noFill/>
                </a:ln>
                <a:solidFill>
                  <a:schemeClr val="tx1"/>
                </a:solidFill>
                <a:effectLst/>
                <a:latin typeface="Arial" panose="020B0604020202020204" pitchFamily="34" charset="0"/>
              </a:rPr>
              <a:t>Random Forest Model</a:t>
            </a:r>
            <a:r>
              <a:rPr kumimoji="0" lang="en-US" sz="1600" b="0" i="0" u="none" strike="noStrike" cap="none" normalizeH="0" baseline="0" dirty="0" smtClean="0">
                <a:ln>
                  <a:noFill/>
                </a:ln>
                <a:solidFill>
                  <a:schemeClr val="tx1"/>
                </a:solidFill>
                <a:effectLst/>
                <a:latin typeface="Arial" panose="020B0604020202020204" pitchFamily="34" charset="0"/>
              </a:rPr>
              <a:t>: </a:t>
            </a:r>
            <a:r>
              <a:rPr lang="en-US" sz="1600" dirty="0">
                <a:latin typeface="Arial" panose="020B0604020202020204" pitchFamily="34" charset="0"/>
              </a:rPr>
              <a:t>Achieved perfect classification with an accuracy, precision, recall, and ROC AUC score of 1.000.</a:t>
            </a:r>
          </a:p>
          <a:p>
            <a:pPr marL="342900" indent="-342900" fontAlgn="base">
              <a:spcBef>
                <a:spcPct val="0"/>
              </a:spcBef>
              <a:spcAft>
                <a:spcPct val="0"/>
              </a:spcAft>
              <a:buClr>
                <a:schemeClr val="tx1"/>
              </a:buClr>
              <a:buFont typeface="Wingdings" panose="05000000000000000000" pitchFamily="2" charset="2"/>
              <a:buChar char="Ø"/>
            </a:pPr>
            <a:r>
              <a:rPr kumimoji="0" lang="en-US" sz="1600" b="1" i="0" u="none" strike="noStrike" cap="none" normalizeH="0" baseline="0" dirty="0" smtClean="0">
                <a:ln>
                  <a:noFill/>
                </a:ln>
                <a:solidFill>
                  <a:schemeClr val="tx1"/>
                </a:solidFill>
                <a:effectLst/>
                <a:latin typeface="Arial" panose="020B0604020202020204" pitchFamily="34" charset="0"/>
              </a:rPr>
              <a:t>Logistic Regression Model</a:t>
            </a:r>
            <a:r>
              <a:rPr kumimoji="0" lang="en-US" sz="1600" b="0" i="0" u="none" strike="noStrike" cap="none" normalizeH="0" baseline="0" dirty="0" smtClean="0">
                <a:ln>
                  <a:noFill/>
                </a:ln>
                <a:solidFill>
                  <a:schemeClr val="tx1"/>
                </a:solidFill>
                <a:effectLst/>
                <a:latin typeface="Arial" panose="020B0604020202020204" pitchFamily="34" charset="0"/>
              </a:rPr>
              <a:t>: </a:t>
            </a:r>
            <a:r>
              <a:rPr lang="en-US" sz="1600" dirty="0">
                <a:latin typeface="Arial" panose="020B0604020202020204" pitchFamily="34" charset="0"/>
              </a:rPr>
              <a:t>Although Logistic Regression also performed well (accuracy of 0.9859 and ROC AUC of 0.9370), it struggled with complex non-linear patterns, showing slightly lower recall for background events</a:t>
            </a:r>
            <a:r>
              <a:rPr lang="en-US" sz="1600" dirty="0" smtClean="0">
                <a:latin typeface="Arial" panose="020B0604020202020204" pitchFamily="34" charset="0"/>
              </a:rPr>
              <a:t>.</a:t>
            </a:r>
          </a:p>
          <a:p>
            <a:pPr marL="342900" indent="-342900" fontAlgn="base">
              <a:spcBef>
                <a:spcPct val="0"/>
              </a:spcBef>
              <a:spcAft>
                <a:spcPct val="0"/>
              </a:spcAft>
              <a:buClr>
                <a:schemeClr val="tx1"/>
              </a:buClr>
              <a:buFont typeface="Wingdings" panose="05000000000000000000" pitchFamily="2" charset="2"/>
              <a:buChar char="Ø"/>
            </a:pPr>
            <a:endParaRPr lang="en-US" sz="16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startAt="2"/>
              <a:tabLst/>
            </a:pPr>
            <a:r>
              <a:rPr kumimoji="0" lang="en-US" sz="1600" b="1" i="0" u="sng" strike="noStrike" cap="none" normalizeH="0" baseline="0" dirty="0" smtClean="0">
                <a:ln>
                  <a:noFill/>
                </a:ln>
                <a:solidFill>
                  <a:schemeClr val="tx1"/>
                </a:solidFill>
                <a:effectLst/>
                <a:latin typeface="Arial" panose="020B0604020202020204" pitchFamily="34" charset="0"/>
              </a:rPr>
              <a:t>Feature Importance:</a:t>
            </a:r>
          </a:p>
          <a:p>
            <a:pPr marL="342900" marR="0" lvl="0" indent="-342900" algn="l" defTabSz="914400" rtl="0" eaLnBrk="0" fontAlgn="base" latinLnBrk="0" hangingPunct="0">
              <a:lnSpc>
                <a:spcPct val="100000"/>
              </a:lnSpc>
              <a:spcBef>
                <a:spcPct val="0"/>
              </a:spcBef>
              <a:spcAft>
                <a:spcPct val="0"/>
              </a:spcAft>
              <a:buClrTx/>
              <a:buSzTx/>
              <a:buAutoNum type="arabicPeriod" startAt="2"/>
              <a:tabLst/>
            </a:pPr>
            <a:endParaRPr kumimoji="0" lang="en-US" sz="1600" b="1" i="0" u="sng" strike="noStrike" cap="none" normalizeH="0" baseline="0" dirty="0" smtClean="0">
              <a:ln>
                <a:noFill/>
              </a:ln>
              <a:solidFill>
                <a:schemeClr val="tx1"/>
              </a:solidFill>
              <a:effectLst/>
              <a:latin typeface="Arial" panose="020B0604020202020204" pitchFamily="34" charset="0"/>
            </a:endParaRPr>
          </a:p>
          <a:p>
            <a:pPr marL="342900" lvl="1" indent="-342900" fontAlgn="base">
              <a:spcBef>
                <a:spcPct val="0"/>
              </a:spcBef>
              <a:spcAft>
                <a:spcPct val="0"/>
              </a:spcAft>
              <a:buClr>
                <a:schemeClr val="tx1"/>
              </a:buClr>
              <a:buSzTx/>
              <a:buFont typeface="Wingdings" panose="05000000000000000000" pitchFamily="2" charset="2"/>
              <a:buChar char="Ø"/>
            </a:pPr>
            <a:r>
              <a:rPr lang="en-US" sz="1600" dirty="0" smtClean="0">
                <a:latin typeface="Arial" panose="020B0604020202020204" pitchFamily="34" charset="0"/>
              </a:rPr>
              <a:t>In </a:t>
            </a:r>
            <a:r>
              <a:rPr lang="en-US" sz="1600" dirty="0">
                <a:latin typeface="Arial" panose="020B0604020202020204" pitchFamily="34" charset="0"/>
              </a:rPr>
              <a:t>both models, key features such as Weight, </a:t>
            </a:r>
            <a:r>
              <a:rPr lang="en-US" sz="1600" dirty="0" err="1">
                <a:latin typeface="Arial" panose="020B0604020202020204" pitchFamily="34" charset="0"/>
              </a:rPr>
              <a:t>DER_mass_MMC</a:t>
            </a:r>
            <a:r>
              <a:rPr lang="en-US" sz="1600" dirty="0">
                <a:latin typeface="Arial" panose="020B0604020202020204" pitchFamily="34" charset="0"/>
              </a:rPr>
              <a:t>, and </a:t>
            </a:r>
            <a:r>
              <a:rPr lang="en-US" sz="1600" dirty="0" err="1">
                <a:latin typeface="Arial" panose="020B0604020202020204" pitchFamily="34" charset="0"/>
              </a:rPr>
              <a:t>DER_mass_transverse_met_lep</a:t>
            </a:r>
            <a:r>
              <a:rPr lang="en-US" sz="1600" dirty="0">
                <a:latin typeface="Arial" panose="020B0604020202020204" pitchFamily="34" charset="0"/>
              </a:rPr>
              <a:t> were critical in predicting event </a:t>
            </a:r>
            <a:r>
              <a:rPr lang="en-US" sz="1600" dirty="0" smtClean="0">
                <a:latin typeface="Arial" panose="020B0604020202020204" pitchFamily="34" charset="0"/>
              </a:rPr>
              <a:t>types.</a:t>
            </a:r>
          </a:p>
          <a:p>
            <a:pPr marL="342900" lvl="1" indent="-342900" fontAlgn="base">
              <a:spcBef>
                <a:spcPct val="0"/>
              </a:spcBef>
              <a:spcAft>
                <a:spcPct val="0"/>
              </a:spcAft>
              <a:buClr>
                <a:schemeClr val="tx1"/>
              </a:buClr>
              <a:buSzTx/>
              <a:buFont typeface="Wingdings" panose="05000000000000000000" pitchFamily="2" charset="2"/>
              <a:buChar char="Ø"/>
            </a:pPr>
            <a:r>
              <a:rPr lang="en-US" sz="1600" dirty="0">
                <a:latin typeface="Arial" panose="020B0604020202020204" pitchFamily="34" charset="0"/>
              </a:rPr>
              <a:t>Random Forest better captured the nuanced interactions between these features, leading to better overall performance</a:t>
            </a:r>
          </a:p>
        </p:txBody>
      </p:sp>
      <p:sp>
        <p:nvSpPr>
          <p:cNvPr id="6" name="Rectangle 2"/>
          <p:cNvSpPr>
            <a:spLocks noChangeArrowheads="1"/>
          </p:cNvSpPr>
          <p:nvPr/>
        </p:nvSpPr>
        <p:spPr bwMode="auto">
          <a:xfrm>
            <a:off x="30480" y="5487691"/>
            <a:ext cx="88392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endParaRPr lang="en-US" dirty="0">
              <a:latin typeface="Arial" panose="020B0604020202020204" pitchFamily="34" charset="0"/>
            </a:endParaRPr>
          </a:p>
          <a:p>
            <a:pPr marL="342900" lvl="1" indent="-342900" fontAlgn="base">
              <a:spcBef>
                <a:spcPct val="0"/>
              </a:spcBef>
              <a:spcAft>
                <a:spcPct val="0"/>
              </a:spcAft>
              <a:buClr>
                <a:schemeClr val="tx1"/>
              </a:buClr>
              <a:buSzTx/>
              <a:buFont typeface="Wingdings" panose="05000000000000000000" pitchFamily="2" charset="2"/>
              <a:buChar char="Ø"/>
            </a:pPr>
            <a:endParaRPr lang="en-US" sz="1400" dirty="0">
              <a:latin typeface="Arial" panose="020B0604020202020204" pitchFamily="34" charset="0"/>
            </a:endParaRPr>
          </a:p>
          <a:p>
            <a:pPr marL="342900" lvl="1" indent="-342900" fontAlgn="base">
              <a:spcBef>
                <a:spcPct val="0"/>
              </a:spcBef>
              <a:spcAft>
                <a:spcPct val="0"/>
              </a:spcAft>
              <a:buClr>
                <a:schemeClr val="tx1"/>
              </a:buClr>
              <a:buSzTx/>
              <a:buFont typeface="Wingdings" panose="05000000000000000000" pitchFamily="2" charset="2"/>
              <a:buChar char="Ø"/>
            </a:pPr>
            <a:endParaRPr lang="en-US" sz="1400"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 y="274322"/>
            <a:ext cx="9144000" cy="6390640"/>
          </a:xfrm>
        </p:spPr>
        <p:txBody>
          <a:bodyPr>
            <a:noAutofit/>
          </a:bodyPr>
          <a:lstStyle/>
          <a:p>
            <a:pPr lvl="0" fontAlgn="base">
              <a:spcBef>
                <a:spcPct val="0"/>
              </a:spcBef>
              <a:spcAft>
                <a:spcPct val="0"/>
              </a:spcAft>
              <a:buSzTx/>
              <a:buFont typeface="Wingdings" panose="05000000000000000000" pitchFamily="2" charset="2"/>
              <a:buChar char="v"/>
            </a:pPr>
            <a:r>
              <a:rPr lang="en-US" altLang="en-US" sz="1600" b="1" u="sng" dirty="0" smtClean="0">
                <a:solidFill>
                  <a:schemeClr val="tx1"/>
                </a:solidFill>
                <a:latin typeface="+mj-lt"/>
              </a:rPr>
              <a:t>Recommendations:</a:t>
            </a:r>
            <a:endParaRPr lang="en-US" altLang="en-US" sz="1600" b="1" u="sng" dirty="0">
              <a:solidFill>
                <a:schemeClr val="tx1"/>
              </a:solidFill>
              <a:latin typeface="+mj-lt"/>
            </a:endParaRPr>
          </a:p>
          <a:p>
            <a:pPr marL="0" lvl="0" indent="0" fontAlgn="base">
              <a:spcBef>
                <a:spcPct val="0"/>
              </a:spcBef>
              <a:spcAft>
                <a:spcPct val="0"/>
              </a:spcAft>
              <a:buSzTx/>
              <a:buNone/>
            </a:pPr>
            <a:endParaRPr lang="en-US" altLang="en-US" sz="1400" b="1" u="sng" dirty="0">
              <a:solidFill>
                <a:schemeClr val="tx1"/>
              </a:solidFill>
              <a:latin typeface="Arial" panose="020B0604020202020204" pitchFamily="34" charset="0"/>
            </a:endParaRPr>
          </a:p>
          <a:p>
            <a:pPr marL="0" lvl="1" indent="0" fontAlgn="base">
              <a:spcBef>
                <a:spcPct val="0"/>
              </a:spcBef>
              <a:spcAft>
                <a:spcPct val="0"/>
              </a:spcAft>
              <a:buSzTx/>
              <a:buNone/>
            </a:pPr>
            <a:r>
              <a:rPr lang="en-US" sz="1400" b="1" dirty="0" smtClean="0">
                <a:solidFill>
                  <a:schemeClr val="tx1"/>
                </a:solidFill>
                <a:latin typeface="Arial" panose="020B0604020202020204" pitchFamily="34" charset="0"/>
              </a:rPr>
              <a:t>1.  </a:t>
            </a:r>
            <a:r>
              <a:rPr lang="en-US" sz="1400" b="1" u="sng" dirty="0" smtClean="0">
                <a:solidFill>
                  <a:schemeClr val="tx1"/>
                </a:solidFill>
                <a:latin typeface="Arial" panose="020B0604020202020204" pitchFamily="34" charset="0"/>
              </a:rPr>
              <a:t>For </a:t>
            </a:r>
            <a:r>
              <a:rPr lang="en-US" sz="1400" b="1" u="sng" dirty="0">
                <a:solidFill>
                  <a:schemeClr val="tx1"/>
                </a:solidFill>
                <a:latin typeface="Arial" panose="020B0604020202020204" pitchFamily="34" charset="0"/>
              </a:rPr>
              <a:t>Researchers</a:t>
            </a:r>
            <a:r>
              <a:rPr lang="en-US" sz="1400" b="1" u="sng" dirty="0" smtClean="0">
                <a:solidFill>
                  <a:schemeClr val="tx1"/>
                </a:solidFill>
                <a:latin typeface="Arial" panose="020B0604020202020204" pitchFamily="34" charset="0"/>
              </a:rPr>
              <a:t>:</a:t>
            </a:r>
          </a:p>
          <a:p>
            <a:pPr marL="342900" lvl="1" indent="-342900" fontAlgn="base">
              <a:spcBef>
                <a:spcPct val="0"/>
              </a:spcBef>
              <a:spcAft>
                <a:spcPct val="0"/>
              </a:spcAft>
              <a:buSzTx/>
              <a:buAutoNum type="arabicPeriod"/>
            </a:pPr>
            <a:endParaRPr lang="en-US" sz="1400" b="1" u="sng" dirty="0">
              <a:solidFill>
                <a:schemeClr val="tx1"/>
              </a:solidFill>
              <a:latin typeface="Arial" panose="020B0604020202020204" pitchFamily="34" charset="0"/>
            </a:endParaRPr>
          </a:p>
          <a:p>
            <a:pPr marL="285750" lvl="1" fontAlgn="base">
              <a:spcBef>
                <a:spcPct val="0"/>
              </a:spcBef>
              <a:spcAft>
                <a:spcPct val="0"/>
              </a:spcAft>
              <a:buSzTx/>
              <a:buFont typeface="Wingdings" panose="05000000000000000000" pitchFamily="2" charset="2"/>
              <a:buChar char="Ø"/>
            </a:pPr>
            <a:r>
              <a:rPr lang="en-US" sz="1400" b="1" dirty="0">
                <a:solidFill>
                  <a:schemeClr val="tx1"/>
                </a:solidFill>
                <a:latin typeface="Arial" panose="020B0604020202020204" pitchFamily="34" charset="0"/>
              </a:rPr>
              <a:t>Targeted Experiments</a:t>
            </a:r>
            <a:r>
              <a:rPr lang="en-US" sz="1400" dirty="0">
                <a:solidFill>
                  <a:schemeClr val="tx1"/>
                </a:solidFill>
                <a:latin typeface="Arial" panose="020B0604020202020204" pitchFamily="34" charset="0"/>
              </a:rPr>
              <a:t>: Focus on features like </a:t>
            </a:r>
            <a:r>
              <a:rPr lang="en-US" sz="1400" b="1" dirty="0">
                <a:solidFill>
                  <a:schemeClr val="tx1"/>
                </a:solidFill>
                <a:latin typeface="Arial" panose="020B0604020202020204" pitchFamily="34" charset="0"/>
              </a:rPr>
              <a:t>Weight</a:t>
            </a:r>
            <a:r>
              <a:rPr lang="en-US" sz="1400" dirty="0">
                <a:solidFill>
                  <a:schemeClr val="tx1"/>
                </a:solidFill>
                <a:latin typeface="Arial" panose="020B0604020202020204" pitchFamily="34" charset="0"/>
              </a:rPr>
              <a:t> and </a:t>
            </a:r>
            <a:r>
              <a:rPr lang="en-US" sz="1400" b="1" dirty="0" err="1">
                <a:solidFill>
                  <a:schemeClr val="tx1"/>
                </a:solidFill>
                <a:latin typeface="Arial" panose="020B0604020202020204" pitchFamily="34" charset="0"/>
              </a:rPr>
              <a:t>DER_mass_MMC</a:t>
            </a:r>
            <a:r>
              <a:rPr lang="en-US" sz="1400" dirty="0">
                <a:solidFill>
                  <a:schemeClr val="tx1"/>
                </a:solidFill>
                <a:latin typeface="Arial" panose="020B0604020202020204" pitchFamily="34" charset="0"/>
              </a:rPr>
              <a:t> that both models found important</a:t>
            </a:r>
            <a:r>
              <a:rPr lang="en-US" sz="1400" dirty="0" smtClean="0">
                <a:solidFill>
                  <a:schemeClr val="tx1"/>
                </a:solidFill>
                <a:latin typeface="Arial" panose="020B0604020202020204" pitchFamily="34" charset="0"/>
              </a:rPr>
              <a:t>.</a:t>
            </a:r>
            <a:endParaRPr lang="en-US" sz="1400" dirty="0">
              <a:solidFill>
                <a:schemeClr val="tx1"/>
              </a:solidFill>
              <a:latin typeface="Arial" panose="020B0604020202020204" pitchFamily="34" charset="0"/>
            </a:endParaRPr>
          </a:p>
          <a:p>
            <a:pPr marL="285750" lvl="1" fontAlgn="base">
              <a:spcBef>
                <a:spcPct val="0"/>
              </a:spcBef>
              <a:spcAft>
                <a:spcPct val="0"/>
              </a:spcAft>
              <a:buSzTx/>
              <a:buFont typeface="Wingdings" panose="05000000000000000000" pitchFamily="2" charset="2"/>
              <a:buChar char="Ø"/>
            </a:pPr>
            <a:r>
              <a:rPr lang="en-US" sz="1400" b="1" dirty="0">
                <a:solidFill>
                  <a:schemeClr val="tx1"/>
                </a:solidFill>
                <a:latin typeface="Arial" panose="020B0604020202020204" pitchFamily="34" charset="0"/>
              </a:rPr>
              <a:t>Feature Engineering: </a:t>
            </a:r>
            <a:r>
              <a:rPr lang="en-US" sz="1400" dirty="0">
                <a:solidFill>
                  <a:schemeClr val="tx1"/>
                </a:solidFill>
                <a:latin typeface="Arial" panose="020B0604020202020204" pitchFamily="34" charset="0"/>
              </a:rPr>
              <a:t>Future efforts could explore more advanced interactions or non-linear transformations to further enhance the Logistic Regression model</a:t>
            </a:r>
            <a:r>
              <a:rPr lang="en-US" sz="1400" dirty="0" smtClean="0">
                <a:solidFill>
                  <a:schemeClr val="tx1"/>
                </a:solidFill>
                <a:latin typeface="Arial" panose="020B0604020202020204" pitchFamily="34" charset="0"/>
              </a:rPr>
              <a:t>.</a:t>
            </a:r>
          </a:p>
          <a:p>
            <a:pPr marL="285750" lvl="1" fontAlgn="base">
              <a:spcBef>
                <a:spcPct val="0"/>
              </a:spcBef>
              <a:spcAft>
                <a:spcPct val="0"/>
              </a:spcAft>
              <a:buSzTx/>
              <a:buFont typeface="Wingdings" panose="05000000000000000000" pitchFamily="2" charset="2"/>
              <a:buChar char="Ø"/>
            </a:pPr>
            <a:endParaRPr lang="en-US" sz="1400" dirty="0">
              <a:solidFill>
                <a:schemeClr val="tx1"/>
              </a:solidFill>
              <a:latin typeface="Arial" panose="020B0604020202020204" pitchFamily="34" charset="0"/>
            </a:endParaRPr>
          </a:p>
          <a:p>
            <a:pPr marL="0" lvl="1" indent="0" fontAlgn="base">
              <a:spcBef>
                <a:spcPct val="0"/>
              </a:spcBef>
              <a:spcAft>
                <a:spcPct val="0"/>
              </a:spcAft>
              <a:buSzTx/>
              <a:buNone/>
            </a:pPr>
            <a:r>
              <a:rPr lang="en-US" sz="1400" b="1" dirty="0" smtClean="0">
                <a:solidFill>
                  <a:schemeClr val="tx1"/>
                </a:solidFill>
                <a:latin typeface="Arial" panose="020B0604020202020204" pitchFamily="34" charset="0"/>
              </a:rPr>
              <a:t>2.  </a:t>
            </a:r>
            <a:r>
              <a:rPr lang="en-US" sz="1400" b="1" u="sng" dirty="0" smtClean="0">
                <a:solidFill>
                  <a:schemeClr val="tx1"/>
                </a:solidFill>
                <a:latin typeface="Arial" panose="020B0604020202020204" pitchFamily="34" charset="0"/>
              </a:rPr>
              <a:t>For </a:t>
            </a:r>
            <a:r>
              <a:rPr lang="en-US" sz="1400" b="1" u="sng" dirty="0">
                <a:solidFill>
                  <a:schemeClr val="tx1"/>
                </a:solidFill>
                <a:latin typeface="Arial" panose="020B0604020202020204" pitchFamily="34" charset="0"/>
              </a:rPr>
              <a:t>Model Deployment</a:t>
            </a:r>
            <a:r>
              <a:rPr lang="en-US" sz="1400" b="1" u="sng" dirty="0" smtClean="0">
                <a:solidFill>
                  <a:schemeClr val="tx1"/>
                </a:solidFill>
                <a:latin typeface="Arial" panose="020B0604020202020204" pitchFamily="34" charset="0"/>
              </a:rPr>
              <a:t>:</a:t>
            </a:r>
          </a:p>
          <a:p>
            <a:pPr marL="342900" lvl="1" indent="-342900" fontAlgn="base">
              <a:spcBef>
                <a:spcPct val="0"/>
              </a:spcBef>
              <a:spcAft>
                <a:spcPct val="0"/>
              </a:spcAft>
              <a:buSzTx/>
              <a:buAutoNum type="arabicPeriod" startAt="2"/>
            </a:pPr>
            <a:endParaRPr lang="en-US" sz="1400" b="1" u="sng" dirty="0">
              <a:solidFill>
                <a:schemeClr val="tx1"/>
              </a:solidFill>
              <a:latin typeface="Arial" panose="020B0604020202020204" pitchFamily="34" charset="0"/>
            </a:endParaRPr>
          </a:p>
          <a:p>
            <a:pPr fontAlgn="base">
              <a:spcBef>
                <a:spcPct val="0"/>
              </a:spcBef>
              <a:spcAft>
                <a:spcPct val="0"/>
              </a:spcAft>
              <a:buSzTx/>
              <a:buFont typeface="Wingdings" panose="05000000000000000000" pitchFamily="2" charset="2"/>
              <a:buChar char="Ø"/>
            </a:pPr>
            <a:r>
              <a:rPr lang="en-US" sz="1400" dirty="0">
                <a:solidFill>
                  <a:schemeClr val="tx1"/>
                </a:solidFill>
                <a:latin typeface="Arial" panose="020B0604020202020204" pitchFamily="34" charset="0"/>
              </a:rPr>
              <a:t>The Random Forest model is ideal for real-time classification due to its high accuracy</a:t>
            </a:r>
            <a:r>
              <a:rPr lang="en-US" sz="1400" dirty="0" smtClean="0">
                <a:solidFill>
                  <a:schemeClr val="tx1"/>
                </a:solidFill>
                <a:latin typeface="Arial" panose="020B0604020202020204" pitchFamily="34" charset="0"/>
              </a:rPr>
              <a:t>. </a:t>
            </a:r>
          </a:p>
          <a:p>
            <a:pPr fontAlgn="base">
              <a:spcBef>
                <a:spcPct val="0"/>
              </a:spcBef>
              <a:spcAft>
                <a:spcPct val="0"/>
              </a:spcAft>
              <a:buSzTx/>
              <a:buFont typeface="Wingdings" panose="05000000000000000000" pitchFamily="2" charset="2"/>
              <a:buChar char="Ø"/>
            </a:pPr>
            <a:r>
              <a:rPr lang="en-US" sz="1400" dirty="0" smtClean="0">
                <a:solidFill>
                  <a:schemeClr val="tx1"/>
                </a:solidFill>
                <a:latin typeface="Arial" panose="020B0604020202020204" pitchFamily="34" charset="0"/>
              </a:rPr>
              <a:t>Logistic </a:t>
            </a:r>
            <a:r>
              <a:rPr lang="en-US" sz="1400" dirty="0">
                <a:solidFill>
                  <a:schemeClr val="tx1"/>
                </a:solidFill>
                <a:latin typeface="Arial" panose="020B0604020202020204" pitchFamily="34" charset="0"/>
              </a:rPr>
              <a:t>Regression can still be useful in cases where model interpretability is key.</a:t>
            </a:r>
            <a:endParaRPr lang="en-US" altLang="en-US" sz="1400" dirty="0">
              <a:solidFill>
                <a:schemeClr val="tx1"/>
              </a:solidFill>
              <a:latin typeface="Arial" panose="020B0604020202020204" pitchFamily="34" charset="0"/>
            </a:endParaRPr>
          </a:p>
          <a:p>
            <a:pPr marL="0" lvl="0" indent="0" fontAlgn="base">
              <a:spcBef>
                <a:spcPct val="0"/>
              </a:spcBef>
              <a:spcAft>
                <a:spcPct val="0"/>
              </a:spcAft>
              <a:buSzTx/>
              <a:buNone/>
            </a:pPr>
            <a:endParaRPr lang="en-US" altLang="en-US" sz="1400" b="1" dirty="0">
              <a:solidFill>
                <a:schemeClr val="tx1"/>
              </a:solidFill>
              <a:latin typeface="Arial" panose="020B0604020202020204" pitchFamily="34" charset="0"/>
            </a:endParaRPr>
          </a:p>
          <a:p>
            <a:pPr marL="0" lvl="1" indent="0" fontAlgn="base">
              <a:spcBef>
                <a:spcPct val="0"/>
              </a:spcBef>
              <a:spcAft>
                <a:spcPct val="0"/>
              </a:spcAft>
              <a:buSzTx/>
              <a:buNone/>
            </a:pPr>
            <a:r>
              <a:rPr lang="en-US" sz="1400" b="1" dirty="0" smtClean="0">
                <a:solidFill>
                  <a:schemeClr val="tx1"/>
                </a:solidFill>
                <a:latin typeface="Arial" panose="020B0604020202020204" pitchFamily="34" charset="0"/>
              </a:rPr>
              <a:t>3.  </a:t>
            </a:r>
            <a:r>
              <a:rPr lang="en-US" sz="1400" b="1" u="sng" dirty="0" smtClean="0">
                <a:solidFill>
                  <a:schemeClr val="tx1"/>
                </a:solidFill>
                <a:latin typeface="Arial" panose="020B0604020202020204" pitchFamily="34" charset="0"/>
              </a:rPr>
              <a:t>Continuous </a:t>
            </a:r>
            <a:r>
              <a:rPr lang="en-US" sz="1400" b="1" u="sng" dirty="0">
                <a:solidFill>
                  <a:schemeClr val="tx1"/>
                </a:solidFill>
                <a:latin typeface="Arial" panose="020B0604020202020204" pitchFamily="34" charset="0"/>
              </a:rPr>
              <a:t>Monitoring and Updates</a:t>
            </a:r>
            <a:r>
              <a:rPr lang="en-US" sz="1400" b="1" u="sng" dirty="0" smtClean="0">
                <a:solidFill>
                  <a:schemeClr val="tx1"/>
                </a:solidFill>
                <a:latin typeface="Arial" panose="020B0604020202020204" pitchFamily="34" charset="0"/>
              </a:rPr>
              <a:t>:</a:t>
            </a:r>
          </a:p>
          <a:p>
            <a:pPr marL="342900" lvl="1" indent="-342900" fontAlgn="base">
              <a:spcBef>
                <a:spcPct val="0"/>
              </a:spcBef>
              <a:spcAft>
                <a:spcPct val="0"/>
              </a:spcAft>
              <a:buSzTx/>
              <a:buAutoNum type="arabicPeriod" startAt="3"/>
            </a:pPr>
            <a:endParaRPr lang="en-US" sz="1400" b="1" u="sng" dirty="0">
              <a:solidFill>
                <a:schemeClr val="tx1"/>
              </a:solidFill>
              <a:latin typeface="Arial" panose="020B0604020202020204" pitchFamily="34" charset="0"/>
            </a:endParaRPr>
          </a:p>
          <a:p>
            <a:pPr marL="285750" lvl="1" fontAlgn="base">
              <a:spcBef>
                <a:spcPct val="0"/>
              </a:spcBef>
              <a:spcAft>
                <a:spcPct val="0"/>
              </a:spcAft>
              <a:buSzTx/>
              <a:buFont typeface="Wingdings" panose="05000000000000000000" pitchFamily="2" charset="2"/>
              <a:buChar char="Ø"/>
            </a:pPr>
            <a:r>
              <a:rPr lang="en-US" sz="1400" dirty="0" smtClean="0">
                <a:solidFill>
                  <a:schemeClr val="tx1"/>
                </a:solidFill>
                <a:latin typeface="Arial" panose="020B0604020202020204" pitchFamily="34" charset="0"/>
              </a:rPr>
              <a:t>Both </a:t>
            </a:r>
            <a:r>
              <a:rPr lang="en-US" sz="1400" dirty="0">
                <a:solidFill>
                  <a:schemeClr val="tx1"/>
                </a:solidFill>
                <a:latin typeface="Arial" panose="020B0604020202020204" pitchFamily="34" charset="0"/>
              </a:rPr>
              <a:t>models should be monitored over time to ensure robustness in diverse datasets and experimental conditions.</a:t>
            </a:r>
          </a:p>
          <a:p>
            <a:pPr marL="0" lvl="0" indent="0" fontAlgn="base">
              <a:spcBef>
                <a:spcPct val="0"/>
              </a:spcBef>
              <a:spcAft>
                <a:spcPct val="0"/>
              </a:spcAft>
              <a:buSzTx/>
              <a:buNone/>
            </a:pPr>
            <a:endParaRPr lang="en-US" altLang="en-US" sz="1400" dirty="0">
              <a:solidFill>
                <a:schemeClr val="tx1"/>
              </a:solidFill>
              <a:latin typeface="Arial" panose="020B0604020202020204" pitchFamily="34" charset="0"/>
            </a:endParaRPr>
          </a:p>
          <a:p>
            <a:pPr marL="0" indent="0" fontAlgn="base">
              <a:spcBef>
                <a:spcPct val="0"/>
              </a:spcBef>
              <a:spcAft>
                <a:spcPct val="0"/>
              </a:spcAft>
              <a:buSzTx/>
              <a:buNone/>
            </a:pPr>
            <a:r>
              <a:rPr lang="en-US" altLang="en-US" sz="1400" b="1" dirty="0" smtClean="0">
                <a:solidFill>
                  <a:schemeClr val="tx1"/>
                </a:solidFill>
                <a:latin typeface="Arial" panose="020B0604020202020204" pitchFamily="34" charset="0"/>
              </a:rPr>
              <a:t>4.   </a:t>
            </a:r>
            <a:r>
              <a:rPr lang="en-US" sz="1400" b="1" u="sng" dirty="0" smtClean="0">
                <a:solidFill>
                  <a:schemeClr val="tx1"/>
                </a:solidFill>
                <a:latin typeface="Arial" panose="020B0604020202020204" pitchFamily="34" charset="0"/>
              </a:rPr>
              <a:t>Exploring </a:t>
            </a:r>
            <a:r>
              <a:rPr lang="en-US" sz="1400" b="1" u="sng" dirty="0">
                <a:solidFill>
                  <a:schemeClr val="tx1"/>
                </a:solidFill>
                <a:latin typeface="Arial" panose="020B0604020202020204" pitchFamily="34" charset="0"/>
              </a:rPr>
              <a:t>Other Models</a:t>
            </a:r>
            <a:r>
              <a:rPr lang="en-US" sz="1400" b="1" u="sng" dirty="0" smtClean="0">
                <a:solidFill>
                  <a:schemeClr val="tx1"/>
                </a:solidFill>
                <a:latin typeface="Arial" panose="020B0604020202020204" pitchFamily="34" charset="0"/>
              </a:rPr>
              <a:t>:</a:t>
            </a:r>
          </a:p>
          <a:p>
            <a:pPr marL="0" indent="0" fontAlgn="base">
              <a:spcBef>
                <a:spcPct val="0"/>
              </a:spcBef>
              <a:spcAft>
                <a:spcPct val="0"/>
              </a:spcAft>
              <a:buSzTx/>
              <a:buNone/>
            </a:pPr>
            <a:endParaRPr lang="en-US" sz="1400" b="1" u="sng" dirty="0">
              <a:solidFill>
                <a:schemeClr val="tx1"/>
              </a:solidFill>
              <a:latin typeface="Arial" panose="020B0604020202020204" pitchFamily="34" charset="0"/>
            </a:endParaRPr>
          </a:p>
          <a:p>
            <a:pPr fontAlgn="base">
              <a:spcBef>
                <a:spcPct val="0"/>
              </a:spcBef>
              <a:spcAft>
                <a:spcPct val="0"/>
              </a:spcAft>
              <a:buSzTx/>
              <a:buFont typeface="Wingdings" panose="05000000000000000000" pitchFamily="2" charset="2"/>
              <a:buChar char="Ø"/>
            </a:pPr>
            <a:r>
              <a:rPr lang="en-US" sz="1400" dirty="0">
                <a:solidFill>
                  <a:schemeClr val="tx1"/>
                </a:solidFill>
                <a:latin typeface="Arial" panose="020B0604020202020204" pitchFamily="34" charset="0"/>
              </a:rPr>
              <a:t>While Random Forest delivered the best performance, testing other models like Gradient Boosting or Neural Networks could reveal additional insights. Logistic Regression can act as a baseline model for comparison. </a:t>
            </a:r>
          </a:p>
          <a:p>
            <a:pPr marL="285750" lvl="1" fontAlgn="base">
              <a:spcBef>
                <a:spcPct val="0"/>
              </a:spcBef>
              <a:spcAft>
                <a:spcPct val="0"/>
              </a:spcAft>
              <a:buSzTx/>
              <a:buFont typeface="Wingdings" panose="05000000000000000000" pitchFamily="2" charset="2"/>
              <a:buChar char="Ø"/>
            </a:pPr>
            <a:r>
              <a:rPr lang="en-US" sz="1400" dirty="0" smtClean="0">
                <a:solidFill>
                  <a:schemeClr val="tx1"/>
                </a:solidFill>
                <a:latin typeface="Arial" panose="020B0604020202020204" pitchFamily="34" charset="0"/>
              </a:rPr>
              <a:t>Future </a:t>
            </a:r>
            <a:r>
              <a:rPr lang="en-US" sz="1400" dirty="0">
                <a:solidFill>
                  <a:schemeClr val="tx1"/>
                </a:solidFill>
                <a:latin typeface="Arial" panose="020B0604020202020204" pitchFamily="34" charset="0"/>
              </a:rPr>
              <a:t>research can focus on more complex feature interactions. The addition of polynomial features or interaction terms could further enhance Logistic Regression and improve its ability to model non-linear relationships</a:t>
            </a:r>
            <a:r>
              <a:rPr lang="en-US" sz="1400" dirty="0" smtClean="0">
                <a:solidFill>
                  <a:schemeClr val="tx1"/>
                </a:solidFill>
                <a:latin typeface="Arial" panose="020B0604020202020204" pitchFamily="34" charset="0"/>
              </a:rPr>
              <a:t>.</a:t>
            </a:r>
          </a:p>
          <a:p>
            <a:pPr marL="285750" lvl="1" fontAlgn="base">
              <a:spcBef>
                <a:spcPct val="0"/>
              </a:spcBef>
              <a:spcAft>
                <a:spcPct val="0"/>
              </a:spcAft>
              <a:buSzTx/>
              <a:buFont typeface="Wingdings" panose="05000000000000000000" pitchFamily="2" charset="2"/>
              <a:buChar char="Ø"/>
            </a:pPr>
            <a:endParaRPr lang="en-US" sz="1400" dirty="0">
              <a:solidFill>
                <a:schemeClr val="tx1"/>
              </a:solidFill>
              <a:latin typeface="Arial" panose="020B0604020202020204" pitchFamily="34" charset="0"/>
            </a:endParaRPr>
          </a:p>
          <a:p>
            <a:pPr marL="0" lvl="0" indent="0" fontAlgn="base">
              <a:spcBef>
                <a:spcPct val="0"/>
              </a:spcBef>
              <a:spcAft>
                <a:spcPct val="0"/>
              </a:spcAft>
              <a:buSzTx/>
              <a:buNone/>
            </a:pPr>
            <a:r>
              <a:rPr lang="en-US" altLang="en-US" sz="1400" dirty="0" smtClean="0">
                <a:solidFill>
                  <a:schemeClr val="tx1"/>
                </a:solidFill>
                <a:latin typeface="Arial" panose="020B0604020202020204" pitchFamily="34" charset="0"/>
              </a:rPr>
              <a:t>By </a:t>
            </a:r>
            <a:r>
              <a:rPr lang="en-US" altLang="en-US" sz="1400" dirty="0">
                <a:solidFill>
                  <a:schemeClr val="tx1"/>
                </a:solidFill>
                <a:latin typeface="Arial" panose="020B0604020202020204" pitchFamily="34" charset="0"/>
              </a:rPr>
              <a:t>leveraging the insights from this predictive model, researchers in particle physics can enhance the identification and analysis of significant events, contributing to a deeper understanding of fundamental particles and their interactions.</a:t>
            </a:r>
            <a:endParaRPr lang="en-US" altLang="en-US" sz="1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69820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1E4CE-6AAB-447C-8D5D-0A4D522F04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FEEBFEAB-BDA2-4A5D-87E7-B33B2C4C1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6943570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055" y="4612008"/>
            <a:ext cx="2980945" cy="2256576"/>
          </a:xfrm>
          <a:prstGeom prst="rect">
            <a:avLst/>
          </a:prstGeom>
          <a:effectLst>
            <a:glow rad="177800">
              <a:schemeClr val="accent1">
                <a:alpha val="0"/>
              </a:schemeClr>
            </a:glow>
            <a:outerShdw blurRad="50800" dist="50800" dir="5400000" sx="1000" sy="1000" algn="ctr" rotWithShape="0">
              <a:srgbClr val="000000">
                <a:alpha val="0"/>
              </a:srgbClr>
            </a:outerShdw>
            <a:reflection stA="0" endPos="65000" dist="50800" dir="5400000" sy="-100000" algn="bl" rotWithShape="0"/>
            <a:softEdge rad="12700"/>
          </a:effectLst>
        </p:spPr>
      </p:pic>
      <p:sp>
        <p:nvSpPr>
          <p:cNvPr id="2" name="Title 1"/>
          <p:cNvSpPr>
            <a:spLocks noGrp="1"/>
          </p:cNvSpPr>
          <p:nvPr>
            <p:ph type="title"/>
          </p:nvPr>
        </p:nvSpPr>
        <p:spPr>
          <a:xfrm>
            <a:off x="2122465" y="447018"/>
            <a:ext cx="7429499" cy="1478570"/>
          </a:xfrm>
        </p:spPr>
        <p:txBody>
          <a:bodyPr/>
          <a:lstStyle/>
          <a:p>
            <a:r>
              <a:rPr b="1" u="sng" dirty="0"/>
              <a:t>Problem Description</a:t>
            </a:r>
          </a:p>
        </p:txBody>
      </p:sp>
      <p:sp>
        <p:nvSpPr>
          <p:cNvPr id="3" name="Content Placeholder 2"/>
          <p:cNvSpPr>
            <a:spLocks noGrp="1"/>
          </p:cNvSpPr>
          <p:nvPr>
            <p:ph idx="1"/>
          </p:nvPr>
        </p:nvSpPr>
        <p:spPr>
          <a:xfrm>
            <a:off x="444579" y="1223645"/>
            <a:ext cx="8333661" cy="4327620"/>
          </a:xfrm>
        </p:spPr>
        <p:txBody>
          <a:bodyPr>
            <a:normAutofit/>
          </a:bodyPr>
          <a:lstStyle/>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In </a:t>
            </a:r>
            <a:r>
              <a:rPr lang="en-US" dirty="0">
                <a:solidFill>
                  <a:schemeClr val="tx1"/>
                </a:solidFill>
                <a:latin typeface="Arial" panose="020B0604020202020204" pitchFamily="34" charset="0"/>
                <a:cs typeface="Arial" panose="020B0604020202020204" pitchFamily="34" charset="0"/>
              </a:rPr>
              <a:t>the field of particle physics, accurate identification and classification of events are crucial for understanding fundamental particles and their interactions. </a:t>
            </a:r>
            <a:endParaRPr lang="en-US"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The </a:t>
            </a:r>
            <a:r>
              <a:rPr lang="en-US" dirty="0">
                <a:solidFill>
                  <a:schemeClr val="tx1"/>
                </a:solidFill>
                <a:latin typeface="Arial" panose="020B0604020202020204" pitchFamily="34" charset="0"/>
                <a:cs typeface="Arial" panose="020B0604020202020204" pitchFamily="34" charset="0"/>
              </a:rPr>
              <a:t>goal of this project is to build a machine learning model that can classify events as either </a:t>
            </a:r>
            <a:r>
              <a:rPr lang="en-US" dirty="0" smtClean="0">
                <a:solidFill>
                  <a:schemeClr val="tx1"/>
                </a:solidFill>
                <a:latin typeface="Arial" panose="020B0604020202020204" pitchFamily="34" charset="0"/>
                <a:cs typeface="Arial" panose="020B0604020202020204" pitchFamily="34" charset="0"/>
              </a:rPr>
              <a:t>signal (s) </a:t>
            </a:r>
            <a:r>
              <a:rPr lang="en-US" dirty="0">
                <a:solidFill>
                  <a:schemeClr val="tx1"/>
                </a:solidFill>
                <a:latin typeface="Arial" panose="020B0604020202020204" pitchFamily="34" charset="0"/>
                <a:cs typeface="Arial" panose="020B0604020202020204" pitchFamily="34" charset="0"/>
              </a:rPr>
              <a:t>or </a:t>
            </a:r>
            <a:r>
              <a:rPr lang="en-US" dirty="0" smtClean="0">
                <a:solidFill>
                  <a:schemeClr val="tx1"/>
                </a:solidFill>
                <a:latin typeface="Arial" panose="020B0604020202020204" pitchFamily="34" charset="0"/>
                <a:cs typeface="Arial" panose="020B0604020202020204" pitchFamily="34" charset="0"/>
              </a:rPr>
              <a:t>background </a:t>
            </a:r>
            <a:r>
              <a:rPr lang="en-US" dirty="0">
                <a:solidFill>
                  <a:schemeClr val="tx1"/>
                </a:solidFill>
                <a:latin typeface="Arial" panose="020B0604020202020204" pitchFamily="34" charset="0"/>
                <a:cs typeface="Arial" panose="020B0604020202020204" pitchFamily="34" charset="0"/>
              </a:rPr>
              <a:t>(b</a:t>
            </a:r>
            <a:r>
              <a:rPr lang="en-US"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This </a:t>
            </a:r>
            <a:r>
              <a:rPr lang="en-US" dirty="0">
                <a:solidFill>
                  <a:schemeClr val="tx1"/>
                </a:solidFill>
                <a:latin typeface="Arial" panose="020B0604020202020204" pitchFamily="34" charset="0"/>
                <a:cs typeface="Arial" panose="020B0604020202020204" pitchFamily="34" charset="0"/>
              </a:rPr>
              <a:t>classification will help distinguish between events of interest (signal) and background noise, contributing to the advancement of research in particle physics.</a:t>
            </a:r>
            <a:endParaRPr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303" y="180575"/>
            <a:ext cx="7429499" cy="1478570"/>
          </a:xfrm>
        </p:spPr>
        <p:txBody>
          <a:bodyPr/>
          <a:lstStyle/>
          <a:p>
            <a:r>
              <a:rPr b="1" u="sng" dirty="0"/>
              <a:t>Dataset Overview</a:t>
            </a:r>
          </a:p>
        </p:txBody>
      </p:sp>
      <p:sp>
        <p:nvSpPr>
          <p:cNvPr id="3" name="Content Placeholder 2"/>
          <p:cNvSpPr>
            <a:spLocks noGrp="1"/>
          </p:cNvSpPr>
          <p:nvPr>
            <p:ph idx="1"/>
          </p:nvPr>
        </p:nvSpPr>
        <p:spPr>
          <a:xfrm>
            <a:off x="225124" y="208007"/>
            <a:ext cx="8726852" cy="4806665"/>
          </a:xfrm>
        </p:spPr>
        <p:txBody>
          <a:bodyPr>
            <a:normAutofit/>
          </a:bodyPr>
          <a:lstStyle/>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 dataset consists of 250,001 rows and 33 columns. Each row represents an event, and the columns contain features derived from particle physics </a:t>
            </a:r>
            <a:r>
              <a:rPr lang="en-US" dirty="0" smtClean="0">
                <a:solidFill>
                  <a:schemeClr val="tx1"/>
                </a:solidFill>
                <a:latin typeface="Arial" panose="020B0604020202020204" pitchFamily="34" charset="0"/>
                <a:cs typeface="Arial" panose="020B0604020202020204" pitchFamily="34" charset="0"/>
              </a:rPr>
              <a:t>experiments.</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 dataset contains features related to particle physics events, including kinematic properties of the particles. The target </a:t>
            </a:r>
            <a:r>
              <a:rPr lang="en-US" dirty="0" smtClean="0">
                <a:solidFill>
                  <a:schemeClr val="tx1"/>
                </a:solidFill>
                <a:latin typeface="Arial" panose="020B0604020202020204" pitchFamily="34" charset="0"/>
                <a:cs typeface="Arial" panose="020B0604020202020204" pitchFamily="34" charset="0"/>
              </a:rPr>
              <a:t>variable (Label) </a:t>
            </a:r>
            <a:r>
              <a:rPr lang="en-US" dirty="0">
                <a:solidFill>
                  <a:schemeClr val="tx1"/>
                </a:solidFill>
                <a:latin typeface="Arial" panose="020B0604020202020204" pitchFamily="34" charset="0"/>
                <a:cs typeface="Arial" panose="020B0604020202020204" pitchFamily="34" charset="0"/>
              </a:rPr>
              <a:t>indicates whether an event is signal </a:t>
            </a:r>
            <a:r>
              <a:rPr lang="en-US" dirty="0" smtClean="0">
                <a:solidFill>
                  <a:schemeClr val="tx1"/>
                </a:solidFill>
                <a:latin typeface="Arial" panose="020B0604020202020204" pitchFamily="34" charset="0"/>
                <a:cs typeface="Arial" panose="020B0604020202020204" pitchFamily="34" charset="0"/>
              </a:rPr>
              <a:t>(s) or background (b).</a:t>
            </a:r>
            <a:endParaRPr lang="en-US" dirty="0">
              <a:solidFill>
                <a:schemeClr val="tx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00419" y="4061087"/>
            <a:ext cx="8651557" cy="23193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297" y="292615"/>
            <a:ext cx="7429499" cy="1478570"/>
          </a:xfrm>
        </p:spPr>
        <p:txBody>
          <a:bodyPr/>
          <a:lstStyle/>
          <a:p>
            <a:r>
              <a:rPr b="1" u="sng" dirty="0"/>
              <a:t>Approach</a:t>
            </a:r>
          </a:p>
        </p:txBody>
      </p:sp>
      <p:sp>
        <p:nvSpPr>
          <p:cNvPr id="3" name="Content Placeholder 2"/>
          <p:cNvSpPr>
            <a:spLocks noGrp="1"/>
          </p:cNvSpPr>
          <p:nvPr>
            <p:ph idx="1"/>
          </p:nvPr>
        </p:nvSpPr>
        <p:spPr>
          <a:xfrm>
            <a:off x="215979" y="1560872"/>
            <a:ext cx="8644557" cy="4858216"/>
          </a:xfrm>
        </p:spPr>
        <p:txBody>
          <a:bodyPr>
            <a:noAutofit/>
          </a:bodyPr>
          <a:lstStyle/>
          <a:p>
            <a:pPr marL="0" indent="0">
              <a:buNone/>
            </a:pPr>
            <a:r>
              <a:rPr lang="en-US" sz="1800" b="1" dirty="0" smtClean="0">
                <a:solidFill>
                  <a:schemeClr val="tx1"/>
                </a:solidFill>
                <a:latin typeface="Arial" panose="020B0604020202020204" pitchFamily="34" charset="0"/>
                <a:cs typeface="Arial" panose="020B0604020202020204" pitchFamily="34" charset="0"/>
              </a:rPr>
              <a:t>1. Data </a:t>
            </a:r>
            <a:r>
              <a:rPr lang="en-US" sz="1800" b="1" dirty="0">
                <a:solidFill>
                  <a:schemeClr val="tx1"/>
                </a:solidFill>
                <a:latin typeface="Arial" panose="020B0604020202020204" pitchFamily="34" charset="0"/>
                <a:cs typeface="Arial" panose="020B0604020202020204" pitchFamily="34" charset="0"/>
              </a:rPr>
              <a:t>Preprocessing: </a:t>
            </a:r>
            <a:endParaRPr lang="en-US" sz="1800" b="1"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smtClean="0">
                <a:solidFill>
                  <a:schemeClr val="tx1"/>
                </a:solidFill>
                <a:latin typeface="Arial" panose="020B0604020202020204" pitchFamily="34" charset="0"/>
                <a:cs typeface="Arial" panose="020B0604020202020204" pitchFamily="34" charset="0"/>
              </a:rPr>
              <a:t>Handling </a:t>
            </a:r>
            <a:r>
              <a:rPr lang="en-US" sz="1800" dirty="0">
                <a:solidFill>
                  <a:schemeClr val="tx1"/>
                </a:solidFill>
                <a:latin typeface="Arial" panose="020B0604020202020204" pitchFamily="34" charset="0"/>
                <a:cs typeface="Arial" panose="020B0604020202020204" pitchFamily="34" charset="0"/>
              </a:rPr>
              <a:t>missing values, normalization, and feature selection</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b="1" dirty="0">
                <a:solidFill>
                  <a:schemeClr val="tx1"/>
                </a:solidFill>
                <a:latin typeface="Arial" panose="020B0604020202020204" pitchFamily="34" charset="0"/>
                <a:cs typeface="Arial" panose="020B0604020202020204" pitchFamily="34" charset="0"/>
              </a:rPr>
              <a:t>2. </a:t>
            </a:r>
            <a:r>
              <a:rPr lang="en-US" sz="1800" b="1" dirty="0" smtClean="0">
                <a:solidFill>
                  <a:schemeClr val="tx1"/>
                </a:solidFill>
                <a:latin typeface="Arial" panose="020B0604020202020204" pitchFamily="34" charset="0"/>
                <a:cs typeface="Arial" panose="020B0604020202020204" pitchFamily="34" charset="0"/>
              </a:rPr>
              <a:t>Exploratory </a:t>
            </a:r>
            <a:r>
              <a:rPr lang="en-US" sz="1800" b="1" dirty="0">
                <a:solidFill>
                  <a:schemeClr val="tx1"/>
                </a:solidFill>
                <a:latin typeface="Arial" panose="020B0604020202020204" pitchFamily="34" charset="0"/>
                <a:cs typeface="Arial" panose="020B0604020202020204" pitchFamily="34" charset="0"/>
              </a:rPr>
              <a:t>Data Analysis (EDA): </a:t>
            </a:r>
            <a:endParaRPr lang="en-US" sz="1800" b="1"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smtClean="0">
                <a:solidFill>
                  <a:schemeClr val="tx1"/>
                </a:solidFill>
                <a:latin typeface="Arial" panose="020B0604020202020204" pitchFamily="34" charset="0"/>
                <a:cs typeface="Arial" panose="020B0604020202020204" pitchFamily="34" charset="0"/>
              </a:rPr>
              <a:t>Analyzing </a:t>
            </a:r>
            <a:r>
              <a:rPr lang="en-US" sz="1800" dirty="0">
                <a:solidFill>
                  <a:schemeClr val="tx1"/>
                </a:solidFill>
                <a:latin typeface="Arial" panose="020B0604020202020204" pitchFamily="34" charset="0"/>
                <a:cs typeface="Arial" panose="020B0604020202020204" pitchFamily="34" charset="0"/>
              </a:rPr>
              <a:t>the distribution of features and their relationship with the </a:t>
            </a:r>
            <a:r>
              <a:rPr lang="en-US" sz="1800" dirty="0" smtClean="0">
                <a:solidFill>
                  <a:schemeClr val="tx1"/>
                </a:solidFill>
                <a:latin typeface="Arial" panose="020B0604020202020204" pitchFamily="34" charset="0"/>
                <a:cs typeface="Arial" panose="020B0604020202020204" pitchFamily="34" charset="0"/>
              </a:rPr>
              <a:t>target variable.</a:t>
            </a: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b="1" dirty="0">
                <a:solidFill>
                  <a:schemeClr val="tx1"/>
                </a:solidFill>
                <a:latin typeface="Arial" panose="020B0604020202020204" pitchFamily="34" charset="0"/>
                <a:cs typeface="Arial" panose="020B0604020202020204" pitchFamily="34" charset="0"/>
              </a:rPr>
              <a:t>3. Model Building: </a:t>
            </a:r>
            <a:endParaRPr lang="en-US" sz="1800" b="1"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smtClean="0">
                <a:solidFill>
                  <a:schemeClr val="tx1"/>
                </a:solidFill>
                <a:latin typeface="Arial" panose="020B0604020202020204" pitchFamily="34" charset="0"/>
                <a:cs typeface="Arial" panose="020B0604020202020204" pitchFamily="34" charset="0"/>
              </a:rPr>
              <a:t>Training </a:t>
            </a:r>
            <a:r>
              <a:rPr lang="en-US" sz="1800" dirty="0">
                <a:solidFill>
                  <a:schemeClr val="tx1"/>
                </a:solidFill>
                <a:latin typeface="Arial" panose="020B0604020202020204" pitchFamily="34" charset="0"/>
                <a:cs typeface="Arial" panose="020B0604020202020204" pitchFamily="34" charset="0"/>
              </a:rPr>
              <a:t>machine learning models to </a:t>
            </a:r>
            <a:r>
              <a:rPr lang="en-US" sz="1800" dirty="0" smtClean="0">
                <a:solidFill>
                  <a:schemeClr val="tx1"/>
                </a:solidFill>
                <a:latin typeface="Arial" panose="020B0604020202020204" pitchFamily="34" charset="0"/>
                <a:cs typeface="Arial" panose="020B0604020202020204" pitchFamily="34" charset="0"/>
              </a:rPr>
              <a:t>classifying </a:t>
            </a:r>
            <a:r>
              <a:rPr lang="en-US" sz="1800" dirty="0">
                <a:solidFill>
                  <a:schemeClr val="tx1"/>
                </a:solidFill>
                <a:latin typeface="Arial" panose="020B0604020202020204" pitchFamily="34" charset="0"/>
                <a:cs typeface="Arial" panose="020B0604020202020204" pitchFamily="34" charset="0"/>
              </a:rPr>
              <a:t>events</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b="1" dirty="0">
                <a:solidFill>
                  <a:schemeClr val="tx1"/>
                </a:solidFill>
                <a:latin typeface="Arial" panose="020B0604020202020204" pitchFamily="34" charset="0"/>
                <a:cs typeface="Arial" panose="020B0604020202020204" pitchFamily="34" charset="0"/>
              </a:rPr>
              <a:t>4. Model Evaluation: </a:t>
            </a:r>
            <a:endParaRPr lang="en-US" sz="1800" b="1"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smtClean="0">
                <a:solidFill>
                  <a:schemeClr val="tx1"/>
                </a:solidFill>
                <a:latin typeface="Arial" panose="020B0604020202020204" pitchFamily="34" charset="0"/>
                <a:cs typeface="Arial" panose="020B0604020202020204" pitchFamily="34" charset="0"/>
              </a:rPr>
              <a:t>Using </a:t>
            </a:r>
            <a:r>
              <a:rPr lang="en-US" sz="1800" dirty="0">
                <a:solidFill>
                  <a:schemeClr val="tx1"/>
                </a:solidFill>
                <a:latin typeface="Arial" panose="020B0604020202020204" pitchFamily="34" charset="0"/>
                <a:cs typeface="Arial" panose="020B0604020202020204" pitchFamily="34" charset="0"/>
              </a:rPr>
              <a:t>metrics like accuracy, precision, recall, and </a:t>
            </a:r>
            <a:r>
              <a:rPr lang="en-US" sz="1800" dirty="0" smtClean="0">
                <a:solidFill>
                  <a:schemeClr val="tx1"/>
                </a:solidFill>
                <a:latin typeface="Arial" panose="020B0604020202020204" pitchFamily="34" charset="0"/>
                <a:cs typeface="Arial" panose="020B0604020202020204" pitchFamily="34" charset="0"/>
              </a:rPr>
              <a:t>ROCAUC </a:t>
            </a:r>
            <a:r>
              <a:rPr lang="en-US" sz="1800" dirty="0">
                <a:solidFill>
                  <a:schemeClr val="tx1"/>
                </a:solidFill>
                <a:latin typeface="Arial" panose="020B0604020202020204" pitchFamily="34" charset="0"/>
                <a:cs typeface="Arial" panose="020B0604020202020204" pitchFamily="34" charset="0"/>
              </a:rPr>
              <a:t>to evaluate performance</a:t>
            </a:r>
            <a:r>
              <a:rPr lang="en-US" sz="1800" dirty="0" smtClean="0">
                <a:solidFill>
                  <a:schemeClr val="tx1"/>
                </a:solidFill>
                <a:latin typeface="Arial" panose="020B0604020202020204" pitchFamily="34" charset="0"/>
                <a:cs typeface="Arial" panose="020B0604020202020204" pitchFamily="34" charset="0"/>
              </a:rPr>
              <a:t>.</a:t>
            </a:r>
          </a:p>
          <a:p>
            <a:pPr marL="0" indent="0">
              <a:buNone/>
            </a:pPr>
            <a:r>
              <a:rPr lang="en-US" sz="1800" b="1" dirty="0" smtClean="0">
                <a:solidFill>
                  <a:schemeClr val="tx1"/>
                </a:solidFill>
                <a:latin typeface="Arial" panose="020B0604020202020204" pitchFamily="34" charset="0"/>
                <a:cs typeface="Arial" panose="020B0604020202020204" pitchFamily="34" charset="0"/>
              </a:rPr>
              <a:t>5. Conclusion &amp; Recommendations</a:t>
            </a:r>
            <a:r>
              <a:rPr lang="en-US" sz="1800" b="1" dirty="0">
                <a:solidFill>
                  <a:schemeClr val="tx1"/>
                </a:solidFill>
                <a:latin typeface="Arial" panose="020B0604020202020204" pitchFamily="34" charset="0"/>
                <a:cs typeface="Arial" panose="020B0604020202020204" pitchFamily="34" charset="0"/>
              </a:rPr>
              <a:t>: </a:t>
            </a:r>
            <a:endParaRPr lang="en-US" sz="1800" b="1"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smtClean="0">
                <a:solidFill>
                  <a:schemeClr val="tx1"/>
                </a:solidFill>
                <a:latin typeface="Arial" panose="020B0604020202020204" pitchFamily="34" charset="0"/>
                <a:cs typeface="Arial" panose="020B0604020202020204" pitchFamily="34" charset="0"/>
              </a:rPr>
              <a:t>The </a:t>
            </a:r>
            <a:r>
              <a:rPr lang="en-US" sz="1800" dirty="0">
                <a:solidFill>
                  <a:schemeClr val="tx1"/>
                </a:solidFill>
                <a:latin typeface="Arial" panose="020B0604020202020204" pitchFamily="34" charset="0"/>
                <a:cs typeface="Arial" panose="020B0604020202020204" pitchFamily="34" charset="0"/>
              </a:rPr>
              <a:t>model achieved perfect classification, highlighting the effectiveness of Random Forest, with future enhancements suggested for </a:t>
            </a:r>
            <a:r>
              <a:rPr lang="en-US" sz="1800" dirty="0" err="1" smtClean="0">
                <a:solidFill>
                  <a:schemeClr val="tx1"/>
                </a:solidFill>
                <a:latin typeface="Arial" panose="020B0604020202020204" pitchFamily="34" charset="0"/>
                <a:cs typeface="Arial" panose="020B0604020202020204" pitchFamily="34" charset="0"/>
              </a:rPr>
              <a:t>realtime</a:t>
            </a:r>
            <a:r>
              <a:rPr lang="en-US" sz="1800" dirty="0" smtClean="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applications and expanded feature exploration.</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343" y="-180482"/>
            <a:ext cx="7429499" cy="1478570"/>
          </a:xfrm>
        </p:spPr>
        <p:txBody>
          <a:bodyPr/>
          <a:lstStyle/>
          <a:p>
            <a:r>
              <a:rPr b="1" u="sng" dirty="0"/>
              <a:t>Data Preprocessing</a:t>
            </a:r>
          </a:p>
        </p:txBody>
      </p:sp>
      <p:sp>
        <p:nvSpPr>
          <p:cNvPr id="6" name="Rectangle 2">
            <a:extLst>
              <a:ext uri="{FF2B5EF4-FFF2-40B4-BE49-F238E27FC236}">
                <a16:creationId xmlns:a16="http://schemas.microsoft.com/office/drawing/2014/main" xmlns="" id="{945B2E14-0328-411C-9068-934045F5BAD6}"/>
              </a:ext>
            </a:extLst>
          </p:cNvPr>
          <p:cNvSpPr>
            <a:spLocks noGrp="1" noChangeArrowheads="1"/>
          </p:cNvSpPr>
          <p:nvPr>
            <p:ph idx="1"/>
          </p:nvPr>
        </p:nvSpPr>
        <p:spPr bwMode="auto">
          <a:xfrm>
            <a:off x="182880" y="1092248"/>
            <a:ext cx="889222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1</a:t>
            </a:r>
            <a:r>
              <a:rPr lang="en-US" sz="1800" b="1" dirty="0">
                <a:solidFill>
                  <a:schemeClr val="tx1"/>
                </a:solidFill>
                <a:latin typeface="Arial" panose="020B0604020202020204" pitchFamily="34" charset="0"/>
              </a:rPr>
              <a:t>. Handling Missing Values:</a:t>
            </a: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Checked </a:t>
            </a:r>
            <a:r>
              <a:rPr lang="en-US" sz="1800" dirty="0">
                <a:solidFill>
                  <a:schemeClr val="tx1"/>
                </a:solidFill>
                <a:latin typeface="Arial" panose="020B0604020202020204" pitchFamily="34" charset="0"/>
              </a:rPr>
              <a:t>for placeholder values like </a:t>
            </a:r>
            <a:r>
              <a:rPr lang="en-US" sz="1800" dirty="0" smtClean="0">
                <a:solidFill>
                  <a:schemeClr val="tx1"/>
                </a:solidFill>
                <a:latin typeface="Arial" panose="020B0604020202020204" pitchFamily="34" charset="0"/>
              </a:rPr>
              <a:t>-999 </a:t>
            </a:r>
            <a:r>
              <a:rPr lang="en-US" sz="1800" dirty="0">
                <a:solidFill>
                  <a:schemeClr val="tx1"/>
                </a:solidFill>
                <a:latin typeface="Arial" panose="020B0604020202020204" pitchFamily="34" charset="0"/>
              </a:rPr>
              <a:t>and missing entries in the dataset.</a:t>
            </a:r>
            <a:endParaRPr lang="en-US" sz="1800" dirty="0" smtClean="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Dropped </a:t>
            </a:r>
            <a:r>
              <a:rPr lang="en-US" sz="1800" dirty="0">
                <a:solidFill>
                  <a:schemeClr val="tx1"/>
                </a:solidFill>
                <a:latin typeface="Arial" panose="020B0604020202020204" pitchFamily="34" charset="0"/>
              </a:rPr>
              <a:t>columns with more than 50% missing values.</a:t>
            </a: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Imputed </a:t>
            </a:r>
            <a:r>
              <a:rPr lang="en-US" sz="1800" dirty="0">
                <a:solidFill>
                  <a:schemeClr val="tx1"/>
                </a:solidFill>
                <a:latin typeface="Arial" panose="020B0604020202020204" pitchFamily="34" charset="0"/>
              </a:rPr>
              <a:t>missing values in numeric columns using the median.</a:t>
            </a:r>
          </a:p>
          <a:p>
            <a:pPr marL="0" indent="0" defTabSz="914400" eaLnBrk="0" fontAlgn="base" hangingPunct="0">
              <a:spcBef>
                <a:spcPct val="0"/>
              </a:spcBef>
              <a:spcAft>
                <a:spcPct val="0"/>
              </a:spcAft>
              <a:buClrTx/>
              <a:buSzTx/>
              <a:buFontTx/>
              <a:buAutoNum type="arabicPeriod" startAt="6"/>
            </a:pPr>
            <a:endParaRPr lang="en-US" sz="1800" b="1"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2. Feature Encoding:</a:t>
            </a: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Encoded </a:t>
            </a:r>
            <a:r>
              <a:rPr lang="en-US" sz="1800" dirty="0">
                <a:solidFill>
                  <a:schemeClr val="tx1"/>
                </a:solidFill>
                <a:latin typeface="Arial" panose="020B0604020202020204" pitchFamily="34" charset="0"/>
              </a:rPr>
              <a:t>the target variable ('Label') into a binary format (`1` for signal, `0` for background).</a:t>
            </a: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Removed </a:t>
            </a:r>
            <a:r>
              <a:rPr lang="en-US" sz="1800" dirty="0">
                <a:solidFill>
                  <a:schemeClr val="tx1"/>
                </a:solidFill>
                <a:latin typeface="Arial" panose="020B0604020202020204" pitchFamily="34" charset="0"/>
              </a:rPr>
              <a:t>the original 'Label' column after encoding.</a:t>
            </a:r>
          </a:p>
          <a:p>
            <a:pPr marL="0" indent="0" defTabSz="914400" eaLnBrk="0" fontAlgn="base" hangingPunct="0">
              <a:spcBef>
                <a:spcPct val="0"/>
              </a:spcBef>
              <a:spcAft>
                <a:spcPct val="0"/>
              </a:spcAft>
              <a:buClrTx/>
              <a:buSzTx/>
              <a:buFontTx/>
              <a:buAutoNum type="arabicPeriod" startAt="2"/>
            </a:pPr>
            <a:endParaRPr lang="en-US" sz="1800" b="1"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3. Correlation Analysis:</a:t>
            </a: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Separated </a:t>
            </a:r>
            <a:r>
              <a:rPr lang="en-US" sz="1800" dirty="0">
                <a:solidFill>
                  <a:schemeClr val="tx1"/>
                </a:solidFill>
                <a:latin typeface="Arial" panose="020B0604020202020204" pitchFamily="34" charset="0"/>
              </a:rPr>
              <a:t>the dataset into features (X) and target (y).</a:t>
            </a:r>
            <a:endParaRPr lang="en-US" sz="1800" dirty="0" smtClean="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Applied </a:t>
            </a:r>
            <a:r>
              <a:rPr lang="en-US" sz="1800" dirty="0">
                <a:solidFill>
                  <a:schemeClr val="tx1"/>
                </a:solidFill>
                <a:latin typeface="Arial" panose="020B0604020202020204" pitchFamily="34" charset="0"/>
              </a:rPr>
              <a:t>an </a:t>
            </a:r>
            <a:r>
              <a:rPr lang="en-US" sz="1800" dirty="0" smtClean="0">
                <a:solidFill>
                  <a:schemeClr val="tx1"/>
                </a:solidFill>
                <a:latin typeface="Arial" panose="020B0604020202020204" pitchFamily="34" charset="0"/>
              </a:rPr>
              <a:t>80-20</a:t>
            </a:r>
            <a:r>
              <a:rPr lang="en-US" sz="1800" dirty="0">
                <a:solidFill>
                  <a:schemeClr val="tx1"/>
                </a:solidFill>
                <a:latin typeface="Arial" panose="020B0604020202020204" pitchFamily="34" charset="0"/>
              </a:rPr>
              <a:t>% split to create training and testing sets</a:t>
            </a:r>
            <a:r>
              <a:rPr lang="en-US" sz="1800" dirty="0" smtClean="0">
                <a:solidFill>
                  <a:schemeClr val="tx1"/>
                </a:solidFill>
                <a:latin typeface="Arial" panose="020B0604020202020204" pitchFamily="34" charset="0"/>
              </a:rPr>
              <a:t>.</a:t>
            </a:r>
          </a:p>
          <a:p>
            <a:pPr defTabSz="914400" eaLnBrk="0" fontAlgn="base" hangingPunct="0">
              <a:spcBef>
                <a:spcPct val="0"/>
              </a:spcBef>
              <a:spcAft>
                <a:spcPct val="0"/>
              </a:spcAft>
              <a:buClrTx/>
              <a:buSzTx/>
              <a:buFontTx/>
              <a:buChar char="-"/>
            </a:pPr>
            <a:endParaRPr lang="en-US" sz="1800" b="1"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4. Handling </a:t>
            </a:r>
            <a:r>
              <a:rPr lang="en-US" sz="1800" b="1" dirty="0">
                <a:solidFill>
                  <a:schemeClr val="tx1"/>
                </a:solidFill>
                <a:latin typeface="Arial" panose="020B0604020202020204" pitchFamily="34" charset="0"/>
              </a:rPr>
              <a:t>Class </a:t>
            </a:r>
            <a:r>
              <a:rPr lang="en-US" sz="1800" b="1" dirty="0" smtClean="0">
                <a:solidFill>
                  <a:schemeClr val="tx1"/>
                </a:solidFill>
                <a:latin typeface="Arial" panose="020B0604020202020204" pitchFamily="34" charset="0"/>
              </a:rPr>
              <a:t>Imbalance:</a:t>
            </a: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Applied </a:t>
            </a:r>
            <a:r>
              <a:rPr lang="en-US" sz="1800" dirty="0">
                <a:solidFill>
                  <a:schemeClr val="tx1"/>
                </a:solidFill>
                <a:latin typeface="Arial" panose="020B0604020202020204" pitchFamily="34" charset="0"/>
              </a:rPr>
              <a:t>SMOTE (Synthetic Minority </a:t>
            </a:r>
            <a:r>
              <a:rPr lang="en-US" sz="1800" dirty="0" smtClean="0">
                <a:solidFill>
                  <a:schemeClr val="tx1"/>
                </a:solidFill>
                <a:latin typeface="Arial" panose="020B0604020202020204" pitchFamily="34" charset="0"/>
              </a:rPr>
              <a:t>Oversampling </a:t>
            </a:r>
            <a:r>
              <a:rPr lang="en-US" sz="1800" dirty="0">
                <a:solidFill>
                  <a:schemeClr val="tx1"/>
                </a:solidFill>
                <a:latin typeface="Arial" panose="020B0604020202020204" pitchFamily="34" charset="0"/>
              </a:rPr>
              <a:t>Technique) to address class imbalance in the dataset</a:t>
            </a:r>
            <a:r>
              <a:rPr lang="en-US" sz="1800" dirty="0" smtClean="0">
                <a:solidFill>
                  <a:schemeClr val="tx1"/>
                </a:solidFill>
                <a:latin typeface="Arial" panose="020B0604020202020204" pitchFamily="34" charset="0"/>
              </a:rPr>
              <a:t>.</a:t>
            </a:r>
            <a:endParaRPr lang="en-US" sz="1800" dirty="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190035" y="169227"/>
            <a:ext cx="4703838" cy="3361051"/>
          </a:xfrm>
          <a:prstGeom prst="rect">
            <a:avLst/>
          </a:prstGeom>
        </p:spPr>
      </p:pic>
      <p:pic>
        <p:nvPicPr>
          <p:cNvPr id="6" name="Picture 5"/>
          <p:cNvPicPr>
            <a:picLocks noChangeAspect="1"/>
          </p:cNvPicPr>
          <p:nvPr/>
        </p:nvPicPr>
        <p:blipFill>
          <a:blip r:embed="rId3"/>
          <a:stretch>
            <a:fillRect/>
          </a:stretch>
        </p:blipFill>
        <p:spPr>
          <a:xfrm>
            <a:off x="4190035" y="3634451"/>
            <a:ext cx="4687315" cy="3001188"/>
          </a:xfrm>
          <a:prstGeom prst="rect">
            <a:avLst/>
          </a:prstGeom>
        </p:spPr>
      </p:pic>
      <p:sp>
        <p:nvSpPr>
          <p:cNvPr id="11" name="Rectangle 2"/>
          <p:cNvSpPr>
            <a:spLocks noChangeArrowheads="1"/>
          </p:cNvSpPr>
          <p:nvPr/>
        </p:nvSpPr>
        <p:spPr bwMode="auto">
          <a:xfrm>
            <a:off x="109728" y="730541"/>
            <a:ext cx="376177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anose="020B0604020202020204" pitchFamily="34" charset="0"/>
              </a:rPr>
              <a:t>1. Handling Missing Values</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AutoNum type="arabicPeriod"/>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indent="-285750" defTabSz="914400" eaLnBrk="0" fontAlgn="base" hangingPunct="0">
              <a:spcBef>
                <a:spcPct val="0"/>
              </a:spcBef>
              <a:spcAft>
                <a:spcPct val="0"/>
              </a:spcAft>
              <a:buFont typeface="Wingdings" panose="05000000000000000000" pitchFamily="2" charset="2"/>
              <a:buChar char="Ø"/>
            </a:pPr>
            <a:r>
              <a:rPr kumimoji="0" lang="en-US" b="0" i="0" u="none" strike="noStrike" cap="none" normalizeH="0" baseline="0" dirty="0" smtClean="0">
                <a:ln>
                  <a:noFill/>
                </a:ln>
                <a:solidFill>
                  <a:schemeClr val="tx1"/>
                </a:solidFill>
                <a:effectLst/>
                <a:latin typeface="Arial" panose="020B0604020202020204" pitchFamily="34" charset="0"/>
              </a:rPr>
              <a:t>Features like </a:t>
            </a:r>
            <a:r>
              <a:rPr kumimoji="0" lang="en-US" b="1" i="0" u="none" strike="noStrike" cap="none" normalizeH="0" baseline="0" dirty="0" err="1" smtClean="0">
                <a:ln>
                  <a:noFill/>
                </a:ln>
                <a:solidFill>
                  <a:schemeClr val="tx1"/>
                </a:solidFill>
                <a:effectLst/>
                <a:latin typeface="Arial" panose="020B0604020202020204" pitchFamily="34" charset="0"/>
              </a:rPr>
              <a:t>DER_mass_MMC</a:t>
            </a:r>
            <a:r>
              <a:rPr kumimoji="0" lang="en-US" b="0" i="0" u="none" strike="noStrike" cap="none" normalizeH="0" baseline="0" dirty="0" smtClean="0">
                <a:ln>
                  <a:noFill/>
                </a:ln>
                <a:solidFill>
                  <a:schemeClr val="tx1"/>
                </a:solidFill>
                <a:effectLst/>
                <a:latin typeface="Arial" panose="020B0604020202020204" pitchFamily="34" charset="0"/>
              </a:rPr>
              <a:t> and </a:t>
            </a:r>
            <a:r>
              <a:rPr kumimoji="0" lang="en-US" b="1" i="0" u="none" strike="noStrike" cap="none" normalizeH="0" baseline="0" dirty="0" err="1" smtClean="0">
                <a:ln>
                  <a:noFill/>
                </a:ln>
                <a:solidFill>
                  <a:schemeClr val="tx1"/>
                </a:solidFill>
                <a:effectLst/>
                <a:latin typeface="Arial" panose="020B0604020202020204" pitchFamily="34" charset="0"/>
              </a:rPr>
              <a:t>DER_deltaeta_jet_jet</a:t>
            </a:r>
            <a:r>
              <a:rPr kumimoji="0" lang="en-US" b="0" i="0" u="none" strike="noStrike" cap="none" normalizeH="0" baseline="0" dirty="0" smtClean="0">
                <a:ln>
                  <a:noFill/>
                </a:ln>
                <a:solidFill>
                  <a:schemeClr val="tx1"/>
                </a:solidFill>
                <a:effectLst/>
                <a:latin typeface="Arial" panose="020B0604020202020204" pitchFamily="34" charset="0"/>
              </a:rPr>
              <a:t> had over 60% missing values, making them significant targets for imputation or removal during preprocessing.</a:t>
            </a:r>
          </a:p>
          <a:p>
            <a:pPr lvl="1" defTabSz="914400" eaLnBrk="0" fontAlgn="base" hangingPunct="0">
              <a:spcBef>
                <a:spcPct val="0"/>
              </a:spcBef>
              <a:spcAft>
                <a:spcPct val="0"/>
              </a:spcAft>
              <a:buFontTx/>
              <a:buChar char="•"/>
            </a:pPr>
            <a:endParaRPr lang="en-US" sz="1800" dirty="0" smtClean="0">
              <a:latin typeface="Arial" panose="020B0604020202020204" pitchFamily="34" charset="0"/>
            </a:endParaRPr>
          </a:p>
          <a:p>
            <a:pPr defTabSz="914400" eaLnBrk="0" fontAlgn="base" hangingPunct="0">
              <a:spcBef>
                <a:spcPct val="0"/>
              </a:spcBef>
              <a:spcAft>
                <a:spcPct val="0"/>
              </a:spcAft>
            </a:pPr>
            <a:r>
              <a:rPr kumimoji="0" lang="en-US" b="1" i="0" u="none" strike="noStrike" cap="none" normalizeH="0" baseline="0" dirty="0" smtClean="0">
                <a:ln>
                  <a:noFill/>
                </a:ln>
                <a:solidFill>
                  <a:schemeClr val="tx1"/>
                </a:solidFill>
                <a:effectLst/>
                <a:latin typeface="Arial" panose="020B0604020202020204" pitchFamily="34" charset="0"/>
              </a:rPr>
              <a:t>2. Clas</a:t>
            </a:r>
            <a:r>
              <a:rPr lang="en-US" b="1" dirty="0" smtClean="0">
                <a:latin typeface="Arial" panose="020B0604020202020204" pitchFamily="34" charset="0"/>
              </a:rPr>
              <a:t>s Imbalance</a:t>
            </a:r>
            <a:r>
              <a:rPr kumimoji="0" lang="en-US" b="0" i="0" u="none" strike="noStrike" cap="none" normalizeH="0" baseline="0" dirty="0" smtClean="0">
                <a:ln>
                  <a:noFill/>
                </a:ln>
                <a:solidFill>
                  <a:schemeClr val="tx1"/>
                </a:solidFill>
                <a:effectLst/>
                <a:latin typeface="Arial" panose="020B0604020202020204" pitchFamily="34" charset="0"/>
              </a:rPr>
              <a:t>:</a:t>
            </a:r>
          </a:p>
          <a:p>
            <a:pPr defTabSz="914400"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marL="285750" indent="-285750" defTabSz="914400" eaLnBrk="0" fontAlgn="base" hangingPunct="0">
              <a:spcBef>
                <a:spcPct val="0"/>
              </a:spcBef>
              <a:spcAft>
                <a:spcPct val="0"/>
              </a:spcAft>
              <a:buFont typeface="Wingdings" panose="05000000000000000000" pitchFamily="2" charset="2"/>
              <a:buChar char="Ø"/>
            </a:pPr>
            <a:r>
              <a:rPr kumimoji="0" lang="en-US" b="0" i="0" u="none" strike="noStrike" cap="none" normalizeH="0" baseline="0" dirty="0" smtClean="0">
                <a:ln>
                  <a:noFill/>
                </a:ln>
                <a:solidFill>
                  <a:schemeClr val="tx1"/>
                </a:solidFill>
                <a:effectLst/>
                <a:latin typeface="Arial" panose="020B0604020202020204" pitchFamily="34" charset="0"/>
              </a:rPr>
              <a:t>There is a significant</a:t>
            </a:r>
            <a:r>
              <a:rPr kumimoji="0" lang="en-US" b="0" i="0" u="none" strike="noStrike" cap="none" normalizeH="0" dirty="0" smtClean="0">
                <a:ln>
                  <a:noFill/>
                </a:ln>
                <a:solidFill>
                  <a:schemeClr val="tx1"/>
                </a:solidFill>
                <a:effectLst/>
                <a:latin typeface="Arial" panose="020B0604020202020204" pitchFamily="34" charset="0"/>
              </a:rPr>
              <a:t> </a:t>
            </a:r>
            <a:r>
              <a:rPr kumimoji="0" lang="en-US" b="0" i="0" u="none" strike="noStrike" cap="none" normalizeH="0" baseline="0" dirty="0" smtClean="0">
                <a:ln>
                  <a:noFill/>
                </a:ln>
                <a:solidFill>
                  <a:schemeClr val="tx1"/>
                </a:solidFill>
                <a:effectLst/>
                <a:latin typeface="Arial" panose="020B0604020202020204" pitchFamily="34" charset="0"/>
              </a:rPr>
              <a:t>class imbalance between signal and background events (34.3% vs. 65.7%).</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0163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690" y="-73882"/>
            <a:ext cx="9880269" cy="1478570"/>
          </a:xfrm>
        </p:spPr>
        <p:txBody>
          <a:bodyPr>
            <a:normAutofit/>
          </a:bodyPr>
          <a:lstStyle/>
          <a:p>
            <a:r>
              <a:rPr sz="3200" b="1" u="sng" dirty="0"/>
              <a:t>Exploratory Data Analysis</a:t>
            </a:r>
          </a:p>
        </p:txBody>
      </p:sp>
      <p:sp>
        <p:nvSpPr>
          <p:cNvPr id="3" name="Content Placeholder 2"/>
          <p:cNvSpPr>
            <a:spLocks noGrp="1"/>
          </p:cNvSpPr>
          <p:nvPr>
            <p:ph idx="1"/>
          </p:nvPr>
        </p:nvSpPr>
        <p:spPr>
          <a:xfrm>
            <a:off x="126608" y="787790"/>
            <a:ext cx="9154551" cy="5697415"/>
          </a:xfrm>
        </p:spPr>
        <p:txBody>
          <a:bodyPr>
            <a:noAutofit/>
          </a:bodyPr>
          <a:lstStyle/>
          <a:p>
            <a:pPr marL="0" indent="0">
              <a:buNone/>
            </a:pPr>
            <a:r>
              <a:rPr lang="en-US" sz="1600" b="1" dirty="0" smtClean="0">
                <a:solidFill>
                  <a:schemeClr val="tx1"/>
                </a:solidFill>
                <a:latin typeface="Arial" panose="020B0604020202020204" pitchFamily="34" charset="0"/>
                <a:cs typeface="Arial" panose="020B0604020202020204" pitchFamily="34" charset="0"/>
              </a:rPr>
              <a:t>1.  Feature Distribution:</a:t>
            </a: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Analyzed </a:t>
            </a:r>
            <a:r>
              <a:rPr lang="en-US" sz="1600" dirty="0">
                <a:solidFill>
                  <a:schemeClr val="tx1"/>
                </a:solidFill>
                <a:latin typeface="Arial" panose="020B0604020202020204" pitchFamily="34" charset="0"/>
                <a:cs typeface="Arial" panose="020B0604020202020204" pitchFamily="34" charset="0"/>
              </a:rPr>
              <a:t>the distribution of key numerical features (e.g., `</a:t>
            </a:r>
            <a:r>
              <a:rPr lang="en-US" sz="1600" dirty="0" err="1">
                <a:solidFill>
                  <a:schemeClr val="tx1"/>
                </a:solidFill>
                <a:latin typeface="Arial" panose="020B0604020202020204" pitchFamily="34" charset="0"/>
                <a:cs typeface="Arial" panose="020B0604020202020204" pitchFamily="34" charset="0"/>
              </a:rPr>
              <a:t>DER_mass_MMC</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PRI_tau_pt</a:t>
            </a:r>
            <a:r>
              <a:rPr lang="en-US" sz="1600" dirty="0">
                <a:solidFill>
                  <a:schemeClr val="tx1"/>
                </a:solidFill>
                <a:latin typeface="Arial" panose="020B0604020202020204" pitchFamily="34" charset="0"/>
                <a:cs typeface="Arial" panose="020B0604020202020204" pitchFamily="34" charset="0"/>
              </a:rPr>
              <a:t>`) to understand their spread and detect potential anomalies</a:t>
            </a:r>
            <a:r>
              <a:rPr lang="en-US" sz="1600" dirty="0" smtClean="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p>
            <a:pPr marL="0" indent="0">
              <a:buNone/>
            </a:pPr>
            <a:r>
              <a:rPr lang="en-US" sz="1600" b="1" dirty="0">
                <a:solidFill>
                  <a:schemeClr val="tx1"/>
                </a:solidFill>
                <a:latin typeface="Arial" panose="020B0604020202020204" pitchFamily="34" charset="0"/>
                <a:cs typeface="Arial" panose="020B0604020202020204" pitchFamily="34" charset="0"/>
              </a:rPr>
              <a:t>2. </a:t>
            </a:r>
            <a:r>
              <a:rPr lang="en-US" sz="1600" b="1" dirty="0" smtClean="0">
                <a:solidFill>
                  <a:schemeClr val="tx1"/>
                </a:solidFill>
                <a:latin typeface="Arial" panose="020B0604020202020204" pitchFamily="34" charset="0"/>
                <a:cs typeface="Arial" panose="020B0604020202020204" pitchFamily="34" charset="0"/>
              </a:rPr>
              <a:t> Correlation Analysis:</a:t>
            </a:r>
            <a:endParaRPr lang="en-US" sz="16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Computed </a:t>
            </a:r>
            <a:r>
              <a:rPr lang="en-US" sz="1600" dirty="0">
                <a:solidFill>
                  <a:schemeClr val="tx1"/>
                </a:solidFill>
                <a:latin typeface="Arial" panose="020B0604020202020204" pitchFamily="34" charset="0"/>
                <a:cs typeface="Arial" panose="020B0604020202020204" pitchFamily="34" charset="0"/>
              </a:rPr>
              <a:t>and visualized the correlation matrix to identify significant relationships between features.</a:t>
            </a: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Helped </a:t>
            </a:r>
            <a:r>
              <a:rPr lang="en-US" sz="1600" dirty="0">
                <a:solidFill>
                  <a:schemeClr val="tx1"/>
                </a:solidFill>
                <a:latin typeface="Arial" panose="020B0604020202020204" pitchFamily="34" charset="0"/>
                <a:cs typeface="Arial" panose="020B0604020202020204" pitchFamily="34" charset="0"/>
              </a:rPr>
              <a:t>in understanding feature interdependencies and selecting important features for model building</a:t>
            </a:r>
            <a:r>
              <a:rPr lang="en-US" sz="1600" dirty="0" smtClean="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p>
            <a:pPr marL="0" indent="0">
              <a:buNone/>
            </a:pPr>
            <a:r>
              <a:rPr lang="en-US" sz="1600" b="1" dirty="0">
                <a:solidFill>
                  <a:schemeClr val="tx1"/>
                </a:solidFill>
                <a:latin typeface="Arial" panose="020B0604020202020204" pitchFamily="34" charset="0"/>
                <a:cs typeface="Arial" panose="020B0604020202020204" pitchFamily="34" charset="0"/>
              </a:rPr>
              <a:t>3. </a:t>
            </a:r>
            <a:r>
              <a:rPr lang="en-US" sz="1600" b="1" dirty="0" smtClean="0">
                <a:solidFill>
                  <a:schemeClr val="tx1"/>
                </a:solidFill>
                <a:latin typeface="Arial" panose="020B0604020202020204" pitchFamily="34" charset="0"/>
                <a:cs typeface="Arial" panose="020B0604020202020204" pitchFamily="34" charset="0"/>
              </a:rPr>
              <a:t> Target </a:t>
            </a:r>
            <a:r>
              <a:rPr lang="en-US" sz="1600" b="1" dirty="0">
                <a:solidFill>
                  <a:schemeClr val="tx1"/>
                </a:solidFill>
                <a:latin typeface="Arial" panose="020B0604020202020204" pitchFamily="34" charset="0"/>
                <a:cs typeface="Arial" panose="020B0604020202020204" pitchFamily="34" charset="0"/>
              </a:rPr>
              <a:t>Variable </a:t>
            </a:r>
            <a:r>
              <a:rPr lang="en-US" sz="1600" b="1" dirty="0" smtClean="0">
                <a:solidFill>
                  <a:schemeClr val="tx1"/>
                </a:solidFill>
                <a:latin typeface="Arial" panose="020B0604020202020204" pitchFamily="34" charset="0"/>
                <a:cs typeface="Arial" panose="020B0604020202020204" pitchFamily="34" charset="0"/>
              </a:rPr>
              <a:t>Analysis:</a:t>
            </a:r>
            <a:endParaRPr lang="en-US" sz="16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Visualized </a:t>
            </a:r>
            <a:r>
              <a:rPr lang="en-US" sz="1600" dirty="0">
                <a:solidFill>
                  <a:schemeClr val="tx1"/>
                </a:solidFill>
                <a:latin typeface="Arial" panose="020B0604020202020204" pitchFamily="34" charset="0"/>
                <a:cs typeface="Arial" panose="020B0604020202020204" pitchFamily="34" charset="0"/>
              </a:rPr>
              <a:t>the distribution of the target variable to assess class imbalance.</a:t>
            </a: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Found </a:t>
            </a:r>
            <a:r>
              <a:rPr lang="en-US" sz="1600" dirty="0">
                <a:solidFill>
                  <a:schemeClr val="tx1"/>
                </a:solidFill>
                <a:latin typeface="Arial" panose="020B0604020202020204" pitchFamily="34" charset="0"/>
                <a:cs typeface="Arial" panose="020B0604020202020204" pitchFamily="34" charset="0"/>
              </a:rPr>
              <a:t>that the dataset was imbalanced, with more background events than signal events</a:t>
            </a:r>
            <a:r>
              <a:rPr lang="en-US" sz="1600" dirty="0" smtClean="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p>
            <a:pPr marL="0" indent="0">
              <a:buNone/>
            </a:pPr>
            <a:r>
              <a:rPr lang="en-US" sz="1600" b="1" dirty="0">
                <a:solidFill>
                  <a:schemeClr val="tx1"/>
                </a:solidFill>
                <a:latin typeface="Arial" panose="020B0604020202020204" pitchFamily="34" charset="0"/>
                <a:cs typeface="Arial" panose="020B0604020202020204" pitchFamily="34" charset="0"/>
              </a:rPr>
              <a:t>4. </a:t>
            </a:r>
            <a:r>
              <a:rPr lang="en-US" sz="1600" b="1" dirty="0" smtClean="0">
                <a:solidFill>
                  <a:schemeClr val="tx1"/>
                </a:solidFill>
                <a:latin typeface="Arial" panose="020B0604020202020204" pitchFamily="34" charset="0"/>
                <a:cs typeface="Arial" panose="020B0604020202020204" pitchFamily="34" charset="0"/>
              </a:rPr>
              <a:t> Class Imbalance:</a:t>
            </a:r>
            <a:endParaRPr lang="en-US" sz="16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Identified </a:t>
            </a:r>
            <a:r>
              <a:rPr lang="en-US" sz="1600" dirty="0">
                <a:solidFill>
                  <a:schemeClr val="tx1"/>
                </a:solidFill>
                <a:latin typeface="Arial" panose="020B0604020202020204" pitchFamily="34" charset="0"/>
                <a:cs typeface="Arial" panose="020B0604020202020204" pitchFamily="34" charset="0"/>
              </a:rPr>
              <a:t>the need to address class imbalance, leading to the application of SMOTE during data preprocessing</a:t>
            </a:r>
            <a:r>
              <a:rPr lang="en-US" sz="1600" dirty="0" smtClean="0">
                <a:solidFill>
                  <a:schemeClr val="tx1"/>
                </a:solidFill>
                <a:latin typeface="Arial" panose="020B0604020202020204" pitchFamily="34" charset="0"/>
                <a:cs typeface="Arial" panose="020B0604020202020204" pitchFamily="34" charset="0"/>
              </a:rPr>
              <a:t>.</a:t>
            </a:r>
            <a:endParaRPr sz="16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FF1BE3F-64C8-4536-9F17-281EC9066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AutoShape 2" descr="data:image/png;base64,iVBORw0KGgoAAAANSUhEUgAAA14AAAMCCAYAAAB5lBd+AAAAOXRFWHRTb2Z0d2FyZQBNYXRwbG90bGliIHZlcnNpb24zLjguNCwgaHR0cHM6Ly9tYXRwbG90bGliLm9yZy8fJSN1AAAACXBIWXMAAA9hAAAPYQGoP6dpAAEAAElEQVR4nOy9eZxcVZn//z61V3V1V+/7vmRPyL4CCUsAFfmNygCiLMowKDMyCCowMyroDApfRxhBdMYFkEXUEZhBBdkJAQIh+550et/3vfY6vz9OV3VXd1Wnk3SSTnLer1e/kr7rubfvufc853mezyOklBKNRqPRaDQajUaj0ZwwDKe6ARqNRqPRaDQajUZzpqMNL41Go9FoNBqNRqM5wWjDS6PRaDQajUaj0WhOMNrw0mg0Go1Go9FoNJoTjDa8NBqNRqPRaDQajeYEow0vjUaj0Wg0Go1GoznBaMNLo9FoNBqNRqPRaE4w2vDSaDQajUaj0Wg0mhOMNrw0Go1Go9FoNBqN5gSjDS+NZhohhEAIcaqbAUBNTQ1CCIqLi091U46bmpoarrnmGjIzMzEYDAgheOKJJ051szQazTRlOr//Tnbb3n77bYQQrFu37qScT6M5k9GGl0YzCYqLiyNGUfjHbrdTVlbGl7/8Zfbs2XOqmzghTzzxxLj2GwwGUlNTOe+883jssccIBAIntA01NTXce++9J93g8Xq9XHjhhfzud78DYMWKFaxZs4asrKwj7rtu3TqEENx7770nuJXTlxdffJF7772X7du3n+qmAMf/HMXqC2N/kpOTp7TNk2W63WvN0RP+VuiJHY1GEwvTqW6ARnM6UVFRQWZmJgA9PT0cOnSIxx9/nGeffZY//OEPfPrTnz6u48+cOXMqmhkXq9XK0qVLAQgGg1RVVbFx40Y2btzI//zP//Dyyy9jtVpPyLlramq47777WLt2LTfeeOMJOUcs/vrXv1JdXc3SpUvZuHHjCbu+M5UXX3yRJ598kuLiYhYuXHiqmzNlz9HovjCWxMTEYz7u8TDd7rVGo9FophZteGk0R8E///M/Rw32Wltb+eIXv8jrr7/Ol770JWpqanA6ncd8/P37909BK+OTnZ3Nxo0bo5b97ne/47rrruOtt97ioYce4u677z6hbTjZhO/phRdeqI0uTYRYfUGj0Wg0mhOJDjXUaI6DrKwsnnrqKaxWK52dnbz22munuklHzdVXX81Xv/pVAH7729+e4tZMPW63GwC73X6KW6LRaDQajeZsRhteGs1xkp2dTUVFBQCHDh0CoKWlhUceeYRLL72U4uJibDYbKSkprF27lqeeeiruseKJa4TzBmpqanjrrbf4xCc+QXp6OkII3n777eO+hvPPPz+q/ZOhs7OTb33rW8ycORO73U5KSgrr1q3jmWeeQUoZte26deu44IILAHjnnXei8mmONkH8z3/+M5dddhnp6elYrVZKSkq49dZbqa+vj9ounMsTzs+67777jvmcYwkf+8Ybb8TtdnPPPfdQWlqK3W5n5syZPPLII5FtOzs7+ad/+ieKioqw2WzMnTs3bv5HOKfs7bff5qOPPuJTn/oUqampJCQksHr1al588cW4bZJS8vTTT7N27VqSk5Ox2+3MmjWLu+66i66urpj7jH7e/vjHP3L++eeTnJwcedaEEDz55JMAfOlLX4r6u43Oe9u9ezff/e53WbVqFTk5OVgsFnJycvjsZz/L+++/f8R76PV6uffeeykvL8dms1FQUMAdd9zB4ODguPszVc/R0RAIBPj5z3/OueeeS3JyMjabjVmzZvGv//qv9PX1jds+GAzyv//7v3z5y19m7ty5uFwuHA4Hs2fP5lvf+hYdHR1R20/2Xk9GVCHeO+RIf+swXV1d/Mu//Avz5s0jISGBxMREVq5cyS9+8QtCoVDMe/Of//mfLF++nMTERKxWK7m5uaxevZrvfve79PT0HOHujlBVVcUDDzzAunXrKCgowGq1kpGRwWWXXcaf//znmPuMFn4IhUL853/+J/PmzcNms5GVlcVNN91Ee3t73HO+8847XHzxxSQlJeFyubjgggtO6gTasX4rwkgpeeSRR5g/fz4Oh4PMzEyuu+466urq4u5ztM+zRqOZQqRGozkiRUVFEpCPP/54zPVz586VgHzggQeklFJ+//vfl4C02+2yrKxMLl26VBYWFkpAAvIrX/lKzOOE18c7//333y8NBoNMSUmRy5Ytk/n5+fKtt946Yvsff/xxCciioqKY6//whz9E2humuro67j6HDh2SBQUFEpAWi0UuXrxYlpaWRtp//fXXy1AoFNn+H//xH+W8efMkIJOSkuSaNWsiP1deeeUR2x/m7rvvjpwjPz9fLlmyRDocDgnIlJQUuXnz5si2f/nLX+SaNWsi7SwoKDjqc65du1YC8rvf/W7U8vD9/PznPy9XrVoljUajXLBggSwuLo6077777pOtra2yoqJCWiwWuWjRIpmbmxtZ/+tf/zru+b73ve9Ji8UinU6nXLp0qczJyYns9x//8R/j9guFQvLaa6+NbFNaWioXL14sLRZL5G94+PDhcfuFt//hD38oAZmVlSWXLVsmMzIy5AcffCDXrFkjMzMzJSArKiqi/m6/+tWvIse56KKLJCCTk5Pl7Nmz5eLFi2V6eroEpNFolM8888y4c4fv4bXXXivPP/98KYSQc+fOlTNnzpQGg0ECcv369VH7TMVzdKS+MJbe3l55/vnnS0AaDAZZVFQk582bF7m3s2fPlq2trVH71NfXR7bPycmRixcvlrNmzZI2m00Csri4WLa0tES2b25untS9nqhPhon3Dpnob11dXS2llHL37t0yLy8v0q/nzJkjy8rKpBBCAvLKK6+M6tdSSvm5z30ucuyysjK5bNkyWVBQII1GowTktm3bJnWfpZTypptukoB0Op1yxowZ4579H/7wh+P2eeuttyQg165dG+kDFRUVcu7cudJkMklAzp07V3o8nnH7/va3v408a2lpaXLp0qUyNTVVGgyGyH2a7HMS5kjfirEcy7di9HPw1a9+VQKysLBQLlmyJPKMZWRkyP3794/b91ie59H3WKPRHB/a8NJoJsFEH9Pm5mZptVolIP/4xz9KKaV899135ZtvvikDgUDUtjt27JCzZ8+WgHz77bfHHetIhpfRaJT33Xef9Pv9Uko14I41oBjLkQabt912mwTk/PnzI8viDfJCoZBcunRp5EM8egD58ssvy4SEBAnIxx57LGq/4/14v/TSSxKQJpNJPv3005Hlvb298jOf+UxkQDs0NBS133e/+92YxtNkOJLhZTab5fz582VVVVVk3W9/+9vIQOqSSy6RF1xwQdRA5t///d8lIHNycsY9H+HzmUwmec0118iBgQEppbrnP/nJTyLrtm/fHrXfI488IgGZmJgoX3311cjy8IAekCtWrBh3feHnzWKxyP/+7/+ODKr9fn/kGbvhhhuOOJD8wx/+IHfu3Bm1LBQKyRdffFE6nU6ZlJQk+/r64t7DOXPmyAMHDkTWffDBBzIpKUkC8uWXX47a73ifo6M1vK655hoJyIsuuijKeO3q6pKf/exnIwbJaHp6euQTTzwhOzs7o5Z3d3fLf/zHf5SAvPHGG8ed60j3eioMr3h/64GBAVlWViYBedttt8ne3t7Ivnv27IlMLj366KOR5R9//HFkUmPv3r1R5+vt7ZW/+MUvZF1dXdy2juUvf/mL3LRp0zjjbsOGDTInJ0cajUZZWVkZtS78PJjNZpmbmys//PDDyLoDBw7I/Px8Ccif/exnUfs1NDRIp9MpAXn33XdHnnefzye//vWvS7PZfFIMr2P5VoSfA5PJJM1ms/ztb38bWdfR0SEvvvhiCcjly5ePu5fH8jxrw0ujmTq04aXRTIJ4H9PW1tbIRy4lJWXc4DIWr7/+ugTkzTffPG7dkQyvT3/608fU/okGm88991xkkPH9738/sjzeIO+1116TgLRarbK5uXnc8R588MHIfqM/+sf78Q4bEP/0T/80bt3g4GDEwzLaEyPliTW8hBBy69at4/ZbtWpVxPhqbGyMWhcIBCJehbH7hs+XmZkp3W73uOOGB0bXX399ZFkoFIp49R566KFx+zQ0NERms994442odeHn7Wtf+1rcezAZw2si/vVf/1UC47xeo+/haE9lmDvuuCNiBIxmqgyviX7CXuQdO3ZEnuVYfXtwcFAWFBRIIYSsqamZdBsKCgqkw+GIDPbDnAzDK97fOmzYf+Yzn4m5fseOHVIIIUtLSyPLwpMMX//61+O2Z6r45S9/KQH57//+71HLw8/D6Imv0YSv64orrohaHn4uly1bFvN8CxYsOCmG10TE+1aEn4NY/UNK9V0Ke77efPPNyPJjfZ614aXRTB1a1VCjOQruv/9+fvnLXwIjcvI+nw+z2cwvfvGLKBnq/v5+nnvuOTZu3EhzczNutxspJV6vF4AdO3Yc9fmvv/7642p/S0sL5557LqDyUKqrq2ltbQVg9erV3HnnnUc8xquvvgrA3/7t35KdnT1u/Ve+8hW+/e1vU1tby4EDB5g1a9ZxtRlgYGCADz74AICvfe1r49Y7HA5uvvlmfvCDH/Dqq6/y5S9/+bjPORkWLVrEokWLxi1fuHAhH3zwAZ/4xCfIzc2NWmc0GlmwYAGNjY1UVVXF3P+mm27CZrONW37rrbfy/PPP89e//jWybN++fdTX12Oz2bj55pvH7ZOXl8fnPvc5fvvb3/Lqq69y4YUXjtvmeJ8rgLq6Op599lm2bt1KR0cHPp8PgLa2NkA979dee+24/RYuXBhT1n3ZsmWAyvs5EUwkJ+9yuQB44YUXALjqqqtiSsw7HA4uvvhiHn/8cd59912Kioqi1r/55pu89NJLHDx4kP7+/kiOVG9vL0NDQxw6dIjZs2dP5WUdkXh/6+effx6Av/u7v4u5fsGCBRQXF1NVVUVDQwP5+fkUFBQA8MYbb9DV1UVqaupxt6+9vZ1nn32WDz/8kLa2NjweD6DuGcR/b6akpPDZz3523PJ4z1G4D4WFhcZy66238pWvfOXYLuIoOZ5vxT/8wz+MW5aZmcmVV17J008/zV//+tdIXuTxPs8ajeb40YaXRnMUHDp0KCJAYbFYyM7O5vzzz+fOO++Mqruzbds2Lr/8cpqamuIeK57gwUQc7yDN6/Xy3nvvASrZPpw4f/XVV3PrrbdisViOeIyDBw8CMGfOnJjrExMTKSgooLKykoMHD06J4VVZWUkoFMJqtVJaWhpzm7lz50a172RQVlYWc3lGRsak1g8MDMRcH+/vHF7e2tpKX18fSUlJkestLCwkISEh5n5HujfH+1w9+eSTfOUrX4kMkmMR73mPd4/C9fLi3aPjZTJy8rt27QLUgDWeSEhtbS0AjY2NkWU+n4+rr756QjEUOLZ3wPES728dvtbvfOc73H///TG3CYuCNDY2kp+fz6pVq1ixYgUffvghBQUFrF+/nvPPP5+1a9eyePHimCIfE/Hqq69y1VVXRYysWEzVcxTuC0fqayea4/lWmM1mysvLY64Lt390nz/W51mj0Uwd2vDSaI6Cxx9//IhFW4PBIFdddRVNTU188pOf5K677mLu3LkkJydjNBqprKykoqICv99/1OePN7CeLEVFRVEKZsdCeAATHtDEIisri8rKSvr7+4/rXGPPmZGREXcwl5WVBTBl55wMDocj5vJwG4+0Xo5RfwwT796OXt7f309SUtKk/x7hfWJxPM/V4cOHufnmm/H7/dx555188YtfpKysDKfTiRCCX/7yl5H1R3Nug0GJ7sa7RyeDsAFQWVlJZWXlhNuGyxYA/PCHP+TFF18kOzubBx98kPPPP5/s7OxIHblzzz2X995775jeAcdLvPsdvtYtW7Yc8RjhazUYDLz88svcd999PP300/zv//4v//u//wuod82999476SLXPT09XHPNNfT29nL99ddz6623MnPmTJKSkjAYDLz++uusX79+yp6j0e+UWIT7zInkeL8VaWlpkesbS6w+f6zPs0ajmTq04aXRTDEfffQRlZWVFBUV8fzzz48r2jtW9vx0I1wgOhxCFotw+GKscJbjOWd7eztSypjG11Sf81QST/569PLwdZ6Kv8dofv/73+P3+7nmmmv40Y9+NG796fy8h+/tL37xi7gheLF45plnACWZf+mll45bf6z35EgG+1j5/aPB6XRGwqfjeVFikZKSwsMPP8xDDz3Ejh072LBhAy+++CJvvfUWX/rSl3A6nVx55ZVHPM7LL79Md3c3q1atipQaGM1UP0dOp5Pe3l7a29tjessm6k9TxfF+Kzo7OwmFQjGNr3D7R/f5Y32eNRrN1KHreGk0U0zYo7RkyZJxH1I4ttyu6cSMGTMA2Lt3b8z1/f39kQFDeFvgqMOORlNeXo7BYMDr9cbN+dmzZ8+4c56u7Nu3b8LlWVlZJCUlASPXW1dXFzcs73juzZH+buHnffXq1THXT/XzfjzP0dESDqfdvXv3Ue030T3p7OyMG8Z1pGsLe3XiGeZH8mJMxLFeaxghBAsXLuS2227jzTff5O677wbUIH8yhO/ZqlWrYt6HqX6Own1h//79MdfH64NTyfF+K/x+P4cPH465Ltz+0X3+eP/GGo3m+NGGl0YzxdjtdmDEyzAav9/Pww8/fJJbNLWEZ/D/8Ic/0NLSMm79f/3Xf+H1eikqKmLmzJmR5eH7ciwhLE6nMzKIHV2cOIzb7Y6InsTyMJxu/OpXv4ok1o/mscceA+CSSy6JLJs9ezaFhYV4PJ7IPRhNU1MTf/zjH4FjuzdH+rtN9Lzv37+fl1566ajPeTztmUo+85nPAPD000/T2dk56f0muif/8R//QTAYnHC/eNeWlpaGy+XC7XZHjOnRxPr7T5awMMVPfvKTKQnvXLlyJcCEuUujmeiedXZ28qtf/eq42zSacB/6+c9/HnP9z372syk9Xyym4lsRfieMpr29nT/84Q9A9LviWJ9njUYzdWjDS6OZYlauXInJZOK9997jN7/5TWR5b28vX/jCF2J+ZE8nLrzwQpYtW4bX6+Xzn/98VEjOq6++yn333QfA3XffHTVzXVJSAihPWbwZ+4m46667ADXQePbZZyPL+/v7uf7662lvb6e4uJhrrrnmmK5rOtHZ2clNN90UCR2TUvLYY4/x/PPPYzQaueOOOyLbCiH45je/CcB3v/td3njjjci61tZWrrnmGnw+HytXroyomx0NYTGTDRs2xByQh1UyH3vsMbZv3x5ZfvDgQf72b/92UoItR8PxPkdHw9KlS7nqqqvo7Oxk/fr1bNu2LWp9MBjk7bff5gtf+EKUoRy+J3feeWfECyml5De/+Q0/+tGPYipWwpHvtRAiYjzfcccdUR7OJ598kl//+tfHfK233HILpaWlvPXWW3zhC1+gubk5av3AwAC///3vo569Z555hu9///vj8kY7Ozv5yU9+AsDixYsndf7zzjsPUKGrr7/+emR5c3Mzn/vc5wgEAsdyWXH5yle+QkJCAh9++CHf/va3I8f3+/1885vfjGnYTjXH+60wmUw89thjESMLlBDHF7/4RTweD0uXLo3q88f6PGs0mink1KjYazSnF0dbm+Ub3/hGpM5KYWGhXLJkibTb7dJsNsuf/exncevDEKcGT/j81dXVx9T+oy0aK+XENYMOHToUKUxqtVrl4sWLZXl5eaT911133bjCnVJKeeGFF0YK/a5YsUKuXbtWXn311ZNu09133x05R0FBgVy6dGmkYHNKSor86KOPxu1zIut43XDDDTH3O9I549VrCp/ve9/7nrRYLDIxMVEuXbpU5ubmRq77wQcfHHe8UCgkr7322sg25eXlcvHixZH6XYWFhVHFUsPEe95GU1lZGTlOUVGRPO+88+TatWsjbff7/XLlypUSVIHv2bNny3nz5kkhhMzJyZH/9m//FvNeHekeTlQ76Hieo6PtC/39/XL9+vVR/XnFihVy/vz50m63R5aPrrv28ccfR4qqJyUlySVLlkT+htddd13k7xyuFxbmSPdaSin37dsXKfybkJAgFy9eLHNyciTDRYLj/U0n87fet2+fLCkpkYA0GAxy9uzZcsWKFXLGjBnSaDRKiC7E/dBDD0WOm5eXJ5ctWybnzZsXuYa8vDxZW1s7qfsspZRXXnll1DO8cOFCaTKZZGJionz44YdjPg9HqjE10Xvs6aeflkIICcj09HS5bNkymZqaKg0Gg/zhD394XHW8nE6nTEtLi/uza9cuKeWxfStGX9NXv/rVyP+XLl0aeSbT0tLGFbWW8tieZ13HS6OZOrTHS6M5ATz44IM8/PDDzJo1i5aWFmpra7n44ot59913ueyyy051846b8vJytm3bxje+8Q0KCwvZs2cPbW1tnH/++Tz11FM8+eSTMfM0nn32WW688UaSkpLYsmUL77zzDps2bZr0eX/wgx/w0ksvsX79egYGBti5cyfp6el85StfYceOHZGaPac75513Hu+++y7nnnsulZWVdHd3s3LlSp5//vmId2s0QgiefvppfvOb33DeeefR1tbGnj17KCoq4pvf/CZbt26NK8N/JMrKynjppZdYu3Yt3d3dbNy4kXfeeSfi5TCZTPz1r3/la1/7WkTNsqenh5tuuoktW7aQl5d3PLciJsf7HB0NTqeTV155hWeeeYZLL72UoaGhSK2yBQsWcNddd/HRRx9FebGWLFnChg0bWL9+PaFQiP3795OZmclPfvITnnzyybjnOtK9Bpg1axYbNmzgsssuw2AwcODAAUpKSnjppZeOu+7UrFmz2LFjBz/84Q9ZtmwZjY2NbN++HZ/Px9q1a/nRj37Ec889F9n+c5/7HA888ADr16/HaDSya9cumpubmTdvHv/2b//G7t27KSwsnPT5n3nmGb797W9TXFxMbW0tLS0tXHnllWzevJlzzjnnuK4tFl/4whd48803ueCCC/B4POzfv5/58+fz8ssvc/XVVx/XsQcGBujs7Iz7E/awHe+34qc//Sn/+Z//SWJiIrt37yYhIYEvfOELbNmyJaYk/rE8zxqNZuoQUp5CrV6NRqPRRFi3bh3vvPMOb731FuvWrTvVzdFoNBqNRjOFaI+XRqPRaDQajUaj0ZxgtOGl0Wg0Go1Go9FoNCcYbXhpNBqNRqPRaDQazQlGG14ajUaj0Wg0Go1Gc4LR4hoajUaj0Wg0Go1Gc4LRHi+NRqPRaDQajUajOcFow0uj0Wg0Go1Go9FoTjDa8NJoNBqNRqPRaDSaE4w2vDQajUaj0Wg0Go3mBKMNr0kipaSvrw+tRaLRnDx0v9NoTj6632k0Gs2JQRtek6S/vx+Xy0V/f/+pbopGc9ag+51Gc/LR/U6j0WhODNrw0mg0Go1Go9FoNJoTjDa8NBqNRqPRaDQajeYEow0vjUaj0Wg0Go1GoznBaMNLo9FoNBqNRqPRaE4wp9Tw2rBhA5/+9KfJzc1FCMGLL74YWef3+7nrrruYP38+CQkJ5Obmcv3119PU1BR1DK/Xy9e+9jXS09NJSEjgiiuuoKGhIWqb7u5urrvuOlwuFy6Xi+uuu46enp6TcIUajeZMIxCUDHnVjz+oVd80Go0mjH4/ajQTc0oNr8HBQc455xweffTRceuGhobYunUr3/72t9m6dSvPP/88Bw8e5Iorroja7vbbb+eFF17gueeeY+PGjQwMDHD55ZcTDAYj21x77bVs376dV155hVdeeYXt27dz3XXXnfDr02g0ZxYDHsmWaslftkv+sk3y8WFJv1tq2W2NRnPWM+CRbKuRvLxd8udtks2Vkj79ftRoohBymvQIIQQvvPACf/M3fxN3m82bN7N8+XJqa2spLCykt7eXjIwMnnrqKa6++moAmpqaKCgo4C9/+QuXXnop+/btY86cOWzatIkVK1YAsGnTJlatWsX+/fuZOXNmzHN5vV68Xm/k976+PgoKCujt7SUpKWnqLlyj0USYzv1u0CN5Y4/E649ebjbCxfMFTps4NQ3TaI6T6dzvNKcHg17JW3skbl/0cpMR1uv3o0YT4bTK8ert7UUIQXJyMgBbtmzB7/dzySWXRLbJzc1l3rx5vP/++wB88MEHuFyuiNEFsHLlSlwuV2SbWPzgBz+IhCa6XC4KCgpOzEVpNJoI07XfSSmp7xpvdAH4g1DVKgmGpsUclkZz1EzXfqc5fWjuZpzRBRAIwsFm/X7UaMKcNoaXx+Ph7rvv5tprr43MwLW0tGCxWEhJSYnaNisri5aWlsg2mZmZ446XmZkZ2SYW99xzD729vZGf+vr6KbwajUYTi+na7/xBaOyKv76pW22j0ZyOTNd+pzk98AclDV3xDavmHvAFTl57NJrpjOlUN2Ay+P1+rrnmGkKhEI899tgRt5dSIsSIW3v0/+NtMxar1YrVaj22Bk8R+5skTV2SC+edNvaxRnNcTId+FwuDUCGF8TCbTqNZLI1mDNO132lODwwCLBO9H41qG41GcxqMFfx+P1dddRXV1dW89tprUfHm2dnZ+Hw+uru7o/Zpa2sjKysrsk1ra+u447a3t0e2ma7sqpN0DpzqVmg0GpNRMDMn/shhRo7AYtYjC41Gc/ZhNAgqjvB+tOr3o0YDTHPDK2x0HTp0iNdff520tLSo9UuWLMFsNvPaa69FljU3N7N7925Wr14NwKpVq+jt7eWjjz6KbPPhhx/S29sb2Uaj0WiORHIClIyPWiY/FTIST357NBqNZrqQZIfy7PHLc5Ih23XSm6PRTFtOaajhwMAAlZWVkd+rq6vZvn07qamp5ObmcuWVV7J161b+9Kc/EQwGIzlZqampWCwWXC4XN910E3feeSdpaWmkpqbyjW98g/nz53PxxRcDMHv2bC677DJuvvlm/uu//guAv//7v+fyyy+Pq2io0Wg0Y7GaBfMLoCwT6jslIQmF6YIEK3o2V6PRnNVYzYI5eVCcAQ2dkmAICtIECTaw6fejRhPhlBpeH3/8MRdccEHk9zvuuAOAG264gXvvvZf/+7//A2DhwoVR+7311lusW7cOgIceegiTycRVV12F2+3moosu4oknnsBoHAk4fuaZZ7jtttsi6odXXHFFzNphGo1GMxFWs8BqhhSnHkhoNBrNaCLvxwT9ftRo4jFt6nhNd/r6+nC5XCetromUkv/5UP1p/nbltI4I1WhOGCe732k0Gt3vNBqN5kShR/TTFC29qtFoNBqNRqPRnDlow2ua4olRqFWj0Wg0Go1Go9GcnmjDa5qiDS+NRqPRaDQajebMQRte05Sw4aVTVDUajUaj0Wg0mtMfbXhNUzw+9a9B/4U0Go1Go9FoNJrTHj2sn6YEglpsUqPRaDQajUajOVPQhtc0JWx2abF/jUaj0Wg0Go3m9EcbXtOUsMGl7S6NRqPRaDQajeb0Rxte05RQ2PDSlpdGo9FoNBqNRnPaow2vaYo2uDQajUaj0Wg0mjMHbXhNU0bbXVJbYRqNRqPRaDQazWmNNrymKaNtLW12aTQajUaj0Wg0pzfa8JqmRDm5tOWl0Wg0Go1Go9Gc1mjDa5qiPV4ajUaj0Wg0Gs2Zgza8pinROV6nrBkajUaj0Wg0Go1mCtCG1zQlNNrjpQ0vjUaj0Wg0Go3mtEYbXtMUHWqo0Wg0Go1Go9GcOWjDa5qivVwajUaj0Wg0Gs2Zgza8pik6x0uj0Wg0Go1Gozlz0IbXNEXqHC+NRqPRaDQajeaMQRte0xSd46XRaDQajUaj0Zw5aMNrmhKSYBDq/9rjpdFoNBqNRqPRnN6cUsNrw4YNfPrTnyY3NxchBC+++GLUeikl9957L7m5udjtdtatW8eePXuitvF6vXzta18jPT2dhIQErrjiChoaGqK26e7u5rrrrsPlcuFyubjuuuvo6ek5wVd3fEgJQpzqVmg0Go1Go9FoNJqp4JQaXoODg5xzzjk8+uijMdc/+OCD/PjHP+bRRx9l8+bNZGdns379evr7+yPb3H777bzwwgs899xzbNy4kYGBAS6//HKCwWBkm2uvvZbt27fzyiuv8Morr7B9+3auu+66E359x4NEe7w0mumCPyDx+CT+4IntjKGQxB+QhEK602s08QgEVX/0BXQ/OVbC75qgftdoNCcVIeX0GNYLIXjhhRf4m7/5G0B5u3Jzc7n99tu56667AOXdysrK4oEHHuCWW26ht7eXjIwMnnrqKa6++moAmpqaKCgo4C9/+QuXXnop+/btY86cOWzatIkVK1YAsGnTJlatWsX+/fuZOXPmpNrX19eHy+Wit7eXpKSkqb8BY3hrT4g+N/gC8ImFAqdNu780Zx8nu9+NxReQ9A3BnkbJoAdcDpiTL0i0gck4dX0yEJQMeuFQi6TfDalOKM0UOKxgNJwZfd8fkHj84PWDyQhWM9gtZ8a1nWmc6n4Xj2BI9ZP9jZKOfrCZYVaeIM0JVvOpe5ZCIfVsu/2ABJtFtW069t1gSDLkhao2SdcAJNmhPFuQYJ3ad5pGo4mN6VQ3IB7V1dW0tLRwySWXRJZZrVbWrl3L+++/zy233MKWLVvw+/1R2+Tm5jJv3jzef/99Lr30Uj744ANcLlfE6AJYuXIlLpeL999/P67h5fV68Xq9kd/7+vpOwFXGR+ocL81ZyFT3O+kZQsogCAPC6iAkwe2DzgHw+iVpTjXgsMUwAIJBSX0nbK0e6YCDXmjqlqyeIchNkYgY8cAevyQQVKHCVjOYjjD4CoYkLT3wwaGR83T0Q2WLZO0cQXrisV//dMHjk+xukFS3jSxLsMKameBy6MHeqeZUf+8mS+8QvLVHEnbSDHrhvQOSimyYkw8W08l/lgJBSVsffFQp8Q8H2hgNsLBIkJ8mp6xN/oDEF1D530JIOvsFvoAkI0lgt0ze8OwagA37Ru5hR78ywlbNEOQky2lpLGo0ZxLT1vBqaWkBICsrK2p5VlYWtbW1kW0sFgspKSnjtgnv39LSQmZm5rjjZ2ZmRraJxQ9+8APuu+++47qG42F0jpe2uzRnC1PV70I+D7KzkcChLUh3P1hsGGavodNayPsHYSS6RpKWCCsrwDHG+PL4YXvNSO9LToD8VIFBQGOXJCVBeaTCBIJqBnl7raR3SE2cFGXAnDxwWOMPZjw++Ojw+F4ekmowd8Hc09szFApJDrdGG12gBs3v7JNcPG/i+6M58Zzq791k8PolH1dJRkfGWc1QlK76hy8wdUbO0RA2/kYTDMGWakmSXZA+BQ7DfrdkR52kuVv9np4Is3KhslW9bwrT4ZzC2BNIoxnyBPiw0kCs6MLNhyWXLFATURqN5sQx7VUNx84oSxl7lnmibWJtf6Tj3HPPPfT29kZ+6uvrj7Llx8foHC9teWnOFqai38lQkFBLFf6dbyujC8DnwWtO5r0oo0vR2Q8Hm8bnOgx5JUYD2M2wvFyQnyqo65BUtkoMBggE1XskTPegMiR6h9TvRgMkmryEBnsJ9rQTGupDBvzj2jvkUwO1WAx6Vbjx6YzHDwfjzHF5/dDnPrnt0YznVH/vJoMvQKRvAZRnK69S9yAcbJZsrYbOfpW3BCADfkJDfYR62gn1dyG9Q3GOfOwEhycV4rGn8fjz0AY9kjf3jBhdoCZrAh435xf0cllpJxXJg/QPBeMfBJA+D94hH25f7PWBIHHXaTSaqWPaeryys7MB5bHKycmJLG9ra4t4wbKzs/H5fHR3d0d5vdra2li9enVkm9bW1nHHb29vH+dNG43VasVqPXVTPyHt8dKchRxPvwsEh/MsvGB0FGJZ4MJU9SEMdCOcKbS7rXHDdqvaYEYOOKzKmAoO9mMxJXBOkQGDUMZXZ7+MGAnVbdDQKbl4vsBpU+GFo71jFhOsKx3EVrkB2d2CH0AIjPmzMJUtRFgdkW2PFEp8uocaB0NqUBePPrckO1l7vE4lp/p7NxlGz5PmJIPNLPiwcqRzuH3Q2itZWS7ITfQSqt1JsGY3SDWrIRxJmBdehExIweNXxotE9W2b5djysUKhaGNwLAOe+JMqk0FKSUOXjEy+pDphdq7AIEL4PTAUMGLuqcVctwNZtICAbRYmmz32sbxDyODEQ77T/V2j0ZwOTFuPV0lJCdnZ2bz22muRZT6fj3feeSdiVC1ZsgSz2Ry1TXNzM7t3745ss2rVKnp7e/noo48i23z44Yf09vZGtpmORIUa6pehRjMhXr9kb4Pkle2St/cJ3qh08FZTDgMzLwVXBpjMuP3xB1bB0IgnzOv10+xJ4PXdgo+rJB8dlryzTyKBBYUjx/AHYW+DJBCUBIPQM2oAtjjXjW3fa8juUa4eKQnW7yNQsxsZHHFjOayjvNtjsJmVEXc6YzRMfA06x0szGcxGSHOq/5dkCvY1xv4wbqmWeLwBgtU7I0YXgBzqw7f5ZfyDg7y6Q3mR3toj2VSpvNQ9g5J+t8Trn/wH12iAlIT46112JSRzrARC0DTs6cpIgopswYeHJe8eEGyqtfHqISe7mUNwzoWIqq3Itlri6aWF+jqwBAawxumLBgEOy7G3VaPRTI5TangNDAywfft2tm/fDihBje3bt1NXV4cQgttvv53777+fF154gd27d3PjjTficDi49tprAXC5XNx0003ceeedvPHGG2zbto0vfvGLzJ8/n4svvhiA2bNnc9lll3HzzTezadMmNm3axM0338zll18+aUXDU0GUnPwpbYlGM/1p7IYDzdF9xeOHDVV2/OXnIgf7SHfEj9lLtIHJoMIL+7xmNlWKcSGJVa3D4YO2kWUNXSoESgi1P6h+m2IaQg50E4tg3V6kdyS+zmaONuhGs7RUJc6fztgsMDM39jq7Jfp+ajTxsJoFS0oFJqOaJInnSfIHweuLt9JDoKcjMhFQnKGMuPcPSl7bJXllh+S9A5I+9+S+ugaDoDRLxK25OSdfYDYKpJQEQjKuURT3+EK9HwBm5gg2H5bjvMe1XSYaAhmIlGyCVdvihlQKsw1z7RaW5Htjrj+naORcGo3mxHFK51I//vhjLrjggsjvd9xxBwA33HADTzzxBN/61rdwu93ceuutdHd3s2LFCl599VUSE0dkvh566CFMJhNXXXUVbrebiy66iCeeeAKjcWSa6ZlnnuG2226LqB9eccUVcWuHTRe0x0ujmRxun/J2xSIYgnaPnTyrHWewmySbnT7P+FHSOcUCCexvmrizVbVJijIEu+vVduHJEasZSrPgYLP6P57++AcJBQkF/MigxGgUmIyCogxJcoJgT4OSy05xwOxh2foj5bROdwxCUJyupPkPNY94FpMdsLJCaGENzaRJssP6+YJBz5G2jN+PDUNd2C2FSCA7WbDpUPS2nQPw9h7JRfMhYRLPZoIVzp+lwh49wymcFhMsLhE4rao8RG2HEt5JdkBxJiRYwDgJ6XajQVCRAwMeSffg+PzUMAfaLeTlLcC0+1UIxY7rFc4UZH8nKW0fc1HFIva12ejxGHBaJHOy/SQlmjAaT3P3ukZzGjBt6nhNd052XZO/bAthNUHXIFw4V5CWqAcnmrOPyfS7Ia/kz9viv8bKM4LM7X6D0EA3oeVXsrvJSF2nmtBIsMLCYkFGohJ5ONwq8QWJSmQfjdmovFNbhiXmK7JhfqHAaBC4fZIPDkp6huCSonZM2/8U+yDCgHvx5/CaEsl0KcMkjD8gCYRUeJL5DKupE87B8wWUd9BqPrW1lzTxma51vMIMeiWv7RyRbx+N3QLrclow7Xw55r6BORfxTnshxRnQ0qvk1WOxrExQnDG551NKidsH3mGnutWkPL1d/UpwZ7TBJAScO1OM6/vx8Polzd2SjgHGKYOO5hOlHZh2v4pl9Wcw2MbHP8pQkFBXC/6tr4LRhMydSdCegjHoxZpTjMHhnNS1ajSa40NPb0xTRnu8NBpNfAxCGVCDsSNoSEmQGJwzMSWmI2xGFpcI5haoxHizcUSCuWdI0u+BLFd8wys5Afo9ahSVYIWybEEgqJTH/EE1WPP6IRRyIuyJI6qKo8kup7rHTn2PZP38aEl6s0lwpkb7mIwC53Hku2g0YewWWFEueO+AjPJtGQQsKQHr4BAx/T5mK15bGkM+SLQL9k3g4W7tkZM2vIRQ/Xh0X3b7VP7YWC+VlPBh5fi+Hw+rWZCbCgYDVLfFbm+iHYS7F2PJAgJGGx63xB9Q77fwBIcwGDGkZGM593OEOhqR7gEsCTZEYm5MQ02j0ZwYtOE1TYkqoHxqm6LRTGtsFsG8Qvjw0PieYjZCRooZk7UkssxE7IR3h1XNfs/JE5iNsWfTZ+Uqz9a6OQKbWRIKST6ogvZR9WbzU2FRsQPzkkvxb3sNOdg7sjKjiP7cxVQdNiKlykObzOBLozlbCXuTPH4VOmy3gMkgSbDBmpmCxm7JgEeFIeamCA40SZIK8rAUzydYuzsSqy8cSRjPuYiPq5SR4fWrYw3FmbBJjC0OOGm8/vjy7L7A0fV9o0EpGtrMRMIZR7Mg24Olvx+RN5tNhwUtPSPvwjQnrKhQYZPCaEQ4kjAUTj8vpkZztqANr2mKROd4aTSTJStJFRDd3TCSdJ9kh9UzQABDPonVNLFktMuuDLVd9ZIV5SqPK6xUaLfAomKBwSCpaVehTskOKM8WzM2TbOgfyb9o6IKQlCwvS4JFnyTgdoPfi7Q4aBywseewJdKn4+VsaDQaVXy7awDePygjYXxCqNIP6YlKFCMnWfX1QS9s3K88YO8etnLR7EVYCufgDZoIGQyYDSDMZs4pVsWCazskZZmCXfXjO6EACtKOL+QkXtc2GogIhBzxGFIZlQeaVCmLFeUqD7Rj2JFuNcE5hZI0pwGRPI8Pa0y09EQfo3MANh2SnDtTh/ZqNNMBbXhNU0KjPV56cKbRTIjVLCjLhrxUlWdhHvZoHWiWNHRKhFAKZuXZ8RPm7RY4f7bg3f2SLdWSsizBnPzhUEYbtPdI3j84sr3bB809ykibnSvZ0ziyrqlbzUwbTXZer7ZFydWHCdcH02g0sRnyjc+RkhIONIGzRCliNsUICx7ygU+aaOs3sa9R5RamOmFBIaQ5JRfNE/gCygga8EbnThkNw6Ivx6kmajWp91DYc55kh9l56t3jHc5z9PrlhMZQnxve2C0jk0kfHJKUZSm1RKNQeWQJVoEQNvrdkqbu2IOFrgH1PrLq941Gc8rRhtc0JUrV8NQ2RaM5LTAaBAk2SEDlXL2xe2SWHJTiYEOX5II5xFTSE0KQZA+xqkJEJ8qbVT7YtrrY591ZJ1kzQ7BnTF0hf1DlgS0qFnx0eHwvXlAosJmVoEZQqllw0zEUcdVozlSausbnSIU52CwpyRTsrBu/wfxC2NMgqe0YWdbep4yY82cLslwj+VULCmFmDvQMgskESbajK6gs5UiB49FGlM080veTHTA3X7C5amRbUIWgl5SC3TL+XP6AZGedjJLN9wVgXyPsa5SsqlD5pE6b2jdWaPRovPGraWg0mpOINrymKaNDDbXlpdFMnlBIUtUmYw40hrxKOKMsO/a+/qCqleOwQF6aoN+tZNDNJhHX8+z2QTDGOrNR1fnJTZFcMFeFLva5wWmFuQWCJLukc0Cwv0ky5FO5GDNzlHdtsoM+jeZMpjt2SSpAeapi5UgJAWlOwfaa2B12a7Vk3ZwRY8diElhMx5bTNeiV1HVI6jqUp6w8W4nz2C0iqu8Hgircb6xx1NyjDMh5BeP7vC/IuLDB0bT3S5CQ4Rq+hiMI18QrnKzRaE4uuitOU7S4hkZzbPgCKs8qHnWdkoI0icU8vn68QahZ6j431LSr2ea8FMh0TXzOsWZSbgpYTBIQmE2C9ESVbxYMgVEohbLDrUTN1ofr/aybLUjXue8aDWlOQV1H7C9gkl1NYiQ7iORiWs2wrFTQMxj/mAMe1dcCQUmCVU2OHAuDHslbe2WUgMbmw5L0RFhZoYyvcN9v6Iwt1gPqPaBCoKOXC5QRGW/CxyjAHxpZbzUrYZ9Y7740py6OrNFMF8aPPI5AU1MT3/jGN+jr6xu3rre3l29+85u0trZOSePOZnQBZY3m2AhJiWmCN5vJCLUdUNkiGfRIPD7JoCfEwLAkfFO3ZFe9pHdIDdIONKuCqMY4x3TaopXGcpKV6MbYAZ3FJLBbBBazwOOHXTFCF6WEzVUSt093es3ZgZQSt1cy4FHP/ejSojnJsRVIASqyBdtrJQVpgtUzBBfNE1w8T5CdDOYjTCn7g/DqTkmve/w6j1/SOyRp65P0DUm8/vF9MRiSHG6VMVULO/oZZ/gNTdCfgyEVyjwWiwkKUuNfQ26qoCxLREIRzSbBwmJBXkr0dhlJKmdNC2toNNODo/Z4/fjHP6avry9mUUWXy0V/fz8//vGPeeCBB6akgWcrEu3x0miOFrdPcqgZCtMFPTFyPwDyU5UyWHqixGlTeVaDXsGhFonHB0UZguVl8HHVSH7JvgbJklLBR5XRxzQaYGmpICRhVYXAYID2PklHnyQzKf5Ap3cofr8e8IA/oMQ+NJozGY9PUt8J+5pkRN59Tp4gL1WJTjissG6OYNMhpe4HyhCblSvocyt1v45+yZw8yEhUkxqgavfF8xZlJEHngOrbW6uj1f4GPZL3D46omQJku2BJqUQiCIVGDMHR+WNjqWqTuBwSb0CFAKYnCpy2kWsYjc0ce1LHZFT1Btv65DgJ+Yps6B6U7GsAuxXm5EF6ovKyLSuD+X5lXJqMKsRQG10azfThqA2vV155hZ///Odx119//fXcfPPN2vA6TrTHS6OZPKGQ8lztb1ahO8vL1ACrfYxjPi9FzTAvLlb1f947oAZgDuvIYK5zQJKcKVg7RzDoUeF/TT1gt0ouni843KoGUGlOyEkR7KyVdA6MnMNogEsWCMQEFdD1MEhztuMPSA40Sw42jyxz+2BLtTI0ZuaqvKeUBLhgjjIkglL1HYOQNHTCvAJVu8tuUR7lMDYzLC8TfDhmosRqVv08vLxrQB3XalaerrFGl9movNe76iT1XRIplYd7Zblggu6NEEoEIy1R/T7oUSqpTpuShu8YVVd9XoGIO8nitAkunAdNXdDYLbGYoDRT0Nkv2V6jtvEGlNz+7DyVI2o2iSN6/DQazanjqLtndXU1hYWFcdfn5+dTU1NzPG066wmHWkz0YtdoNIpQSNIxAD6/oLpN9Z2PqyTnFAmKM6ClR81+F6Wr3C2JmmHvGmUsDXnV7PfyMoHDItlUKQkE1cCrLEsN7vY1qsHN4mIxPABUBpd71Gx0kh2WlYkjFkZNcsTP30iyg2WK8jH8ARUOVd+pBrO5KQKXI7aqo0ZzMvEG4FBz7HX7GqEoXQnNhKR6drdUj/TZNCcsLhW47MSc4DAZlbDFpQsEVe0StxdSnIJEm+rnvhjCO14/UUYXwDlFSjWxb1RI4oAHdjdIitJhf1Ps9uemKDn6LdWjvVwSg4Dl5YKQlPS7lchObooKVe4bkjR2ScxmKEwbMSYTrIL81BD9HjVxtL02uj2j71lxxpHDLDUazanlqLuo3W6npqYmrvFVU1OD3X6cJd/PcsKDMV3HS6M5Mm4fvLdfsqxMREIDQxK21UisZhWCQwj6hqC6XTI3X0QZXaPZVS+ZnScIDMsU+oNqcFWeJVlQqMJ2/EE1aAwEBQnW8Gy8Uj00GYfVDI8wa2Izw8IiwbYxymsGoQw32xSEBvkDKoxrS/XIOaraJIl2OH+WNr40pxaPP364bUiqPqZKQ8Cbe6Jl1TsH4K3dkvXzBc44ww2TUZDkUGF5u+qU+mDvGMMqK0nlUoEyvEZjNanJkVhGTksPzMgR1HdKBr3R6zJdqn8fbB4fWhiSSoDj4vkCk0Ft5/HDeweiPW37G9X7piRTGV8S5WnPTFJe+Xj0ucFslMPvJ3VtNrO6FxqNZnpw1IbXihUreOqppzj//PNjrv/Nb37D8uXLj7thZzPh16pWk9dojkyfBwIh1U9MBvX/MF4/NA6rfBWkq/W9Q/F7lNs3MhAbTVUblGWr+l4fHR4JFRICSjLUz/uHlHcp2QELiiA1QYX9xMJkFBSmS1KcgoNNavCWnghlWQKLUQ0yj1dSPuwlGEu/G/Y3Sc4p0rL1mlNHPLGa0euDIUllS7TRFSYQUhMJ8womVia0GJUXub4zernZCAtLRCREcWxx4US7yqOKx4eVkgvmCFp7Q9R1qPzO0kwlHW81Kan4WKQkQCAgcToFSDjcJsd52gB21kF2snofmY1Kpv5IUTAG1PspLEMffj/NzQdbjFphGo3m5HPUhtc3vvEN1q9fj8vl4pvf/CZZWVkAtLa28uCDD/LEE0/w6quvTnlDzya0x0ujmTzhmeq6DklpFlE5I2GcNuWNcvvDieaxO5UQsfOvQhICAdhUHT1rLqUyyhCSjESo61ThShv2SVZWCPJTZdxcL4tJkOaEZWXgD6rQxr0NKozIlSBVTS/rsc9WN3XHf3FUt8Gs3Nh1kDSak4HNDA4LDMVQBky0j3iX28YLKEdo7YOZQbBOYMSZTYLyLOWJOtSswhazk1U43+jn32aGjERoH55U8QfBaor/rggGQQx2kl/zPrkpBQijAZ91Dq0DpnFiGKAmZOYVCtr7JLsbwGmVlGQJvDGuP0xdh2R+oZKlX1AIbb3KiIzlhTMaABFd+yv8fjIaJPML9USLRjMdOGo5+QsuuICf/vSnPProo+Tm5pKSkkJqaiq5ubn89Kc/5ZFHHuHCCy88EW09awgbWhFxjVPXFI1m2pPsUP82dUOiTVCaNTJpASofZFGxwONT4UFOW/zZ9vxUaO6JY5QZGBeqFKamDfJSowc122vGq5HFwiCgs1/wyo4Rw622Xcldt/cRJa99NMTKYwkTkvq9ojm12C2CNTMF5jFy8RaTUgi1WQRGMXH9qXiKgGOxmAXpiYLl5YJzZwpm5QoSbNECOFazWp+TrH7vHVLeqXimSkl6AFP9Tuhtx1CzFXH4Y0y9jSRYVZjk6HbbLUpEY9MhyYEmaO2Fw23w+i6JyzFyzrGEi8APeSX7GiXJCbCwWMSU2F9SopJGx95PUIJDngkMPI1Gc/I4pjTMW265hcsvv5zf//73VFZWIqVkxowZXHnlleTn5091G886wgMig4411GiOiM0MuS6JxaIGJIVpajbbGwC7WWIzhthcI2jvEyTZlfLXqgrB+wdH5OIBXA4ozhC8d2B8h0tOGF9rx25R5zKbBAYhsZklZVkqtNHjVz++ScjCe/yqdlcswvkgx+KZyk4W7G+KfdxUJxPWOtNoTgYuB6xfoHIuewclyU6lYpgwnH9oNglm5SpJ9VjMzBVH5RE2GsSEhprDKlheDr6AJBgEk0myaobgg0MyKvIkzSmpSOyBypqo/U2tB+jNKqClRxl322vVTuVZgt31yqttNEBhOmQmKWXEzmE5/PREwZBPUtdBpNhyXqpASkl9p6ShS00KzcqBC+cKGruUuI/DosQ8atqVt3xZmXq3jSYkiVvAWaPRnFyOWf8mLy+Pr3/961PZFs0wIe3x0mgmjVX4WVBkZE+jMlSkhJwUydw8sA02YehtYVXZQtwBAx6/MtSsZsklCwSdA9DvlqQkKAlmg1CqYKMT7R0WJR892ns1r0DV/2rvk2QlQ3M3bKtReSLzCwVDXtjTIJlMZI/HrxLhY+ENqJ9jMbwSbUrOurM/erlAzZrr2j6aU40QSqAmwQoFabGfx+QEJS1/YIyC4Ow8cE2xjpfHL+keUEXT/UHITYaidMknFqi8To8f0pMM2N3tGHa8Mj4PwDOIRfroHLCSlihZXCI40KQEbXqGVMjzomJBVZvko8NKGbEgTbC3UdLnVtutKBc0dEm6B5U33xtQocGgSmFUtoHDprxmTtuwuNDBEcOwa0CSnkiUZL0Q8QtRazSak8tRG14bNmyY1HbxxDc0R2ZcqKG2vDSauAwFTby9jyjDKCVB0O+FA325BGQuRQMq5DA5ITy4E3j9KiynpRcOt0rSEpXAxaoKGPIK+j2S9EQlWS1RMtIJVpUf4vap+kPLy9Xs8mjDqbVX5ZotKIwt1DGWE9W9bRbBqgqoapUcalEDyfREJZE91QNWjeZEYTUrr1dxhgr/s5okDqvKkbTEEa85Frx+yc46SW37yLKeQahshQtKB8k+9DqYzBgyijC40vAHx8fyyoFuMhMCgJWDzeBySGbkiEjY4aJiVUPMF1B1BlMSBO/uH3kDDHpV+YtlpYJ5+RK7ReDxRb8hsl3Q2BUuHj3+Ouo7lUhPR//IfoXpE4dsajSak8dRG17r1q2LxEXHyz0QQhAMar/2sTJOXOPUNUWjmdZIKWnoknj8IwOwufmCAY9kT8PIdk3dkGSXnDdKRt1iGvEur6wQNHVLGruUh6gkU+V3OK1gtwq6BiR7GiRLS1V40IZ9klm5qhhqLG9VVSusn6+Uzo6EknuO7fWymJTIwLFitwhm56nrARVeaNGeLs1phsWkSjx4/ar2lxBQngXpSco4mQoGvUQZXWF8Adjbbuec5BxEw16CPW2ImSswpOYQ6hqv5GMNDbKszMnmwyr0r71PedTPny0IBCQmA/hQxtHHcUKMt9VKLpwrsElVEqM4A3bVq3VCKIENsyHEoM8wzvgKyegc19xkmF9wdCGZGo3mxHHUn/SUlBQSExO58cYbue6660hPTz8R7Tqr0R4vjWZy+IOSxq6RAYXZqBTRRhtdYfrcUN0mmZ2v6mwNelWo0rx85bUaLVnd3KNUBaWUIMBkUFLx7T0BnHYlH5aSED+HCqCxW81sF6WrgVK8gY/NrBLjP6wcf6ylpeKIOWJHwmA4thwxjWa6MOCRvLs/ui5WR78kIwlWlDMlxldDZ/y+3NBjZF5xCaaGvSAMBLuaMc9Zg2/zn8E7IjFoLJyDKclFvlF52P1BlXv1YaXEZISSDMGqGcpzZxDxQ4wDQeVhNxvVRFFhuqpBmGgNMjt1CHN7JWKgi2BiJv6KEj5uctA5qGZ58lMhO1my1qHeHVaTnmzRaKYTR214NTc388ILL/DrX/+aBx98kE9+8pPcdNNNXHbZZXFlkzVHx+jXvxi7QKPRRBBSYjZBWHss0zWxjHpdJ1RkBiAUpLLZSH66kQGvCh9s6o6e5DjQDBfPF/QOqXypWTkhym1ttAWSgSPH6kkJ7X1Q2SJZPUOQmxJbWt5oEOQkSy6epwy5PrcSHZiVqxQY9XtVczbj9YWoaWNcMWJQ/atrAPJST0ZLBKHixfjSy2nosxBsN5G3+GoSDB4sg+0IZwrCYkOYrZGB1YZ9MkrUYnutJNMFxekibhiy2Qjz8kOkWAKIkIEhr5lgCM6bCWZPL3LzS0gZQgKivQ5L7XZWnPNJNjSm4Q8qT1r3oHoP2sxQkikQQsatKajRaE4uR214WSwWrr76aq6++mrq6+t5/PHH+cd//Ee8Xi833HAD9913HybTccTGaKI8XkJou0ujiYfJZGBGuo+WHpXAYBDj1QfDzMr0U+rsRe7dBZ4BZrsyCYVmUzPgxGw0cO5Mwb5GGRW609qjZpptZlhUJBC7t5JSofJXuwfHJ7GPJtU54hHbUi1Jsiv1Q4sZzGO8X2aTIGW4plcgpEICp1tokH841MsfUKGRVjNTmmOj0cRiyC+o74r/Faxqk2S5YveXeM+sPyjxD6domU2qP+anCQ40xz5PXnIQgwxy2DyH/YdGkqUOtkC2y87SsqIor5s/KNldL2MqCbb1qqLGQqhQ4tFlH+blhyhzDRFqPICoaQKLHUPRfDoDKWyptzAzM5HCORdg3PPGyE7BAKZ9b7Fq/qcw2hxsPqzUDsMcalEiH4Vp2vjSaKYDxyUoXFBQwHe+8x1ef/11ZsyYwQ9/+EP6+iaodqiZFBHDa8zvGo0mGiEELgeUpqnRS2c/ZLnGDy6KUgOUcRjjtpeQbTXIvg5k/V7E5heZndRFex+8d0AlwieMCsuTqH7Y0Q9v7RP4Z5yPuWk3C3J9w0WIRUxZ9pJMaOsdURrz+lV40V+2SzZXSgY8sTu1ySiwmadfPobbJ9leI3llu+T13ZJXdkg+PCQZ8uqXk+bEIaVkIEax4OhtYi+P9czurJH0DUk2H5b8ZZv6+fiwZMAdwmKCgrTxx7GYYG6mhyFjIvvbxitUtPQqVdPReP3Q2D1u0whtvZL2XsmyMhH5zhenQ6mzl9CHL0DtTvWO6qgnuOUvZPbvZVamj93NZg55c5G5s6PvgbufRKOX3fXRRleYrdWTqymo0WhOPMdseHm9Xp599lkuvvhi5s2bR3p6On/+859JTZ1an38gEOBf//VfKSkpwW63U1payve+9z1Co6a1pZTce++95ObmYrfbWbduHXv27BnX3q997Wukp6eTkJDAFVdcQUNDjESQaUBIe7w0mkljtRqYm+XhovIhCpIDOK2SZEd0r5mR5sFQuWn8zqEgpoMbmJvpISSVBHxZ1ojRk+yA/uEQp0AQanttCN8ABUN7WVM0RHtPkHNnCcqzVHhgZpKqo5NgFRxqiT5VOGKwsRve2Xv6GC2BoGRvg6SmPfpd1NILHxyS41TXNJqppN8rYxpEYUoyBB194B7Vn+I9s/npgrf2KhEdifrpHoR+j+D1XZK0RMGSEkF6ourPs3PhwvJBrG376fA6hj1r49twsHmkHwSCKhdtolISwqDeKzaz5IK5guIMmJPtgwPvQyy1xKptlCR7AajsMBHImTV+GxmisSv+OVt746/TaDQnj6M2vD766CO++tWvkp2dzY9+9COuuOIK6uvr+f3vf89ll1025Q184IEH+PnPf86jjz7Kvn37ePDBB/l//+//8cgjj0S2efDBB/nxj3/Mo48+yubNm8nOzmb9+vX094/EAN1+++288MILPPfcc2zcuJGBgQEuv/zyaam+GP5QiOEf7fHSaOIjjGaszgRSEmBuej9pops1FZJ5Bar+ldMGVl933I4kB3txWdSgpne41g5AWZYS2RhN66CZkDMTQ+02EnY+z4yBD3A2bWW23MPKcmWo7apTYUajcVija4MN+Yg5Mz0d8fihOobaG6j8Gu/4caJGMyUIIchNhmxXtCc6TEqCEqc50CzZsH9kMiPWM5udrPqzb8zzOitXsLVahQVur5Hsa5KkJEBuiuqzBquDgZwlDPpUG5aWCuYXjHiqQJVqCPd4rx9q2yX5E8xBZ7mU8IUQ0NSl6nmZQl5kT1v8e9HbQqJNvcZ8coznzWwBs23CSVp/UA8kNJrpwFEnY61cuZLCwkJuu+02lixZAsDGjRvHbXfFFVccf+uADz74gP/v//v/+NSnPgVAcXExv/3tb/n4448B5e16+OGH+Zd/+Rc++9nPAvDkk0+SlZXFs88+yy233EJvby+/+tWveOqpp7j44osBePrppykoKOD111/n0ksvHXder9eL1+uN/H4yQyjHqhpqNGcLx9rvhMEIdidGuxMAB5CTHCIzSeD2Ad4Jd48aRBkNymsVLoI8GptZYvAPxz4F/NB0EAGE5l7IoWZJitOAxx+9j0HAgkLB3jHHau6WZLvUIFGiQpps01B9zB+cePJnyKe8A5rTl1P5vYuHzx/CGxBIKdhRK1lYJOgalDR1qz6VnyZwWGBfkyTJAW0tUNMumZUX+5lNSVACOmOxmtUzHGbIS8RbvbBIsKtB1cYKU9UmyU1RRci31aiTZLmUKAaoIscNXbBmpqCtT6mhjqYoXRVtz0gSHGyW5CSr46wrOdIdGbkgoyH64kyzVhIy2UlJUB68WGTHCMHWaDQnn2NSwairq+P73/9+3PVTWcfr3HPP5ec//zkHDx5kxowZ7Nixg40bN/Lwww8DUF1dTUtLC5dccklkH6vVytq1a3n//fe55ZZb2LJlC36/P2qb3Nxc5s2bx/vvvx/T8PrBD37AfffdNyXXcLSMzvESQnu8NGcPU9XvpHeIQMBGa59kbyNcUpGCNU5nEg4XvX6l2Z5kB7sFNh+OnRMxI1sgB/Mx9LUi3QOIxFQCxUs52JdMVYcgPyg5d5agqUvS71HHy00ZUSscjcMKu+olh1vV74l2WFqiBojGMTlegaAawHX0q/9nJA1LRZ8EQy1WDttodGHW059T+b2LxZA3RL9H8OEhSUmm+g6+d1CJ2eSmqG5c1yHpHVKKhmERi8OtKr8y1jMbCI4vaC4gqozEaBwWNQkz2ugK09StzjszR62fnafyMj0+5VGzWeDjKsmSEsGAR5WWMBuhIE3V9jMZVN7VoBeMQrKo0E9AWDG6MqA3tntZurLpb1KTHBZvD5gsCGcypoqlGBLTMJmNLCqWvLVHjvN85SSjS0poNNOEow41DIVCR/yZyvC9u+66i89//vPMmjULs9nMokWLuP322/n85z8PQEuLmprKysqK2i8rKyuyrqWlBYvFQkpKStxtxnLPPffQ29sb+amvr5+yazoSkZemLqCsOcs43n4n/T78PR0MDPoxm6G2Qy0/1GUjVLps/A7CQGDGuexps2MQsKhE0D9EzDCh2XnQ64YN7fn4519G15zPUJV1EW/UZ1DZoayPhi7o7pfMy4fVMyAjETbul7THcCCkJwqqWkd+73fD2/skA2O8c/6ApK4DXtkh+bhKsr0WXtslVcL8Scivslli3w8YNlS14XXacyq/d2Px+CQ9Q4JNhyTegDJsijPUx7CjH/Y1wv4mFRYMyphpGs5tCobU93LsM5uXoiZAyjKjJyokI56qseSmQt0Etb2q2yQJNhV6aDZCMCQ53CrZVitZUKg87RsPSGo7JAuLoTRTta+uQ7LxgDK6AGo6wGaUBA1mDDPXgGF8gwzFC6jts2O3wDlFglaZgWfRZzAvWo8xNQdhVhNHyQ5VAiM7WRmNDqvyzC0pFSdlkkaj0RyZaa/7/rvf/Y6nn36aZ599lrlz57J9+3Zuv/12cnNzueGGGyLbja11I2XsmjmT3cZqtWK1npopIu3x0pytHG+/8w/20ScT6fBYyLSM5DVUd5pwZFdQtDADY8NOhGcA4cogmDeP/V1O0hOhoFhwoElSkS0wGuDcmYJet5qdTksEgaR3SACSAx1WbCbY2xx9/jQnFGcKTCZVnys9SZKdLGnuGdlGAItLVWHVsV1bStjbIFlaNiI5P+RTcvRjaeiCrGQ1oDuRmI2Cc4rUvRydoO9ywOoZAtsUFK89E/D4Jb5hL6nZNDVFfU8Wp/J7Nxa3T+VJhXOxBr3Ko1WUAbVjnEEzc6B7QOVnFaSpGlZDXmV0zC8UmIySUAjSEgUb9kkWFAkK0qK9WE3dktJMqBqTXmU0xC9wDKpNbp/yXJVmqlyxgy1qH19AsrJCsKde4vFBv1sZkrGmUaUEd8jChr2woNBF6crPEKzfi+huVnLyxQsYsqRi8VmYX6g8aUNeK6tnCJLHPGNGoyA5QRWVDgTV+MFm1rUANZrpxFEbXhs2bJjUdueff/5RNyYW3/zmN7n77ru55pprAJg/fz61tbX84Ac/4IYbbiA7OxtQXq2cnJzIfm1tbREvWHZ2Nj6fj+7u7iivV1tbG6tXr56Sdk4lUXW80B4vjWYyBL0e3OYUDjcLOvvVgCvbpYomA+xpsXDIlElJ6jrspiCuRDMdAwasFuVt2nggLP8ucdpUroTRIKlqhW016hg2s2RRiTLQXA5lnLX3SwJByE5WyffbayQhqUKeUp2wtEzNfrf3SSxGQVoi1HTImCFMoEQ3AsGRmfiqtvhvgANNkpzkEz/Id1gFKyvA41M5aSofDW10AaGQpGdIhaeGw0mdNlhWCilOZYBrJs/Q8DM2mp11khk5Km+qexAsRnWPG7sl1W0wN1/V5tqwT0ZUgW1mWDVDYDFK/rpTLdxRK5mTL1g9A9r6JEYBGUkChxUcFsnBFmXw2czKe2QyxM+ZykxS4jKgjLbijJFv99ZqmJUrWTUDfAERN5wxTDCkvvQ76wzsNyUyP28pSdkBLCYDe1vM9HmUPH7YGHVYVUhyPCym+AWaNRrNqeWou+a6desisycyjitmKnO8hoaGMBiiIyKNRmNETr6kpITs7Gxee+01Fi1aBIDP5+Odd97hgQceAGDJkiWYzWZee+01rrrqKgCam5vZvXs3Dz744JS0cyoZJ64hw9WENBpNPPr9Ft7cO5KzcbhVGUaN3TKyzBeAxj4TqQkmnEmCmg5JYRrkJAvyU0c84AlWSfcgbKlW+yXaoSxT5VVJCQuL4K29UNMmSXWqAZo5DV7bOeLFau5ROSkrKwQpCeoH1EDdMybhfjQ284gUdSgkGZpAGMTjP3ke8fBgLunknO60YdALb+0ZGfADDHhU2OglCwRJ9lPXttMRi2lEWTSM2ajyqqrb1ITH8jJBdbua8Fg9Q2A3Q49bkJIwUsfK44cN+yRrZ0dPX+5tkGQkwsw8pUxoHB5euBywolyFDQoB+xokM3MFlWYZpUgabmN2suBQy8hx6zpUIeewgEdHv5oQ2d8kWVqqhDra+5U4yOg+m5MsaRsORRZCXeueJiMevxGXA5aVCjZVjhhdeSmwoEjgsOoxgUZzOnLUhldKSgqJiYnceOONXHfddaSnp5+IdkX49Kc/zb//+79TWFjI3Llz2bZtGz/+8Y/58pe/DCgj7/bbb+f++++noqKCiooK7r//fhwOB9deey0ALpeLm266iTvvvJO0tDRSU1P5xje+wfz58yMqh9OJSB0vdB0vjWYyeP2SrTVyeOZY9ZslpYJDzZIL5gj2NEgsJpiRI/D41cDYgJpBP9wicViVodbYrbxeOclQkaNmvVMSINOljjHgUQO1onQ4b5bg/QPKy7G0VHnBxvbVjn5o61VhUmEMBkF5tlJgi8XsvJF8DINBkJuiwqHCJNlVzovNrN4VseoKaU4OwZCksjXa6AojJRxskiwq0V6voyHBqvqny6EmUebmC0JShfU5bWpiYl+TUgMUQuU9hr1U5dmC3FRV0gHU/m19RKn95Q7ne314SEZEOYwGWFwssJrVeSQwK095r9fNEexrlDQMe6hzU1VYYf2Y/K+QZLivqt/LsgReP8zJV/t7A2oi5tyZgt31amInPVGyoMhAZYtkVq7K+xz0jhifTV0SmwUumCPwD4cOWs0jYcgajeb046gNr+bmZl544QV+/etf8+CDD/LJT36Sm266icsuu+yExBE/8sgjfPvb3+bWW2+lra2N3NxcbrnlFr7zne9EtvnWt76F2+3m1ltvpbu7mxUrVvDqq6+SmJgY2eahhx7CZDJx1VVX4Xa7ueiii3jiiScwGqffqCVSxyssrqEtL41mQvxBGPQKSjLBKMBgUMaK0y7YVa/q5CQ5BB8cUsZTGLtFDYQ2H1bhYmGae1Ro4LmzBL4AvH9wpBMGQyq0qGdQsnaOwCCgsjU6j2s0la2SnBTlMQrjtMLiEsG26mhjrTxb5ZONJsulBpUev0qsB6hqVcn5LgckWNVMv9mkB2Mnm2AQOvvjr+8cUM+m8ahlrM5eHFZBqlOyuFgZXB9WRiuMJtpUuYfqdhVmGMbjh931kpm5SnEwXEy43y2xW5ThZRBQminYeCD6o1qWBUEJ22pUvzIbVajw0lLBzlqJxazOCdDaq5QDFxULXA71PslLUcewmdWkTG0HOKwqJ7JmVF5av1t5xtbOVuqGzd2qcPN5swSHWyX7m0baZRDq/FJK7FYDY5yAGo3mNEXIePGCk6C+vp7HH3+cJ598Eq/Xyw033MB9992HyXTmBRf39fXhcrno7e0lKenEBts0dknePyhZVQHba6EwHRYU6i+35uxjsv1uwC1p74eGLuXZKskQmE2AlHxwCFZVqFo5sYoWO23Ky1TZIinLGgk1GvSCzy/xBYlIvo9lVYXAYZFsrYmfC5LsgPNnj1cVCwTVgLJrQA360p1qNtsSw4Dqd0uae5REfVWMtqwoV6IBOon+5BIISj46LCOD/LFkuVSe0enmoTiZ37tY+AKqfMKAZ0Q6vnFUDa6MJCVks79pZJnLAUXpymuVaJO8d1CJdCwsVuUd2vqUQWY2RhtD6YmQl6pqhY3GIJRH/N39sYdIDisR47C+U7U3PQmK05Unzh8QvL479r7pibCoGF7bpfJAc1PEuKLrYdbNUeGqWpVQozkzOC4LqaCggO985ztcd9113HTTTfzwhz/kzjvvJDV1gpLtmiMyTlxDe7w0mrh4fJLdDUqsYl6BykPaXisZ9ECSQxUvlsQ2ukAN7pw2FRq0u35kdj3RDucUigkl2/vckjQnFGUIugdjb5efBsqPrY4Vkqpv2y0Cp3F8PkssEu1q0LVjR+xzbK+RpCcKXavnJGMyCmbmqsmyWMzKO/2MrlPNoEeypUrSOpz3ZDRAeZby9oaNo/Y+VVMvHB+ysFggpfIEu32QnKA8ys3dkqwkSLIJDAbl+eoZM0FSkqm8WmNJsI2IZ8RiyKs8XN1DRGrsdfTDoWbJxfNV8eR4dPRDSAqWlSmP6MHm+Ns2dUvsFmVQajSa059jdqN4vV6effZZLr74YubNm0d6ejp//vOftdE1BURCDU9pKzSa04MBj5KHLkpXM+Vbq1Vh1UBIDZw+OKRk4NMT4x8jEFSy0KNDmvrdal9XQvyeaLcoz1p+igqBGovDCi6HoGsAGjolb+2V/Hmb5M3dkuo2idc/+VmV0SGSY/EGRuS3NSeXRBssKhaMdjYKYEGh8nZqJo/bJ3n3wIjRBSq090Cz6ttZrpHl4by6imwV9rujVnmEAyFl2HxwUJKbIrCaJUYDZCWpSRDXmL+J0aD6z1hiFVwey6BPhTdmJKlQRCFUe/fUSybjfB7ySpIdTCi24/apd5FGozkzOGqP10cffcTjjz/Oc889R0lJCTfeeCO///3vtcE1hUR5vHQdL40mLlJKqoZFKgrSBO8djN1ZdtapnIyO/tjrDYKYAgnBkEpwz0hiXBFkIVS405YqMJskK8oFfW7Jnga1PjcFslyC2g5Jkl2Jc4QZ8ql6PDNzVGHmyeRnHUlEI5Z+gwwGQAhEjKKsmqnBYhIUZ0iykwV9Q2rizOVQ3hCT9nZNGilVvlQ8I6OyRRm4rb3KkAqLHWe5xudshdleI7lwnsBpV0aUPyiGa3bJyHc1nu6J26cmTuK9G3JSoK1XKR7ua4TcFCWQsa8RGrtV+HI8aazMJBWemOkSGA2SlATieuRTEgShI8jRazSa04ejNrxWrlxJYWEht912G0uWLAFg48aN47a74oorjr91ZymjCyiDVjXUaCZChkZmreNNUvgC8Wev81OhPY5BBtA1qHIyRhteQsCKMkFdhxLVmJftxejxkG3wk1NmpS9oY1+rmUMtklUVSrwjFgeboTRLFdw9Eg6rMr5iFXV1OaKvL+QZJNTdSqjpEBhMGAtnY3CmIKxa2/xEYDJOPmxUExtV6y7+en9wxNgqz1IlHxJtE3uCh3yq77scAttwjpTHH2JVhYh4uDv6JZkupT46lsOtakJlU6WMerckWKE8S/DBqImepm4l3CGE2tYg1MTKgTFF1s1G5Q3dUx8iEDSQm6KUD2PlklnN6pkyGpQ38HQqyq3RaGJzTDledXV1fP/734+7firreJ2NaI+XRjM5hBAUZypRjSMpx1nNMCNHKRIGhpXmSjKgNEvwcRzDCFQoWZpTCVh0D0qsZkFKAggkh1vhgrJBbIfeRva0IVETJYmZxSwuW8lukx2ECn+KhWREJvtI2M1KzGOk0LPCbFRtCxczlp5B/Fv+ihwYUSMItdVgyC7FPGulNr400w4pJQ1dcsLaVIbhnOdZuSrEd1u1mtTom8DwCu83GpvZQJI9xPxCgcmojlmUrpRLB73R+xVnqNpba2YIugbBH5AkOQRGA3x0WI7r131upZRqEKoocn4apCVKqtokvoAgK8FPkcuDec8GVhTOo8+Rh1+aSbBI1sxQYlrhNmQkKdl6t0/lec3OU3UENRrN6c1RG14h7fM+4Yy+w1pcQ6OZmCT7iAS72UikNs9oEm2AhGyXUj4bqZUn2V0vKc0SdFXF7mjFGYKghIHhQVVKggqH2l4Li/M8WA+8gezrjNpHttVgMhgoLVyDyTxxVvxkpcYNBkFGkuTSBaqGUK8bMhMF2clERDWkDBFoOhRldIUJtVQRKpiFURtemmmGPwgNXSpfy2qKnXNVkgF2i8RoVCHAZdkCCTgs8cMBU52xPd02s8AfgM2HleCGc1ii3h+Ejj6JzSLITFLy8h39UNmicrEWFSvvlztOTpbJCKEQLChW4hoSKLL3kBo8iLTYMHS1wkEVixzseRPrkr9hQ1UKIQkryuG8mcpAC0iBP6Amk9p6VdHlwnR1PRqN5vTmhGuUf+pTn6K5ufnIG2oijHi8hFbY0GiOgN0iVL2bkGRxiRiX1G4yKtWzPg+09ql8ryGfqg8kpfI6DfmUN2z0rkaDqqPjCyixjrREtcxihC3VkmAIMmweGGN0hZEt1dhx0z2kFBJjYTWrXKDJYjQIEu2COfkGVlUYKMsWJNjEiIy810Oo4UDc/YN1+5B68kwzzTAaVD/YUy9ZVibG9Yksl1IfDEnBx4eVcMamQ5LXdkk6+iVLS8d/KC0mVUTdalZGzJBXMuCRuH0hEFCUEuDSBZL5+VAwnKK+rVrSMaDUEQe8o4ouJ4eYle7GEhqiJD0U87NsNKgJnqVlgpp2ickoCPiCGOt3IRr2YKjeAh0NUfuYGnZSmBokJOGDQ0r+PrF1Gz2DIaraVBhl2AhN0IqlGs0ZwQkvuLVhwwbcbi3JczRIOVI8WXu8NJoj47BAh4Rsp49L5hqo75D0ek2kOfzkphoxCAmYKMmAQKrAZFS5G0YBpZnw3gFVZHnNTIHHr2bQjUYQUvJxlSps3OeWlGUZ8PmVulrXAJgCQxPkYEos+NnXIFleLnjvgIzyxhkNsGbGVIcPyYkNq1AAnTWqOdVIqSYuDEJ5co0GwYwceGuPZHutZF6BCgP0B8BmAZNBqkLmh+S4HMeddbCyXHLxPEFdpwoXTE9U4cB2s5o02VWncjGNBihIU31eShPv7lfhgsvLVB7mkE9NwiTZAQlrZwucDCAb98PBSgAqsssomDmbDdUJEc+XELC8XL1XDjepotrzC8DsCCKbuiEsbhOKbrwY7CYp1Q+o9QdbYIndSc8gtPZCW58KcxzySh1mqNGcIZx5lY7PAKSMnnnXwySNZmIMBkGucwhZvx9L9Q4qUrPB4kB29yH3tmM852LMjgI8fjWbXtmiEuclsKRE5Y3sb4LaDonZqMKW8lNVUv6QT3KwWXL+bMGAO0RQCiqyVbhiwJqJye5EumNJkgmk0YIvqOo8XTBH5Yl0DyiJ+iyXChGc0qLHZhvGrGKCdXtjrjbmzdAKh5pThpTKMKrvVAWNnVYoy1LenCQbzMmDvY1K8dMglLc6OxkykgSBYGxhGYBttXBOofIYpThUPqTFBF6/4I3dysgDFaJY0w7tfZIFhSKSo2U1j+RWzcyFBKtgZ51kVeEQ7P4LeEb6d6h2F5bWKi5efDl72h1YzZCWqAqwt/XCkhLB3HxJR58kxWkheM6n8fhBhoI45CCm+h2I1sPqfiSk0Ocbce8NeAX+rFw6qobzNaXKGzt/ttDCGhrNGYI2vKYhEu3x0miOFkMoQKB6ByAJdUWHNwf3vYd/zhW8W+3AZlbFWPs9ktZe2FKtcksuni9o6laDw1Snkp7fWac6n3fYUbSjXiW6h3FYTZy74NPYdv0JOdQf3aCsEtzCzqoKQUuPKvKcnQyz81UxVMNUGlzDCKMRY9E8gi1V4ItWHRCJaQhXxrh9vH6l7tY9qHLkXMMDV6OWQtdMMb1D8NbeEa9VG0rafVmZoCBVeZYzkgTt/SP9sLNfUtsuJ6yJ5vWrYunJDkFDt/Ka5aYoj1kwhgN40Ks8W4l2la8Z3iYzSZUH2FotSXNKrN01SE+MSRXPIIb2KszGubT0CPY1SlwOWD0swmH2CBCSrkHBjtrw8U0YhIv5uavIdyRjqN5CIH8BdVUjEyHJDpDWBNyj6gkGgxKH9YRnhWg0mpOE7s3TkFBolBKT0B4vjeZIuH2S0GAfcXuLz41dqLggj18pks3IGckHO9QC1W2SQEDS3K0Uzg40jexelgWVrSrJfTRDXthw2IZ/1oUjCy12DGVL8JWtxh0wsfGA5FCLkpveWg0vb5f0DE7dtY/F4EjEsuIKjEXzwJaAcCRhmrkcy+L1GGwJUdt6fKrw7JYq5RUISWjohLY+CAT1m0czdXj8ks2Hx4cKAmypkrj9YDUb8A97iJu7VS7X/ibVzxLt8ScCkh1gFHCoVbK/UfXx5AQRVYh5LO19ktTh7uALKOGckkzB/kb13Ocm+jG2H467v2ypwoqP7kG17/wCwYeVks5+SfeAkn7fWi2jDL+QhB2NZvqTKwjNX8/+7sSI100IKEgXHGhW3vYwGS49AaLRnEloj9c0xB8ckcYWoC0vjeYIdPZD5pFC6EZ5mKRUEvQ5yUSMqdZeKMsS9AyN73DF6YI398TuiB4/9BlTcS77HAaLnX6fiaYegaUH0p1Kja2qbWT7YAg2HZJcMJcTFj5kcCQiKpZiKpkHCLDYx4U0Silp7Ib0JIHTBvsalVpbskO1y+2TEw52NZqjwReAnqHY60LDIXVOm1LuM4gRYQtQ3im7RYUEekd5g4wG5b22W9TEiNGgSi609SmDx2xU542F2ThS5qGyRbKwWGA2jKiiBiUjuVmxMBoBNXlTniXYXa9yOIvSlYd7yB//w72vw0ZhWh7Vnap/2S2wuHgkXHF5uVIudTl0bTiN5kxDG17TEH9QxbYD2uOl0RwBf0ByqEWSXpAIRhMEx4+0hDOFbp+SBUu0q0KniTZVkDUYUiGHZiOkJ6rBTu/wANFqgtUzlZx8LLnqMB6/wOpwsbVKjhlcSmbnqSLJVa0jSwe9I7PsJwphNIIxIe56j1+FGfa5oX6UMGPPkPIILisTOG1yanPQNGctRwqZD3uG7BbBmpnQ2KWMqVBI5XlZTKpe3Y5aGemfy8sFB5sknaOiAStbJBXZ6oRFGYK9DbFPnJ+qPFSgSkYEgmAaFQNU12OhJHcuhp7WmPsbCuaSmWRleYJ6p3j86r1hNKiC6H0TaIoNepU66eoZ6vsuQ+D2Q0uPWi9QEzZz8nVul0ZzpnHCDa9//ud/JjU19cgbaiL4A0R5vHSOl0YTH4nqI/s67Mybv47g9jeImq4wmvHPPJ899TbKs1UeyP4myYBHDeZKMqEoQ9X1qWmXLCkVeP0q5DfBCttqJeVZSmUtXnK/0wY9g2ONLsW+RqWWWN0WXfj4VKu6SwkpCYI9cQamu+okWS5dtFUzNVhMqj+NLlI8muRRcwR2i6AsS5KfKhjywd5Gydt7JTYzVOSoSRObWdLWG210hTnUovKtQiFIT4SOMemXM3PU/oXp4LCofM6GLmXopDqVYmmaE0jOhNR86IqWgRepuXSbs3hn90jfKUhTtcBCEtxepYzYHifUMcmuBEYOD9t0CwqVBL26dpVnmZ0iMI2t/qzRaE57jjnH68knn+TPf/5z5PdvfetbJCcns3r1amprayPL77nnHpKTk4+rkWcbvlEzbwLt8dJoJsJiEhSkC6raDXiduZhWfRZRNB9DZhGGGcvxLv4bPmhKxm4Gp03wcZUyukB5nQ40QUOnJMkhKc6A3kEY9KhQxK5BFcZY1yEpy1ShThlJamAUJtGm6u0k2OIPklp7JRmJI7+bjepYgaCqLdQ1EKJ3SNI1oH6GvJLQCZ5xMRpU7kw8PP74YVoazdFitwiWxKi3BUpV1DZmGlgIgc0iMBqU5xnUM7mrTvL+QUkwJDjcNv5YYZq6JfWdkoI0wZoZgtJMVavvwrmC/DQlHpORCOlJKsKkKB2MBsnCIkF6ImS5BC/vtdOefx6BBZchsooRWcXIcy7DP3Mt71bZMRlGIpjrO6FrUDLokThskJsiiGc3lWUK6jrU/3OTlVEa9pDNL1Chv9ro0mjOTI7Z43X//ffzs5/9DIAPPviARx99lIcffpg//elPfP3rX+f555+fskaebYwLNdSWl0YTFyklmUlKmr190ESaM4lQwTK8fklQKvn4BJskN0VEVArH0tStZrv9QUiwqSLJ6UlqkAfQOQDzCwUpTpWUbzML5heo/2e6BB9VSsqyICUhOjcljD844sUGVdDZaJDsa1LhSfmpqm2hkAq5MhlV8ddslyrEeiKwmgV268QvFz3200wlaU5YP195WbsGlHdnTr4gzQlmU+yHzWpSEx1rZgra+5TXOCNJ5Vb543igQa0zGFTZiMUlgiS7kn3f26iEOwwGyYVz1ffVblYTnBmJAm8AFhYJNlVKQhI21dqwmXPITMoGoL1RsGqG8qh5/Kp9Ngv4/JJASJ0nJKGpS9UK3FknI14+q1nlcnkDqm5gRpLypO9tkFjNMCtXkJEkEULrnmk0ZyrHbHjV19dTXl4OwIsvvsiVV17J3//937NmzRrWrVs3Ve07K/EHwDacUKvHPRrNxAihQoVWlAtCIUlbnxrsqJwRVQ/onCJBskNGJeaPpaMPDjTLSFHUonSoyFbHXl4u+OCgpD+i0C4RqByTw60Sb0B5veyWaMNLABYzZLtUrkmaE2bkCJITJM09Kj9l9QwlBrCsTOD2jky67GuQJFhVIdgTRZJdGYSxJLfTEtVM/FQQDEk8PjWrHwiCKwFsZuWt1Jw9mIyC5ARYXq6eA4NQEwATYbMI8lNhf5Okb0gZSK29koVFkOVSIbu5KQKDATr6JXUd6nnOSRaRgsltfUpNsapKMjtXFSReXCyoapVUtY1MPuxvkuSnwtx8EfGKg/K01Q0LYSwvFxxskTR0juxnt6j6XXsalDd9dp4gyaGWr54hIoqhHh8caJIYhj1lNR2SvFRYWiroHlReusI03Sc0mjOZY/6sOp1OOjs7KSws5NVXX+XrX/86ADabDbd7gqxSzREZOzuuPV4azcQk2iVVbWqwta0musOEJGyrkaydLTAbZdxZcpNRDdiEgIJUNZgzGmDtbGUY9UeXxUKiRChWzxA0dauaQ7Ud6txCqPCpNKfKUbGERTqCEn8A2nsF1e2S3FS1rdsHG/ePtNtiUh6v+g5Joo0T5vUKDww3HojOP7OaYVmpOOKgeDIEgkq8ZNMhGSVQUpoJcwvANgXn0JxemI0C8xFESANBVV+uz60mMIoz1MSKEMqQaeqWzMsXHG6T7KpXEy3Zyep5rmyROK1KmbBzAOXhElCSIRDAggKBLxCtNhqmoQtyU1QI8dg+n5uiCqA3dCrvdmmWwGJUfbhzQDKvQPD+QcmeBjWRsumQJMUJs3Lg7dg1zUlJELT0SnbUwtx81fc0Gs2ZyzEbXuvXr+fv/u7vWLRoEQcPHuRTn/oUAHv27KG4uHiq2ndWMjrUUOhQQ43miBgNalBW1xG/sxxoVgqDO+vGrzMZhuWlg0o5raVH8uFwqJHJoFQJF5eoujyjkVJ5ulwO9TMnX3CoWVKSKajrkOxrjDamlpcJTAZJogPyUgXZySoPZbSqIKjcqo8qlVEXCI0KPT4O/EE1628UYBk2dowGFdp02TmCxi5lXGYmCdISIcE6NQaR26fqoo2lqk1Jh5dkTslpNGcQPr+kul2yq24kx9kgYEGRwOeX1HcpD9MHh2SUemBjl/KGXThX4PapCZfRnqvOAeV1XlYOO2qJS2WrZFExbNgfvbwgTbClWlKaqeqE7W0Y8ZBnuSAvRZVj6BlSIY5FGUpcZ26+4PzZSkxDFWlX+1hMyoB7a48SHinOEFpFVKM5wznmQOKf/vSnrFq1ivb2dv74xz+SlpYGwJYtW/j85z8/ZQ0825BSjpO11XaXRjMxjZ0SmyW+YhooIYmMJIFjjEqfQSjv0sFmyYwcqO2Q1LSPyMcHQnCwGXqHlAraWHwBVQNoR60qEFuYBj1Dkuaesdspr48vKGjpUSqIQ14RUTYbSzAE/e5o7/exEAxKegZV297YLdlSrX6vbpN8WBniYLPydpVnCZaWGihMF1NmdAETGsP7myQen37DaaLpGVITJKOfjJCE7TUqp3JmjqDPHVuyPRBUkyxef7TRFaZzQMm3TyQc4wuoYOI5edHLhVAhsumJahImbHSBqgP4/kHJ3ALVd1Tosfp/nxvaepVH7tyZKu/U5VD/P9AoOacI1s0ROKaw32k0munJMXu8kpOTefTRR8ctv++++46rQWc7YblqY9jjhfZ4aTRHIgQkmJUkdSxxCyGgNCOE0e/logoYCFlp7DFgMQlykmF7rZKlnp2npOZjUd0GKyvEOEMiO1mwr2FESt5gVHlfsQiElAFY1wmLilTI1EQDwCGfxHycllfnAGzYJ5GoMKaSTMGGfSovLcyeBsmaGYJMl8Q4xYoafTEGv2Hcvonro2nOPvyBaE/xWCpbJLnJ0NQT/xjN3cpzG2/astcNWUlKsTQWGUlQ3SaZkaMUDiXKI242qQmKeO+IIZ96ph0WFcY75FVFnQWwv0kJhGytVmHPLb1K1GNpmcBiQnu6NJqzhGM2vF555RWcTifnnnsuoDxgv/jFL5gzZw4//elPSUlJmbJGnk2E808icvK6gLJGMyHBkKQkQw2GitJVPZzRkxV2C5xXPIi9dTeh/ZUAODPLmF00n00NCTitgkGv8ix5JzCCQjGKKKcnKlXCihxBcaYEBAnW+PW+QBlTFiOR2fKJahulJx7fYMztk3xcJSPvkLIsJQAw9jqlhA8OSS49R7V/KslyiSghgtEkO47fo6c5ffH4ZCSv0mYGg0FNRgz54u8z5IOAnDj81mRQP2tmKq+TDKl8L19APftuH+SnjQjjjN13RpZkT10It9eIL6iUEN0+yHapcOLtE4Qp9gxKnHaVT7azTlKSqUpTgFJBtVugsRuQEqtFTPlEh0ajmd4c8yfvm9/8Jn19qjrgrl27uPPOO/nkJz9JVVUVd9xxx5Q1EKCxsZEvfvGLpKWl4XA4WLhwIVu2bImsl1Jy7733kpubi91uZ926dezZsyfqGF6vl6997Wukp6eTkJDAFVdcQUNDw9hTnXIihteoj4r2eGk08RnyqhCfug442CxZXhYdTnhe8SDWnX8iVLcX/D7107iP0JY/sSBzkB11khVlqijrkRL+w+tNRijPUrLTO2olmw5JjEIl0/cMMmHRYZdDMOQdUTWbkRN74GUzc9yKhv5AtFGX7FDFYWMRDm2carJc8dURFxRNjYCH5vTCF5A0dUve2iv5y3bJqzuVl8vjkwghJ3zukx0qbC83Jf5zs7BIeaf2NcL7B5Rx1TsEh1uhtUd5wz44KFk7G/JTQhH14GyX5ILyQSw7/8TC9C68QZXTFZ4kaelV3+OJ1D5tFkFphmDQoxQLXXYRyeEMDAtntfZKCjPQRpdGcxZyzIZXdXU1c+bMAeCPf/wjl19+Offffz+PPfYYL7/88pQ1sLu7mzVr1mA2m3n55ZfZu3cv//Ef/xFVlPnBBx/kxz/+MY8++iibN28mOzub9evX098/Ekdw++2388ILL/Dcc8+xceNGBgYGuPzyywkGJ5iaPgX4h2ffjKM8XhqNJj69Q0RyOVp7YV+jZHaeYNUMwYVzwN5TDd6h8Tt6h7B0HibRKnn/kKQoQxUujefxSU8EkKyqECwuFtgtcKhFzdj7g0py2m6B6vb4xlSCVYUd+YOq/k9nv/JKzS+IVnlLdcbO+QiFVHHlIa8kEJzEjMyYZhxpEmciT92xkmAVXDBX1WoKY7eosCuXferPp5neSClp6YH3DozkYFlM4EoQNPXA3gYozxYxv30GoURpGrtU3lRJxvhtitIhJFU4bfegyt/cWiPZVqPUNZU0vGTIB1ZvNwuDW7istIPLSjtZKrZj2/4i9HVgOPQBxsD4ONk9DaqYeiyEgPwUFdKbniTISxEglEIiKA9296DyqlmnQDBHo9GcfhxzqKHFYmFoSA1mXn/9da6//noAUlNTI56wqeCBBx6goKCAxx9/PLJstGqilJKHH36Yf/mXf+Gzn/0sAE8++SRZWVk8++yz3HLLLfT29vKrX/2Kp556iosvvhiAp59+moKCAl5//XUuvfTSKWvv8TI21BC0x0ujmYiWnugO0ueGLcPqg/NyvDhbq+Pua+yoJjtvJm39VnbUShwWNVD7uCo6cT7RpvK/Nh2S+IMqb2P1DBW2F8bjVzWADrVAlktJSx9oGpGvz0hSBVI3H1brqtrVvvub4OL5ksJ0JXFtMirPWigE/W6J2ahm0d3eEL6hIUKBIAEMNPjs5KQacdri54eEi8/2Dtud/qDypHni1DNzOWIv9weUtHdbnwrtzExShudkvVVJdsGamSqfLTTsMQgLD2jOLtw+2FE70m+sZqUY+tHhkTp7A17lud5dP1J8ONEG8woF+xpV6OzeBqVSesEcVZohGFKqg4l2eHuvOn5eKtR3SoZGeX1tZhj0qOOFupow1O/GVL97XDtlfydJFh8QPRPT1gfFmYK8FKlCBocxGpRqafeQZGv1SG08uwUWFauSE4HhnM7ybIFJ17DTaM5KjtnwOvfcc7njjjtYs2YNH330Eb/73e8AOHjwIPn5+VPWwP/7v//j0ksv5W//9m955513yMvL49Zbb+Xmm28GlOetpaWFSy65JLKP1Wpl7dq1vP/++9xyyy1s2bIFv98ftU1ubi7z5s3j/fffj2l4eb1evN6Rt/VUGpMTEY43N2lxDc1ZyLH0O/uEOUkGME7wmjOaSHEqI8LrhwSbmrVeUqJm3PvdyhgJhGDzYWVEZSapIsh7GqLrUtktSob9cKtkXyNkupQcvNmo9u8ZVEVXl5Yq6fbmbpWEf06xCkvqC0GeYxC62wh2NiNticiUIvb1OpiTHYC2WqzVW8HnBqMZZ/5sBixzEMKB0xb78qxmwbIyeHuPGvQdbpXMzRcRw3Q0pZmxawh5fUFq2mFn/eiBopLKXlCgjMLJYDULXaNomnIyv3eBYLThXx7OOxy1rKUHBr2SxSXqmQlJFZ7TNRhdW6umHdKcUJQhqGtXXq2V5USOlZs8/lkf9KowxV63RBomeCCFGC6TPp7NhyUXzw0xO1fQPSQA9Q4JScnmw9Hbun3wYaWSuH9zj5qcMQilNmo8QfX5NBrN9OWYQw0fffRRTCYT//M//8PPfvYz8vKU7urLL7/MZZddNmUNrKqq4mc/+xkVFRX89a9/5Stf+Qq33XYbv/nNbwBoaWkBICsrK2q/rKysyLqWlhYsFss4wY/R24zlBz/4AS6XK/JTUFAwZdcUj5YeJflsEOrFDFpcQ3N2cSz9Lm+CXA9hMhPKnxt3fSB3Hoc7LczKFSwtExSkQXuvZOMBidMq8QZUMdREq+S8WYIL5wpSnKpw8uhcKbsFDAYlnZ47/Jpp64WuAUmKU0QGh4tK1P9n5grWzxcsKlaKiFuqIcPcR2DzSwR2voVs3I/h8GYsW/7InIQWRHcj4sB7yugCCPoRtTtJrN/E4ICX4ATSgMkOWL9ASWObjGpweN4sQUqCer8kWFWu2uw8gWXULLwMBgn1dzEw4BtjdClq29Xsv+b052R+7wxjRh2uOHmHs3IFdZ2SN3ZJ3twteX23pKpNecJsZuVhWlEmMBokG/ZKqtvBYZaYxUi87Ng6mEaD8orlpiiDKOjKidtOkVFEty/2jIbZqOrh2bf+D3l9OyDgoXtQhUnGIhiCxm7JmpmC5ARVsNwzgZCPRqM5czlmw6uwsJA//elP7Nixg5tuuimy/KGHHuInP/nJlDQOIBQKsXjxYu6//34WLVrELbfcws0338zPfvazqO3GhtpIKY8ozzrRNvfccw+9vb2Rn/r6+uO7kEnQM6Q+DIuKo69He7w0ZwvH0u+CUnJO0fh+nJ4IOSmCLpEB6YXjd0wroMecSUOXKrT6UaUKEUpxqmN5ApCTrIykN/fCa7sk7f3KCx0OIwKVj7W0VLCrTtLvHhHWEMP5KKGQxGBQRo3RILCYVS5ZRz8cbpOUZwsunOnDePC98bloUiJ3voHRFGdmvr2GBINnQkl6IQROm6AiWwldtPep681JESwvE1RkC2o7lEcs6tR9Hfiqd3G4M75X4ECTqpekOb05md87q0nVswoz9vtmNsLiEhWOajNFe2F7BmFrtWRlhcobtFokVW0jk5OzM9yYu2tJHhbnaO+TkXMJYHm5CvnbfFiyolxQ228nNHPN+EbaEqBsGSlJZhxjPOpGg+rv2+sMBCpWI6u2kmnqJcEW7Y0bS98Q1LRLdtersEhvnHBfjUZzZnPMoYajcbvd+P3Rb5GkpKSpODQ5OTkREY8ws2fP5o9//CMA2dnZgPJq5eSMzF61tbVFvGDZ2dn4fD66u7ujvF5tbW2sXr065nmtVitW6xTrKh8Bj09iNYPTNjKI1B4vzdnE0fY7X0CysxZsZsm5MwU9Q0qAIiNJhQr6/OA3OWjNWUNa3jzMbQcRSGTOTLqli03V42e0wwPBviFBRpISAQgbNrvqlEdreZnAaFAepPY++KhSKadlJoHbrzzWy8oEHp9kyCcY8Eg6+yWJdshPFZiMkgSrUlLcWSf5xAwvoe7m2BcZCiL9HrDYwDd+ZCfcfYhE1xHvlTegcmbC7G2IfrN09UPSsNiF9Lrx79mITMnD7Y8/P+cN6DpcZwIn83tnNgkWFavacoNeJfNuMancp8J01T+qWiW9bkmCFRYUCnqHJAeGu8egV2278YBkRvZIEWWnDVJsfti/mWUL83n7kIW6Dlg1Q9DWJ8lyQWuPpGNYc2tbjaQi24zXUYJzZRay+SDSMwDpRZCcTV/IgT8A8wuUxH2fW+KwCBxWJeDTPQjutGQSjWbMzXsx5GfitI3kU47FaVPvijBa0FCjOTs5ZsNrcHCQu+66i9///vd0dnaOWz9VaoFr1qzhwIEDUcsOHjxIUVERACUlJWRnZ/Paa6+xaNEiAHw+H++88w4PPPAAAEuWLMFsNvPaa69x1VVXAdDc3Mzu3bt58MEHp6SdU4HbB5ZYSkd6YKPRxCQYUoqGHf0qJ2R+oWB/IxxskRGFvmwXlGTaebPaRnpSFjOz4eNqlacVGjPdbjGB0aBm1J1WdfxEO3hHFVpt6oambrXfWIGNsiyB2wcV2XCwUTK7QPBujGLFF81TIgEIyEiEUHCMu2ksAT8YYr+uTTbrpAZx8QIADALmFwpsFthRG8JkgLwUC5aMUow9DWTneGnriz0oz0g8sgS/RjMWp02wbo4qZDzkUWIzNe2SjETB+wdH+pPbBx39kjn5grxUSWOXWu4NwKoKgdko6XPDvAIwGwX+gBGzz41t95+5aN4ltHoSaOmRnD9LEAipSZQwQ96wyIcZIVysKF9OR5+ktROGmmBZqcBqlrx3QAlyOKzg9cuo8gwDPgNJFhsi4KN/KEh5lomGLiWI0zs04gEzCMhIGim87LDEzqfUaDRnPsccavitb32LN998k8ceewyr1covf/lL7rvvPnJzcyP5V1PB17/+dTZt2sT9999PZWUlzz77LP/93//NP/zDPwAqjOb222/n/vvv54UXXmD37t3ceOONOBwOrr32WgBcLhc33XQTd955J2+88Qbbtm3ji1/8IvPnz4+oHE4H3P7o+iCh3jZw9+kZZY0mDkYDEWGJ2XmC9w9I2vqiZdFbeqGtT5KepAy0Aa+gzx3bYFherowtkwGae1Th07IsuHAuZMVw4of7ptmojLDOAcnWGsmhZsmMPMG26vEFWq1GdY4ZuYLUBGXYCbMFrHEkBQGRmArewfErLHZC5oQJCz8HgpJBjwpvWlkuImFYYZaUClp6JO/ulxxshr2N8NpuQaV5DsG0YvIS3DHrFhmEuucmo4ico29ISd2PNWg1mtEEQ6rIuc2kDJLcZMmSkmiP7Gj2N0qKM0ZmDhIsklTzIEGPm3kFglBI8PZeSVW3DTKKwedBBP0EfEESh724VlN0iPBopIS+IYnZBKkJatsPKyVmo/Jse/wqD21soXOnJYT0eRBZJRRmGklxjniNy7IEqyoEyQ7ldevsV9dmNKjftaqnRnN2cswer5deeonf/OY3rFu3ji9/+cucd955lJeXU1RUxDPPPMMXvvCFKWngsmXLeOGFF7jnnnv43ve+R0lJCQ8//HDU8b/1rW/hdru59dZb6e7uZsWKFbz66qskJiZGtnnooYcwmUxcddVVuN1uLrroIp544gmMxukzXevxjRRMlX4vgYMfg2Um0unkOGxkjeaMxWISzM1XKmNuH+PylMLUtKu8jMwkpexnMakCqyaD2sdugbn5ArNBDcL2NalaYB19UNuhZrvnFQpy+lWI0ZAPugeVJPWamSrZf2+DpDxLsKpCYjSoAVt2sjICe0cVJl5UIjjQLGnqGlnW2mPjvBmrkLveGNd2mV2GtDkRNifSPcr1ZrJgWHgJb1fbWVmhDKxgSIU/hguzDnlVTkldp7ouu0UZS31uSWWLEt7w+FT9s7EcaDOTW1ZM4oE3uGDWhexoSaClTx03JUGyuMRAgg2GfJK99ZLaDmWImo0wOw+KMyYvN685e/D6JVWtkn1NI4ZQfirMzCXuBEJIqlIIZiMUpEGi0Y3c9x7JiSkM2Jayazgl7XCniaKyZZjyPbxbnxypEwaSRcWCBOuI8ZSZpPrDkBdyU1XeZU27Mghn56lQ5YYuybwC2FE7vk0JVnAEehFmK8HUIlp7VL2wMA1dqjzFmpmCrdWSuQWCRWb1TohXK1Cj0Zz5CCmPbWrS6XSyZ88eioqKyM/P5/nnn2f58uVUV1czf/58BgZiyBSdxvT19eFyuejt7Z2y/LXRSCl5YbOkOEPFuEvvEP6db1NnmUF3QjGfWqLjEjRnH5Ppd71DIfrdgu5Byf6m+Me6eL7gcKukuk0ZBiYBRekhDDKAzx8iaLDR5xFUt0kqcgQfHhovOLGyQtA9oOoI5acJBMoQC4bUsRcXCypbJU3D9X0yk2BugUBKSX2nUjqckSPYVS/HCWKUp/uZ5+okdOgjZH8nWB2EChYgskrwGWy4+90khnoxDHaAPQmPNY3NjQ78IcG5MwV7G1RB2pQEdQ6zEd49IGPmnCwvE7T0SnKSBXsblShILApSQyxyb0R21CPz5xJIKQSbE4vNjNVixOuXbDokY6obzi9Q7TDoZJbTjhPxvQt5BgkN9VPrSWVrnZrzzUiCmTmC3iElUvPOvvjDkXVzwB8UNHSqmnK5yZCWKHD7lHjNwWZVIDnZATNyJB8djn7uXA4lXV/fpQqct/ZIBrxq2eFRfTZMqhPmFQgMQoU4DnqVAdjep7zsK/MHsLYdwJM5C2l18tqu2G3PGy6oPCtPkGDVfUGjOds5Zo9XaWkpNTU1FBUVMWfOHH7/+9+zfPlyXnrpJZKTk6ewiWcH/qCa/YuE9ITCIz6J1LGGGk1ceocgxSGHvTyx+4rdAoEABINQlgVF6RAIKEPNFzSTn+jFlRjEbDSRk6IUCg0GmJEFqU6VXN/QpdTQlpcLPjgoqWxR/wdJz5BkYZFgU2W0QdXWB537VD2vRLukNFMJgMwrEDgsqrhrbYfatrLDTMiQTcGMSzHIICEpMNrsVLepHJPeITsd/XYclmy8fUQKPK+sEHxUKekZNrB6hpR09coKETfRf3eDZN0cgQD8E4Qp+oIGRO4MRMCDCAxhtQmE3YAYjtN0++JLyu9rgoJ0PbuvAekZxL/lr/iLl7G3RX3k0hOhJFPldIWkKqI82iM1mrIsFSY8OhSxtVeJ6iwrU5Mki0tU+KvRCE3d4w2c3iElxjMjW/DeARnxALt9jDO6QIUW9rmVgVecIfD4YdAjmZ0rsJhC+IaMdKcsxGk20jlBWYWmbjh3ltC5kBqNBjgOw+tLX/oSO3bsYO3atdxzzz186lOf4pFHHiEQCPDjH/94Ktt4VhAuKBkxvKQyvAwypPMlNJoJMAhBcDgUyWljVHjRCDNyBDvrVfHiYFCF3u1tUIVPAeo6bSTZJUtKlaFgMSk1tUMtKl/LZFSKaysrVN2gFeUqFCkUArsZitMFvoCqMRQMqVpFfUNwoFkZYvWdSg3xjd0jRZcFMCMH5uWrEKvkBIFRgDPBTNAv6QvYGBj2wAlgaZkg2aHksz1+5dmaXyio75AM+dSxXA6BLwDdA5K23vjvjSHvcNstkJWsanLFIj9NYE7PgdRMEAbEmCJMse51mEBw2KibpOHl9asiuuEJKJtlJGRSc/oiQ0ECdfuQA92EzHaEgFm5qtRCc7fEZg6H7kqWlAo27pfj8pqLMwRv7B7/PHv8KnS4IB0+rISL5imPlMMqKMpQz7jRoHI8K1vU8o8Oy4hyaXaymlCJRZIdXHbYWafEdIRQIZEpTok3YACLg4Bb9fVgMH5fk6h+NrpGnkajOXs5ZsPr61//euT/F1xwAfv37+fjjz+mrKyMc845Z0oadzYRnr22jvF4CaSu46XRTECiDYRBhcutniHYWSdp6VHrLCZldPkCquBxSw+kOcU4KXWAPrdQ8x1CFW8Nz8SDMuqqWlUdrLZeqGxVqolWM8zOFWS5oLJFeZrCpCTAinLljeroV0puoydRJCpPbF6BUkasalO5Z+VZgvxkE0nGAK9XmiLbbj4sSUuEdXNU/pjRoAwfb0ApsB1qkRxuVQPZGTlqm7AH0G5R7QmGRiStDQYwGQWzc6FnUJKTrAyd7kFJc7cyfLJdwzUFjbE/FUdSZjNOMjW1361CFsNeO6NBhYOWZuo8sdMd6fMQbNgPgMFsYUGhoLJFPe9Om5rgcNpVzmNnv+SCuSqcsGs4h7IwXYm/xKO5W4lVGA0qNDg7RfW57lFaNHmp6t0ARHmkDSK24IYAzilS7wD/sFCPSaiJiMpWSX2Hejc4rEpuPmOCaMzkhFHfdY1Gc9YzZa+DwsJCCgtjFCnVTIpwMcWRcIRhw8tg0KqGGs0EmE1KVCI/TeD2qsFa6QxBSKqcjJq2kRwkm1l5n+Kxv0myoEgl04/tdzNyoK5D0jBKFMPrh+21ktl544McuweVXPWc/OECxWNmxW1mqMgWvLV3ZHLF7YNd9YLmHhMzcwQrZ6gaYb6AMnJSHOrf8Oz5oFdSmC54b5QE96BX1ShaN1tgNcGCIkEoBO39EptFqa35g8pAAyXGMStXGW6+gCQzCS6YK7CbJY4j5KQkWFV7YhWDzUkhco6JGPJK3t4rI15/UIPh3fVqwFqSGb/QveY0IRiAtHza3Da21I08q31uaO2VmIwCs0myp16VWyhKh4VFShQnEIwvmgPKE201w4AbBu1KyKJvTM5iYxeYDPL/Z++9gyS7rvv+z32hc0/OOezubAYWi5xJQKRkUjItVdFluWTTlqukEkWbCiWJlqtEu/wjyyxbokWFkmRZVLAkl0uSrWDJAgNyXgC7iw2zcXLO09PxvXd/f5zumemZnk3YBRbY+6naArr79ev3et59fc8953y/dDeWX0dzq9DdoJhdKR+brbUwvrARdIFkl0+PlQd06ZyoH97fr+hvDrg4Xb5/BRzpUUSMgqHBYCjyngKv119/nWeffZaZmRmCoPzOaMoNr4+S/HVphbjU16VsG425aRsMO+HYioIPVlAgEXHJz0tpULYgfSCbM8aJqPQk1cblnxfIinlpgjW9LKWLMyvbg7PGKsXgYOWg7dykCFZMLJa/vpKRbFNvoygZbqa3SQK9ShntuVXY1QJnRzWP71NEgjR2ZhGWp7GmkgR1LahInJBjMb6geWiPWt/P2LwEh6U+rlfOl09EL01rDnRIcFPwNe8MlQeTqawEpx8/ePX7TjQEj+9VPHemvLetOgb39CjcayivWkpTFnRt5tSYpqVW+uEMH06U42I1dJDvuJvjQxtTju4GKTccmtWcGNFUx+CB3VI669iQ9xRdDeI/11ajGCx6YNUVJdvznlzDDUnFd09JKWBPE9uCrhIj87C3XbJcpUWV5bRkrbaWKNcl5LhKOLYEd5uDrs28O6Z5dI8iGdacm1LkPOlhO9SlqNru0W4wGO5gbjjw+spXvsK/+3f/joGBAZqbm8tWJM3q5PVT8CXoWv/utMwELTeE9hQ6n0OFTJe6wbCVbA5QYK9M4lW1EY/YLKQkG/PIgOJSUbGssx4WVjW7WhRTS9L34drS1L+aFTn4lpoNSfTNgYRj7xwcwPZypVgIBtoU0ZBI1seT0LRWPrmriRVNlHdgblUTdiAWpOCdvyNIS9ouAFAW7tFPYsWbyOQtBs9LAGdb0Nso0vkTi1LOVWkiempMyiaBsqCrRMEXIYP7+sWYdieUUlTHNN9zSL7DdA6qYhAPcc2r/ItrO38H2cImnSHDhxLlhHB2H2XVT6wvMDZWSXCz2Sx5JSMB/4O7FQspzUvnJPNVE1PUJURgo7VGXltYk2xqX9NGgOReZYxqLb1YBzpYl58HeOuy5rG9YnxuW7IIGgvL/k6MyNiOh2E5feWeST+A7toCHQ1hdPEeci0LDwaD4c7ihgOv//pf/yv//b//dz73uc/dxMO5c/F8Xd4PUerxisbRqwp/6iJO1/4P5uAMhtuY0UVNbwNkos08d9ouC4IuTctEbm+bBkQQ46VBvd5TCVJS1NcEA61Srji1JLYO5yY3tvGDyobLmynpQCQicHeP4p0hvR5oKaC7UcyKj12SCZymfPV9K44FrVUenH8Nnd4im6YDCm8/g3/0Bxme23BE9gO4MC3lef3NilfP7zxZXEjpigpyJSYWoNB99fNWShELy2T1auQ9EdAoBbfREFRFd1ajDDkb36vhw4uKVcPaxt+5v1nx5qXKf/O3Lmse6Iemalk0GZ3XVEVlTD2/JbM6NKs53KVor9VMLF25tFUpCLSipUaTjMqiRyorhsmuDccnpRezRFOViOm8el5KDsPOzteppcQX0A6FCV1hocJgMBhuOPCyLItHHnnkZh7LHY0XyERrnaKqobIdtLLwF6ZM4GUwVKDgyYTq9eHQtsyTBt64pLmvmAHSmrKgq8SlGXjqoMKxpGm+r0kxs7wh9qC1jNGaGGQK23ua6hOwWNz2YKfijYu6bBuN9KtEXE1ztZQ0zq1qOutZl5PfSkNSEfGz6NmRyhv4HmptgYgb37bSPzQLu5o3SpgrcaW+GYCbXeGcymreuqSZLsaQYRfu6lLUJ6W0rNKxDrRKcGb4cKMsC6X0uny7Yudr07bAtqV8tVQ+21glfYtbve8ATo5qHtmjGF8Udc/qmGSrtS7PgHU1QLagiYYUyYgsyHi+ZLPfuFgedIGUJCul2d0CZycgHtl5oaSrAaIhhW2CLoPBcBWuUXNqOz/1Uz/Fr//6r9/MY7mjKZUarlPKeBVLD4PsDoY8BsMdTleD9FTsJG3u+TJZ6mxQ28rqoiHJUCkFI/Oad0dhPgVrWbivX/HALkVPIzywSyZ0u1sVBzsUj+xR66V6sbCUK65lRbDCUpqBVsXd3Yr22vL45eK0qKU9tldRHVX0NKqKPlf7OxRjCxoV+Oy0yg6gClmcChkprcWUval65++tOqpor9t5othZv8ne4j2SzmmeO7MRdIEEr69f1CynFR8/oLZlK/qaREbclK5/+NFa41iaB/v1VTOY/c2K48PlvY+1ccX8auXttZaxHw9DxBGrh71tin3tYizeViuqhh21ipAtWeHV7IYhstaa+VTlfU8vQ0edor8ZUhnNIwNq2/HXxGB/u8IxQZfBYLgGbvhn9Wd/9mf51Kc+RX9/P/v378d1y381//zP//w9H9ydhLcl8NKljFfxXh7kdugYNhjucBJhWL1CyRzIOIqH4P5dssqdSvt0JtO46XnwCgTJRlI6yrm1EDMrEjzFQ9KQf6RHyg9fu7AxE7SUlA3uadXkCqIq2FUPT+wXcYDhotx0a42Yp751Wcr6Cr4EHNPLmnOTkvU50iMKjBOLIiffWqOYXNIMzcLe+hCEY5CrvPASJBpIz1Q+Z99X7G6F2ZXtvkg1cUDJcXQ3bM+6hV040HHzJpPLaemDqcSJEREBeeqgmNR6vgTEEdf0yHwU0FqUAF8chI8N+Dy+z0Uh5X2FClmvqii8u7Z1H1f+DF+LpPzwrObVTeNUKVkUiboaS2kyeUU0pEllxQ/P86GtFh4dkGCvUj+kF0BnvSJka5TSPHVQsbAG2bymNiHee/GIuU4NBsO1ccOB1xe+8AW++93v8rGPfYz6+nqzKvke2Z7x0qA2VteCXBatjayywbAVpcC1RHo8V6EUSSkRu/j2qQ3vrQNtEFqdwhp8AQAbqGvdxe7m+5hZidBZL+WCiYjs8/IWg+FAS3nSk/sVb1yS1fnqmOKVc1sUBGfE2+v+fjGGdR1ZcS+VTOUK8Op5zScOi79YriCTzLZa6K5XjC5H6Ol/AOv0d7efV30bi16sYulTQxKmVjSzK/D4PsXZCc3MspRVdTdAb5PiO8Xv41CX4v5+yfgVPBHd6G5UJG7iZHJudeeZcyorCf54RF1Tn5jhw0U6B8+dkWutgCP/9TVHesTMeCuVSkszebGJWN0hq91WAwtrcH6q/Hmt4dglzRP7FNEwWCrgxAgsrG1c25dmNkQ9XhrcvkhhW9IX+uhexYVJjR9omqoUS2loTIJjPLoMBsN1cMO3jD/4gz/gz/7sz/jUpz51M4/njmVrxgvtQ7EuHorFRvkshKMfxOEZDLctBR+mVzQHOiWztJW9bRuGxyDBzlvDFodau+lpGoOZywDoyQvUJJupje9BIQHSrmbFucmdg4aJRekBmViU/VZaMc8VJPhqrZVyRdsql28/0qMYmdecm9iY9DUk4UgvzKUUfriNvoNP41x6XV50Qli1LVh1LVQ7BWLhcFk2qSoKR3s0L5xTpHMS2D06AKlGkd1PZUSwYF+7lDn6gZxHNCST25kVkbq/mUhGoPL36NobmX3DR4+FNfl9a6+FpfSGuExnvZTuDc+JyEUyIqWllhJ10ZIJOsj4PdipeO283nYV9TRKL9bF6Z2PYWhWBDqqopKt2krBh+HZ7T2XLTUiCFPKxE4uSqmwUuINtrsFXEuEewwGg+FauOHAq66ujv7+/pt5LHc0BZ9yrxodAGr9dq6x0Nk1lAm8DIYyltbEX8dRsrJ9elyznJaej73tiuW0GB9v5fS0S3vPIdxi4AVgj55gd38ngY7h2lCbEDGNnVjLwkCbCHxMLe8coE0uiq+VY4uKYikILE3szo6Xbz+3Cq+c09zXr8jmw6RVK7V3fw8sT6ODAKuqnmDqMuHpV3nywFOkrQTpjE8iFBDJzmGfOs0T3feypuLkCWPbDrVxmF6S4M+xFafG5HsKOSJBXxPfyEBcrbTremmq2lmYYE8rRIyAxkeW1Yz80XubJKNUYrTot9dRJ9efY8HL5zS1Mbi7V7G4tiFQk8rC8Jzmif2SvV1ISWZsT6v0bS2tQSa/80WbyYsAzvD8zsc5uSRB1XDxXtFaC4e7FN9+Vx5bSrLliQg8f1ZTn5BS3dq4ImF+lg0GwzVyw4HXl7/8ZX7pl36J3/u93yMWi93MY7oj2dbjFWjJeBUfB1jo3BrQ8EEcnsFw25LOa+oTinROc35KUxsXVcKwqwnZ0uNUqZ/ED6CgQmzuTtW5NGFHc35Oc1c3WMj+ZreouZdoSBZFIdSVRQNsS1TRPF9W7BuSEhgOtIn5ayVSRV+stbUc9d4FvAuvbRw7YLfvxunej5Oawh4dJBkUJCseyIk6i39Nte1iNXXh1j+Ksh0SLbJSv9k/Ke/B4CQ0V2sOdCiW1jRecHNX8aMheGyvTLw3qym218nfyjIpr48stQlFPKxZzUrO07WhoUpem1uRDNPwnPRo+YFmLgXHh6WMd3oZppdEtKanUVRHE2E41KnIFOD4kOy3r1kM0SsploK8ls7DlVoWLUt6Hx/crbAtiIU0qYwsQkRcuX8c7lK8OyalxXvbJXs3H9U0VmlCzg1rlRkMhjuIGw68fvVXf5WLFy/S3NxMT0/PNnGNt9566z0f3J2E52+Vk/dBqU2lhhZ6hwZ7g+FORWtNVVRUDaMhxeCk5t4+RSoL745CztM0JOGBXYrzU5rp5fL326o86FHVjVQnXA4mFI4lctR72yR420rIEZnrC1MiUJEtiGR9JXobxbz5xAjUJ+Fw0R/LDyoLDJRI56A7top667Vtr/nj53EOPYmfbEKNnkZnK9RQ+QXwvfVavkxe887w9mOMuHI8zdVibHt6XHNfn8b2MuhcGp1ZQ0XjqHD8hrLutqVoSGo+cZdiNSPBXnVMPjfsmqDro0x1VAJvrxi4REOSKdKI8EW2IAIr8bAYfyciEkBl85ItS4QhEZVxsppVXJjWdDXAi2c3ruOROXhwl2JycXspomOLJ9ir5zUP7d7ZvqGnUUzDSyWOTx9SBFoyW33Nal1MIxaCgT2SMc4WZNwEgbmGDQbDtXHDgddnPvOZm3gYBi8Ae7MsdBAAGxkv7YSgsMNynsFwh+IFspI9taTZ26Y42KkYnddl/SFTSzLRe2i3YiWzYZ5cH9e4y8UaP9tBt+8j33mElZxD1IWzU6Is2Fkv0vKnxvR6L1V9AvZ1KPKe5vw0tNUpqiKSwRnfIllfE4O2WkUqq3l0r1hE5D0pTwy7kg3b6j9Woj7hYw2d3vH8/ZFTTHe30dA8gHX5zYrb2J37UJbcXAp+ubqgbcGDu+T/R+bh4rSmu0HTVmPh5fP4b/0dOrW4vr1K1OLe8z1Y0eSOx7QTliU9ZZXk8w0fXWJhxb19co2/O6aZ3LicGJ7VtNXAJw4pvABmlmV8tlTD6QnI5uBon3jkTS1qGqsV1TG2LaB4vpQiPrpX8fYm4/LauAR7Myuae/sl6OtplHG9mWQEWmoUIUfuJW21MLss/nJHehSnxjVj83CwU1MVgRcHN+Tu64zAhsFguA5u+HbxS7/0S9e03Z/8yZ/wAz/wA8Tj8Rv9qI88Wmv8YKu4hkZZakNO3nbRngm8DIbN2Eoma621ikxOUx1VnKzgN6w1nBnX9DVJABULwX2dWay33gEnhHfk+zk5m2TsXUXIEcW10uRsdB5WMhLYhR3pR1pa06Dh7OSGUasfwN428f0amhGhjO4GRVVM1NhsCy7PwOXZjTX5/mbJhl2oIAwQdiEZCrByKXb0Os5lCPyATF0/8dmLsClIAqChm2Wrlipf49jbPYie2Ks5PgLzqY0XhmYVvY0BjU4aa8v+dGqRwvFnCd3zPahQZKejMhjKSEYV4wvlQVeJiSXoqJfslmNDa62i4Gkak1Dfqjg7qcnkoC4ByagoCfpbmgUtJUqcgxOa3S1S/quUiN0spzVRV0Rm9rcr6hPiwTe+IGWvLdWKsCs9lUf7FDUxGGhVHLus6W5UvDgowh5j85oz43B/v0IXoy6lZFvnauZkBoPBUOSWr9P82I/9GA888AB9fX23+qM+tJQa7cvl5H1QFqpUOGGZjJfBsBXLUvQ1wXdPa/qbIeLu3GC/uAZ3d0PNgJQL2crBP/JpCEV5+aLNclomT601MDZfvp/lNOuKicmolC7m8lJqVDIw1hreGdIMtIpgxOg8nB6XFXzLkpXznFe+30vT0lOSyWvGN01KoyF4ZI9iatWmqbYDa3GLTnYRXdPCfDbEO5M2jw18gkR2GjV1Dm3ZeC37maeONy5E+ORhSNjiT9ZaI0ICbbUi8z6fkhtPXUI8xCxLetrWVJKkG4ZCuQGXXp5B5zMm8DJcM9l8sE3qfTMXZ0QdNFdQvHZB88gALK4pvnt6Y7zMp2TR4om9CmWJBPxa8dLsqBMBnZkVAE1TtYzl6WWxVHh0QFQ1q6Lwynnxy2upllLXi9N6XaZ+eU1z/y7Fs6elxHAtJ5+R9yRTu7ZpKCQjcG+/lEYaDAbDtXLLAy99s+WxPoIUKgVe6GKPV/GR46C9q7jEGgx3GH4gQhD72kXSvat+Z9lyBYQtj5rCPAUvxuBcmMvzSR4ZUCynN95jF3u7NmMp2NUCdXHxmnItje8o7u4G15FV9bCj2NemCIfg+JDP4eYMu6Mp8D2CSBWXlqL0NblML+v10kINvHpB8+R+6G8R+XfXEVPoty5r5lOKT+zpIzxyArZmvJWF13mY4Qs2fgDLfpyhfC+NXZ2A4tKszeyqbJr3IJ3TvDQovl3LGc3upoBjwxaOLb01KxmZzPqBKLop20b13oM+98r2L9O7gtSjwbCJbEEzt7qxwFgJz4eVNLiO5qFdsJZVnBzZGJNhF+5py9AYyaDSaXQozqN9UbQdxs6vQjjG6JLD04fEIH0hpZlYlIzy4S5FwYOeoi6VUjIeRiooHNqW+PPlPenrKpmmL6Q01TEJvOIR+ORhKUuMhEymy2AwXB+mMvk2oKTyVSauEQQSeJUeWiF0IfV+H5rBcFuT98DzJWN0qEsRc+HkaOVt22sDnJG38EbfRSnFQPt+mnsOs5wuF4uYT0FXg2K6KA/fVS/qg+cmNW8NSTlUV70Ia8wsa5prpGerKibBzUra5/76aezj3xFxCwAUA50HWfUP0V4XZmRTg7/WIjc/syLmyzUx2fd8SvrLMipO7L5PE5x9Bb04KXtL1qP2PsxbkwniYTjUKdksjWJo3iHQ0lc20AYraY8qu0CQy/NAa8BaLsyRnti64MGRHpHoXtqkzXFhSrJ+H9u3B+f8q9v15V3TqGW4NqaXxIC8uVqyzpXY1w6xkIy58UWxH9jbDmfGxRj9yd4U4dPPoNeW1pdVQlUN5AaeYi0IE9I2U0sijgEilHF3j+LsuGamqGra3SgBXEctjC3KGAs7pXJE2Wd1TER47u0TWflSsBh2pZe0Jia2L0YQxmAw3Cgm8LoNqFhqqIulhiVVQ8sBk/EyGLYRaPG9mlzUPLZPvHiOD0tJXVO1QmtZsd7XpgjWurBnLkEujRo7RU00iVO/r2x/y2nJOMXDUoq0p01KnkrjNO/B2QkpYzrQIY37nXWKXEFj29AeT2O/8fdbghWNGj1JMllHXaKvLPACkdwempXPkIAO7t+lmFvRvHweHKuagZaP07Enh2PBmh9ifDXMkT6wU3NoN8GboxFmVkTW/kCnoimeJ6bXqFs6QzCVQtU0E6+qJzzyKl73UXKqhp56jR84ZUFXiWwBLs5Y7O06iB4+uf681dJn/AQN10S2oDkzLqV8A61qvRS4v1l6H9GiDjq/qnn1/MZ4OYUohd7drXCDDJHh1ym07UM7EezVadTkOViZI3LxBYJ9n+TZMxu/o64NnfVi01DKLOc9OD0G00nNvb2KniaYXJIy4K4GRTIC+QI4lizgXJjSZUFiU5ViZE7z+D5lgi6DwfCeMIHXbUDFUsOij866qqHtir6uwWBYJ+yAa2se3R0QYHF5FrrqNZ88rLg8K75eClntzhQsXp9u5qHD/wD3nb+CQg41fJxEYw+uHS2TdX9rSHNfnyIakoljpTKpxTUJToZnYXBC8/AeRdTVONOXd3QgtobfoWZvG7DRGBJxZRU95MDBTkUiLD0oE4uipAYi3HFiIsSJiRA9jbC7RSTas3lN3mqgylZURaXH5f5ditRantDiEMHgi0Cx+HJuDN8N4x5+Ev3ud6g6+n2EmxK8PbJzOfjoAvT1H8AdPgnKwmrfjdN/BOUYx2PD1QmCjb6ot4Y0D+4GrRUnRzWnxuT5qigc6FA0VWtmNqkVDs+JwXhdxGZSPczgXIRcARoTney75yChiy+hbIeROY3nbwRD3Y1i8VBJKXR+VY7njYuanCfPjS9owq74zC2m4Njl8vFwT6/CtjQfO6BIREzQZTAY3hsm8LoNqJTx0joAy1pXIdOWizbiGgZDGZalqI54pHNQyGfZVeOjrQjPnbXLzFRPj0EyojnQqXhzIs4D3fegsisE4TiBVtzXr3jzkvR2AOQKMnk71KWYWto5MJle1tQlREL+9QuaJw8orPTCjiqEOpNCBxuvVsfggX6FH8ADu+DtIU06Dw/tlqxdJYZnxUy2qRpG56S3zbI0vY3wybsUQzOa7kQO69hL299cyOFfOo617zHSvkvY8VFKsZNZsqUAN0rooc+A46JCUZTjVtwWpOcuk4eFFOQKmvqk9MRFTJbgjsQumhIvpMTGwA8Ur5wvX8hYyUif4yMDivnV8oCp4GlOTzkMz21cc6OLNuNLcZ7sf5RoaozplfJrqz6huDi185gdW9DUJiiznMgVxLT57m6Kxs2aiKOoS1IsOS4apRsMBsN75JZbrXd3d28zV75RvvrVr6KU4otf/OL6c1prvvzlL9PW1kY0GuXJJ5/k1KlTZe/L5XJ84QtfoKGhgXg8zg/8wA8wNjZ2U47pZlD6odmmarg542U54OWNWInBsIlAa5QOcCyNpSzOL8a4NFcedJVYzcpqd2udxVrDAG/Z9/FS+gCDsxFcW/ys7utXHO5SPLZXcXePNOLbV7hL2lYxOY1krvMFoKZtx+1Vso5k3OaRAcXHDhRFLbKwnBFFt8NdsLdVRHUe2i2Kjds+X0k51cuDmgvT0nuSykpv22vnJdixUzM7Zt2CxSmybpJvn48yOOPS17RzUNRRL6qNVlU9VqzqykGXLxmL/3dc89oFzTvD8O13pYQskzf3rTuRsKs41Cn/31QtQUyl7LHWYsHQWb/xXDICVTHF2ML26zPQ8PZkDB2v3aZkqvU1jNkKKyOzKzIGo66mo14xs6r59ruad0fhuTOalKn0NxgMN4GbHnhNTk7ykz/5k+uP3333XTo7O9/zft944w1++7d/m8OHD5c9/7WvfY1f/uVf5td+7dd44403aGlp4Xu+53tYXV1d3+aLX/wif/EXf8Gf/umf8uKLL5JKpfj0pz+N719BZul9pPRDVGYFUsx4rfd42Y48F9wex2ww3A5YShFoxVzK4vmLISIhq6JXUInJRU0yAs+eUUwsKZbT0vj/wllZ1c57ol6mlMjBvzuq6WzYeX+tNYrZTeVRng/pRDvsUIoX9N7LyckwriWCGqXA5M1LmhcHNamsYi2n+dZJeT5XQEoYN+2urRYuz2yUSm1mKS0LOZa+8n3CUZqHdkNzjSLsKFprtm+TjMr5uc61ZasyBXjpnGaLxRKzK3B+Um/zXjLcGcTC8Ogezd42yXztxMIaVEXFY+vRAUV/i2JuVXN/v+Ku7u0edItr4LuJbQsH8ylNd+POn9NcrZhbrfyaL/Z8fOuk3maEfnZc4/nmGjYYDO+NGwq8Tp8+za//+q/z27/92ywtLQEwNzfHT/3UT9HX18d3vvOdm3mMpFIp/uk//af8zu/8DrW1tevPa635+te/zi/+4i/ygz/4gxw8eJDf//3fJ51O88d//McALC8v87u/+7v8l//yX3j66ac5cuQIf/RHf8TJkyf51re+dVOP80bxiubJSm36AQk0Sm3JeMF2SWmD4Q7G8wMCZXNiTG5lgRbPrJ2wLJhe3v58oOHSjCYZVbw7qllJw6kxKeNrrlYkK2hJ9DTCUlqvq5IqxFz5tbEY3l2fQiU27lWEIlgHn+TCWh0J1yOhUrRHU9zVllsvYQo0vH5R01glk0wNjC/Cm5c0d3dv3BvaaxVjWyaFmxmd16jqph1fV/EaPBUiCBSvnNN857SmpUZxb5+ipUYU5e7qlsxfPAyOfW2B1/Tyjkk2Ls5IOZfhzqPgK9byivEFyhYQthJ1pV+zs17x0jnNO0OSbXrlvGZ8QfPArgqZLydCJq/Y3SKPO2o1+xoy7G7WFf219rSKd12lNYB4WMbwQqrydbycpmLfmMFgMFwP193j9dd//df80A/9EIWC/Ip+7Wtf43d+53f47Gc/y8GDB/lf/+t/8elPf/qmHuTnP/95PvWpT/H000/zH//jf1x//vLly0xNTfGJT3xi/blwOMwTTzzByy+/zI/92I9x7NgxCoVC2TZtbW0cPHiQl19+mU9+8pMVPzOXy5HLbdQWrKys3NRz2oznVyiN0D5grft4BUr+VLqQQ4Vjt+xYDIYPkusedxpynlqfEE0uysRtsy/XZnobpbG/Et0NipcHNYe7FecnN7Z546LmSI9Ixk8vaxwL2urE9+r02MZ2e9qkUX8lo3h2pIb93d9LfSQHQUCWMHY4Snd0jfDIm+jBIWJa013TRHv/QxybrmF6VW4C44ualhoJ+gAyeSkn7G2CthpF2BW561QWzk1KT9hmlIKFfJS61gHU5OC2F619j7Cmo7x+Ua8Lirw9pImGimIGcWhIalxHEb0On6J0budsgOfvHJQZPnhu1e9d3tNcmtZcmhG7lPt3KUbnK18I/c3SR/XCWb3NiW9uFWriMi5KvVnN1ZrxRUV9EnIefP+hHNb8EMGbb+OieezA9zCvaxlbsnEdsVdQaEYr+HeBKIEmIvDC2cqvJyJXLmE0GAyGa+G6byP/3//3//HjP/7jrKys8J//83/m0qVL/PiP/zh/9md/xne/+92bHnT96Z/+KW+99RZf/epXt702NTUFQHNzc9nzzc3N669NTU0RCoXKMmVbt6nEV7/6Vaqrq9f/3YxyyZ3wAs3WRWUdaLDkhwIAyy5ubJaNDR9drnfcKVWeKV5ckwlSbXz7ts3V8lp6S6+GbUmWZy0vWaeou6HEBiJF/doFUUh0in5AlgVTSxrbElW2e/sU3Q2KsxPynkwejo1F+PsL1fz9pVqevxQjaWcInfgb9CbVQ700g/3WX3G0ZZWBVikrbK9V7GqRkqsS86uatho5ju+cghcHNRenNff0Kqq2ZOO6GhQFFWah6R78fU9K5i0UQTV2oe77h8wE9WQLlKk4lo758gy8NSSiJY4FmbwmV7i2iKmpeucgLRkF276m3Rg+AG7V712uAJdm5P+9YMOCYeuVsqdFjImX0jvZn8PQbMkgXRRA97dbtNYqggDaqgKsidMEZ16GfAbyWZy3/4qW8/+He+OXGWiRBZSXz4k0/KEutR5INVbB43sV1VGNQpeN/c3sa1fXnP01GAyGnbjuwOvMmTN8/vOfJ5FI8K//9b/Gsiy+/vWv8/jjj9/0gxsdHeXf/Jt/wx/90R8RiVSoGyhSVqKHlCBufW4rV9vmS1/6EsvLy+v/Rkd3cGW9CfiVMl6BV/TxKj5UMmvRvgm8DB9drnfcBcVG+tCm3P2bFzW7WhT39ErpXGutBEZ3datiSa9s59hisnp/v6KzXq33b+S8yiVRqSyMzMFSWnFhUtPXBB/bL+/Pe5p0bmPfW2mrBRbGIZfe/qIOcEbfJuF6vHxOer1eOSciGQc7ZYcRV8r1vE2lTqtZCcRK25Q+J52DC9OanIqyWtVHcPf3Yd//GbyBx8mG6ljz7CuW/WktwearF6TX7IWzmonFqwdgVVERRKjE3d3KKBvextyq37uVTPnji9OwkhEFw7u6FUd7FY8OKCwLXAuyVxBh8XwxMt7fDk/sU0wsab57SvPSOY0qpAkun9j2Hr22jD79HEr76z1ixy5rRuc0/c1yj6hLyJhP5SRzfk+PKvs9ti25f+x0bRsMBsP1cN2lhisrK9TU1MibHYdoNMqePXtu9nEBcOzYMWZmZjh69Oj6c77v8/zzz/Nrv/ZrDA5KGc3U1BStra3r28zMzKxnwVpaWsjn8ywuLpZlvWZmZnj44Yd3/OxwOEw4HL7Zp1QRL6jQlxL4YNsVerxM4GX46HK9486yxLj4/n7pC9FaxtMbF0VE495+EbE4NSZ9UlNLmsNdipMj0jNyekyMUh1bJleguTwjgdvJCv5WTjHDdXJESpcCLWV6i2vQUSdB0Nb3WQr2tQWo88M7rubrhUlCzXlKt+SCL2WMd3UrntwHtq1YSEEqq0llN95X8CXQ6m+GuoSUQ54Yke/h2GVN2IFHB8Kcm4K+Zsmg18UV2QrCHCVCDqxmNkq6sgV4aVCzv116ZHYS24iGFI/tg5MjmrEFCeDiYQlu6xM7f57hg+dW/d451vYrfnRe+hBjITjap4rCNjA2r7mrR3FuByn46pioebqOjOdSKS6AE+REfKoSWuPkV+lvruHMuDy1lIalol2Da8t9IhmRXdQlNU8dVLI4ocRjLxoS3zyDwWB4r9yQj9fp06fXy/S01gwODrK2tla2zVb1wRvhqaee4uTJk2XP/Yt/8S/Yu3cvP//zP09fXx8tLS0888wzHDlyBIB8Ps9zzz3Hf/pP/wmAo0eP4rouzzzzDJ/97GcBUV589913+drXvvaej/FmsLXHS2sterdqozYnKCUnTeBlMKxjWyXFP80nDinWchvqoLYtzfmzKxuy8Jdn4Z5ezVMH4OykBEwgYzDvQU1MyhW7GiSYubRJlT3iipnq6TExOK6KSe/V/g7FmXHZ14EOTW1cfITSeemX6m1WTC8p4u7OvZkqFKbgby9AODMuwdcbF0Us4GCn4vKMLhMIKXiaPS2i1Lac1uvCHIe7xEOrNJHNFSARUaxlNMqSlf5KKnMDrYqh2e2T39PjUmbpXuFXIx5W3NsHhzolG+nYXFefmOGjRcL1cGwHz5dxOdBUoLMqi+XnUY5LNojgWCG8AFI5iIekHHjz4kKJAx2KVE7EZ7Z53Kkr17H6vqYxqcg16fXSR5Cg6r5+hedpLk5Ln2dVZOfFBYPBYHiv3FDg9dRTT5X5SZX6upRS6yV8N0OqPZlMcvDgwbLn4vE49fX1689/8Ytf5Ctf+Qq7d+9m9+7dfOUrXyEWi/HDP/zDAFRXV/OjP/qj/MzP/Az19fXU1dXxsz/7sxw6dIinn376PR/jzcALtkjJB8XlaMuWHhY0KAuUhTaBl8FQhmNJX0amICvhqawESX3Niq56mF0Rc+GwI1Lxbw/B04cUYwvlk7cTxSzY6Lzm5Iimq0FkrUHG51oOTo5qYo7mvl1ZbO2TDZKcGtU8uFuUCJfSsLym2d0qgZ5jwbkJTUe9hR3fizcxWOEMwGs/xIWF7bVMeU/2ATIZfa1oNDu3Klmte/sV2Ty8MChCGU3FfhXL1pwa1WUmsaPzmtYa2N2iSOXgaK/izITIZmstma4DHZI1m9lBW2ElQ0W1uLK/h61wTD/XHY/28jgjb/NQ/728fEHxeF+GxOhrcO7y+jaJ+nae7H+UZy/FxAbBggd2Kc5OSEZLa7neDnUqQo7mldPwwO7tn7VQiNASr0GvLW17TUWTBE6ElWIw9+iAolBc7Mx7EHN9sr7HxekQyYj0mhmvZIPBcKu47sDr8uXLV9/ofeTnfu7nyGQy/MRP/ASLi4s88MAD/P3f/z3JZHJ9m1/5lV/BcRw++9nPkslkeOqpp/jmN7+JfZt0e29TNfSLgVfx+JQqmrTaDpgeL4OhDGXBSkbx1tBGIJUtSKleVwM8sAu8QPH8WQmsXhyUoGWryp7nwyvnxMT1Ywck4HJtjYOP7WWoDgc0tgdYCyNYb70Llk3NXd9PIhJjJSOqfk1VinQOXjwrCyrN1ZKlsi3N5EqC+r77sC69Uf7BTd2sxDpZmt5+bqXsVQmtYXhW01EHtXHJfs1uCpJG52FiUfPkPsX86vas1eQSdNTB4ISoM+7vgD0tCq2lnEprzd8e3/m7NtVWhmvG9/Ej1azm4B8czGMvTmK190NrLyiFP3WZYOoSMf85DrV9nMCOcHJEM7UsGecHd61LS5GIgu8rHtjNuv1CCQWcnY1Qv+/jOCf+L+Q3pcvcMPZdTzM4G2V4TvZ2aUYjRcXCUwMFzs/KTodmNc3VmH5Eg8Fwy7juwKu7u/tWHMc18+yzz5Y9Vkrx5S9/mS9/+cs7vicSifCNb3yDb3zjG7f24G4Qz9/SzF8KvJREYwqNRoHtmIyXwbAJXchR8EMVJeLjYVHqi4cV3zklr8+tanY1SwATdrd7SwXFHjHP17wzLPvobXLw/QSOpUlGA1Q+DQWRPgvnl4EYazlNY5VM6kIOPLhbMTKvGZmTjNvThxSvDYfYVT9A/71dWItjKL9AUNeJDsd5/Vzl/prOBgmkNrO4Bn1NikiIsqCrhB/AqXFNTyOcLwq3dtQG7KrN4CjxPdvTEuXtYcUr5wGkpyUeUWQLUBXV20QRQIIuIzBguGYcl1xtD2cuKvqTWQpjZ/FLqwuWjd2xF2ffw3hnXqZlV5ZCOMLxEXn58gwMzWju7VespDXHLklGtjYO7XWKu7vFb29fh6h6ZvKwrGpI3v+PiaxNwfIMhUgtuWgDeR1neK780DaPKOWGGF9UFV8zGAyGm811B15f+9rX+MIXvkA0KhrGzz//PA888MB6Y+7q6io///M/z2/8xm/c3CP9CFMyUF6nWKaprPKMl7IdY6BsMGyiENhk8uXS6FURzX0dacLpWay1eezVep7e3cjrozGW0ooDHdIXNdCqOLFJCKMqCg1V0FGreO6Mpq9ZgrZXzpUMVxWWsrmr637a7BDWyHGstQXS+Va6wopMDi4Xe6MGJ0XEg3rNxJJk4LSG83Mu5+dcamL7sSxYviylVA/tVrxyXpPfJHrRWCVmya+cL58KxkPQWa+ZXZbSwkplgVNLcPCQorEKElaa0ORp1IkzkjEPRUj0HsHu7OHYWIQjPRuKbRFXcf8u+O4pvc0s9v5+CfYMhmtB2Q5jK4on+jIU3n4Gnd50oQY+/sgp7N67sBo6CJNlblOwrxQMtIov30pa81hvmkhxPAfpeqyaRur3JXhnRHNyZON98bDF/bvaiVW18+wZURq9t08RDWkyFX466xIws2JRcg5rq1O4FQRBDAaD4WZx3YHXl770JT73uc+tB16f/vSneeedd+jr6wMgnU7zW7/1Wybwug62ysnroDiLLAVegNYKLNvIyRsMmyhoi2BTgBAPwyMdS1JyVJCZVgBE3RCPHP4UQ5kaAPK+yMcf7pKern3titWseHi9Oxbg2ormagm6NhNoeHvYombXPhKTZ/BjNThpyTJtlrSvim70mbXXQ9iBu7vhnWF5fWmTqvxyGoJATJGVgrWsTAhnV+DV87qsJLK9Dva2KS5PaxJRxf4OuMuWTNvFTaWKlhJlwvRajvrF12H60saL+Sx68BXadxWo2X+AUMjCdTZuQDUx+MRh+V5mVyQw7G9WxMNG2c1wfSTCioi/Wh50bcIfPYO7/2ECJ4JVEAGZvW0K15bgSxYOcjjH/nK9hNAGdO89DHKY+dXy63EtB69fkJ7Lo72KV89rzk6I393rF3TZAk0sJD2Nr1+QAZaMQEs1hI0YjMFguIVcd+CltzRGbH1suH62ycmXgqvik5YqrsfZjlE1NBg2YVsiqlEblxK8wy0Z3NPfRhe2LG8X8rhnvkXf3Z/mu+ciPLxHlAHTazIpe3FQkytIieBCStHTKL1UOzE4G+Ge9v3kQ7Xs71C8dkFztFcmbDUxmdC9eVmXlTJ2N4iC2hsXy/fbUgNLGZGhf2KvCFP4WsqLN2/ZWAWd9YpLM6LQdnZCSgJDDuxqgYf2qPVAraseQo6mpTZLcPYSlQguv0NQ1ceFhTgHO/V6UKWUKk6AYXeL3Iasq/giGgyVaKxSeJNL7NhN7eXBdplKh6muEr+3Y5fLs1PtNS537f849vG/XW/MLNR2M3ax8jW5lhOLhTPjmkf3Kp47LWI59/YrPF96Mauico2fHNFEQ7CrRdFWa2TjDQbDreeGVA0NNxcvAHsHVUOQjFeg5bHp8TIYNgg5Yrx6sFPx+kVNtZNFZ1YrbqvTq9hehnQ+wolRmeSNL2hOjGwESH4gvj4RF5bWKu4GgFReofsPML4UYnBCFkZKscn+DsVrFzXeFmHX4TlIRDQHO+HCVClgUlTH4Lkz0hvma5kwruXEF+zhPaJaaCmoS4o5dE+jnGuJvAenx6C1RrO/XXF5VtPfIiv5jzau7nyT9z1cnWNoNs6eFohuaTNTyqgTGt4bGQ+i0eTOG1g2QbSK/FqUrAevXywvtwUYX7KIufXsbepdz9z6WBV2tkHOE6uHsXnN4/sgWxABmflVzcIaNNfA0ppmV4sEWxFXEwldeZ8Gg8FwMzCB1wdMEMgKdVmpoe/LLK4oroEqlhraznpTv8FgAI0i5MLInOaeHkUI/4rN8ZaWaCibl76r1hrFqbGNd4zOa3qbRLq9Ol5eEriZ2jicmw2R82FPm6Imphmd08TDstq+NegqcX4KPrZfyvaCQMr4Lk1r7utTLKc15yYl6AIYW4CxBfHxWklrwq6ip1FxerzyGU4uSZaqPql4aVCT8wD3yqa42nLwAyMoYLhFaEjb1VSFopDfrthidezlzHyCjgZNOqe2BV0lLs079Hfvxy0GXo72sEpqvxWIutL3OTQL1THFm5c2NmytgYIH8Yji2dOaviY42meCLoPB8P5wQ4HXf/tv/41EIgGA53l885vfpKGhARBxDcO14xX7U8rENQJ/3cMLoNT6q2xnx9V8g+FOxPNhellKhzQQOBGUskAH2zdWFoErKhK7WhTHLkn50WamlqC3SbGYCtjbZDEyp7fJzislqoJeIPLTY/OahRT0NCrqkpq13M5hTN6TMX9yVBr/S6bMy2nx2Do7Ub59fUKTjMr78p5kySqJBJRYTothcraYwUvpGDXhGOS2R5CqppmFXLhYlrjzPg2GGyFIrxBxk5yYjPHA0e/Ff/sZdHaTY3djD3Qdojpjc35KX1Ex0w8gUBs68u7kaXY1Psi5me0Xbn0CVrNSlegHktEKuxCyYVerorlKnn/+rFluMBgM7z/X/XPb1dXF7/zO76w/bmlp4Q//8A+3bWO4Nkor4+UZL2+9zBBKqoZGTt5g2IofQEed4tvvaqpi8NjuKKrrEAxvN6PSXYfIaBEFirjSC4IWQY61TYnk1y9oDndbRFyRWU/npNx3alk8ho50KwI0Lw5ueIGtZGBqSXOkW1GXgJ1ySNGQ7KtQXNnPeRBojWVBTOV4rNfn0lIUjaKnOkONWmU6VYVtRQm7bFMa3IrrlGfb3pmI8tjBT2Cf+NuybLmKJlH7Hye/GqGnUd5jygoNN4sgvUr+tb9CPfRPuKtLM70ap/Hopylks+CG8ewoBV9hB4rpJc3koth77UTIAdvf5M81dZ5dXYcJrCouTW9kvlprZVHktaISaEuNlBE+vEcWWLSW39NvvbuxoNLdaHq6DAbD+8d1B15DQ0O34DDuXEoTqXJxDQ+16QlRNQQsY6BsMGzGsTRhB/qbZSxlPIdwy17C0Tj+5Xck0xOOEXQfYSnWjZ93aKrW6yasE0uibLhZsl0hku0nRyWYKj3XWQ8P7RLlwZfObTdgBjg+Ip5d0VDlzNS+NoVji7pae61k1yaWNGtZ8LwQXYk09ySG8d04ZFdxF0cJ6h4kEpYMWciRyeTU0vZ9WwqSUdazXQCrOcWL4zUcPfQPieQWCBVWUck6FoNqXjsXJVuQk6iJwSMDEAubSajhvaEDH39mGHf/I9iLw+hsikjdXoZTMZKRGKdHNfPFxJelND1NcLhLerASESnz3crelgBnZlAehGNYvXeTDlw8X8zOs3lZ6phZ0bx6XqwQbEvUOPMevHFRSoj9QCwiEmHJirXXQeLK1bgGg8FwU7mhApMgCPjmN7/Jn//5nzM0NIRSir6+Pn7oh36IH/mRH0EZBaxrplLGi0oZLyiqGnporc13bDAgk61sQfo12pM5wuk5ggtvENgOzp77IFZNjgjvTMfY12hxcUpTGwfHkmDjwhR07pcV8XOTmsU1Eeo4O6GZWy3/nJF50Gj2tkFDAjq6ZbJoWbCY0pyfkr6SlbR4B50akxJEkM/b3SoZrmxB0Vytaa0VNcUS08uKc1ach/fEGZyAbKGRvqY+mqoVfiBjfnpJc7BTsZKRQKyEUuIFppBANLepV2Ylo/juxTjdDXEG2uDlc9snt0tpOD6subcfXNvcWww3ji7ksOJVFE48u67CGz3aQk2sgWOXNKubrr1Aw6Vp2NMq4+CBXYrjwxtjT4IniEYsnP6jqM59+IEmZ8UAxe7mgMU1i0hIsZDSjM3LIklHnWS+3h3THOpUHOlVDM9qxhbEIHxPq8JS0FQNESMfbzAY3kduSE7++7//+/nbv/1b7rrrLg4dOoTWmjNnzvC5z32OP//zP+d//+//fQsO9aPJeo9XmaqhX5YCU2i0VijHBrQEZo6LwXCn4wWwmlGsrgU4+RH8sy9svLY0A4Dbc5h9LXfx8jm1noUandM8sEvxwqDm+DDc2wdtxQxUdWzDb2srY/Owv10RDsnKeqnEqT4pUvSvX9T4Gk5eFvXBu7ohV5AJ5vCsZnJJ01kvXkUvDW5PmfkBvD0Eu1sUbw9p3hmGuoT4jDmWpjquuDyjeaBfkc6LSls8IseskO0f26d48awuy3xFQ9KDtpaDVLZyGeT4AhzqElVHg+GG8T0K776wHnSpRC3OzHl0R0NZ0LWZSzOyWOEHmgMdEHLkWtVaBG+aIxm849/C77ybS34752bcjbGX0BzoUHTUS9mxUjLWXj6n8YrCMZvHWiYvmeFEGKImw2swGN5nrjvw+uY3v8kLL7zAt7/9bT72sY+Vvfad73yHz3zmM/zBH/wB/+yf/bObdpAfZSr2eHkFKSssolSxrMkuPucXTOBlMAA6EHno/U1peOO1itsEwydxGwewrcT6c+k8vDOs+dh+xWJac35Kc2kGbEsCsh0/D5m4nZ8sf35+Fd4ektX1kC09Y6fGNOML0FanOL1JOTFXkIDR26FfK5WVQKnEQkre44RFEKSzXrJ8ji2lWaMLmuFZ6KhXzBZLrZ7cLwbIazmojSvCrngWddRf+dyu1kNmMFwNncuI2XFNC4VdDzObiZBIhiqWEJbwfIiF4fI0zKUg6mr6mxVLackaH4rPQyTOKO2cnS7/7ZtPiffXY3sV7wxLH2aJkLNh81CiNg7xsCYaNkqGBoPh/ee67zx/8id/wr/9t/92W9AF8PGPf5xf+IVf4H/8j/9xUw7uTqBQsdRwS+AFBKj154zAhsEghBxFxIWQzosZ6xZUTTOqpZ+wytHXpHh0QLGrWV5bXJMgpyGhGJ6DZERKncJXWY7aScI6lYVICEbmNwVZ3vYMUmO1jOkrsbV/bG5Vs5rR3N2tOD8Jr5zXvDQoGa6VNBzoVFyc1uvHsZaD+ZQEaOcmJRhbSkugthMhx2S7DDeBQg6qGljt+xhvTVcTS0SYXFLEQju/xVKQycHlWbkGuxpkhDRXK472Qig9h9f7wLagq4RkclnvHQMJuI72KtJbMrwHOhUxE3QZDIYPiOvOeJ04cYKvfe1rO77+fd/3ffzqr/7qezqoO4nKPV4FVDi2/rAkrqFKGS8TeBkMgGRpehtB57ZMpKqbKOx+jPFUhPlsiJqUpj4JgxOampg05J8dl1LBdF6Cjrt6xHR4X7uiJlbZw6u1Rhr4d2I1IwFdiYakGLWWcG1or1UoNmWyt7BZvTDsivCAbcl+YmFRWhxb0KxmoDquqI1LNmuzmMfSmiabLz+HQMvktD4pGbqt7O9QRK4wOTYYrgUVq8Lre5DjU5H1ktqOOlHc3El0prtRPOv2tctiyrujUipbE4OjfYrL0YNUWy4F/wpjLwt722F2RRYYOuulF3K5OAaiIbirS5GMaK6+9GEwGAy3husOvBYWFmhubt7x9ebmZhYXF9/TQd1JeEX1pc1iGdoroMrENYq9JMXASxtlQ4MBEI87pT20E0HFa9BrS6hYNaldH+e5i9H1AGZiUWEpzX39IqJRHZOgqD4BKCkRPDGs8Xzp/zrcLY83By6NVXCoS/HdUztP/sKOlAXWJ0UZcU+r4jvF7esTsK9dcXJEc1cPHGiHd8e27+Ngh+LCtMax4f5+6fXaXKblWKKceGZcM7moOV1hH/GwIudtP85TY5oHdynGI5qROQnGQg4c6FB01oNlRHsM7xHPipC2I/Q0Kk6MyG9XV6Pi1fOae/u2X88ddZLZmljQxMNSIhsLQ10C9rXD6THN5JLDg7vlt3KncthoSKwhmqtEkTRXkHFQG5PPCDni5RV2TbbLYDB8cFx34OX7Po6z89ts28bzdrCfN2yj4G/p7yqJZ9ibAi9AozZ6vCqUVBkMdyIF3yIILNKFEHWHPob35t/g9d7Hq6PRbRO0QEsf1j29Elw0RiXbpbWiJg5HeyHnKZbTsJaVZv+8D/mCNOMvpCRj1lEPl2e2H0vElb6rB3Yr5ldlpX18UfPxg4qCJ43+SolvUCYHbXVQFZN9ruWgOga7mhWjC9LXsqdVygS39sZ4gUxGI255dq2Ea0M8siWLXkTEOzQfOyAiIb4WxcVoCKOUargpLOZDFJQmEpISwMYkLKyKCueblySjHHGl2iPkSL/VWk5MzdN52b61FvxAkSvAQBvs79TMLGl6GuHi9PbPDLsy/r7zroy/+iTYSpMrSD9FKisLJ6avy2AwfNDckKrh5z73OcLhyuYXuVyu4vOGyni+xtn8WxAEUn9kb/rTqGJfiWVKDQ2Gzdh4LOdsUlkIV9UQ3P0ZtBMmXSELBJD3JMjwfDg3CeMLGo0ERD0NEuzkPbg8q3l7CO7rV0QcTTqnqIrBYhqaqhS5gmZiU2I/HoaH9yj8AJ47ozdl2iSwemRAMbGouTyzkYWqT0imqbkaGqsU2bwmEZH9Z/OalhrJzlVidB6ePqRI5cqPI+wUpexHNUd6xJ9ss6GybYn6ogm0DLcCXcgxOu+yu1WxlpVxcbhbMTwn13EmD29dlv+3VEk+XqwWXr8opsYP7VaMzGsuTG2Mo8YqONIjfl3ZvGZ80zUfC0svF8j1XR2Dmpioi8Y0jC1K2WHUlNEaDIbbgOsOvP75P//nV93GKBpeO96WjNd6ULVJXMNCFw2ULUCZUkODoYilpF8pGYVAK75zIc6DuyVHvPN7xHNrswmx1tLY7wWaWAjaahWtNfDaBVEIfO2cTORaaySj1JAUn6CcJyvt0ZAcy0uDumKm7fULmru6VVngNZ+Cd8c07bWK585oHh2QMqz2OuhrvrLQhQbmVqWkcXeLWpeO18DJUckgHOiQssKltEjI18YVLTUyUTVBl+FWoHVAVVSyTJEQ3NO30Te5dUy21Ei/ZCQEQ7OS2X1oN0wuweBE+X5nV+CVc5qHBxTJCDw6sHH9loK5ugTc0yuLmUGgyOU8apOKnkbLGIMbDIbbhusOvH7v937vVhzHHcvWUkNKQdUWA2VfK5ks2Y7JeBkMRTxlEY8oauIaNHQ2SKDj2JRlekCeC9mgUEwt7ZxJemRABAEOdsIT+yUo298BsbCIYgQBNFfDu6Oa/R2K1QycGdfsbZdSqUrkPPn8rSykpI8FYGpZjiniSqbq/n4pxcrvULldHYO1nOL5M5qHdivGF8UAuj4pGYCpJc2pcelne3iPIhG5+uRTa73+eWHXTFYN14fS0FKj8bTCtTTTyyJ64Qci414qjXVtyS4HgcJ1IJuHrnrxpDt2ufLYXM2KeI1jw4uDmsf3KdI51rf3A8kg5z35TW0Ip8n6CRN0GQyG24rrDrwMN5dtGS9fZj1qU6lhSdUQANsxcvIGwzqKxqRmZkWyRQ/tUUwuag53Kd4Z0uxqkSxVyJGsUN7bsHAACV4SEWnEnysq/QXFjNXZiWKfV9EA+c1LG2V7bbVwd7d8Zsk3KLiKB9ZOMvSeL4sruYIEWiUuz2r2tolAwVaaqyULsJTWDLTB+WnN3d3y3Oyq9K6dL/bCZPKSjbsa6WLZ4uVZ+by+Jum1iYXMxNVwbahwFCvjo1F4gWZ+VcbK9LLmvj7F5TlR4zzYISIzMyua/hZorVEoFEGw80IDiEpnU1Kxu0WzltOEnY1rM+TIGMzkNek89NeGiDoWrmOuX4PBcPtgAq8PmG3iGhUyXralSXvyWJmMl8GwjqV9Cji8PSTqaa+d1xzqUjQkRXZ9aFZT8CWDVJrQPTKgqIqKQuFyGpbTer3fyvc1kbAEXEOz0n+5UtCsZmWy6GvpC5tYhLAj5YN7CrISn4hUzrSBBD72DvM/15aFlfqEYjWjmS5mvmZXoD4hSnCnx2Qy6djSi9ZQJSVcgZayq+klzeSiyMsXfM1KZuN8j/Zevb8lndM8f1YmxSXeuqypnoZHBzBZA8M1o5RFvqCJuIqeRphY1CgFeR866xRKiQ9dOgf375LexxfOSont4U7F3d1ia6CLY218cWPhMREWb7pERLLPfrBhy9DTqLAsKeFNRjR2JIqxpTMYDLcbJvD6gPF8yidFJUXITRkvxwrI+8WJj2WDb1QNDQaQ/seltY1skldU7XtiH1ya0XTWK16/WC4wkc3D3T2KV87psuzXuSnpiTo+pFnJisJgIiIS6+m85uyESLx3NSju6YGJJc13T0uAEwtDLAQHOyXTtpV97bCc2XjetkQuuyamWU6LuWwsDMmoHFeJsxPw2F7Y264IOTLBHJ0XQ+QSmYIoJM6syjk8OiCBZkuNBJPJyJV7urSWQHJz0FViOQ3Ty9DbdNU/hcFANq/xtSbuBhwbUkwtb1x3Q7OaznrpSVzLQWc9LK5pGqvEQ04B2YLm4rSUFdoWdDVImexr5zWWJSqgqSycn5KstlUMulpqpJRxcEIzsQRPHTTqhQaD4fbEBF4fMAUfElszXkqB2njStTR535JVP1NqaDBsYNnrJX5t1QF76jO4FFBONfOriqaq7RkoL4ATw+VBF8gE7o2Lmo8dEM+hU2Ma24KqqKKlRoQpJpc0Z8c1U0vQ26jIF72y0jl46Rw8vEfz4G5RI1zJyAr9rhaRky+VEe5tg7qEYmZFo7WiOgaP7VPYSPDkbSlZ9IMNJbhKuDYkqxSnxmQbz4enDioci2sqsyqpOO7E5RnJRoRMyZbhKuQ8iJJlYjVUFnSVGJ0XT62uBtjVDF4g1+1bl2VRo7dRDMNfuyD2C5dnxAz87h6RoE9lNEopuuohFtIsZ+CJfYpAi0FzKieP4yZDazAYblNu+2Whr371q9x3330kk0mampr4zGc+w+DgYNk2Wmu+/OUv09bWRjQa5cknn+TUqVNl2+RyOb7whS/Q0NBAPB7nB37gBxgb20Fz+n2kZKC88UQBLJvNC9SupYs188oEXgbDJgpaUZuA+7qy3OOcInnyL4i8/Rf46RQhh4omwvEwZcbIm/ECyfIc6VH0NUmw8faQZJhev6DRgazAr2ZEZDTilr//9YsynluqpQesvU6MjieWoCGp+d4DBTwfXj6nuTAFF6ZFKOD4sMYHauOa+3cp6hISUNXGIeJKVqAStiW9LTPLG4FdpgDRkLqu3hYzTTXcDOZTmgCL8zM7Ty0uz2paqkWF9IUz0gcGsmBwfgpOj0ugVWJxTbLB745psgXF3KqmOqbQSObMdTTzq5oggHv7oDpmrmaDwXD7ctsHXs899xyf//znefXVV3nmmWfwPI9PfOITrK1tOId+7Wtf45d/+Zf5tV/7Nd544w1aWlr4nu/5HlZXV9e3+eIXv8hf/MVf8Kd/+qe8+OKLpFIpPv3pT+P7FRoy3kc8nzIfL+0Xyj28kFJDgLxvFVUNjVeawQBSamjj05o+j7r0pixc1LbiRGMoKk/C9M7JHUCCr5kVTVutCGqsFYdboGFkXuTaD3eJamB9cst7iz2bkZBiJaM5PyXv725QXJxWZHybCxUMYKeWRBbftcG1RBDkcJeitVaxmlHrprObUQoe3C29Y9UxxcFOxaMDitr4VU5wC2FX0du082S1v1mZbJfhmmiM+xRUuGKfY4lC0Tj5xIiuaPqwuCYLGpuFZqaXdXE8S5/YO8MiP99Wq1jLKkbmZPuIUeI0GAy3Obd9qeHf/d3flT3+vd/7PZqamjh27BiPP/44Wmu+/vWv84u/+Iv84A/+IAC///u/T3NzM3/8x3/Mj/3Yj7G8vMzv/u7v8od/+Ic8/fTTAPzRH/0RnZ2dfOtb3+KTn/zk+35eIJk6v0LGS20JvFxLfp5ygSJiu+j0yvt4lAbD7YtC4fhp9NBxAHRjL4vtDzI9a9NaJ2MrEZG+kBJeIEbDuR3U02IhuDBVklPfPjVcThel6R1RDNxKoEVqviYmIh2ZvCZXkM+7ML3zxPD8lKYqKn1lQVHhLWFBPKKZXS4ayBakLyYaEmXDbF7xwnldVp64qxn2dejrmoS21cLFaTm3zdTGoan6mndjuMOxbcXCmqa5unzMbaalWhENaRZSO+9nZlnTkGTdHDzsKMKueH5966TmUKeiPuaRD2xWMorD3QrX1jj2bb+WbDAY7nA+dHep5WXRbq6rqwPg8uXLTE1N8YlPfGJ9m3A4zBNPPMHLL78MwLFjxygUCmXbtLW1cfDgwfVttpLL5VhZWSn7d7MprQram6WXKmS83M0ZL8eUGho+ulzvuFM6wNEFGTdKke++l5cvR7g4IxO8bF4CluZNwcPwrOZwd+WgpLdJ+rjEW2jnzNHSmqajTlEbh4f2KB7aozjQoWipFvGOvAczK1JSGHIUYwsa22ZDJKcCBV8k7d8ZFjXFNy5qjl3WfPcU1CQUx4c15yY12YIIXniB4rWLeltP2IVpmFq84te2jWhIsmX39SvqE+IFdn+/4pEBRdTIyX/kuRm/d56vyXoWg5OSiQpVWNaNhqAmJgsmV4qRXAf2tsm4VUoWAA53KU4Mi8VCc9LDufAyYVe2qUtoIqEP3XTGYDDcgXyo7lRaa376p3+aRx99lIMHDwIwNTUFQHNzc9m2zc3N669NTU0RCoWora3dcZutfPWrX6W6unr9X2dn580+nfUJU5mcfLHHazOOLRNAKTV0wTOqhoaPJtc77lSQl/GiLNh1H3knwYO7FY/vVaRzWnpDRsQM+cn9iod2F8vqtC6W5YnUeyICd3UrqqOKi9OiaDi5tPPnxsMKx4apZXjlnOaVc5rJJTFUrkto4uGNbY8Pa/qbFYspCQZ3oqlKslnTyxKEtdeJsAbAsUuao32K7gZYy8rxLqzqHcsmT4/rKwaOlYiFFT2Nikf3ShDW3WiCrjuFm/F7ly+IF53WMDSjeXK/oqdBFhFcWxY1Hh0QJULbFoXDnWiuloWGugQ8dUCxltNYCjobFLOrmiCbRsWq8H1NNKSJmqDLYDB8SLjtSw0385M/+ZOcOHGCF198cdtrW+WStdZXlFC+2jZf+tKX+Omf/un1xysrKzc9+Cqpqm0rNYxEy7azFVhKk/eVlCEGPjrwUZZxKTF8tLjecaeVjbbAv/czXFpNohYKhG2fiayL49r0NsK9/YpjlzULqfJA5LG9sK9dJoLZAlyY0iylJeBJRqAhCSsVJNYtBY1V8O1T5TL1Cyl47oxMOPd3SMYKZN+uLb0r9/RCdHp7iaJjQ1e94oVBec/Fac2+Ntjdqlhe9YmoHIl8mprURXqqarDjcY6vtLGTLEYmv7Nh89Uw/Vx3Hjfj9y6d0ziWeNuBopArcDg0xP6BNoJQjLkV+O5pGTPttWKRUBUqYGmPbBBiNWexuAb9LQqNZj4lnlx+IOqing8j81K262QXsZp7CbQi9qGaxRgMhjudD80t6wtf+AJ/+Zd/yfPPP09HR8f68y0tLYBktVpbW9efn5mZWc+CtbS0kM/nWVxcLMt6zczM8PDDD1f8vHA4TDgcrvjazaI0adsqrqGs5LZtXSsgV8p4ARTyEI5u285g+DBzveNOEVDQFqt+hL7QNM7YCchn6KhpxWvYz+hinNZaa1s/ycFOaeBfTssKfXUU7u2XDNNKWuTk7+pWrGY1dZEC1WGPVMFmaCHEPV0FZpcUnr/99ukHEjQNtJY/r5SoKeYK0vc1PKcZmy96ENVKhu3EyEYGKwgkm6aUZldNFuutv4KcNGDZgErW0dj1vYxQ+buqjnHFUi6DYTM34/cu6WTJ6DDLKY8aN4uNh13XjO/7LK76qEKeA80WlxbC9NXnSeYWiU+fgNwa1LSgOveTtRNgWQxObOz3whQ8tlfGR1stNIQzhHBJqziuo7HNhW4wGD5E3PaBl9aaL3zhC/zFX/wFzz77LL29vWWv9/b20tLSwjPPPMORI0cAyOfzPPfcc/yn//SfADh69Ciu6/LMM8/w2c9+FoDJyUneffddvva1r72/J7SJfLG53ynr8fK29XjBhpdXqXBee3mUCbwMdzg2AT4WVXOnsEaOr0thqNQi7uQ59tz7KZRy+Ue70/jKYcmLsVSI4mt45uRGSkgB+zoUVVFNKqdJ5WB6ocDDLcvoobfRq4u0xJIM9N5FoGxOze/sKDyfKu1R9l8VlUdHehRvXNIUPOiohyf2K3IFWdFfWiuXuO+oVzRXiS9R3ooQbt8vqo1F9OoCjZE0ISe8fh/ZzOEuVRQHMRhuPVpr1vwwqpCheeoNmLkMWqPv/wHCrkvT1KuwOIEKhene9QDW8hT+hbc2dpBaRE+cw777U5xdrWdPq2J6Wa9nbj1fFi+66zUUoOA24yhFLGyCLoPB8OHitg+8Pv/5z/PHf/zH/J//839IJpPrPVnV1dVEo1GUUnzxi1/kK1/5Crt372b37t185StfIRaL8cM//MPr2/7oj/4oP/MzP0N9fT11dXX87M/+LIcOHVpXOfwgKKmqucXAS2stgZe1/c/iFAMv5RQzXqbPy2DAUy62vwYjx7e/6Hv4Z1/Bbu7Gu/AWVnM3ddXNqOoBnju7pTQZOD0m5sd1CWiq8hmITBC88W2IxLHbdqHCMfT8GFasmgOttbwz5lZUbou44BXr/BwLjvYqfK154cyGRuLIHDQmxZsoV4CjvRvqi4mI+BZNLsHEokYpi0Odh4hWNeFceAWdSaEStUSdgCf3i3fYUtFdI+zCkW7pXTMY3g90IUc2nSebtam7/B1YnpUXQlEsS1F45X9DIOUdOpvCVT6FzUFXicDHOf8itV2fZHwhyqFOubZL9DYqQmTJhaJEVQ7bLDwaDIYPIbd94PWbv/mbADz55JNlz//e7/0en/vc5wD4uZ/7OTKZDD/xEz/B4uIiDzzwAH//939PMrlRsvcrv/IrOI7DZz/7WTKZDE899RTf/OY3se0Prk8qX5B+EdsqTgL9olphhWNy7YCsZ61nw3TBBF4GA2hYqiyQA6CXZ7AOPILb2AVenrybZGlFEQ1VloIfmRMp7Ltbs1hvv4TdexgrXoM3dhadXsVK1GDVNNHkrvB4fYq1cCMvD8fW+zUBdrcoJpc0e9ugsUrx9rBmf7v0rZSwLQmScsUhf3FaBDiyBU1XveL5Mxql4ECn4tglzfNn4dGBFvxd30tDMsB2HKxQhGrg8b0SvAVaEuLR0PaeV4PhVhEsTJK3qkiq3EbQBTh7H8Q7++p60KVa+tAdB/GVhlAU8tsbKPXqAnXhPC+MRHh0QLLGtXHIetBYpfGVg62UCboMBsOHlts+8NJXcztFJhlf/vKX+fKXv7zjNpFIhG984xt84xvfuIlH997Ie3o92wWI+StUzHjFHJ+JVARtmYyXwVDCCvyKJqyb0fks2VAtM9k4wxM2loL97YpAi3T75ltMKRiLW1mCuhZUKIo/O4KyXXQhR7AwSbAwiXPwcZzJc1Tlszy+75N8+3wMEA+t6qgEPyeG4eyEJuRAyA4oCWEoBUf7FOcmNz54LSeS2cOzkuUqZcNDxfuDH8DwnOZARwR3S3lV2FWEt5grGwzvBzqXxjv3OtZdn0ItTpa9ZiVq8JamIVaNf+TTTK44LCxaJKOaprs+Q3RlDGvwRSp55WXFHYJYSDLGjgVukEO7EaO0aTAYPtTc9oHXR5mcR8XAa6uBMkDc9SkEFhkdIoT0eBkMdzpKKazaZnyAUBS7YwCrSjz+gsUZgtQi2Ug9z58vLwucXta01MBdXYp3hjcmfrVxyURpZeH03U2wPAOWhYpX4/YeJlicwr/4Nt7ga7j7HqJw4lni84Pc3383IcdiallTCCSQyhTXUQaa8lQ5mt0tYUKOlAGem9TMrW4cT3UMppY0a7mNhLdrU+bRNbMCB00my3AboQt5dHoVV3sEYVl8UNEkqqkHLAurrg2171Hy+RxdyRztahl75hJBrAbV1IO++5Pwzt+t708l61nIhamJSTXIY3sVBR8sS+MTJoQHmFUGg8Hw4cUEXh8gea9cWEP7xWBqh8ALYCXv0mA7JuNlMAAohW9HsPc+hBVN4F0+gX/pHQCs+nbcgfsZWbYq9mJNLUFn/UbJn21BfxMk/AUs26Xw1jPo9PL69v7IadTu++H+fwTH/594hwF6fJBwzV5eHIyigdYaSEYUWmt66z26nDm0rmF3iyKTh3QFqfddLYp3hjQHOxXvjsqLfc1S+lgi7EgFgB9sKk82GD5IlALbwfXTBFXVWEeeRmfWJIelLKyGdrzX/5JQIUvghnE696FqmwnOvIy+/BbWXd+Dd+9nsI7/LfgewZ5HODMS5kivWrd7ibiSlY6oHE7IlBgaDIYPN0YS6AMkV9iiaFgqNawQeIXtAEcFLOccKJY9GQx3OoqAvAph1zZTOP4d9NL0+mvB/Dj5N/4vzdEKUVeRiYWA5mrJOD0xEBA5922CoZP4l06UBV0l9PnX8QKFd/j71gMv8dXb6OCyLRnbj/Wssd8/iVoa5+2xiHgYBXBqVNPVoOhqkJ6sIz2K6SXJwOU8KbPqrJfgbXrTIfQ1KY4Pw4lhzUpG49+oUZfBcJPQloPdvgeiSaxChsLpl1HhCCoUwR86hXfuDSgUx18hh3/pHfTqvLxHa4KT3yFPCP/oZ3Dv+wdcWKvlYKciEdZYlmIuJYWIYZXHiZigy2AwfPgxGa8PkLwnvSAltCeF7craHg8rJVmv5ZyLckKQN4GXwaAtl7DO4w2/u97EX0Yhhzt3iYbkQeZWFa4NPY3QUKVAg0bREsuigfxqilzHUZxoDCezQL73AQJtYeMRGjuOHnkXAGt+mOHoQfrqXAr3/EOc/CoNCfiB/asUcMGNoJQm0HHynfdgW3BIbfj2PTIAGk1zlfSaKUTQIwjAUT79NTls7aFRdB7UeFYIT4WwCWhISHmlo3yyORtfy8TUUhqbAK3B1wrLUlgWeL7CUR5ukEUFPtpy8Jwo2g8I6awEjZZL3o7gBxa20vgoggAsC0IUsIM82A6FwMLXFsqyCLQIH4Qo4JInSwRfW1gKImRQgYeyLHKEKWgHpeQ8bRXgWhq8HFZQAGWhlULpgMAOky36kmkUOgBLBdiWohBYBFrj2pqo7ctkXmuUGyFHiEJRbjzklBtAZ/J6XYrcdTSep/CK5xbRGexA7rmBHSKrw2gtJW5aicdayNa4fgb8AoEdJkcY35fzCKkC2gkTKtaL+4EmW5B+PMeCSAisW1Aauvmcwg64H6DhdeCE8PsfIOuD78RwH/jHFPIZtOViBS4O4LUewHdjoDVOZgF17gWcPffjj58D38PJrzC01sKeek1fs0WgwQ8UFpquqhy6kCdwwqQyku1VFlhofK2wVdFcOVD4xb+rQuMH0hdGcdyJiJWULOY9hVKy6uwX1y5sS2Mh+wm07Me1NIVAyVgOFFrLPkIqj1XIopQicMKgFLaXRQcB2nLIWVECLBxLE3EVGsjmkZJJBa4tx146LsvShGxFaJP9g+eLYI6v5VpybDlurUXhONAKv3h9BlquaVtJ9t6xZT9+oMnkpFzZUpqwHRAO39wpX7agZewh/aih67Cw2DxeFHKMGnVd13S+oMn7xbHqcEssNDJ5OcfS9x7oWzu+DR99TOD1AZL3xOOnhPYKGwbJFUiGPWbTIbTjogs7r+IbDHcKAQq7kMNfnN5xG2txjIaGvaRz7rqoxfkpmXElI5Dc5TK9pJlL1dFdnSWpHC5nWzg/LJM2xw6xu+U+eu4bwHnjz1BejrmURVU8xssXo7TX1nIomsI9/je4bhg98DA62cCrF20Umr3titNjmsWi5Ht9Ag53g68Uc6saheLshC4KClh01YU5UJ8nklsgmB4Cr4Due4jzq0nqkorXzmt6Gm26G6Q/bX2/SYt9bYqTozJBPdihaI6mCYZP4o8PilVFJEHo7qfwR07hTV4CHUAkjtV3H/lkO9PZMGfGZdJnKehucBhotQgvjDBvteFEXM6Oa+ZW5furibkc7nI5NymGz44Fu5sj9NUXWEnB2xMbvXWtNXC0w0NPXsAfekdM4G0Hu303VnUT/shpwgMPMZ6v5fiowlJwX7/NhSnN5JJ8XiKiuLs9oGbqJPgFVjoe4O0xzWrxM1pq4O4eiLowtwpvD+myz9/VAkPTHofrFgnOv4S/ugCAqm2F/od4ebQKrRT72xW2n6UuO0L+8tv4+57kfCrGpXkJCkKOzf5mn7boIkRj+G6Uc5Oai9MykQw5sLdNgvybNRn0fM18Ct66XH5Od/fI9/J+orUmX9AUAofxBbgwrTnSoxiZ04wtRNEa7u5up76rg+PDG/2M1bFG7jn0j6j2NtQP8TzGFhSd9TFOjcL4gpQWRkNwsCNMg53FPf0t1K6HeW2smuWMoqUGdrdIdlhrKc/NFq/ZjnroqJM+yj2tMt7TedjXpkhG5XvUWnF6fGPs1CXgUKeMnYWU/P0Odcrzbw+xfr1Xx+BwV4ikzmK//Ve4d32MYHqIwvg5WfgJRbC6jzAX7iWvIjTXwOUZzaWZzdeFLIq8MyTKpR11cq1kCgHJqCKbh1NjmpE5KUmOuLC3XZEraOoTiuE5GFsQk/awqxic2Dj37gbY3wEg53FylE3XiuKuroBEOKjYR349+IFmOQ3HLul1/8GGJNzTW/QtvEpAks1rLkxrzk9KYOjaUlodD8vf/0gPJKM770NrzWoGjl3euLZqYvL5NfGbU4qd9zTTy1JhcKhLMbcKQ7O6bHx3N0LE+CUarhNTavgBkvO2mifnr3hDrAl75HyblF2LzpvAy2Cw0CLTHorsvFEogq8s7upRvHFRl5XvVcdgdMGiPpLniHWS+tVBLkxpzkxsZKg8H86Mw+BSFfTfh1/XxcLaRp/W+KLi+eEk3v6Po9eW4O2/hbVl7utT7O9QvHJuY4IHsJCSTNQ7QxJ0vTMsEyeQldvheYuXx5JkPQu7tR9WF3CP/w0d8TUuTGkOdCja6xTPnSnf7/wqvHpBc7hLkcrCWjqHPvcKjJySoAtweg/jnXqBYOKCBF0A2TXU6WeJr00wPKvXJe4DDZdn4diQRT7ZRk1cgr7NoiBLaXhxEHa3qmLmAYbmLZYLYV64FC7rrQtZAYydxj//ugRdIF5rI2fwZ4axalvw3/wbGtwUng939yiOXdZMLm3sI5WFFy+GSLXeTbrzfp6/EF4PukD69l4tft8vnNVlnz+5JBPFAx1gvf036GLQBaAXJ3GO/zUPdqVZzcCl6YDG3DDq7IsEnQd5Z6Ge87MOfvEry3vwzniIkbUkenaYqfkC5yYpe/3ECFyY0viltMp7ZDkNz5/Zfk7Pntakc+9v2Wm+oPG1KG2eGNHsbZPgZ3ReruHaODQkxRZh8/WynIZnzyrSkSZwJbsZxGpIF2A5azFWfD+Iwugbl2DOr0bXtWO//dc82CkX/NQSvHlJk4wo3ry0MX4CLR55Zyc07XWKV89r9rVLMHPssiaVVURDilfObx+TLw3K2AL5+yWiimdPbz/+Fwc1KasKfff34V8+jj96ZiPbns9inX+FpswFwo7PyRHN+amt14Umm9e01sq5js7LuXi+Ip2DV85phmY37i/ZggRp0ZAEtqPzsngTchTHh8vP/fIsTC1qltOKV86z5VpRPHdWekzfK2s5+O4pXWb6Prcqz6WvUoxT8DQnRzVnxjfEgwo+DE7AUloTceG7pzVrV7im0zn4zqnt96LvntYV+3lvhNkVePW8prMexuY3FlVgy/g2Jd+G68QEXh8QQSArJ9tUDa/gK1YVKqDQzFuNYAIvg4EgkF9Cu2Pv9hcjcfyBx8j2P0Z3g0XUldXjzXQ2KOpCGRIXvoN1+RiFul4uz1Ueg5dnIN+yj0VdTU0cFlIbP7jpHCwHSYgkpATu8jFsnWdxTW8T0miphfFFTU+jYnCy8o/2UtoiE2nAGzmD3bEH8hnCqxPki35Gw3Pb9wsSJE4tSeliezyDnhneeNFxUW64LODYTHDhdfY1bPdWml0BT4UYW1RlfmXr79NweVYmKAC9jXB6fPt2u+qyqNGTlT97egirrhUCH3vsXXY1+eQ9dpzELRainJgKV3ytrU5xYqTy95rOw1LKR0UqOEwX8rjzl2lIaPY1ZAguHAMUhZouJpYrXxNnp13ysXrqQpXvx4OTrE+M3wu5gub4DueUyUvQ/X6htfQzFnzF4IQsHrq2BCUl9rXJNV7petEazowHqMNPo9v3M7wcoa1GrttKnBqHQst+8Au4sxdoqZLtMnlYXBPD8a0spESKXikRqGkXoVMW1zQXp3cYO4FYObTWSPZmbmXn4780rcmHqgh2yLRbw2/TEs2ULRps5sIUdDdsZEoW16QvNJOHhbXK7zk9pmmqlvf0Nu1876hJwOnxK1wrKfWeVJE9X3N2vPJ3WPBhZF5f0QYo58HQbOXXLs9AR50iV4CZ7S22gFx/o/M7/23OTmi897jYkclrjhfVbhurFOOLlbcbnJAyUoPhejCB1wdEyadnc+Cli6U3O2FbkAx5zOp6U2poMACWnwfLRtU0YbXt2XghWU/m4Kd5aWUXf3/K4VunZJV7V4taDxBAeguq9TIszwCQ1+6OvmAayAcOx8YiHOpU20pMptMhrES1PFieAd/bFuiB+HwtrEq5SiUT5xKLGQcKOaxELQDu0ijVUY0XKBZSO79vISUZB5Ut30hFkwSpHWYQANk1Yo5X+SUPplM735sWUlBVLA2qilU+PifIVe7DK5HPgu1gLU/SFC+UBbZbCTuKhVTlEp+qKFf8fqZXHVSipuJrztIYtVGfsCpIH5kbIpXf+WfSCyQotf3K92M/gPwVTvla8YMrn9PkDkHLraDgS7bL8+W4EmFYTpd/fti9cjA4l7Lww1XMNdzFhXmXve2S+alEOge+kmvPWhqnLroRyS6kdFm5/mZWs1KuOJ+C6pgqHpcqy5JsZSEFVTH5N7uy83bzKQk8KwbwIIuo3s4RtxeUXP02WMtTlkHaSrawMV8oCfhsxVJS5nfF639FoYNg5w2uQsGH2St8h1NL5TYYW7nSQoTWG5m+ySVNUCGA8wIpa96JuZWNaoUbxS9agtjWxlytEoG+OePbcGdhAq8PiNJN0908l/ELYO3c4wVQFykw49fiF7xrMpc2GD7KaGVRUBHWrGoWWu7Fu/cfEfTfT+HQ9/LspVjZKnwmLyU9nfWKUHHcRVxwFjayQra68oTEsuCRAUXB19QmNJt71eOOL4sngApFReq+wo9y3pfGbJCJ0k5E3QCt1LqCaRBOkvcVltIVA7oSYbc4uXG3ZIQKedSVSjItm2CHnwTHhqi78/0m4kpPBEDB255ZlP1fpa/EccH3IRQlU7CueI5esMNnFD//SobScTfYURU2CMfJ+RbasiVd4ntcTY/AVhp9hXOzb8KvrFI7ny9Ib8z7hWWVRCHkcd7f3udiqXLhqK1EXNCZFdJ+hKcPgOdtlHFtxS6KaQAQipP1N1Yrw66UfVUi7EqQsPna9Hx9xWsjUtxfwdsYozttZ1lX8dO8QvUKbB/7rn3lv/Hmtimlyh+XCDSgr7yfWEhKnG8U+yrXYjR05fuac5XxUHpvfAfxCvsq11bYrfzdXA+qKMYSbK1KqsDNGN+GOwtzyXxAlEpoNv+oay+PusrNuj6ax8dm1m41Xl6GOx7LssirEM+d0bxwMcz/u1DDKXWA4aXQjqueF6Y0PY3y/ysZDc7Gr3goPUtyhxX0qqhMDrN5ePU85PKK3mZ5TQGtiRx6WWpo/M7DaCeKbW+fAYzPQ1eDYmJR01FX+bNsC6qdDE5jJ/7kRQAKTbtZXIO8p+hp3Hlm0dWgGF+AlI5B0dQWQGdTqGgCrMr3GNW6i0tL2wOzkAMhFbCrfuel6p5GtZ6xGJ7T9DZt32Y6HUZVV3gBIJIoBkMar+MuTk+HRHlyB6wgz56mysczMq/Z07LjW2mrU+ilyrVOXut+xpcsRlYiYgIc+ES85R0nmo1JjZOaZsWrHNDWJ7lq4HYtRFzY07rz650N73GmeR04loWjROWtISm/ZfFI+QQ0k1d01O98TLtbwC2k6G4I8AKJInaarHfWg7Mmf69C2wFGFzeu37bayhksxxaVvVyh/NpUCna3XH3sTC6WlwJupadREVZXSIXUd5DWkR2vm6YqmNuU0bUtCZ6rojsHJp11MLUs75la0rTXVt4uk688/kp01IEK3XikHnIV+9p2/m72tKoriluE3crloSACGSvF5HFPU+V9WJa64t9wb5t6z4I2EVdKpjXb1ac3U5+4OePbcGdhAq8PiLWcrOyENg/aq6gaAsTcgJiVZ9LtQRtJecMdjofN6Fx5g7mGssb5rSylN1TgTo6C3dK7/pp96XUe6lzbNmGKhuD+XYrZFc1SWpP3YHBSVMaUggd7c7jDxwDQLbuwGjuYS8lx9TWX7yvnyaQ1HpYJc+2WaiXbgsd6s4TmL6GiSfTyLMHex7i4HOfeXsWpMRHA2LVlvwD72mExJf0Po6kYzpFPlGW+vMsncA89sb2kuboRq+8Ii5nyoMy14aHd4MxdxHUU+9u3f2ZP40ZpDkhDf3d9QFt1eeR7ZjYMB55ARZPlOwhFcPc/jH/pOFb3QeatBjJ56aM52qu2rV63Vvk0WfO0WTN01JR/hkL6X7oaFG1bJqZKwT29ikwuQLcPbDkLRbDrAS6vVuEHkPEc6L8fknU4F1/h0Z50+b0amTwebU1h17aSqIpuez0ehvv73/skUI5d0VWv1nuVNp/Tg7sUsStkAG4FflF2/2ifIhGRUsMHdqn14EsjwcH+ju3n3t0gMuhWTTOzKbneTo5o7utX27IHdQnY2xpgnXkW3XcvI5nqdeuAIz1iUVATK3+PY8F9faIU2te00TtVn4TmakVVFPorjJ09rXIeeU8yqgspzV3dFY6/ERoTPs6FF3EPPAZu+Zev4tXk+h7m7LTLw3tUxetmoE1xqdgeZlvwwC6FY2vCruaxfWpb8FUTl+u6pVq+o5E5Cf4qnXs0pOhuFOXHsuNS8EA/O5YTXw/1SVEI3crhrp2DqhLRkOKRPWrbPTYWgkNdivOTmvv6rnxNJyJwd4W/TX8zNFRdwwlcBdtSDLQrGpJwZlzuQ1sDrHhYfhNuhYS94aON0qZe7ZpYWVmhurqa5eVlqqre+8h+ZyhgfAHu65dBq7Wm8ObfYrX0YdU0XvG9wws242sxPj2wTKjuCktbBsOHnKuNu3TW54VBxcomTYiWGvkRvzRTeZ81MTjSA8trmvpIlpi3hFqewb/4FgAqmqCw53FSVjWrfoRERBENSfnR8LzmcnG/tgUfP6DEmyo1g0ovoWpbCNwoeUKksorVLDQkNbatmF+VHoa6hAReKJEmDwKZ6K2kNVFXUxPOEyGLymcJsmsEySbSOoLtOiylfHxtUZe00Fr8ihbXZBJcn4Rc3mclY1GbkAlfJhdQ42RgbRGdWcVK1qGjVQS+j5WaR+XTqKpG/FCC6UyEqqis8C6uSUlSTQxC/hq2pVj1wmQ8RTRis5SS/ouGhBi7p/I2q1lFIqJIunki3gp5J042cJlPWbiuojqmcCxNNEhDdhWdWpQgLBRFp1dQyTpSQRRPhfC0YiWtqYlpwiGL+VVNwZNJVdTK4U5fgMDHaxkgS5j5VYXryHcbKXoZ5Qp6XXjCdWTymstrFtOK1kSOqM6gl6alyqC6iSUvylLWpT4BXqBZyyna4xms3CpBJkW+qp2VgstaFqrCPvGQL0qNoRiuo0jnNCsZCTyrYzI5jIZu7qQsV5Bgfm6F9fONulTMrL4XruX3Lpv3CQJFgMLzNe8MibqlXywDffWCiLx01cv49AP5G8yuaCnL1ZpYzKUqqvE9X66fqEUqC5mCLEhEHQ93aQw7WUfWijC5EiLkQDIqkuTxiMJWRdGUtIz7WBhSWU1VVEqCF9ckQAm7UqY2twqRkCbqqvVepcYqKWdczijWcnKcsRB4nhg5z69JFWx9EkJ2gLMwgkWAqm3C0qDXltCZVXSijpyTJE2MsAMhR7ypltNyXSQjMmEv+NInFnagOi73g5CjCDmKQIv/1lJaAsbaeLFnLiVlrVVR+T7znoiA5L2Nc6+OQTQsJXprWblW5lc1IRfq4hC1PdzwzYnS854mm5fvUyk5loh77R5c6ZxIwq8UvxfXgUzxuy+N4StR8ErnJwsBjUkpDw3dRF+7bEFUGlcz0veXzcsC060a34Y7AxN4XSM3O/B6aTAgm5cVHgCdz1I4/h2sjgGsHRq/S2SyPm/ONXJv4xy9/SbwMnx0udq4y+R8XjqnyjJcSsEjexQvDla+tT24C2qcDGMrIfrq8qjLb6Kb+/HtKNbUOSwvS6G+Fy/ewLIf49I0ZApskymujsmq8/FhKbm6txeU9llI28Qjsmo9n9J01CqmVzReAGvi+8tqViYaYRdqY+LHtHEnFnPizWjKm/EDXTRcthXuR3jFNcimKbz996h4Lcqy8acugV9AxarEuLZ9D07v4Q/6MD9yXMvvXS4f4Aca21J4uSzfGoygFBzuUkwvaZJRyc6CTFIVkMrJf5/cD8+dgSf2KapDebTl4rqmAMdgMHz0MdWpHxBrOWkeXccr1uk4V/+TRMI2Vf4CI8sReq+6tcHw0cVWil3N4vdTQmsxurynV7yyNsse9zdLmeHfvRtlbxu8MhwlGX2IPVF49bJDJPQAjqNZnFWsjcGjexXzqcrSyfvbFZk8PLxHUaVWcU88h7f7Ec5M1LC/A4ZnNQNtilRec3J0oxRvK/f3K75zWgxol9JwfEivh12Wgsf3iZ9QJfa2FX2pboJh6G2JDtBrK+iVcsk7nRbJORW7CXVFhhtCIwbm+QLErYC+ugJDiy6eDyPzcG8fdDVIWVxp0cKx4WivGBX3NUHE1XjYhG9ilsJgMBhuZ0zg9QGgtWYtJ2Ui68+V1NDsq5cBKAUNeoZL+QEyeW3S3YY7Fk9LiUtjUjO7ujEOxhYgEdE8fUiklf1ASnw0et3jJhpSrGQ1s6sOq3lorhFfls25pcEJzf27FG8PbRgLW0p6qWxLM7si/Sr18SXye57gtbE4TdXSKzK5JJLID+xSHO6CV85vD56SEcle2ZaUEXm+9DSVsl9K7azaBmKgu6cVwh/RZIEKR7G79+NfOr79RcdFVdVvf97wvqC1+LoVChByXfrq80ysuusKi28WzaqfPqRYWJWgy7Lg3KQmGRGRC1t5RK4kM2gwGAwfMT6iP9e3NwVffCaim39vSvLGV/Dx2kyDWkShGZ67+cdnMHxYsC0ZT/f2ah7b49NRp+moF8n3jjrF8SHN4IRmakkEJ5IRMS8HWMtteADNrkBDUm2T5Z5dEQPWx/YqHt6jeHC34qHd4gUWdpWs7i8ovOo2hlMJDnZaoOHMJgPhkyMipHG0V62rYymgrRYeHlCcm9D0NipeuQAzKxKolUK/7gbpRduJsHNl6eYPO8qysTv3YzVvye2HIoTu/T5UJFH5jYZbjlLSQ7eUAc8K4bouR3oUlqUZKCownhqDlwY1SonKYMiBe3oUh7oAtAm6DAbDHYfJeH0AlLyFNkuUai8Pto2yri0WdlybhmCBi1MNDLSK6pXBcKfhB9IMv5y2aKtTHO6Ssr43L0q5XncDtNQqsnnN/KqmLgFHuqXfajWjaa2xeW5FAptjlzRH+xRzq5qJBck2ddRBTVzx3GkJ3Erc26e4PKPpb1aEi/5W08uidLi1azadl7Ks+oTm0QFFqrjGMr2sefmclEQuroksdzoHibCmrU7MXPe2iUDH1p6vEnva1DU3s39YsSIxnP2PwK57pMTQDaOicVQ4bu57HyBBIMp0iymREi1oi1fOa6qjcHePojYh1g2ZPEyvyOLChSnNwU6FBTiWB7zPcowGg8HwAWMCrw+AkgrZ5tV1XchdVUp+M8oJ0Zoe5gQNjC+yox+QwfBRJgggHgp45bxiNaPZ3wHtdYqxBQmAzk8BaKpjItk8s6yZXLRor1dUxzS20tzfL6WE2YKsznfUw4O7YSGlGJrdKE3cjEKk1t+4qPnYAYVWFisZtgVdJfKebD+3CueLk9ES2YI8V2J4TkQHoiGIhUVmur8ZLk6X77OvSZTK7gSsUBhCYbiK8JDh/SNABGL6mhSZgpTKWgpmV8XLLR4WOW7XkbF5YkRzb58Sw2nADZmgy2Aw3HmYwOsDYCGlReVp82ptIYe6jsALJ0Q8P0pNFZwY1rTWcEXTQoPho4htaSydoS4RpaPB4sK0pqte84lDipkVMROtTyjiEVhY1YwtiDGqbUlgdXlGs6tZ89R+n0I6g1Lg5pawF/JcWuqr6AemlEgLr45LHmp4VmTX79+lWFrTZWWGIL2cK2loqFLEwtt7tuZW5X5QCsb8QEqyYmEZz2FXcbBDAq3JJQko22olMDMeMoYPCltpLEsMvd8e0tzb4dNTB2enXc5NQnO1prdogpuMKHa3aIJA3hMJmS4Hg8FwZ2ICrw+AxZRIUW9GF3LgXEfg5YYgCNjVkOfYaIgz41LCYTDcSSjAtXwe7kyRtavwAnhhUARs9raJh9DpcRG6uH+XYnpZM71cnpZ6dwye3O0TG30NZkfkyXCMo4daePZSDK/co5eDneJbVFIpXM6AsuDCkKanEQ50bMhohxzY3yGZs6ooFDzxOdpMNCTGzCXEw6Z8m5CrCLlS9mgw3A74GgJfPKUWUnB62uVQq8f4stglTC+zPta66nwOdSqUbRH9qCrBGAwGwzVgAq/3mbynSeWgY6sYVz4rZqLXiHLFHj6m03TVhzg7AZ31muqYmZgZ7iAU+HYEXylePCvlgiVOjUmPyf27pPRwJS0luWML5bvwAyioEOG9D+NFq1HjZyGXJnrpBZ7e+3FGllzmUiKG09OoUEpzcmTj/dUx6c0CGJqFRwagqx6qY4rqmGSkj/QoUPDuWHnQZykxdH53kwH0oS7pnTEYblcKnjjLDc/pdan4sUWbtiqPR/uyzKcUw8thbEuzq8GjKmYRKOumGz0bDAbDhw0TeL3PTC7Jf2s2Zbw0Gp3PoKoarn1HIWkQ07k0XfU1zK7A25c1T+w3QhuGOwetwVcu48uUBV0lch7Mrohn0OVZzZFuRVeD9FQVPGisgpYaxWsXND2NMbKRI7Qf3oetArK+zdkhB8sWNcRYGCxLc3xYVvhByg57GhXfObURUI3Mava2w9kJzZkJuLtbBDhOj7MuSQ+iyPjgbsXg5EZ27GCnorXGjGHD7Y0OfHIFm7nV8l7l14fDNCQ0B1ty3N2WRWMRirgEWuFakrk1GAyGOxkTeL3PTCxoktEtvRn5nKgEhMI7v3ELyrLBcQmyaRxL0d8sam4j86LkZjDcKfjB9izWZiYW4XCXIhGRIKwuIb5ai2swviBBmKVkASQWcXj20nbFitkVMUp+44JeVyUMuyKNvZAqVzLM+9LH1dMoQV4yonlnCOqSikcGYDUjiqbJKMwuaw50KEKOiG9EQmCZoMtwu6MsZldELKa/WXFpZmMAzKUUz16QiozdLWJaHrY1oZC9094MBoPhjuGOKrb+jd/4DXp7e4lEIhw9epQXXnjhff18P9BMLUH9VuuZvNQZKSdyXftTbgRy0v1fl1A0VcFblzSrmZ19fwyGjxKuLQbEzhXuZI4Ns6uiqja9AitZeO4MrGVhV7P4cj24W7GShtp4ubF5ic56+ayDXbL9Q3sUD+wSz6J3hsq3ba5WRFzFi4OSVZtdgdZa2XcQQEsNLKU03z6pOT4iprLVMUUsrEzQZfhwoGRc+QHMp0R1cyvJiARltsIEXQaDwVDkjsl4/c//+T/54he/yG/8xm/wyCOP8Fu/9Vt83/d9H6dPn6arq+t9OYaROfACaKoqf17nisZe1yuv64Y33ousLr49BM+d0Xz8wIYqmsHwUcVxLKyCprNezIcr0dUg/kEAvY2KlYzG82FwkvUyvxKd9TDQKuNmZF5jK+huVDgWXJjWdNTJa4kwnJvSDM+Wf1Y8LON7Oa15ZECRymiUEtU30BzshJmVDWn4vibZl8HwYaMhKaW2gxOwtw0e2q2YWJSx1VKjaKoGC00scket7xoMBsMVuWPuiL/8y7/Mj/7oj/Kv/tW/Yt++fXz961+ns7OT3/zN33xfPl9rzfkpTX1CvEmJ5wABAABJREFUVMzKXsumwXakfPA6UOEoOrOKLpqrOraUUGkNz5/R5Aom82X46GNbIsfeVrv9tZYasBWkslATlxK/9jpFJeeFthpZxc954vu1uxn2d4AONGFHs7dNsbimmVjUpHOaPS2KjjoRyHBsCaIe3avQaJIx6dmqjcv+7upWfOKwoi4Ba0VxnSf3Kw52KiMJb/jQkS+Ao4qiMcDZCfG083wpl22qErl5E3QZDAZDOXdExiufz3Ps2DF+4Rd+oez5T3ziE7z88ssV35PL5cjlcuuPV1ZW3tMxzK7AchoOdW5/TWdTqFD0+ncaiYPvQ2YNolIfFXYVhzo17wzDs6c1j+/bHugZDLcrNzLu4mELtARG3Q3idQXQWa/IezA0q7mvT7y8fB/iYc3ThxSDE5rpZenV6mlUxEKwkoHauGJ8ARbWIJuDe/oVx4Y0qYyYKw+0SokhaPa1iyCG1pAraBZS8v7ReU3YgaZqRWe9Bq1JRhXVMYv6pMYCLOO7Z7hNuN5xp5VCKWhMap46KNd7Ji9ltg1JCbrcO2J2YTAYDNfHHXFrnJubw/d9mpvLC9Gbm5uZmpqq+J6vfvWr/Pt//+9v2jEMTmriYVkB34rOpFDh6w+8VESCLZ1eQkU3GlNiYcVd3SJ5/cxJzcN7oCFpJnmG258bHXfxiMKxA0KOoi4h17qtNF4AdXFwbI2tCwSBwlMOGimP2tde2hYCrSkEUpboBRKMJSOSrb63F7xAAi5baXwfcp4i64l4hm1Jj1ZtXJMuiFjGclq8vvqaFfHwhlKhYwIuw23G9Y47B49UziYaVlhAf5N42RFoUGJQ7tgm22UwGAxbuaPujFslmrXWO8o2f+lLX2J5eXn93+jo6A1/7mpGRDU66iofg86mIByr/OYroGwbQhGC1NK21+JhxT29Ysb67CnNieGAbN6UHhpub97LuAu7FsmoBECxsCIcsohHLBJRC42iQAhsB9eGkK1RCkKOxrbA0xoUuJZmdwvsbYWYCyDlU75WhByNhWJxTTGbUjiOlFTVxOVz4xGF41hURRW7mhV39SgOdymqosr4Fxlua6533EUjLvFQQBCAQrJbjgV2cWyFQnfU1MJgMBiumTsi49XQ0IBt29uyWzMzM9uyYCXC4TDh8M3per84rXHt7aIaAGRT0pR1A4EXgBWvIViaRncfQFE+uQs5isNdmtE5OD8lYgDdDZpDnYqIKT803IbczHG3mY1y243rvlxDVJ73/ADPF9EAx9bYlrVtm3hk5wWbEpal7qxVLcOHmhsZd7GoTB8KBU0AJstlMBgM18AdcZcMhUIcPXqUZ555puz5Z555hocffviWfrYfaIZmobm6ck9HsLYMgLrBwItknfiArVY2MrKUortR8dBu6G0U36K/Pa55dzRgdkUTBCYLZjCUcGyLSMgi7Fpbgq4NjLmxwbCB68p4MUGXwWAwXJ07IuMF8NM//dP8yI/8CPfeey8PPfQQv/3bv83IyAg//uM/fks/d3QeCn5lxTUAvTSLiiakbPAGUNEkhKJ4ExdwBuq2Zb1KOLaisx5aqjVDc3BuEs6MSyauuVpTm1C0VENN3EwqDQaDwWAwGAyGm80dE3j943/8j5mfn+c//If/wOTkJAcPHuT//t//S3d39y37TK01F6Y0tfHKyoJaBwQrs1i1LTf8GUqB1dRFMDZIMDWE3dJ7xe1dR7G7BXY1a1azMJ8StcXJJRHjSEQ0DUkxdK2NS4+Ya4vym1npNxgMBoPBYDAYbgyltTa1ZtfAysoK1dXVLC8vU1VVqVlrO+MLmpfPaQ51sq60thl/6hL+6CB276EbUjXcTDAzQrAwiaqqx27oQNW2XJcvWKA1iykJxFI5WMuKQFUJx4aamBjEhl3pHws74osUduV1W4HrSKCmlKJ0aZmAzXCj3Mi4MxgM7w0z7gwGg+HWcMdkvN4rpSDiav4m2YJieMElk8oxnUsCkJ+4yLTvARqCAAIPVRDPFB1qIVgJgLX3doCqHisRRq2lYG0chsdl/5YFlgOBL9oAllP8p0onVtQBlvOrUjZVgFYWWcJ4OHjYZPwoi6tR5lZLl8zV4nW9w//LY4sAC138F6CU2EArwMbHIqAkZmARYKtgfT8KsFSAQqN0af+q7FOU0vI6oIuvlR6zvueN91nrW+n113QpYCwdmN4UQKrSZ7NZr4HSMkZpH+svlf5ny3sq7GIbm4+19CHr34RloWM1YFtX3Mf7gW1Bd12e0DXcVZLJ5DUF5Nc67gwGw9Ux485geP+51nFnuDMwGa9rZGxsjM7OCu7HW/jxf/s7fPz7/+X7cEQGw+3HX/6P/8wf/drPX3W7a11Jv9ZxZzAYro4ZdwbD+4/JHBs2YwKvayQIAiYmJq5p5WJlZYXOzk5GR0fNYLsOzPd243zYvrtrXQG8nnEHH77v4Vox5/Xh4nY9r5s97m7X8/ygMd9LZe7U78VkvAybMaWG14hlWXR0dFzXe6qqqu6om8vNwnxvN85H7bu7kXEHH73voYQ5rw8XH9bzut5x92E9z1uN+V4qY74Xw52MMd4wGAwGg8FgMBgMhluMCbwMBoPBYDAYDAaD4RZjAq9bQDgc5pd+6ZcIh8Mf9KF8qDDf241jvjvho/o9mPP6cPFRPa+t3Cnneb2Y76Uy5nsxGIy4hsFgMBgMBoPBYDDcckzGy2AwGAwGg8FgMBhuMSbwMhgMBoPBYDAYDIZbjAm8DAaDwWAwGAwGg+EWYwIvg8FgMBgMBoPBYLjFmMDrGtFas7KygtEiMRjeP8y4Mxjef8y4MxgMhluDCbyukdXVVaqrq1ldXf2gD8VguGMw485geP8x485gMBhuDSbwMhgMBoPBYDAYDIZbjAm8DAaDwWAwGAwGg+EWYwIvg8FgMBgMBoPBYLjFOLf6A958803OnDmDUoq9e/dy77333uqPNBgMBoPBYDAYDIbbilsWeI2NjfFP/sk/4aWXXqKmpgaApaUlHn74Yf7kT/6Ezs7OW/XRH3oKviZXAD8Ax4aoC5alPujDMhgMBoPhtsTzNdnS76YFkRDY5nfTYDDcZtyyUsN/+S//JYVCgTNnzrCwsMDCwgJnzpxBa82P/uiP3qqP/dCTzmnevKj523c0f39C88wJzYUpTa5gZH0NBoPBYNhKJq95a0jzd8fld/P/ndCcHddkze+mwWC4zbhlGa8XXniBl19+mYGBgfXnBgYG+MY3vsEjjzxyqz72Q002r3lpULOU3niu4MPxEUDBrhbN/8/ee4fZVZ33/p+1y6nTex9ppJFGo4YKTfQiMIZr4xKSGAfHkFz7h01MbIztkCcuseEax4TYXLfY1xA3Umxsx7ExmGoBAiQB6r2PZjS9nrbP2ev3x5p25pwzmhnNUWN9nmcQs/uZmb3Xftf7fb+vIfQMnkaj0Wg0AFFH8vo+yfG+sWUJF7a3gCslzTU686XRaM4cspbxqqurw3GclOXxeJzq6upsnfasJhQjKegaz44WSSR2aq9Ho9FoNJozmYhDUtA1nt2t6HFTo9GcUWQt8HrwwQe566672LBhA1KqdP+GDRv4xCc+wT/90z9l67RnNX0Zgi6AWBziiVN3LRqNBqSUo88vjUZz5hGKZl7nSojpcVOj0ZxBZE1q+Jd/+ZeEQiEuvPBCLEudJh6PY1kWt99+O7fffvvott3d3dm6jLOKgCfzOiHA1Ob/Gs0p5ZmtEiHgmiVaqqTRnIl47cnXW3rc1Gg0ZxBZC7wefvjhbB36nCXXDx5LZbcmUldy4gFGo9HMLj1D6t9wTOL36OBLoznT8Hsg4E2f+arI1+OmRqM5s8ha4PWhD30oW4c+Z/F74PJFghd3yKTgqyQXltQILFO/+Gk0p4rxEsMD7dBccxovRqPRpMXvEVy2EF7cKQmPq+fKD8CqBoHH0uOmRqM5c8hqA+V9+/bxwx/+kH379vEv//IvlJWV8eSTT1JbW8vixYuzeeqzEiEEBQHJ2qWCwagqCs7zq34kPlsPHhrNqSQ6zhuoPywBfQ9qNGcieQHB1YthKArhGOT4lHTfp7PUGo3mDCNr6ucXXniBpUuX8uqrr/KLX/yCwcFBADZv3sznP//5bJ32rEcIQcArKMsT1JUICoJCB10azWkgNDx77rOTgzCNRnPmEfAKSofHzaIcoYMujUZzRpK1wOuzn/0sX/7yl3n66afxeMZcI6666ipeeeWVbJ1Wo9FoZoUR2VKuD6Jp6i41Go1Go9FopkPWAq8tW7bwnve8J2V5aWkpXV1d2TqtRqPRzAqhKBhCFe7rjJdGo9FoNJqTJWuBV0FBAa2trSnL33jjDd1AWaPRnPGEYhKvDbapMl66n5dGo9FoNJqTIWuB1wc+8AE+85nP0NbWhhAC13V56aWXuOeee7jtttuydVqNRqOZFcIx8FqqxYOU4OhGrBqNRqPRaE6CrAVeX/nKV6irq6O6uprBwUGam5u5/PLLWbNmDX//93+frdNqNBrNrBCJqaDLNtX3Wm6o0Wg0Go3mZMianbxt2/zkJz/hS1/6Em+88Qau67JixQoaGxuzdUqNRqOZNaJxZUttW2Pf557eS9JoNBqNRnMWk9U+XgDz5s1j3rx52T6NRqPRzCqxuMp26YyXRqPRaDSa2WBWA69PfvKTU972oYcems1TazQazaziJMDSgZdGo9FoNJpZYlYDrzfeeGNK2wmhGxtqNJozl4QrSbgq6BJCYJtS9/LSaDQajUZzUsxq4PXcc89Ne5+jR49SVVWFYWTN50Oj0WimRWw4yLKGs122BVFHAnrSSKPRaDQazcw47dFOc3MzBw8ePN2XodFoNKOMBF4jMkPL0HbyGo1Go9FoTo7THnjppqQajeZMY2LGyzQgrgMvjUaj0Wg0J8FpD7w0Go3mTGM04zX8hDR1xkuj0Wg0Gs1JogMvjUajmUB0QsZLSw01Go1Go9GcLDrw0mg0mgnE4iroGnFg1VJDjUaj0Wg0J8tpD7y0tbxGoznTiMXlqLEGaKmhRqPRaDSak+e0B17aXEOj0ZxpjGS8RrBMnfHSaDQajUZzcmQt8Lr99tsZGBhIWT40NMTtt98++v327dupr6+f9FgtLS188IMfpLi4mEAgwHnnncfGjRtH10sp+cIXvkBVVRV+v58rr7ySbdu2JR0jGo1y1113UVJSQjAY5F3vehdHjx49yU+ZHRKuZCgiGQhLQjGpg9MzDP37OPeJxVVd1wgjGS/9u9dozm3G3+NRR43DgxFJLK7vfY1Gc/JkLfB67LHHCIfDKcvD4TD/9m//Nvp9bW0tpmmmbDdCT08Pl1xyCbZt87vf/Y7t27fz9a9/nYKCgtFtHnzwQR566CEeeeQRXn/9dSoqKli7dm1S4Hf33XfzxBNP8Pjjj7Nu3ToGBwe56aabSCTOrGnsUEyy+ZDkybfU17NbJYc7Ieboh/7pxJVq8N11zGX9HsmOFpfBiMR19e/lTMTZs5FE674Z7x9zSJIajgRhCfckL0yj0ZxxyOHn++7Wsed7X0iy5bAah3/3pmT9bkl/WE+EajSak8Oa7QP29/cjpXo4DQwM4PP5RtclEgl++9vfUlZWNuXjffWrX6W2tpYf/vCHo8vmzJkz+v9SSh5++GHuu+8+3vve9wIq6CsvL+enP/0pH/nIR+jr6+MHP/gBP/rRj7j22msB+PGPf0xtbS1/+MMfuP7660/yU88OEUfy2l5JR//YsnAMXtsnWd0gmFMqdU3caaJnCF7YLkdfvI92w/ajkssXCUpy9e/lTCOx/00SgFk5b0b7x+IQHHt0YQ4HXvFEsgRRo9Gc/fQMwfNpnu8XzBf0DEl6Q3C8H57bJrl2iUh6Nmg0Gs10mPWMV0FBAUVFRQghWLBgAYWFhaNfJSUl3H777XzsYx+b8vF+/etfs3r1av7kT/6EsrIyVqxYwb/+67+Orj9w4ABtbW1cd911o8u8Xi9XXHEFL7/8MgAbN27EcZykbaqqqliyZMnoNhOJRqP09/cnfWWbcJSkoGs8W45IwrGsX4ImDeGYmu2cmO1wJbyyR/9eZpPTcd+lIxZPzniNJOW1wYbmXORMue9OB+GYZP2e9M/3Nw5IFlSOTarF4nC0W2e9NBrNzJn1jNdzzz2HlJKrr76an//85xQVFY2u83g81NfXU1VVNeXj7d+/n29/+9t88pOf5O/+7u947bXX+Ju/+Ru8Xi+33XYbbW1tAJSXlyftV15ezqFDhwBoa2vD4/FQWFiYss3I/hN54IEH+OIXvzjl65wNekOZ10UdXdx/uog6EMoQXEUd9RXwntprOleZ7ftOOjGE7Zn2frEJma0RqaEOvDTnIqdjvDtTiMZhKJp53cQMd1svzCvXmW+NRjMzZj3wuuKKKwCViaqrqztpCZbruqxevZr7778fgBUrVrBt2za+/e1vc9ttt41uN/E8Up5Y/jXZNp/73Of45Cc/Ofp9f38/tbW1M/0YU8I3yfuhAIzT7kH59uREZVy6zGv2mO37Tg52IworprVPwlWz3xPt5EFPfmjOTU7HeHem4J6gbtOVavwdecz7PGBoZblGo5khWXuVr6+vZ926dXzwgx9kzZo1tLS0APCjH/2IdevWTfk4lZWVNDc3Jy1btGgRhw8fBqCiQr1UTcxctbe3j2bBKioqiMVi9PT0ZNxmIl6vl7y8vKSvbJPnzzyLVl0EXjvrl6BJg9cee/GeiCHAp38vs8Zs33duaPqSqVhc/TvR1RB0xktzbnI6xrszBa+dedw1hLr3x8+tNVYIDB15aTSaGZK1wOvnP/85119/PX6/n02bNhGNqlz+wMDAaPZqKlxyySXs2rUradnu3btHLejnzp1LRUUFTz/99Oj6WCzGCy+8wJo1awBYtWoVtm0nbdPa2srWrVtHtzkT8HvgsiaBx4KaQsn80gQlOZI8PyyvF9imftifDnw2LKtL/7NfUqsDrzONpPoLZ/oFeKOBVxqpoc54aTQzQ7ouMh6fcn3USFuV3iFl6Z4tZ1+/DcszPN8bK+Fw59h5l9VBjjbW0Gg0J8GsSw1H+PKXv8x3vvMdbrvtNh5//PHR5WvWrOFLX/rSlI/zt3/7t6xZs4b777+fW265hddee43vfe97fO973wOUxPDuu+/m/vvvp7GxkcbGRu6//34CgQAf+MAHAMjPz+eOO+7gU5/6FMXFxRQVFXHPPfewdOnSUZfDMwFDCHKtKO9sHEQeP4hwHGROLqKkDtcIogQPmlONaQjqSiQ5XsGWo5KBsBp8l9QKinPA1AHxmYUcpx2KzzzwGi81NAyBEFJnvDSaaSKdGDI8QPzIDggPYpRUY5TPQfhyMkr9I45k/3HJzmNjLRxK8+D8Bgj6Zvd5axiCmmJJwCvYekTSP/x8b64W5AfgeB+U5UNprppksy39vNdoNDMna4HXrl27uPzyy1OW5+Xl0dvbO+XjnH/++TzxxBN87nOf40tf+hJz587l4Ycf5tZbbx3d5t577yUcDnPnnXfS09PDhRdeyFNPPUVubu7oNv/8z/+MZVnccssthMNhrrnmGh599NFJe4idaqJRh0RvOzE7SGdwEaGYQbE/Tu7gAFYijptboCUOpwmPJagohMIc9SJgGOCz9e/ijMQdi47kLAVeoLJeOuOl0UxOJCYZisLxPonHgvKgxDqwDdG2BwC3qwX2v4nngpsQOYUp+7tS9a7cdjR5eUc/vLhTcmUz+D2z++z1WIKKAigMpj7fc/2zeiqNRvM2J2uBV2VlJXv37k3quQWwbt06GhoapnWsm266iZtuuinjeiEEX/jCF/jCF76QcRufz8c3v/lNvvnNb07r3KcSEY8xYBWzbp9vnGGDhxxfgMvmDCGiUTx+rXM4nXh1sHXmMy7wmi2pIahaDych0ZlnjSY9I9bsnQPjl9qsrj2fcmFgtA6XDTgxnG0vY6+8FsNOtoSNxGBHS3pZ4WBEffmnb1Q6JfTzXaPRZJus1Xh95CMf4ROf+ASvvvoqQgiOHTvGT37yE+655x7uvPPObJ32rCYmLV464EtxyRuMwFutft07RKOZComTz3hZRqpTqmmQ0utHo9EoXCnZ3z4x6FJsOOLFqV4GQiByizFKasAJQyySsm3cHZv8SEffJG1XNBqN5kwnaxmve++9l76+Pq666ioikQiXX345Xq+Xe+65h49//OPZOu1ZTX/EyPhid6zPICZtdLsojWZy5Ig/tOVBOhka9ExCLC7TupwZhnop1Gg0qURisDd9W0wAWgZ9LDz/RmR3KzI8gFGs+nlObOtiisknObS5hUajOZvJWuAF8JWvfIX77ruP7du347ouzc3N5OTkZPOUZzXRxOQJSFdLnDSaEyOHM162d8bmGhPru0BZS+uMl0aTmckyVeG4SeLgZtz2w2ML97+F5/x3InKLRhf5PNBQBnvSBHEeS7Vd0Wg0mrOVrAZeAIFAgNWrV2f7NOcEBcHM63x2+pdBjUYzgWGpobC9SCdVynQiovH0fX1Mba6h0WTENKA4F7rSSA0BKoJR3KNdyQudKM7m5/GsvgHh9Q8fR7CwCoaikmPjWm/6PXDpQpG1+i6NRqM5FWQt8IpEInzzm9/kueeeo729HXdCe/hNmzZl69RnLX43RHmun+MDqZmvZZVRvNIFJonONBrNmLmG7YEZNlBOKzXUGS+NJiNeW7C8Hp7dmlqLnOODAnohMpSyTg72IGOR0cALlGvh6gaIOjAUVZmugHdmboauK0nI9HWbGo1Gc6rJWuB1++238/TTT/P+97+fCy64QD/wpoA10Maq0jz2+QvZ12URT0DQC8sqIxT17kTkTc8NUqN5OyLdcRmvhJNSQ3IiYg4E09SR6IyXRjM5+X64arHgjQOS3pCarKgrgebKBOb65zLvKFNvLK8t8NqQF5jZtcTiksEI7GmVhB2oyIfaYhXA6fcRjUZzusha4PU///M//Pa3v+WSSy7J1inOOUReMebLv2RBaR0NtYtxDRszOoC17w1k3IE5C0/3JWo0Zz4jGS/LC1JCIg6WPeXdY3HITyc1FBDRGS+NJiOWKSjJhcsWqUkKIcBrgRENE8tkdGPZCHt2HTOcuORAh2TzobFlHf2w85jk6sVixsGcRqPRnCxZC7yqq6uTGhhrTkzCCiBL5yA6DmB1jI0YEpBLryFuBtDydo3mBIxmvIbvlnhseoFXIoO5hraT12imhM8WMO6Wkx4fZv0SEoe2pGxrNa4Gb2bHjOlmrAEiDklB1whOAjYdlKxZoJomazQazakma328vv71r/OZz3yGQ4fSPP00aTk+5CUy9yKMxgvAo2YARW4x5qobOOBUEp3EMUqj0QzjjnM1hGlZyidcScJNH3iZRlKLMI1GM0WE5cFqWIq1+FLwqTplEcjHPu8ajIp5CCP1hgvHJMd7Ja/tlby+z6WzXxJ1ptbLMl0vsRE6+id3X9RoNJpskrWM1+rVq4lEIjQ0NBAIBLDt5Bnn7u7ubJ36rMUyJV1RP2+Fm1mwqAGPKemLGBxo9bGkVs/OaTRTYtjIRwwHXsSdKe868kKWyVxD9/HSaGaG8PixahZiltSCdMEwkww1xhOOSV7dK+kY541zsENSVwLL64czapPgniA+k1OL3zQajWbWyVrg9ed//ue0tLRw//33U15erotZp0DQJ3hpt0RKQcdA8oC085jkgnmA7uWl0UyKHK3xUlJDOY1eXtHhGC1jxksHXhrNSSF8Jy6wau0hKega4XAnzCkFX/7k+5dOUuVQEAA76410NBqNJj1Ze/y8/PLLvPLKKyxfvjxbpzjn6A8py9tF5TEqAhGEGydueNjX4+dgl4krddCl0ZwQNwHCAHP48TaNwGvSjJehZtJnUnOi0WimRtSR7D2ePiWVHwDLCZHoj6gpSI8P4Q2k3I8+D8wrg33tyfsbAlY1iBNmzDQajSZbZC3wampqIhwOZ+vw5ySuhKvmDeHb+0dkTysAHsNkSc1iKuoX48rMBcgajWYYN6GiJMMExLQyXiOBl52m+tUcfldLuOkDM41Gc/JImb5tQ1V+ghVFHRjbXsQZ6QfmDWAvuQyjsBxhjpUzeCxBcy2UF8COFknUgZI8WFQl0raK0Gg0mlNF1sw1/s//+T986lOf4vnnn6erq4v+/v6kL00qFf4Qvu2/Hw26AHATiMObKRnchdfUOieN5oS4CVU/IgRYFjizl/ECXeel0WQT24LqouRlhoDlZUMYbz2Z3IQ5GsLZ9BQylOqm4bMF1UWCy5oEVy8RrJoryAsITENnuzQazekjaxmvd7zjHQBcc801SctHZDoJbQ+WghkbxBnqS7tOHN6CXdMI5Jzai9JozjLkiNQQwLSnnfGyzPQNVs3hQyYSJFllazSa2cM0BPPKlZnGyERIdaGLeWxbelcMKYkf2Iy9+FKEmfpK49WyQo1GcwaRtcDruecm6VKvSYvMEHQBypktMXV3No3mbYvrjqanhGlNs8ZLpjXWADXrDjrjpdFkm6AXrlki2NkiOdoNRT4Ho6uTTGaEsr9LjY9pAq+ZEI5JhiIwEIUcL+T4wO/RAZxGozl5shZ4XXHFFVPa7s477+RLX/oSJSUl2bqUswffJNksw0QKbcWk0ZwQN4EYzXhZyGlIDaPxzPVboxkvHXhpNFlFCEGODxZWSYpzBTm2DYE86O9Mv30gF4zZGR8HI5I/7pQMRsaWBTxw+SLI9evgS6PRnBxZq/GaKj/+8Y91zdcwrj8fvOmtdkXVAhxTVwVrNCdkxFwDwLSnlfGKOumt5GEs8EpX+K/RaGaftl7YsF+ybo+BU7U043ZWw3kI6+T1v1FHsn5PctAFEIrBS7slkZhuAKbRaE6O0x54Sd3JcJRuJ0B86TsQ/lyMoiqMirmInEIorae/fDkxqTNeGs2JSK7xsqbdx+tEUkOd8dJoTg3GcK1l3IXdvbm4i65IlhMaJlbzpYhgwaycLxqHnqH06wbCar1Go9GcDPpN/gwiFIOWwXzmrngfR7thKArl5VAQFGzcBxctON1XqNGcBUgJwy9swrSQkQxvUmmIxiHgTb/O1K6GGs0ppWxco+R9XTah/HqazyvHEx/CNCSenBwMrz+tqUYkJumPwMF2Nbk7t0yQ62fSHl4nymY7Otut0WhOEh14nUEU5UikFDyzbWzZ0W7w2nDBPIFH9w7SaE6MdEcDr+m6Gkbj4MnwVDR0jZdGc0rx2bC4BrYdVd+39pm09gXxWkGuXCzwZ6i5CsckG/ZL2nrHlh3qlFQXwsq54MtglOGx1KMjkxDHq9+YNBrNSXLapYaaMUwhePNg6hM/6sDOYxLT0LJMjeaESAkMv1hZlnIEnQIJVxJPTCY1FAiG7eQ1Gk3WsS3B/HLBVYsFNcVQkgtLapXjYe4kJc+dAyQFXSO09EDXYOb9fDbMK0u/rq5YrddoNJqTQc/fnEH0hcHNEFt19IOTEHj1g1+jmZwkqaENCQfpughj8nmmkZ5BmQIvUHJDLTXUaE4dHltQYkNhUHWKyNRnb4RYXLKnNfMk5Z42SVmeCuomYpmCRdVgmZI9bSq7bRrQUAYLq0TafTQajWY6nPbA64Mf/CB5eXmn+zLOCE6kL88UlGk0mnGM1wmZwzMV8Rh4JncFjQ4nxuxJnoqGoaWGGs3pwDTEaJ3lZEg5+eRIPJFZSghKhthco4KtuAuWAT6POr9Go9GcLFmVGv7xj3/kgx/8IBdffDEtLS0A/OhHP2LdunWj23z729/WPbyGKQpmXhf0Tj4Tr9FoRhjLeDFsMS2d6An3ik4x45XQMyAazRmLx4Kaoszra4snn1wBFWQFfYL8gPpXB10ajWa2yFrg9fOf/5zrr78ev9/PG2+8QTSqXnwGBga4//77s3XasxqfDfWl6detnCvwZygI1mg0Y0jXZaTGa7S3zxSaKI9mvCYJvAyhpYYazZmMEIL6UpG2HsvvgZpiMalUUaPRaLJJ1gKvL3/5y3znO9/hX//1X7HtsSfgmjVr2LRpU7ZOe1bjsQXLagWr5gqCXjW7XpILVy8WlOSe7qvTaM4WZJKrIYCMTyHj5ajAajI5k5YaajSnHikloaikd0jSFzpxI+OgVxlyzCtXEym2CfPL4apmQdCrgy6NRnP6yFqN165du7j88stTlufl5dHb25ut0571JCR0D0nmVwg8FgyEJe39kqBXYGmpoUZzYuR4qeHwI25KUkOJfYLCfVNoV0ON5lTixCXH+2DTATkqB871wQXzoSA41mR5Ijk+wfJ6aKpS+W+Preu0NBrN6SdrgVdlZSV79+5lzpw5ScvXrVtHQ0NDtk57VhOOSdbtlPSHASbM6EnJwiow9MCh0UyOlCCG01aGBQjkFKWGJ6r90BkvjebU0heGV/Ykj4cDEXh+u+S6ZYKcSTxzTENkbIiu0Wg0p4OsSQ0/8pGP8IlPfIJXX30VIQTHjh3jJz/5Cffccw933nlntk57VhOKMhx0pbKzFcJTa0ek0by9GW8nL4Qy2JiC1DAcO3GDVF3jpdGcOmJxydYj6WWFCReOdGmjG41Gc3aRtYzXvffeS19fH1dddRWRSITLL78cr9fLPffcw8c//vFsnfasJlPQBcoCV0ucNJopIN3R/skAmPaUMl7hmCq+nwxTZ7w0mllFOlFkLAJuAiwb4Q0gDKWrTySgL5R5384B5TKqJYQajeZsIat9vL7yla9w3333sX37dlzXpbm5mZycnGye8qwmOIkk4kRF/xqNZhgpGR95CcuaUo1XxIH8wOTbGAKiegJEo5kV3PAg8R0v43YcUQtMG7NhOVbNQoTHh2GocXGkuflE8v3qntRoNJqzhay/ygcCAVavXk1TUxN/+MMf2LFjR7ZPeVYiE3GCHjetBS7A3FIXr6VlFRrNCZEy2SBjChkvKSVRR/UAmgxd46XRTA/pusMtHiYsj4ZwNj01FnQBJBwSezYQP7YH6bp4bUFzTfrISgBzyrQ1vEajObvIWuB1yy238MgjjwAQDoc5//zzueWWW1i2bBk///nPs3Xasw43PEj8yE6czS/gC7dz2dwQgQlyp6r8BAtzuzGcSTQXGo1mmOSMF5aNdCKT7hF11F4nCrxMoQMvjWYqyEiIRMcRnLeexXnrWRKdLcjo2Bgmw4PIwZ60+yb2vzm6bXEOLK4ZMyoFsExYs1AQPIE0WKPRaM40siY1fPHFF7nvvvsAeOKJJ3Bdl97eXh577DG+/OUv8773vS9bpz5rcEP9xF77H4iGEIE8ZG87/pZ1XLHoaqJ2PtG4IOBx8fQcwnjjj7Dm5tN9yRrNmc94O3lAWB7kUN+ku4wY1+iMl0Zz8riREM6W55HdrWPL2g9hzFmKVduEMAzcgW4ARCCXeO0KEoFCBC5W+15E625IqJvSawsWVEJdCQxGlOQ+4AW/PXsuv1JKnISSLVqmzqBpNJrskbXAq6+vj6KiIgCefPJJ3ve+9xEIBLjxxhv59Kc/na3TnjXIuEN89wYYntWTTgThDRJfeDl7+3I50K2SkR7LZFlFFcVzVgxbY2s0mkmRbvL0uO1RxfuTEBlWIp7I1dDUroYazQlxu48lBV0Igb3kctzBHmLrfw2A3XQRsryRvqpVvNnqp79N3bZ1hYU0r1yExxjT3VumIMdkUuv4maAaM8OhTklrL/gsWFAFeX4V8Gk0Gs1sk7U3+draWl555RWKiop48sknefzxxwHo6enB55vlp+fZiBPBbT847vsYsYIaNhy0aB8YU4DGE7D+kI/z5zRT59HuGhrNCZETpYYeiEeRE2u/xhEZznhNtY/XZMfSaN7OuLEoicPbkpaZDctJtB3A7Tg8bqHNYM1qXtw79j4gJRzqNukK5XPFIjiB181JMxiBZ7aqbNcIx3pVz8ymKvBY+h7XaDSzS9YCr7vvvptbb72VnJwc6uvrufLKKwElQVy6dGm2TnvWIOXIf4YxbcKuh/aB9NtvabEoyYccnfTSaCYnRWroVcucKHjST/qEY2CbYJwgmBpRNk04hUajGcVN7n0iBEZeKc6+N5O2ikbjvNWX/n4cjEBfWDU/lk4UGQnhdioTDqOkBrxBDM/JdUaOxSVvHkoOukbYdQzqS1Klx1JKIo5yWTSEWq8zYxqNZjpk7TX+zjvv5MILL+Tw4cOsXbsWw1DZmoaGBr785S9n67RnD5aNKChD9rYDIEpr6B7KvHnEAUdLnDSaEyKlTGrjha0q8GUsgsgQeIViMqOj6HhGWjrEXdAJaI0mFWF7MSrnkdizQX3vDSJDqTWWri+XnmOZj9PWK6kIxojvfSM5g7b7dcy6RciGFYRcH4NRsGZQ9+XEoa03dXl5PswtE0Qd6AtJvDb4bIETl7T3wxsHJeFhaXJxDqyeB3l+HXxpNJqpkZXAy3EcFi5cyG9+8xve8573JK278cYbs3HKsw7D48NedDGx9f+talKc2Alf/Ew9xa7RTIFUcw0AYmGgIO0eQxHwTiHwGnmn0wYbGk16hDAwK+eROLIDIkPIRFzJfSeScLBN0macAAIecIf6UmSLAInDO0gU1vHCsarRIMgy4eJGQWmuxJyCQUa65iwLq8A2BRv2S+LD15Xnh4saIZ6QvLw7efuuQXh+m+SapRD06vFZo9GcmKzM2dq2TTQa1TUQJ0DkFOJZczNGxVxkLExeQGBl+I1UFYJtvL3e9uIJiZPQvcs002SiDnBcxisTQ1GmlPEaTtzrwEujmQTDn4Pnghsx5y4Dw0B4/GAmz/Nax7Yxv8TJeIzKAnCP7kLWLoHqReBNrvgSRzYzp3Bs/3gC1u2ShCZp2Rd1JL1DkiOdknhCUpY3ti7XBzlewdYjY0EXQH8Ynt8ucRLp32eicejoz3xOjUajGU/WxDJ33XUXX/3qV4nHM7Sc1yAMEyOnEHvxZXhXvYN4PMHqeWJUzjRCrg/mlQsS7tsjCInEJK29klf2SF7aJTnQLglF3x6fXTMLTDTXMG0QImPgJaV6WZuO1FAHXhrN5Bj+XKz5K/Fe9G5EXgn2edeCGDe4dR5hbu4AJbnJz3YBrJgjkFLSUnQ+r3E+G8wL6Wn6XySarxqbVHGieCZMRkoJR7rSjxXhmBpTnt4iWb9X8sIOWFg1Nt7OLRPsbk2/bywOfSHI9af/rMd79fik0WimRtZqvF599VWeeeYZnnrqKZYuXUowGExa/4tf/CJbpz7rEJYNlk1vr8vBTslF8wWDURWA5AcEroRX90quXHTuZxAjMcmmg5KW7rFlHf2SHB/K5UrLOTQnYoKdvBBCSZ1i4bSbh2Pqhc03hWasI1LDeAZ5lEajGUMYJvgCCEDaXjxr3oN7/CAyOoTILcZ2BrigymKAfNoHJLYpKAiAZUpe2SsYCI/clILWvgDVBbUsb7oCc8fzuIU1dIZTZ0v6Qqmuo/GEZOsRmZSZisVh6xHJJQsFLd2SXD8MTNJ1oj8sCXphIM1jJFNAptFoNBPJWuBVUFCgmyRPk4AXugbgpQH1gPdYcKBDjjoozVazyDOZ/jBJQdcIgxE40C5ZVHNi5znN2xwpiWPy7MFiVpT1UxJwELYXmSHwGoqqf3XGS6PJIvEYzubnAYmwfSQ6jkJkEHfle1h/SJLjhbgrabehIJg+wGnpNZlXWE5+IBenfCEtu1NFO8W5IqXMIerAoc7U4/UMwR93Sq5erHr4BTxklCrm+aE3jQGWAGqL9Zik0WimRtYCrx/+8IfZOvQ5i9eC/AAsLIlQ5IkgXIeE6eNwn4+otBFpy4HPHVxXsu945s94oAMaysE/hcyE5u2MpDNRwEDMoi3kpSTggO1FRk8+8NLmGhrNzJCxMHKgS/0/AmwvGCYOFk4ceoarEhrKBHvaMo8D+/r8nL/qRtbvSXUotU01hsbiMqkHl+q9l+G6JPSFBHPLBItqYOP+1A0NAZV5cQaGoDc09trkt+GqBVH88TBubxxsL8LjQ9gnZ3Wv0WjOXbJqiByPx/nDH/7Ad7/7XQYGVIOqY8eOMTg4mM3TnrVEHMlVcweoOPAk9sYnsN74Dd4NP6dx8FUWl0feFi97k5WxvU1K3DQni5S0xQsB6IsMvyTZHmQ0lHbzoYjEY4I5hYzyeDt5jUaTGSklMhpWAZeUkIiDMDAbzsNeuRZr/krsJZeT63PJ84093AXgTnJ/uVLQEfbTUG7gHTd1nB+AC+cL9h+XKUGWZaqgLBN5w74dVYWwoDJ5nceCy+eF8Wx7mmZ3G9c1DnJhbZjL5se4oWkQa8vvib38BLFX/5vYuv/C2f4SbmSS3jAazSnm0UcfpaCg4KSPI4Tgl7/85Ukf53Ry5ZVXcvfdd5/UMU7255m1wOvQoUMsXbqUd7/73XzsYx+jo6MDgAcffJB77rlnRsd84IEHEEIk/dCklHzhC1+gqqoKv9/PlVdeybZtyfaz0WiUu+66i5KSEoLBIO9617s4evTojD9btijxhHE3PYkc6sUorsaobEDkFkHrHsyjW/CZ53ZhiWGoWcdM1BWnNrTUaFIYDrwMJL1R9QcjrMwZr8HI1LOo2tVQozkxbniQ+IHNxF7/LbHXf6cs4S0be9mVYBgkju0lcXALzubnSGz4Hy6v7Sbfr6Kljn5JVWHmY88tFURdweEuyfJ6wcWNgjULBPUlgo0HJKV5ImWc8HmguSb92FIQgODw/e+zBc3VghvOE1yxSHB1M1xT207u7qehtw3j4Ca8G/6Lsr2/ocwfJf7GU6NZvNHP3naA+L43kNpYTDOL/OVf/iU333zz6b4MzSyQtcDrE5/4BKtXr6anpwe/f6zy9D3veQ/PPPPMtI/3+uuv873vfY9ly5YlLX/wwQd56KGHeOSRR3j99depqKhg7dq1oxk2gLvvvpsnnniCxx9/nHXr1jE4OMhNN91EInFmBTJGpB9RUIa9Yi0imAeJBGbFHOwV1yK7j2G7k1T+niMUBlVTyol4bZhfIaaUldC8vZFSEpUeCnwO0YRJOG6AxwexkJp5n8DANAKvkb8+HXhpNOmR4UGcDb8lsWcDcqgXOdhDfOeruE4MLBtCAyBdzDlLsZdeAdJFvPkkF9aqjPSxHqguEmn76hUFlctvcY6q23ptn3IqfHm3ZPNhiWmorNXEGi9DCOpLYGmdyn6NUF0IlywU+Dxj29uWIMcnKMsXFOUKAkHfWC9AQOQU4Fl2BThR5FBqY2gAt2UPMpY+w67RaN7eZC3wWrduHX//93+Px5P8RlNfX09LS8u0jjU4OMitt97Kv/7rv1JYODYVJqXk4Ycf5r777uO9730vS5Ys4bHHHiMUCvHTn/4UgL6+Pn7wgx/w9a9/nWuvvZYVK1bw4x//mC1btvCHP/zh5D/oLCLjDkZhOc6mp0gc3oHbfoj4no0429ZhLThfSTXOQaKOpD8s6R6UJFy4eAGsnCvI80PQC01VcM1iNRhqxpBS4mr9ZQru8GMt16Pul76opWouXBfiyZXzUsrpBV5C2U9rV0ONJhUpJYnjB5ChgaTl5txlyOMHcDb+nsSxPbjHDxLf8TLx/W9hL7kC4g7BaCdrl8LFCwQ+G65qFjRVqTEgzw/L6wQLqwTPbJXsapFc3Ci4fJHg0oWClXMFK+rhikUio/Ot1xYsqBBcv0xw3TKV1Tp/XubtQd3vRk4B9opr8Fz6J3gufT+e1TdgFFYgJ5MTSvecHa81Zx4PPfTQqHt4bW0td955Z9qSnl/+8pcsWLAAn8/H2rVrOXLkSNL6//7v/2bVqlX4fD4aGhr44he/OOOWUC0tLfzpn/4phYWFFBcX8+53v5uDBw+Orh/J4P3TP/0TlZWVFBcX87GPfQzHGevNF41Guffee6mtrcXr9dLY2MgPfvCD0fUvvPACF1xwAV6vl8rKSj772c8mXe/Q0BC33XYbOTk5VFZW8vWvfz3lOmOxGPfeey/V1dUEg0EuvPBCnn/++aRtHn30Uerq6ggEArznPe+hq6sr5TjTIWuBl+u6aTNKR48eJTc3d1rH+tjHPsaNN97Itddem7T8wIEDtLW1cd11140u83q9XHHFFbz88ssAbNy4EcdxkrapqqpiyZIlo9ukIxqN0t/fn/SVbYxALvGdr6auiEWI738LjElE6mcpgxHVq+v3b0me2Sp58i3JrmNqJvLKZsHViwWLawTBGQRdTlwyGJEMhCUR59wJUJy4pC8kefOQmund2yYZipwbn2827jtXqsea30pgCMlgzFKF/JAiN4zFVRA1HcMW09AZL825xWyNdzIWIdGyJ3mhaWHkl5I4tC11+6Fe3K4WjJIa5EAXwe49VBW4FAQFuX717L96seCi+YIj3Sq71Vwj8NjwzFbJizsk63YpU6aygsmDKFBy9oBXkB9QE3m2NbVxxbC9GME84p48hqSPwYgEXxppxgjCQBpaF685NRiGwTe+8Q22bt3KY489xrPPPsu9996btE0oFOIrX/kKjz32GC+99BL9/f382Z/92ej63//+93zwgx/kb/7mb9i+fTvf/e53efTRR/nKV74y7esJhUJcddVV5OTk8OKLL7Ju3TpycnJ4xzveQSw2Nvn53HPPsW/fPp577jkee+wxHn30UR599NHR9bfddhuPP/443/jGN9ixYwff+c53yMlR911LSwvvfOc7Of/883nrrbf49re/zQ9+8AO+/OUvj+7/6U9/mueee44nnniCp556iueff56NGzcmXeuHP/xhXnrpJR5//HE2b97Mn/zJn/COd7yDPXvUc+zVV1/l9ttv58477+TNN9/kqquuSjrHTMjak2Ht2rU8/PDDfO973wPUzNHg4CCf//zneec73znl4zz++ONs2rSJ119/PWVdW1sbAOXl5UnLy8vLOXTo0Og2Ho8nKVM2ss3I/ul44IEH+OIXvzjl65wN5GCvmilLt66nLeO6s5VwTPLHnZLBcQpKKWFPm+rjsqh65tLCwYjkzYOS1l71fZ4fVs5VUkbLPHszZ/GE6nH2+jjnrdZeyTYLrloMef6z97PByd93Ukrc4SathlDB10DMRPhHAq8Q5BSMbj/St2dagZdQttdJTZo1mrOYWRvvhEhukgwYhZW4nZlrqhOt+7AWnI8QBs6+TZgl1Qi/erkyDIFpSrYckHQPKomhK2F3a/Ix+kLwwnbJNUuy0+tRSkl/GDYdkHQOJ/MubwhSkFOIHOxJ3b5qIXu6fdTbEr9HPyc02WW878HcuXP5x3/8R/6//+//41vf+tbocsdxeOSRR7jwwgsBeOyxx1i0aBGvvfYaF1xwAV/5ylf47Gc/y4c+9CEAGhoa+Md//EfuvfdePv/5z0/reh5//HEMw+D73//+qOz3hz/8IQUFBTz//POjiZDCwkIeeeQRTNOkqamJG2+8kWeeeYa//uu/Zvfu3fzHf/wHTz/99GjSpaGhYfQc3/rWt6itreWRRx5BCEFTUxPHjh3jM5/5DP/wD/9AKBTiBz/4Af/2b//G2rVrRz9zTU3N6DH27dvHz372M44ePUpVVRUA99xzD08++SQ//OEPuf/++/mXf/kXrr/+ej772c8CsGDBAl5++WWefPLJaf1MxpO1jNc///M/88ILL9Dc3EwkEuEDH/gAc+bMoaWlha9+9atTOsaRI0f4xCc+wY9//GN8vlTr2BEm6rknNk9Mx4m2+dznPkdfX9/o18SUbDaQJ5AmyHNMVhaKkhR0jWdPK0Sc9OtOxFBU8ty2saALVH+w57erwfNsJuLAhjR2x7G4eimIxc/uv5GTvu+kJIHKDBtC4rNcBmPmaMaLCRmvweFvpxN4GQacYeWhGs1JMVvjneHxYdY2TVhoTD62JeJjNVThwRSJXiIx1tNrTplgbwar+YgDvSFIuJJwbHZVDkNReHbbWNAFsP6wj1jzWsgvHbelgIr59JctZ2uLxbHUmEyjmXWee+451q5dS3V1Nbm5udx22210dXUxNDQmh7Usi9WrV49+39TUREFBATt27ACUOuxLX/oSOTk5o19//dd/TWtrK6HQ9OoVN27cyN69e8nNzR09VlFREZFIhH379o1ut3jxYkxzTMlVWVlJe3s7AG+++SamaXLFFVekPceOHTu4+OKLk97jL7nkEgYHBzl69Cj79u0jFotx8cUXj64vKipi4cKFo99v2rQJKSULFixI+twvvPDC6HWOnGc8E7+fLlnLeFVVVfHmm2/ys5/9jE2bNuG6LnfccQe33nprktnGZGzcuJH29nZWrVo1uiyRSPDiiy/yyCOPsGvXLkBltSorxzxg29vbR7NgFRUVxGIxenp6krJe7e3trFmzJuO5vV4vXu+p7cUh8kozrwvk4lpeziWx4cAkXiFxd+Z1NJ39mYO2rYclFy0gqcfL2UT3IBm7uXX0QzR+djs/nvR9J11coe4SISBgJegMe5RM1zBTmij3hiR+e2pW8iOYhraT15xbzOZ4Z5bWksgtQQ6ojsVuXwfW/FW4rfvSbm+U1CByi5DRMGbDeWAmj3KWCfl+NUnnMTM/24Ne1Ytv2xHJ0W51n84rh+oiTirr5ErJoQ6ZMh7F4rC3L0h5w1pyjAiGGydhejjU52P3ARsJ7G2TVBcpt0SNJhscOnSId77znXz0ox/lH//xHykqKmLdunXccccdSfVSkJqkGL/MdV2++MUv8t73vjdlm8kSH+lwXZdVq1bxk5/8JGVdaenYe65tJzvoCCFwh3tJnChOSJc8GTHPEkKkNdJKd52mabJx48akABAYlTRO5TjTJWuvaKFQiEAgwO23387tt98+o2Ncc801bNmyJWnZhz/8YZqamvjMZz5DQ0MDFRUVPP3006xYsQJQhXIvvPDCaFZt1apV2LbN008/zS233AJAa2srW7du5cEHHzyJTzj7uJYHUbUAeWx3yjqjaQ2GfW51Dg5OMs4bAqwZ5GOllBzryXyjdA6qgO5sDU5OVFuUhWfE2YWUo+YaBhK/lSAcN0lI1bB1YuDVMwQ50xtTMISu8dJoMiF8QeyV1+L2tOEe3QUIjLwiRF4Jsr8zeWPTwmw4j4GoQdtAAQlPMRVxk6Aj8Q4HK5YpWFQNLT2SuKue3bEJCTQhlCHTup2S6Lh1bxyUHO5Uhk0zDb7iCWhLb16IlLC700tHf/rBLOGSeaZMo5kFNmzYQDwe5+tf/zrGcL+T//iP/0jZLh6Ps2HDBi644AIAdu3aRW9vL01NKkO9cuVKdu3axfz580/6mlauXMm///u/U1ZWRl5e3oyOsXTpUlzX5YUXXkjxdwBobm7m5z//eVIA9vLLL5Obm0t1dTWFhYXYts369eupq6sDoKenh927d49m0VasWEEikaC9vZ3LLrss7XU0Nzezfv36pGUTv58uWXv9LCsr4+abb+Yv/uIvWLt27egfxHTIzc1lyZIlScuCwSDFxcWjy++++27uv/9+GhsbaWxs5P777ycQCPCBD3wAgPz8fO644w4+9alPUVxcTFFREffccw9Lly5N+8s8nUTwYsxZhcgtxzyyWdWj5Jfizl1N1JuPJw7+NBa7ZytBr5J4hWOp6xrKVO+V6SKEIOjLPNJ5bTVIn62ks9ofIdenZoTf3kjcUakh+C0VIQ05FkHLkyQ1lFLSG4LaoumdQbsaajSTY/iCGJXzkKW1yEQC4jHspZeTaDtA4uguSMQxSqox65ZweCiHDYfHHvbbWqG60GXlXGPU5j3XDxc3Cg51ShrKYOex5PNVF8KRruSga4SuQegdmp6cOOmziMz7dg7AnFJBR3/6MadW957UzCJ9fX28+eabSctKS0uJx+N885vf5H/9r//FSy+9xHe+852UfW3b5q677uIb3/gGtm3z8Y9/nIsuumg0EPuHf/gHbrrpJmpra/mTP/kTDMNg8+bNbNmyZdpmErfeeitf+9rXePe7382XvvQlampqOHz4ML/4xS/49Kc/nVRnlYk5c+bwoQ99iNtvv51vfOMbLF++nEOHDtHe3s4tt9zCnXfeycMPP8xdd93Fxz/+cXbt2sXnP/95PvnJT2IYBjk5Odxxxx18+tOfpri4mPLycu67776kWGTBggXceuut3HbbbXz9619nxYoVdHZ28uyzz7J06VLe+c538jd/8zesWbOGBx98kJtvvpmnnnrqpOq7IIs1Xv/2b/9GNBrlPe95D1VVVXziE59Ia5Bxstx7773cfffd3HnnnaxevZqWlhaeeuqpJOfEf/7nf+bmm2/mlltu4ZJLLiEQCPDf//3fKanF001cGvx+h491/fNpbXgnPUvey/7Sq3j6YDFbW0wSMmu/rlkh4UqijsRJTG2KL+BVdsATMw61xdB0EsYa9SWZ91tYqayKz1Z8NswtS10uUDO+vrd7IbeU46SGKuMFMBAzwfYkZbyGoiqAmnbGS0sNNZqpkUiQ2PcGsXU/J/bSL5A9bVjzV+K54CaM+mX0GYVJQdcILT2CYz2M1mlZpqCqCFbNVfLB8+eBPTx8l+apHo/ja3oncqB95q03LFOwoDL9c7UvBOX56Z8hXhsaygSG7j2pmSWef/55VqxYkfT1//7f/+Ohhx7iq1/9KkuWLOEnP/kJDzzwQMq+gUCAz3zmM3zgAx/g4osvxu/38/jjj4+uv/766/nNb37D008/zfnnn89FF13EQw89RH19/bSvMxAI8OKLL1JXV8d73/teFi1axO233044HJ5WBuzb3/4273//+7nzzjtpamrir//6r0fr1qqrq/ntb3/La6+9xvLly/noRz/KHXfcwd///d+P7v+1r32Nyy+/nHe9611ce+21XHrppUmlS6BMP2677TY+9alPsXDhQt71rnfx6quvUltbC8BFF13E97//fb75zW9y3nnn8dRTTyWdYyYImQ0B4zgGBgb4r//6L372s5/x3HPPMXfuXD74wQ/yD//wD9k87azT399Pfn4+fX19M06dnoiWLpeX92Ref/0yyAucecGX60qGokrP3jGggoOmakG+n1G5yGSEY5KoA05C7eu1T64GK55QGv/X9yX/aVcXwco5Z39wEolJjvfBzmOSiANFObCkVpDrO7sdG9Mx3ftOxiK0vPgMr+TcwOqKXvyWy6utBczND9E0uB4ZCeFdczMAhzslr+6VXNw4vb+3XcfUzPq1S8+8e1GjmQ1mY7yTUhI/uJXE7tdSV5o21qobeKOzkINd6e+jXB/MKxfkBSDPB6EYHO6SIKGiQBDwgGGoZ73fFmw9KtOqJ0BN5l04X5zQdGsibiwK8RiO4WFfp822CeaMjRWwqFqQcGF/u+Rgh3JdrC2Cxkrde1Kj0aSS9SR4bm4uH/7wh/nwhz/M9u3bufXWW/niF7941gVep4JY3GWyJGSWY+QZ0xeG57bJ0bqXPuB4n6S5BhZUcMJeKX6PmLEMJB2WKagpkpTkCjr7wUlISvPUOaYSCJ7p+DyC+lI10yqlKj6faj+ac55xGS9juLgiaMXpi6peXrJ/rPFhe58k4Jl+kK/7eGk0J0aGB0gc3Jx+ZcJBugkiiczjXSyuZOGhKBzqkBwaVx6297gyrWisEHQPShKupKZItSJJx7zy6QVd0k0gB3txdqxH9raBEMxtuozaZQ10DBhIqTJtvuHnx2BETR4urBIIoKNfsuuYGgO1nbxGoxlP1qdsI5EI//Ef/8HNN9/MypUr6erq4p577sn2ac9KCnyZ3+Z8NtjizCssiTqSDftl2hfR7Udnbgk/ESmVVXp8ijJGy1SzjXPKBI2VBgVBcU4EXePxeQR+79SbgL4tkO5ojdfIe1bATtAftcHyQCyClBIpVbuBwklq5jKhpYYazeTIuIMMD0JsEuvagQ6qCzI/z0vyVGsQ2yQp6BqhpVu1CZlfLjjeB1WFguZqmF+usmUj1BSpGrFpXX9ogNir/62CLgApETtexH7tP5mTH2JehSAvIPBYgnBMNXLe3w5vHpS8cVBl4fa3w55WFRRqNOcS999/f5L9+vivG2644XRf3hlP1jJeTz31FD/5yU/45S9/iWmavP/97+f3v/99Rk9+DfgMh4o8QVt/au3Z8qoYXhzgzHI2jMVV4XImuganP+hNZCgiOdIlOdYDXgsWVKmGyOdaIKWZBZIaKA9nvOwELYMmcdOPIV1wYvQ5HiLO5GYlmTB1Hy+NZlJkLAxuAnxBiKQfIIRhUZ7n4veYKRJBQ6j6qON9kn3HMwcuhzslS2uVjLAvBB3DfbYaKwQBr2p2nhecnp27jDvE972hrh9UK4ryeSRyyxCxEG53K0bVmPPbUETVi6Zj73FVkxacZh2pRnMm89GPfnTUJXwiU20X9XYma4HXzTffzI033shjjz3GjTfemOLXr0nFEx9kZW0e+7pN9rWPFf4vrYViBsB9+/0MB8KSZ7fJJPvgY72SBRXQVANene3RjEMyvoGyWha01QtUH3kUol4Kj3TbWIbqDzRdTKEzXhrNpCTiSCeGNe884tteSl3v8SM8PnzhDq6YE2RrR4CWXhMpoSRXsrzewHES2KaBM8kkh5NQMuvdhyQ94+K7jn5JURDWLBDT76EVj+F2twIgi6qIzbuU3V0+OvtMfLakyXYoirl4PWqCZzBD0AVKkqyfFZpzjaKiIoqKpmkHrBkla4FXW1tb1kwozlXi2Ozv8dAfViYQhgGRGOxokayoK8Arptc9/FTgsaAwSNKgN56ZZBRGcBKSLYdlSs8WgN1tMKdMZcA0mlHG9fEaed0K2glsw6U9nk8hkIiEONiRR1k+M3IcM4ZrvNI1cNRoNIDlQYb6MCvmYjauIrH/LUioB7nILcZuvhhn20tYTRdjb/ol51UuZMncebjBQo50G7y8W1KcA0trJa4UGceXumLoGkg//nQPQXs/1JemrpsUYSA8PjBNBudezgt7/IyoBQcjgnUDHpqqYGGVxGMJcibpR2kaM+tHqdFozl2y9kjYu3dvUvPjX/3qV9x888383d/9HbFYBuuhtzkxTz47jylb3Nf2Sdbvkbx5SPUa2njIJGqceSlcry1Y1SAw0/wlLa7hpKzbY3Fo6cm8frJGyZq3KcPmGgI5WuMlBBT5HFrDahagtVcQcaAif2anGPlb1wYbGk16hNePKCjH7WpFDvRgL78Kz4U34bnoXVjzV5Loacdeejl4vNjnXYPR34Zn94uIRJyAV1BbDO39Bs/vENSXiLS9sDwWVBXCgY7M48De46o2eLrXbs5ZQrxuBZuOjQVd49l5DKLD9ctBn+pJmY6Z9qPUaDTnLlkLvD7ykY+we/duAPbv38+f/dmfEQgE+M///E/uvffebJ32rKZ7klqp/jA47pnVd2yE/ACsXSporICCAFQWwJXNgnnl2TV+OENNHjWnE6kaKI/Ud41Q5I8x4Nj0WmVs782nIAi5/pn9berAS6M5Aa6LcKLEd76C23kU4c/F2fUasfW/xnnjaRK7XyP2yq+QXcdwY2Hk0usInXczfY6Xth4lG1zdIGiudBFOiKsXK0t4IdRXdZEaY0xj8nFASmAG44RZUkMiv4q+SUQmXYPqX79H9aPMDySvry9RLocz7Uep0WjOTbIm1Nq9ezfnnXceAP/5n//J5Zdfzk9/+lNeeukl/uzP/oyHH344W6c+axkdVAqhukgghMr6HGgf1q+foc9vQwhy/bC0TtWlGQbYs9BPymMqy/TjfenXVxaeoT8QzelDurjCGLWSH6HI5xC047wUuB43brGiZuanGHmPirswicpIo3nb4ob6ie/ZgMgtItF8DYNxEzHnQuzjO6FtH0g1axHf9Sr2xTfzxwNeuoYEtilZWAkluYJNByVLqxLYu/8IboKVCy5iaU0BUhhYhiTuqsmP+hJBz1D66GpuqcAzAxMm4Q0gTjCzMj6eyvEJLl+ksmDxhOpF6bV0mw+NRpNK1gIvKSWuqx5cf/jDH7jpppsAqK2tpbMzjTeshkJ/gosbbVp7xyzaAx41a1ZbLPHgAGdm1gvANNJLDmeKbQmW18OzW2VKgXJdifrZaDRJDGe8xISMlyGgqWiQfW0uVVYvef55Mz7FaMZLOxtqNCnIaAgigyRKG+gubGbzAR9DUTCEnznFF9O0shnzzd9CQmn1Eq37yfWvIi5hcY1gKApHuiULKgXC8hCvWY751m+Rr/4Sz5wlxOvPZ/Nh1UxZSlizQNnHD0xwrs/1QWXhzD+HxxYUBmXG+rKiCfXLPluclLReo9G8Pcha4LV69Wq+/OUvc+211/LCCy/w7W9/G4ADBw5QXl6erdOe1RjSYW+bSXv/2CxZKAZvHJSsngu2jAFvL1/aPD+sXSbY0ypp61O6/oWVgpJcVV+menupZKDPw2kxO4gnJBGHc7JZ89nHsNQwjb4oYLs0G3vAFcDJB17arUyjSUU6UaSE7sLFvHJwLCfsStjfadIbKuCihZdhbn9WrYiFyS2ChnLBjhZJe/+IjFf18Lq8qYygPxcZHsAxAmw6KGntHXu2btgvWd0g6AtJjgz3R59bCjXFSjXS3ifpDUmCXkG+H7y2xJ6C44XXFqxugOe2pU78LavXxk4ajWZmZO3R8fDDD3Prrbfyy1/+kvvuu4/581Xfi//6r/9izZo12TrtWU0Mb1LQNZ4tR6FskZ/gKb6m040QghyfGugWxVXmwmMLEglJ96Bk82FJ54AaBBsrlIOV33PqAh4nLmnpgdf3jX/Rl1QXwco5qsmx5hQy3McrU1mFsDzIyOBJncIYCbx0xkujSUUYRPHyVmt6IW53yCBcWUKOaUPCwSibQ7FPcLBTEvSqnlw9Q5IdLcou/tV9gisXXIJx6A2c4jpadyff3LE4ygUxV9nH25YaD4ai8OJ2Oa7HlsRjwUWNgoDHJegTGCeYqMsPqIm/Ax2Sjj4IeFWPsFy/lhFqNKebb33rW3zta1+jtbWVxYsX8/DDD3PZZZed7ss6IVkLvJYtW5bkajjC1772NUzzzJXLnU56Q5ln4aIOOPLtO8VmGgJznLSwJ6RmIkeIOLDlCLT3Sy6YP72GmSdDKDYx6FK0dENZHswr15bjp5QMUsNRLBsZi6RfN0VGyhe1uYZGkwbbS8KC0CT9rbpCFrmBXHATDNpFPL9j7H7de1xSXwJLagXhUIzGojBmfzciv4SADHNBnc2GI74Ut8GuARWo5foFUUfy+j6Z0tg4FofX9kqW1qmbOPcERsEjE3+LayBeqbLd2ixDo0km5kgicXDiYFvgs5hRbeV0+Pd//3fuvvtuvvWtb3HJJZfw3e9+lxtuuIHt27dTV1eX1XOfLFl/k4/FYrS3t4/We41wpv9gTgfeE+jDz+bnvYyGkE5U2UzZXlW8PMOAJBKTvHEg/Yv18T414J8qrf2hzsyWWbtaJdVFSnaoOUUM28mnkxoCYHtUc9dEHGHO7PGnpYYaTWYMjw/Tb2EI0lqxA/htiSiuRlYt4oVdgZT1hzphTaOk3jmIsWEdo7faoW2UFVZxWcPlvLAvNWqyhud0Y3HoHEh/7oijemvtaJGsnAvWBCMomUggYyHkUD+4CUQwH+EN4LF0AZdGM5FQVLJhn+R4/9iy8nxY3QABb/ZeWh966CHuuOMO/uqv/gpQKrvf//73fPvb3+aBBx7I2nlng6y6Gt5xxx28/PLLSctHmo4mdGV6CgGvwDJlWglTVSHDFtlnV/QlXRc50IWz+QVkaNie0BvAXnwpRmEFYpqDmXQTxJ0EvaHMf7rH+yRFOdn/OUkpGZokeRJ1tOX9KUe6JDDIGNNbw/KnWAT8M+vubWhzDY1mUrweg7oSONiRus4QUJRvI60a1h0KEounP8aBDklxvCtlueg5Rk7hfkpzm/F6BNWFAr8tMQyBKSDhptZkTSSWgI5+9a81ToAjEw5uZwvO5udBCBKLriQUMmnrEHg8LlWFykBDyww1GpXpmhh0gZoA37BfctH87GS+YrEYGzdu5LOf/WzS8uuuuy4l5jgTyVrg9eEPfxjLsvjNb35DZWWllltNgaFwgvMbTF7bJ5NkTHl+VXisgtWstV6bMk5Cjtrm2qYytcgkv5DhAWKv/Q+4495SoyGcTU/hufjdiLySaZ1bRoaQQ1GEKM4Y1HhO0aAohKCqEI52p7+QkpzkQV2TfaTMbK4BIGwVeMlYGDHTwEsIhDjxy51G83bFsgwW10h6h1x6Q2PPY0PApfMdPIPHEbaXAr9L92D6Mc1JCFzLm3bEM1q2csGqBvZ0+/FYcKgLWoafw3XFML9CSQQHM0yM+Yfn+yaOFDI8hPPms8iSOhJNV/D6AYPOwbGtNh+WrJwrqCuWOvjSvO2JxEkJukY43qfWe7KQKO7s7CSRSKQY9ZWXl9PW1jb7J5xlshZ4vfnmm2zcuJGmpqZsneKcI+iVRCJR1i6CnkFJKCYoCkoCPoP9HYL5Z4AZZCgqeeuQ5Gi3+t4QML8CFlal1lVJ6ZI4tjc56BpHfO8b2MuuQFhT1+K5nUexBvqoKSjgSE/6qKYsb8qHO2lK88DvgXAsdd2SOnHKgkDNMMNSw4zzPKYaBWQsfFKnsQxtrqHRTIafMJfOMxmKCbpCBj7LpTgHPG27cA9tBmGwpLKReQsW8eKBAFEnef+a/Dhm6/H0UyhOlHBUUpYn2LBfJj1/9x5Xk2GXLBQ8szV176pC6ByQzK9IlaQnWnYjqxbQV3k+xztNOtP48Gw6ICnNVSYeGs3bGSdDtnqq60+WiQmdEUXdmU7W0ifNzc26X9c0CZoxCru2YEaHKMizqSyx8fkszO4jNAXbsY3TO8UedSSv7RsLukBp+He3wq5jkvhEQX8igew9nvF47kAXxKd3Z8qhPkTrbhaXDBFIY5q1ei6ntKYq4BVc2SyS+sXk+eHKZkHeCQq3NVlASlwmcTU0BNiekzfYMEj9e9doNAAkQgPENjyJWPdjcjb9O3OO/I7aYBjr1f/E3fs6OFGIhZGHNuPf9lvW1IVG9y3Lg0sWCvJyLHrrLsdZ9R5kecPYwX1B3CXXgDeAZUJtsVJejCfiKMn5xY1jtu+WAfPLobZY0NkPdSUi6SVNuglkaIBo1XLCrietTHKEw1363tdoTjT5kK3JiZKSEkzTTMlutbe3nxXtqrI2Z/PVr36Ve++9l/vvv5+lS5di28lTS3l5pzAtcZYgEg6xuhXsbDU4vE8FNX6PyaKqBsp9ETzTKCpx4splpj+k5G45PjW7dzKOTBFH6eLTsbcN5pWr84wgDRNRvUgNsgPdKfsIXw5M0+HSKKwgcXg79ubfckXz1fS4ubQOeglYCWoLHPwBD5Z5at0scnyCC+dBND7sHWKdOldFzURcZa6RydUQEJYXTjLjZeqMl0aTgpSSaCiK2PoCcrBHLYzHEB4fiSPbwUmd8JChAXJCLRQEGsnzQ1m+YP2eEbl9AEMEWFZ1MdX+AkT/cUJzL+ONVj89hwAkZfnKRn7jATkqLQx4VF/FhjK4eokgnlCGG70hideGixaIlLYjwjAR1QvY1+OjrHDy2fp0CgeN5u2Gz1JGGsf7UteV56v12cDj8bBq1Sqefvpp3vOe94wuf/rpp3n3u9+dnZPOIlkLvK699loArrnmmqTl2lwjMxEzyIYDRpIbUzgGmw7Cijk+6vIm8ecdfxxHsuuYZHfr2DLTUP1LyvJkiovTVJnMHtiVysoXlOtgxIFoXNAv6vEvrCff42DvfA66W0b3seatGK25mQrhmCSaU4e76hY8iRDW4U2UhQcozy2CeAwzuATTe2K3TCklrpxdW2Db0tKTM4LhjNekf+K2BxnVgZdGM9sMRcGNRPBMUDoYheUkju5M3cEwwTQx2vdx+eI6Qq6PP0yQB7oS3mzxUDBvAXZ5E8/v8ia5Jbb3Qe+Q5MpmwUBYkuMT9IZU/VY0ruq5cnzqgVCWP7EHmCQUVdLEhAvVhdWUGoLeIUlJXuaJxupCPbGm0XiGm4xv2C+Tgi/laiiyain/yU9+kr/4i79g9erVXHzxxXzve9/j8OHDfPSjH83aOWeLrL0qPvfcc9k69DlLJG5mtMDd3gLl+V6mkstp7yMp6ALVc+jlXZLrls9cAnciu3vLUEFXX1hJD8ffiKZhs2bBdeRYMezDb2D4g4i84pRjRBw1EHb0S7yWoCQPvJakPyxYv1cSigogiG0GOa/6Ssr6tmK07sZaeAFGweQp5nhC9XXZ367cCEvz5LBLlcS2Tr9piWYWGDXXyIywPLgjs/EzxDC0nbxGMx4pJUe6JDW2k7rSTYAx9rohAnk489cQsfKJxiHHb+CNhtnXnXkirsvx09Mj01rUx+JqYq4vDK/sSd5gaS00lI+ZLrlS1YS5rmR/e/JYubsVyvNd5pYaVBTAC9tlSo1Zrg8Kgyf6aWg0bw8CXsFF8znlfbz+9E//lK6uLr70pS/R2trKkiVL+O1vf0t9fX1WzzsbZC3wuuKKK7J16HMW5f6UXiIVdSDunvgPORKTbG9JfwwJHO6QLKmb2Q3h90DQS0pTSsuEuWVKytgXlrT2pKaeEy68tAvWLPDSnXMB9aWQiBt4kfiGJR/hmOTVvXLcLKNEABfOFxztlkkZNycBrx/2cmXTSornNiO8foTI/LqdSEhauuG1cc2OW3tVL5c1CwQ5PpnVnhOaU4SUJMQkDZQBbB/EoidViGuKsQyvRqNRmanOAags9WALgfDnYtYvRngDYNmYlof4zvUQzCe06B2sOxggMi5GW1HvZWCS0kuPKTJOTHptkFKw/Wjqfb/lCBTnKiOkiCM52CHZ1wbL6gW7W1O3P94nWFwDRzolFy8Q7Dwm6R5URlK1xdBcI/DrsUKjGcVji6y4F56IO++8kzvvvPPUn/gkybo4KhQKcfjwYWKxZFH0smXLsn3qs47JTCEETC6fGsaVEJ5EEtgfnrnzi98juKwJ/rhTZY5MA5bVqQbB/WFlulEYFBzsSP/S60roC8HRHoEUEoHqt2WEJbYpOdaTKu2QwPq9kkubRFrb9i0tgksXBPCc4PNEHHh9f+r+TgK2HJHUFUNNMSm6f81ZxkjGa7Jfo8cLSFXn5U1t3joVtNRQo0nGECobdKjXT9O8lVg5BcR3v44MqYe6vfxqRGE5Tv35vHggkNK/q61PUBDI3PjYMCQ+m6RgbYT55bCnLfNky+5WSX5AsrcNdrSoACpTG5CRa9hzHI50SxrKBQsr1VjU0i3pDyfXMms0Gs10yFrg1dHRwYc//GF+97vfpV2va7xSyfWp7NHIC50hGJVVVBWCaZy4gbJlQH4QujIMXmX54qTsNnP9gqsWq9oz04CN+yVdo5a7kosbxaSZgLAj8Viwu1VwzRJ4bpvEScD58wR7Jxk4O/slRTnQPcHedyCsJF8TY9aEKzHEmN1obyhzM+PuQWiqEgxETq0joiYLSIkrjMnNNUZ6eUXDajZ+BpgGxHSBvUYzihCChnJ46i2LJYvn4Kz/ZVIrEWfri3hWvYMetyht0+S2Xri0SbC/Pb2csMAvWVAa47VDqXLE4lzBkUmcBsMxNa4eG/Z4sszMNcuVhXC4Ux0r4pCSRYvGJaV5YM+wVlqj0by9yVphy913301PTw/r16/H7/fz5JNP8thjj9HY2Mivf/3rbJ32rGYgLLlsoWDNnDA3zOvh+vrjXN84wMraGItqBE7ixA96jy1YlkFKaJtQWZC6PBaXwxkrSXufJBSVuJmiFFRWKD8ABzvGB12KcGzy2cCCgGAwoqSH8biSEaqgcnLpVjSeahkMSvo48pLtupLBiGTbUZdXdku2HpUMhCUJV54wOyEldPVri+CzHxeXSfp4AQz3jTsZgw1T13hpNCkEPHBVs8RJ07/RqGtGWh6KZBc3NHRyZUOIouDYTSSBnccklzWJpFYhPlsV6hvxMCXxNuYUpUZtXltSOEk/9KIc6BiAOWWCixrVGFSal/4hYQgx7KiYnoSbeRJPo9FoTkTWMl7PPvssv/rVrzj//PMxDIP6+nrWrl1LXl4eDzzwADfeeGO2Tn3W4rUFgUQfuXueHpVnANRUzGXAeyGe4NRm5/P9yl530wE5KssoCMAF80VK76tITLL5iOTQuJ4llqn6qJTkSIwMmq1IDPaladG1r13SVKWaWk4k6FWmBBFH5e0ksG6XZHWDwImrguWeofSfqShH0NabeswFlYKtRyS1JSrD9eKOsdnS1l5l8nFZk5h0UA561TXpGq+zHzma8cr85iQMY7iXV4Y/timgpYYaTSqWKcj3J3D72xl/Bxqrb0T2Hsd55ZcgXSwg1/Zy8aKr2GSW0dqvZtX6QuCxYEmNwGszKhne2yYpKHbx7HiexQ2raWysp33IwvB4CXoNwjGoL1Z1WROzZaYBc0oFG/dLekOSHB+cN0fgukrhMNEavntQUlOsJInpmFMiRo06NBqNZrpkLeM1NDREWVkZAEVFRXR0qDf7pUuXsmnTpmyd9qwmzwhhvPW7pKALQLYdILd9C7aYWrNh21JZpGuWCNYuE1y/XHDZIkF+YELDSCk51JkcdIF6ofzjDkkopgwvBiPDWTBXEk9IegZVQJduVnAgrHqlrG4Q+MYVW1YUwMq5gs2H1KhYU6RqugDeOqR6qyysSj+Y5figOCf5fIaARdXQF5Ic6FCGH6/uTR10pYT1eySmkMzPYHq4uFbJW4pz06/XnEVIiTxRxothueHJZrx04KXRpJBwTdxAwdiCOechnRhy7waQ4x7iThRjy1Msrxhrnjy/XLnPemxo65W8cVCy5YikNE/gWEEom4Ox7zV8G39O/dHfUzOwmePdDruOSQajkosalRpjhPwAXDRfTfMFfer7wYiq1WrtVeNUXfFYgFdZAEvrBHNLk8evEYJeNZZpNBrNTMlaxmvhwoXs2rWLOXPmcN555/Hd736XOXPm8J3vfIfKyspsnfasxoj24UZDadfJlp3Y9YuBqVnHCKGyW5PlyCIO7DqWfp0rVcaorVfS1quyYM3VyjzjhR3K7CI/oGYoJ7K3DS5dKLlykSTuCsKOoL1P8soeJfkryZEsrIJnt6ntncRY4fKF85Uz1UAExLCL1JJaQcADa5cKIo7aPpGAQ53K0APAa2VuahmLq55izTXK3WrnMWUnXBiE+eWCQ52S8+qFru86F5ASFzG5uQaA5UVmuNemwojU8GScETWacxFXGHhqF+Ic3QlIRGUjbHs2/cbSxWrfS0XBCvIDUJwj8Fjw8g5JdJyJRvegpCxfsGL+pXjC/dDfiRzohoFuFiwt5rCvGss0ON4rqS8RBIfl7qGIkqh3Dajgqq5YkFuj6rYaKwUv7ZLMKYW1ywSWoba1h7NZVy9RmbbDnWosmlMKDWVCKyM0Gs1JkbXA6+6776a1VTXI+PznP8/111/PT37yEzweD48++mi2TntWI0ODmVe6CUhMLeM1VVypaqcyEXMki0rCLCtSVciG18tbraoJWFuPpLlG8MruVPlfnl8FfttbYFn5EB6PF0+BoDgAQb9BJCZ5bruRlJ2SEo50Qc+QmrWMOsooJOiTo06DAS/4bMmreyRHJ7RhOpHmXkol5awrUcFXPKFklgk55syYSVapOYuQEok4gQUNCI8Pt7d9xqcxh7UCCVdNSmg0b3fiCaWSONQu8Vq5zFl6FUakn4QQyFAGtyfADHWzeL4kLgXhqItPhrmiNgpC0Of42Hrcx1B0uFFyqUXJ0rXYzhCxvl6kN0DYymegD3weqCtVAVZ/GPxGlKp8k9cPmHQOD61HupS50wXzBT5LSerz/EpmHo4px8LBiJIjBrxq0m/B8Dyx19JjhEajOXmyFnjdeuuto/+/YsUKDh48yM6dO6mrq6OkpCRbpz2rkYH8zCtNG2nO7q/LHLb/Tdc7pSo/QaOvA7ntj8iIGrWEP4cVCy9HuiXsbzepL5FcME+wo0VlqAyhLNnrigUIaOmBxeUmXjfMAHns65B0Dqp+K0nXYagZxYIgrJor6BuC7iFJwCOwTIHXUs6HCVdlxnL8wMTAi2RHyPEYgiTZSHB4xjI/cHoGUSchceLqM/tsdMZkFpGuBGFM3scLlKV8PIZMxBEzuK9GAq+4Drw0GhKuUkaMNS+2cKuqaHB7cV0wcgqQGSY64jlltA8IPCJOjdGGu/klGM5GlwfzKV54Ba+2FTIQNXBdiWP4iXv9HLWK2XdszF7+YOfIuSUNZbBU7uJ4oJHOweQbNBZXGa9LFqoJN1cqY6vNhyTHese2y/HBZU2CHJ/AiUuicbAMOZoRm230uKDRvD3ISuDlOA4LFy7kN7/5Dc3NzQAEAgFWrlyZjdOdMzh2DlYgL6XGC8CoX0zMCExRaDg1LFPp2V+ekLUyBJxXPoi74cmkVJIMD2K+9SSrz38PLzp5bDkCi2uUwYU9/JfUF5IEzCgyHueqeWB3HsA9sp2c5e+ktjiHjoHUF+Ll9Sq4Wj1XsG6XHNenRbLtqBr8DnQoyYdtqjqAixtFUk1X76Bkaa3gjYOpx2+qHrHyOL0DWcKVDEZg2xFJW58qIp9fDvWlun/YbCGHS/pP+NO0h7VIsTD4p1/cNxp4JZiq+lejOWeJOKrGdjzlgSjuzjdxg2WYDauQm9K0ljEtZOlc8hHkxftwNz2dtFoO9WHtfZlLll7DkAyw5Yjk9f3DMvQi1YZkw36ZIjOvK4xjehp4fVt6i92KAkF7H2w7qp7JAQ/MrxCU5quaY1C1YOv3SM6fB5sPjfXvWlwDeQFmzWDDHRkXjo7J+udXKGmjHhc0mnOPrJhr2LZNNBrVMzbTxLIE1uJLEQVlYwuFgVnThFlae+K6lWkQjkk2HZB09EuW1ytd/QjNVQnsli3p9XvSxWjZxvJal4VVgqNdksKgCtYCVpwFwS58O5/B9/p/4N/8K4x4BGvh+ViH38AgzpoFgsoCJeMoz4crm5XEo70P3jgoU5pjuhJe3i2pKlQf3knAjmOqWebScbb5eQHBYETViBXnqqCmKEcNzAlX0jFw+v8WB8Lwhy2Slh6VvQvHYMsRNbhHYtqfeDYYCcSnZK4ByMjMnA2TAi+N5m1Of4gk6XjAq1qbuPXnYQ8dxyCB1XThaCsHAOHPxV5+NV4rTp7HQUQGSDSugdJ6RqZOzHkrMGsXEokLntsO7f1quZRwuAs27JesmDNuHPDDklrw25J42wGKgqnP1apCdYBX96qAByAUg82HJUNRSX3p2LY9Q8q4qa1PbdPeD89tlxztUhNps8FABP6wVdUrx10VxG49Ai/vkoT1uKDRnHNkTWp411138dWvfpXvf//7WFbWTnNOYcaGcN58Bqt+MWLuMpRGwyBx/CDOpqewL7wZmMQXfYpEHcnG/ZLWXvV9Sa4ylzANFbAEDQd5uDPzAfo76M1x2NNlcFmTIBST5PgEgXAXiQ2/RWWXgFiExIHNyKJKrNI6cs0IEZnD+fPAlaqY2TRU48zCHMH2lvSDjJNQA61pjDkbdg4os488v5KO+D3w2j5VAzanFOpLVEC37YiqO2iuPnHGS0ZDuOFB5GAPwp+LCOZh+E7+5w2qV9rmQ+kbg3YOqMHXp809TpoR07QThtmmDYYx415e46WGGs3bnZEJCCHgvHplbrOhJUjcXc5F5YOYm36NkVuE3XyJ2kgIZCxMfOermEuvoCdqsatvDk4CKgvm0TAnjLdtG0iJ09vDjqF5aZ+d4ZgKVFbMUdLx3hAMRSU9EZuighrmxSIMRv14LRVAOQmoLxW8tjf9WLPvuGrFcqhjbL3rqnYsQZ86V9cAvHlIUp4/ZuIxE6QTxXFcthz2kHBTn1jdQ8O1anpc0GhSePHFF/na177Gxo0baW1t5YknnuDmm28+3Zc1JbIWEb366qs888wzPPXUUyxdupRgMJi0/he/+EW2Tn3WkujvASdKfG8Gu/2Ek375NInGGQ26QL34dw5ILFM1qhSGTa4/FwZ70u4v/bmEEhYRR80SLq0DHxHcXa8wGnSNw+1uxaxrpsAP+MEykxOtc0qh7wTvv04iOfACZcRxRbNAShWYBb1qcN15jJTrKM6d/FXcDQ/gbHoaOf4ze3x4Vt+AkVs0+cVNgXgCjqcqSEdp6ZYZG3pqpo4czXhNPlMsBAjbh4zNzNlQZ7w0mjEKhof3pbWq3+L48cVxEphOFLe7Fbe7NWVfp6+Hzd3FDCkPJwbCFge6crmpaTHx9U+QaLqS9uOZCymP9UgWVcHzO+To/b8HCHoLuKxJsMiAUFSSF1C9uwzSt0IB9fwQwNwyONqlMnc5PqguEvSHJSW5sKhKsLtNqTNmGnjJaBhn70ZixfNp6yvLuN2RLhXgaTRnMm4sCk4YnBjYHrD9GB7viXc8CYaGhli+fDkf/vCHed/73pfVc802WQu8CgoKzrofxulG+AJpwpaRlQKMk6/id+KpevgRVswR7DomGYqaXFO3HKvjcNrt4jXLOHRQXcvxPpgXFeTYDomB7ozndQd6EAWVxBOpZgQJF3K8KtsWy+CyGPCmrvPYAp89Nigtqxtf3D1G0KuaSmdCOlHi219KDroAYhFiG3+P56J3YfiC6XeeBhMDx/HY2qBhVpDDb15TelWxPRDRgZdGc7J4bVhQqbIz44MuABdTjV8ZrGcTdgBnwn3kJMCJRhFuApGI4bEyO/D6bNjTlnr4oSi8dVgS8KhMFkhy/bCmUaktJstWRx0lUw94JM9vl0nXt1soUynTmHndcKKrBffoLiicO2lPQI8eFzRnODI8SHzbOtyusY7jRnE19uJLEf7ZUQyl44YbbuCGG27I2vGzSdYCrx/+8IfZOvQ5iwgWqJdBJ01kVN5A3PTN+BcWi6vi4B1HJfMrUgeLoFc9/HuGS172D+Yzf8EajD3rx/RbhonRdDEHBvOSBgrLYFQ+ktHX3ePj9UM2fWE1O1mdE8aIq2ZdR7vz6BoULKoWo4XN46kpgo6+1OVleRO+z1eD5eZDcnSQrihQAaV/kt4rMhbB7WxJvzIagsgQnGTg5bVVZk+9AKRSU6xnNWcD15164CVsHzI8SRpyEqzhwGviC6NG83bEYwkWVcObacyNDvX7WFTWAMf3pe5oe4hY+Wkn3OLSxAas1h001tSyqSX9DHp9ierHBSrw89oQiqqJutYeuHiBYN9xtX4gDFsOSxZUwvY0j3yfUiBzrEdl0pbUCsoLVE3XCFLCpgOSa5bM7Jkto2ES+98CwDq+k7lFpezpSD+y15XocUFz5uLGoilBF4Db1YKzbR3Wsquynvk6G8mKuQbA1VdfTW9vb8ry/v5+rr766myd9qym2/FjrnhHUgEyAPmlGPNXE3FnZp+WcCUt3fDcNuWmNxiF3AkZoNI8aO0dGzR3tdtsjs0nvPJ9xJe+g8SydyAvfB/7aMAZZ+MW9KoszqDrg7KGDFcgoLCKUEzp5YuNXhKbniT28hM4W9dhug7t/RBxJCvnCoLD96nHgqW1KijZPUGhcuF8kWQRr7YX1JfAtUsF1y0TvGO54KL5yg548h/Q5P3RZCyN3/40MQ1BU5UgJ400ZUmt1vHPFu4UpYYAeLzIaBiZOc+cESFUHYsOvDQahSWdtPNu+zstwrWrIa80eYXtQZz3Dja1BtIebyDhQ/hykP2dVFjdVOSl3myLqtX4FvSpAGtRtaAiXznlnj9PjRETr+lYrxpTJqoMTANWzhWEo5Li4Yn6bUclc9IEP06CpAbP00FKd6x5e8chGvMHyfWl/uAWVSulh0ZzxuKEU4KuEdyuFiU/1KSQtYzX888/TyyWmrmJRCL88Y9/zNZpz2r8XkFPtBhj2c34nD5EdAg3WMSADOJJ+PHO0LY64pBks97eJ7lovuCVPWOuTpDqBHekx+RITw6WmUPQo4qS93dIFo3as8PiGsGWI5JldRZG3Sp8A+0pzTLdpkuJSD9NVQJvYghr829HgxnZ30llY4ytbR72tMKSWsmlCwURR0lFjvdKinPVoNrWKwl4ld4+4AHLTB0QhRDTH6xsD5hWxgBMBKZvN56OgFdwxSLoHlTafZ8Nc8pUoDlb1sRvd0ZrvKayse1TO8Qi4JlEi5oBy9SBl0Yzguw+xtySGg53Jc/nuhKe3x/g8gXXUCD6kUO9YNoIw2QQP31hkVYscTzip2jZNfDmU5hbnmLlwksJl1bQOuDB9FhUFBi0dEtsE5bUCF7bN14SKAl6VaPkcDT1WhOuctQdCKvJyByfoCCgAq1QDJbVCboGVc1YKKaaJ0+UOs7UWEeYFkZ+qXoxlRJz82+5rPlqemQ+Rwb8eC3J3DKDoE+PC5oznHTqrOmsf5sy64HX5s2bR/9/+/bttLW1jX6fSCR48sknqa6unu3TnhtIwUt7JPFEEI8VxGNBuEMNEjVFkuV1kO6VcqS5YzimJFBeW2VQRuz8IzF1jIIANFWDZShpRnO1INcvkVJgmZJYXNDakzrzJiUsqVOuh801KlC4qFHgt2HfcSVh7BiQhKJB5jW9k0C0C6vnMK4nSLykgWMhP/F+m4AHCpwu9aI7enAXT8deLmpYimVbtPVJtrdISnKVxX37ABzplpTlQ1Olcj4szlWNn2cL4QlgzllGYl+qqYlRUoOYwUt5JgJeMRw86gaZ2cAdqfGawo92xFKeWHhmgZeh7r3T3R9OozndyEiI+K5XCTYIKvJraOtLvidMAzwijrPpaUQgF2vhhTj73sBceCWXNUEsLrBMONwpOdKlzC3mlgqOh4rwnven5NgORmQAn+HSUCbZeVzVKu88BpWFgg0HZMokyFBUNUqumeCN5LGU5HDDfjWJWBSU7GuXbD2SfL2TISCtemEqCNuL1biaWNcxQIITxXzrd5T6cykrqsCqX43hTZ8F1GjOKOwTSHVOtP5tyqwHXueddx5CCIQQaSWFfr+fb37zm7N92nOCwYgknlB9RmqLlZQp4sD+diUVXFKTuk/Ukew6JtndOubj57NhzUJBgd/FRQVVc0uhKFcVFb+yR7kz+byqKLlnSGVfFlapGqnX940FX4ZQ9rq7jknax5XDBLxwyQJB56D6fv9xuGwhOG6QXjNI2KrlWA/I46rB8vo9kmV1YAylMeBIxAg7grf2j533SJckxwcXzFNBYnsf1BWrwfTVPUpfP1syDGGaWLVNYJpKex+PgWFiVjVizTsP4ZnFKG/knDroygrTy3ipQUFGw4gZ1ACbpjbX0GgApBtHhgcxd/2R1RffQsegYE+7STwBNfkx6nPD2FufRiJxCyoJW/nEF99AW69g73HVr8oQagy6erGgo1/yh60q47RijsFg1MvBDg+xOJTkKqWA35Zc3CiITyL76xxQ4894l9uFVYIDHaq1x7ajyigjFk+ecBzpmSmEaq48Mdu1oEplwWaKyMnHXv0OZeoUGh5YfUGsOct00KU5e7D9GMXVaeWGRnE12LM3aX0uMeuB14EDB5BS0tDQwGuvvUZp6Ziu2+PxUFZWhmlqq550xGIuFzeatPerPltxV9VQLaxSkgjXdRlflielCsh2Tah/ijjwwnbJ5YsEW49I8gPQUC7Y3aosy/0eaChTAc3Ii+pQVDUqXlAJVyxSJhB5fqgsgIOdyUEXqOLldbski2tUFmrVXMGe45KWblUxU1WodPZDUcn6PeqzeG2BGygg6bcvBE5FM2/tSZ1iHIyoGdCaItUss6NfUhBUBdNRZ3b178Lrx6pfglnRoGz7DQvh9SNM3YPubGKqdvIAwjDBtGbcy8sytNRQowFAmCQWX42TU06OG6bKaae0LAd3oBuz8wjsakH6gjgr383WjiAtO02khKIc1QD5YIfkWA/saFHKjAMd6l5urlbP/aPj5ut8HjjSKZlfDm19ktoiqC1WQVY6x96RZ4KaXFRBVse48WzvcdX7ccfwu2N5vjonKMmh15IUBqEvpMbj5hpBeT7YJyEDFKaNWVyFccGNSCemIjzbp40INGcVhseLvfhSnEyuhln8ex4cHGTv3r2j3x84cIA333yToqIi6urqsnbe2WDW3yrr6+sBhoOEE3PjjTfy/e9/n8rKytm+lLOOolzBm4dkUr+noahyUFoxJ7UYOOKQselwwoXOfhWg7G1TksAL5gniCcm8csHWozJtIfSeNuUSNacUDnVK+lqhskCwaq5qGjneDj0cU3Uuq+aoLFlk3KxjS7eqJbuqWSClHJYGSsz8kiTnRpFXwrHBzOnoI10qC3e4S/UZCw+fY/p2CCdGGEZW7U812Wfk72Kqr0TC4x0rdJ8mppG5/YFG83YiagQ4Jiup7m9B+D3IWARroIvEoW2j28QXXc0LB/OSgqPuQaXAuLJZMK8cjnYrqfmcUsH2o5KCoBgd4/IDqk9Y54CkLwRDUUFNEaPZq8U1qqfj+HHKMtUE4mVNglAMDrRLugeTr30oAr4SlRULeqGpSrkgXrVYkOcHj2VwWZM6pmGQ1MLkZBHeAEJnuDRnMcKfg7XsqpQ+XtkMugA2bNjAVVddNfr9Jz/5SQA+9KEP8eijj2b13CfLaZ/Of/HFFwmHtfMJQEKKjE12d7RIKic0UnRl+hm+EQajEr9HzcrXlyhZVEme0rcPTPiR5weUJCPfr3TxLeNaWrV0S0pzlexvYp+sREJJJCNppB5OQmXLVjdICgKC/ojg5YMBLlj2Tuztf0CGBxGGiZPIPJC5ckz2UZEvONAuR+vYTgURRxJ1lNTEa6nzzubAq5ldRuZ7pqzktLzI2MwzXpl6C2k0bxdcV3KwU1Ln6cHc+xayZiHxvRuxz7tmNPASwQI6E/kZM1I7WiQ5XnVPnd8giMRVsORK9cw1hAq61u9Vcvzz5iijp9YJ41RxDlyxSNDWB0e7JHUlcLxPMhRVk4rpyPWD35Zc1qQCLcOA1fME9jjzJu8peubH4mq8iTgqaPTZ4Pfo8UZzZmN4vHCKs7VXXnnlaN/Os43THnhpxugJJWvRxxNxwHGT5XiGUNKHoTSuTQCFQUF1oSr+398u2d8uyfPD8vrk7UpyobFCzSwurBRJQdcIHQNQW6IkhMfGrc8LQE+HyjCku/LWHphXKnFjEdbv9SOl4MUjhSxvvIlibxhDRqkyDXa1p/8MJbnQG5IsrILj/WpG8vx5AicBfSGJ15JI1Eynx0rvdDhTRmSS42dIi3LgokYITtIXTHP6GKvxmtoDWVheZLhvRucyTYhnuPc0mrcLEQfMRAzr6EbMqkYS7YfAspHeHMyaJhJHdyKqF9LSn3m2rGtAudVu3K9qe/e2SQYiKlt1wTxBfxi2HlVBl9+jArTWNONU16AaqwZCksYKQV4A/rhT1YLtOy5H202MZ2GVoDDApL0eT5aoozJmppE5iIvEJJsPSw51ji0LeuGShZAf0OONRnOukLU+XpoT40pJLC6JJ9RocKIu9RNn8f0ewZLa9A9k21RaedMQhGNKLnjBPGVI0dYLheP6ATdVC17dK6kuUvLCTOw/Llk4ThFaEFQZN8OASxYKaovTXIcFvWFBV8SjNP1BSWNxlHBc4Bpe4ht+j3/gCKU5KlVhCDXLZxrq8y6uEZTlCYQEJKyYq671tT0unsQQor8Dt/0w7mAPXT0RBsJyVmZBoo7ktb2pspTuQXhtryoGD0clkdjZOeNyrjIqNZzqe4rHM+NeXrrGS6NR91yOJ45b2USkfBF9DdfQu+S9RMwcqJyPvfQKzJIq/Fbmm8VjjRnV7G+X1JeqG7g/rJoyF+dA75BaX1mgJImZONwpyQ0INh6Q7D7mcn1zjBwzzGVNIqlfom3C6rngtSSJLD3GY3FJW69k3S7JU5vVv8f7ZIqZR8KV7G1LDrpATaq+sEMSiupxRqM5V9AZr9OAlEr6cKhD0tqrAo0LGpRZhGmQVEc1QmXByCx+8htlWZ5kea1ka4sY3S/Xp6QS7X2SrUeTj7OoWp1/cY1yGswPQGe/mgksyYH2SSb/Ey5IBF5bFRvPL1dBkJOA3a2S8+YIEq5MyojNKxd4bYHPFlw1P0Sg7xDmkV0gJUZFA8aKa2DHK5zfnEO8KoCZiEB4ANMfwAzkYPoDJBKqz0o8AU9tkeR6JVfW9+Ju+D0yFh4168grriE091IGCaQ0iJ4uUUcVa6ejc0BJNV/ZM+YGWZEPPi0JOe0kRjNeU+QkennpPl4ajRqzcvMCtA81cOQwSAwqCwSREPjIpSBgY/Z2MLfQx76O9LOLc0oFh4cn/ULRZMfAgQn96w0xuZtowh2Tp7f0CBaWJMg9tpFA/WKuWRgk7NrIRAKvLXCkwaFONWk4U3v4zNchOdyZ3EOzexBe3KHMqOpLJebwhUaczFLIqKMCUN1MWaM5N9CB12lgIAzPbkvuOzIUk5gCLm4UvLw7WRKR44OldQIDlc0Zb0Xucfqpa99E5ZylOFaQuOljIKyyXBODrhyf6iOV54N4QnLNUkHPoORY78gWgppi6BxIP7tWUQDRmOSSBXC0m1G3whHeOii5ZKHg2HAvsMoCZcV7sEOytCwMu56CwZ7R3EJi3ybcQC72ojXYRInvegXZPzbl5/pysFZdjyenANOV7DimDEFW14RxNz0JTvKILLqOEvC9xbGi8/F7rJOSHZ7ohToWH/t6fZ+qJTiv/tTVAmjSM22p4bAuXUZC0+7XZg1PkriuxDD0713z9kRKeOMgSfXJbb2SohxorPAT9/mwSeCPdLG8uoy3WpIlh+X5SlLXM5zRyg+o+uTxCCEJeFVQ1jkANcVi0nFq/LpjfRYLwwPE1v8az6rrEccPE61axvFBP5sOSJbWCjxW6qSm66peYYMRNR7kB1S92VSbGkdisPlw+mt865CkOFdwsEMNoHUlYtKGzANhSUWBfsZoNOcCZ7zU8IEHHuD8888nNzeXsrIybr75Znbt2pW0jZSSL3zhC1RVVeH3+7nyyivZtm1b0jbRaJS77rqLkpISgsEg73rXuzh6dEJkcgqIxSVvHExt9mgNS+t2HpNcvECwrE6woFLVMy2qFrx1SGIZCULjakqkmyBxeAe0H8B+49d4Qh2s3wMDEcm+48kP/IKAsnffcVTy3HbJH3fBU5tV75SiYdmh46qaqmCamTWvDRUFAssS7G5Vg+REeYZESSOaq+HyRYLmGkFfGBZWCmR3CwymivJlaAB3sJtE17GkoAuAyCDOpqdwI0PEE2q20GNBIN6bEnSNIFp3U2BHTtptznOCKYmJDTYPd5LWYERzahmzk5/iDpaa5p6Js+HI38BkL0wazblO5wBpTaG6B1WgZDhR4jtehreeoqZvI9c3DnBenZKtX7xAUJYveH1cD8fGCsHBjuRjWfEwq+rVjdYbUoYYmcapygJBW+/YMsMYlp9Ll/iOl7GKyvF07KEw4NJUBa29MmWSLpFQLVR+v1ny4k7JK3skT74l2XJYEnGmNqkTcdKrV0A9MwbCsLtVffWHSHEtNodNpITQNV4azbnEaQ+8/u7v/o6ioqKM61944QU+9rGPsX79ep5++mni8TjXXXcdQ0NDo9s8+OCDPPTQQzzyyCO8/vrrVFRUsHbtWgYGxrRid999N0888QSPP/4469atY3BwkJtuuolE4tRqhWJxUnpigXrR7xuS9AwpF6aCgAp0bFO5Mx3vU+YaLT1jD/2E4+D2jQ9W1Dy/xxJEJrhHLa5RssDQuOVSwvq9UJonMA01SB7skFzUKJhfriSQXgvmlqoC5+0tEq+tJFYFAdVYuaEs+TxSSry25OXdkme2Sg60S0jEMI7vyfgzcVv3Y1jpC69leACiIUC5XnktIDKYdlt1sAQm8am/eGdADeDp11UUQEea2db2fq3DP91Mq4EyIAwBthcZHTrxxhOwhl+UHO1sqHmb4iRSJ/nGc6RLIhOOmlSzPOAJgJugPBBmXpnL8V4VzEipxptVc5ViYnxD5MKgxOw7Ro4IcWWz6qG17bBkdYOanPTZavycMzxObTqQfD3VuQ6yT0VycqgP/PmIo1uxE2FqigUV+cpV8ViPZCii6qmGYqpP5cTAaX87HOtmShgneLsaP0Yd6pTMr1D/n+uHC+YLVjeoSddLFoq0QaZGozk7yZrU8LHHHqOkpIQbb7wRgHvvvZfvfe97NDc387Of/Wy039fnPve5SY/z5JNPJn3/wx/+kLKyMjZu3Mjll1+OlJKHH36Y++67j/e+972j5y4vL+enP/0pH/nIR+jr6+MHP/gBP/rRj7j22msB+PGPf0xtbS1/+MMfuP7662f7408bAUjX5eJGi33tapYN1MtdY4UKjlzXpaNfMK9cIgQMORbeQB70KUtAa+AYtUU1DIQlhTlj2vhcn/r/TLr4bUdUs+XNhyVNlYLuQeUmtahaIITqx7X9qGR5vWDdzjHr+D1tkuZqaChTAxJA0Cd4ZTejUsm+EBzqhIVM0ntLGJOaG7jRMG91KDnGa3slCX9h5j9c24tp20k1AjPBYwlWNqjC7pZxA21VoapHWL8n9XotLTc77Uw748Ww3DAy84yXrvPSvF2RkrROgSO4EkS4Hzx+nOXv5I22XI7vUzenx4Il1S7vWGYwEBH4PHCsW3K4a2z/snzJqvJBzAMHabOrebNFsqASiitVTXNjBdQWCywTdh9T5hXjvZUWlDp4uvaBHIugHFdg5JViGZInt4xtvO+4clQ8v0FwvD99n0sYbu1SeGKb95H2I9E0SgifndwD8HgfVBUKltRI8oOCDfuTg8+KfFg9T1vLazTnAlnLeN1///34/apm4pVXXuGRRx7hwQcfpKSkhL/927+d8XH7+pT7w0iW7MCBA7S1tXHdddeNbuP1erniiit4+eWXAdi4cSOO4yRtU1VVxZIlS0a3mUg0GqW/vz/pazbwmErONxFXQmGuwe5WSU1OhHfM7+WGhk6ubhjAdRwSLngsyfwKZYt7sB0iCZN43arRY8QL51BdLOgYUE2QR+IAv1fJDzPR1qf6cS2uEfi8kpJcFfDl+JScY2GVYGmdYN2u1H5d21ugslAFaFWFqrHlxIH4aJ9NompRxvMb1Qtwu45lXJ/w5HKoU9UNLKoR9MkcyClMv3H9edh+/6zU3AQ8atbxHcsF1ywRXL9czbau35Peljjd71UzPU72vnOl+r1PtcYLQHh8yMmyqBmwdOClOUeY6X1nSYf6NG62AOW5LpfOGcLrMbCWX03MtXDG6dNjcdh0yKB70KXIGyEaV2qCa5YIrmwWXLpQsKpeYiXCuI1r2HjEh5OAbUfhxZ1Krh+LqyDljzslVUUqQ1SaB9WFkisbQjSyF+PAxtFzitxihlwfMq+MjsFUo4/BCOw5rkyTMiEB6Uqisck1xn4PXNQ4Ng6PYAjVh2xPW/Iz6o2DkpI8wev7ZEqw1tanAr7EZFHuxOuUEjcyhNvfidvXgRseQJ5ihY9Go0klaxmvI0eOMH/+fAB++ctf8v73v5///b//N5dccglXXnnljI4ppeSTn/wkl156KUuWLAGgrU1ZAZWXlydtW15ezqFDh0a38Xg8FBYWpmwzsv9EHnjgAb74xS/O6Donw2MLVsyFZ7cmyxhcCfGEYGXFAJ4dzyCH66EsBAsqG+mrWEVCenhxx8iDV/173pwAVSvfhbnjWQbIYdN+yaoGwWBE9S7ZckQSiirde6acU8CrbN9DMeVqWFOkrmdE8lFVKNh0UGbMmHX2S9YuFThx1fiypkiZb4wwGIE+u5zCgnJk7/HknXOLiBfWQWgQ0ZummVdhJTFD1eHsb1fBXXGlH3P5Wug6guHxgXRJdLYgg4WIynl4vCfw5Z8GHksk1XsJwLZSB8YVc5KtijUz42Tvu5HM6bSkpp4AsrcDKV2EmPpclJYaas4VZnzfhfopzikkxycYHFd2O7/Eocl7FLHhJZy4elgGbS8XN13OW3YlR3vHntFbjhqUVPXguAWsO+xTz/hcNWZtPGjgylKW1gjWLIDDXSqgqS0WRB14abccrXt+aZcy9CgMKofe3NZN0DpO4m5axBdcimt6MIoq2XE0vY1hS7eqS544XhoCVs4V5HscnHCMmISQ7cPnNdNmooQQFOdIrlsmONQp6R1S11ZRoMblvglJdq+l6sIy1ScfaFcOulORHUo3gdvbgfPWszDSIN60sBacj1k5D2Fr7aJGc7rIWsYrJyeHri6lGXjqqadGJX4+n49wODyjY3784x9n8+bN/OxnP0tZJya8aU10/0vHZNt87nOfo6+vb/TryJEjM7rmdOT74bplqo6qMKgCFcsQeNwQnq1PqqDLtMEbUG+QrbvJ69qKcFNn2N48CEOeYqJLb6Iv7iMUhXU7ld2760pWzlXZqrK81OLdERorVM+T1/YqeYUE3joE+46rQS4/kCpT9HuUG1VhUA0Umw8r045X90j8HhWIjOeNVj/xRVeRaL4ao6gSo7CCRNMVhBZex6GBIN2FS5D1y8AcjnKEwKiYh1x0BZ3hsQGyrRe8pkQm4rhdLTibn8fZ/hLCskmUzOWNFi9OfOqzgtMl16+yXyvnCCoLlMxy7VJBfcmJmzfHE3LWry3uStyztHt7Ok72vhvLeE0Db0BppsLTy3qNBF4xPYmsOcuZyX0nXZdE2wG6+2JcskCwuNol6IW8ADQX9SO2Pw/xcTNUTgxj90ssLRtMygKFY5AwPARtFXEsrBQ4cdh0QNJcIwjFBM/tgLgraKpUmeaBsBp3LEONQ7nDQ0T3oBq3NhwQOA0XQXkDoqAMWbcMZ+XNvN5WgM8j6COf/gyvIVKqIGuiXP3iRkm53Udg/4t4X/8PfBv/C9/B9bihQcIZ+jmahiDXL1hSa7BmgWBxrYHPVmYaEwn60ssSR3ClMutwEjIpc5j2M4QHcTb8bizoAkjEie94ZbQuXEpJ3J2dvpcajWbqZC3jtXbtWv7qr/6KFStWsHv37tFar23btjFnzpxpH++uu+7i17/+NS+++CI1NTWjyysqVEVqW1sblZVj3X3b29tHs2AVFRXEYjF6enqSsl7t7e2sWbMm7fm8Xi9eb3ZmhYQQ5PjU7NVQVH0BeOIDuIaJvfQKEAIZiyD8OcihPuIHNuOtawJyADXrJVGGGMd6YE5pgKALoJpNtvRAYVDw0i4lycjzw4XzBW8ekqMzk4aAxkr1MB9pTrmrFby25PqFQyQMDzvabA53SsrylCmIz1buiPEEdA+pGcaqQsGeVvXwdqXqR9JUJakoYNRdqq5E8OphP9F4PZcuqmYwInHwMBiG4lx4aZePheXnMf/CJmJRhzgWh/p8dB+yaK5RAV5vCC5tElixftwNvwJ3+I03ESdxZAdm11Eamt5JNB7EtlQflYgDrquaVSMFHvvkdfJBr2BeBcwtU3HxiQL8SEzSG1I1cfEE1BarWrGAd+bXMRSVtPaorGTAA/Mq1N/EVK2Oz1RO9r6TcvqfX3gDat/wACKQN+X9DCEwDXnSDpoazelmRveddJHhfvLLTToHYE6wn3r6MIsrEDvfGJcvEphzlmAUVSJD/VixXq5bYLKhJUDnoIFlgpAJEhismquk9CN1Xuv3qP6Q6/dI3jyojJ+ijqQsV2KYgvpSpe6oKFAGFFuPSPrDakzri9m0BS/Fn5+gJ2LTultQVaB6YuX4vRhC1XTVlSgTq76Q6rvlH+6nefki2HxY1V/lB6DYGkS+9mtIDEdHMoE4tguzuwWx6kbwqLHZdcck+ZahVC7AqPw96BNcvQS2HZUcGf6cNUVK6j9Z4DXSZPqlXRKBeuYX56QfzxKt+5Pq2sYTP36QULCSw53QNag+29wyCHrAPIkWLBqNZmpkLfD6v//3//L3f//3HDlyhJ///OcUFysh+MaNG/nzP//zKR9HSsldd93FE088wfPPP8/cuXOT1s+dO5eKigqefvppVqxYAUAsFuOFF17gq1/9KgCrVq3Ctm2efvppbrnlFgBaW1vZunUrDz744Gx83GkzEFa69JGg690rgVgYa+GFOHs24pbMwbUDmMePYkT7sZdcBm6CeeVKgtEfVi/9uT7oD6seVw2lAq+lZINRR836j9Sf9IeVhnxBpaAgqIIRJwGHOyVHu5NnvHa1QvXcOEcGPBzsVA/8C+YJeoYk5w+7Rg2Ns7Xf2SJZ2SCIxpX7IqhZx5VzBW29KgDL8cL2QWgsBwebfZ2S7iGlpffagqsWC2Jxi99sDyIE1BVDUa4gGFTNmZfWKefFuBPHOPzGWNA1DhkaIBg+jpvTwFBUsvOY5FCH+qzlBaoQe8thyaLhQO5k68Cmsn8kJnnrUHLBeOeAZFcrXNmsgrjpMhBW2cXxg/SBDsnyeuVAaZ/lwdfJ4AICd3rmGqYJthc3NICRoV4lE7apWkRMM8em0Zz1CNPCKJuD32fQGYIe6SU/kI8Zj+AO9Y1uZy2+BLf7GM6mpxAF5cRL52FE2rioopAN7QUU+Fw88UHCwRIOtcikxvURR0l5/R6VGYs6qg5MCsEL28f3kZTYpppc3HRQPRulhANdJqBS02qiUfDSbkllgTKU6hlSTr4RRwUxFy0QeE0VvPlswYo56t42ScC+LWNB13gig7idLTi+BcQTsPe4ZO9xFSSV5MLyeqVyGR/U5PgEq+bC0lr1vcdSignLlOT5SZuNW1Ap2HJY0jFcftferyZEL5ifHHxJN4Hs70g9ACCC+QyUr+CFzWO12Mf7YE+r6sFZnq97Emo02SZrgVdBQQGPPPJIyvLp6sg/9rGP8dOf/pRf/epX5ObmjtZk5efn4/f7EUJw9913c//999PY2EhjYyP3338/gUCAD3zgA6Pb3nHHHXzqU5+iuLiYoqIi7rnnHpYuXToqgTyVRBzVF2R88OJK8OQUEO7qpH/eWnZ2+gkPQXFwLk3VEXw9B7BzChEom9sRLAMunM//z95/B0maZvX96Od5TfrK8t7b9mame6bHm51lYdllWaF7UdxQCCETIbQRCIEQiJAiQLoB+gV/AAJ2kVgFi9BPoQCELhL8gEXseO/bd1dXd3nvMyt9vu9z/ziZlZVVWdVmumZ6ut9PxMR0V2Wlq87nvOec7/ke6qsU2Zzsz7o0pamLqB0Xn4mMJF+H26Vbdnm69L1oUBK5WEqCm2OHGV6Ufx7ZPIzMaZ4/Aucny583yH19OKp5Ykgxvy7PLedIsHzqgGItCR+Naw53QEOV4sULJQ/DTE5+trdRglR1CI52KkYXNOfGNZaJyPgMsI08Tj4DK9PshrV0A7e5hxcvqbLnObcGizF5jq9f1bxwVLqO+81GmrKkq0gyI8HuWJfIUW6VbF4SuUqV0bPjYoFvP8Br0bW+PWONIsofRCdv30DHMveWB3l43M84dV3obIamaIj3R4Oc7rIIpOdR4Rp0MoaqaYJMEndpGufhrzGVijC26kdr6FZZHupRKAyy9LARN0hnNb1N0FytUMBaUpPMSlffNiWm5B14Z0Tv2J+Xc+DjcSkuJjOaTE7iR94ROeLRTkUsJaqDSABuLEiHq8jMquz0euqAxNBUVjpRbXXgpLPUL+++99NcGsVt7ePNYZOVLZspluIyz/2Fo4q6SPnPSKJV/rWgT/HUQfhoVDO7VrwdHGyT+Lx9Fc1CTOSV7Vs28ijDRFU3wuJOuWi+5xHemQzsMIfSyHv6fcc963oPj/1m3y7R/uqv/opIJMJTTz0FSAfs29/+NocPH+ab3/zmDqOL3fid3/kdgB2GHN/5znf48R//cUCs6lOpFN/4xjdYXV3lzJkz/PVf/zVVVSWbuV//9V/Hsix+9Ed/lFQqxQsvvMDv//7vY5p3z4jhZqSyUlnL5OBYp2IxrhmeLWnKs67BDbebK6MlS6VExmRyNcyz/f3Ua4eRLd4UQR+c7lOMzGtmC/u9akLimOS3NSsbcohuT5TGlyQIgaanETrqJDlyXc3RTsXqhtjVb5VQ1UYgnVObj7MdrSGbg1N9IhWJJUXusZLQtNYown5JBD8arWwcP7ooA9NHO+HN4ZLxSM6BKzOy2+xMrybnKJTlQ+cyFe4FsAPE02rHawZ5PmOLmrZa2S9zqP3OK3s5R5IfV0tSGPRVlhyOLu6eBIwvidxUKQny60kI2hAJQmiX+8vl2QzIlViIyR6YBxWNuqPekwqEcdcqV4n3wjJ3H4b38Ljv0S5ZR2GYmiPtELbyEEtitg/iLk5gtg2Qv/4x+aPfxxsz9WWdnAuzPkZX4HS/YjEGdWF44oAiltS8f0MSpPoIPNQridhSXKRx9RG160zVRlruJxqEG/Mya2wakExrFtblTK0Na+rCisvTO+9DaykudtQrLkxqri/AzJrmySE/yrR3Leloy0ciDUe7RGo/u7rle8hakicPiLrjZoT9ijMDhQXMhfhydUZzY6Hyo1+f1zRXl88Ymy19ODfO7lCGZAM1m2Yk28k5kM7emnmHh4fHnbNvide//Jf/clPqd/78ef7Fv/gX/MzP/AwvvvgiP/MzP8N3vvOdW7qfWxn8VErxS7/0S/zSL/3SrrcJBAL81m/9Fr/1W791S497t1lPat64Wt4taqsVacR7IyJnyBpBrizs9LHVGj6cDvLsQBafJXrs2rCiOii2uqktS5HXkvDKJc3zRxT1EZH7vTmsaa+FjnolSZ5RsIlvlSra1g4aaLobwNQOQZ+1ed91EXVT97ZEFpbjms56RU2nSOKuzkgX650RcVmMp3f/+Y20VDi3L60EWE3ARs4iFLHQHYfh2jsV78PsPFiWnG5nYR0Od0hnznXvTFaRyEg3bnpFgmrAhuNditZavWPG6mbuv44L741olrb4OtimdC5rwzvNX272aRC74QdXKqK1JLK3jT8E+Sw6l7ktxy/b8BIvjwcYQ2H6g6BgYtmltsnBvfouZnMP1qHHUXYA5QuykI1WlM8lMrAS16Qy8PqUxKP2WlFKfDiqaYjCxJLIzYs8Nrj3+ZbKiqtub5Pi7LjIBk/3KS4VEq1jnSKb3421BBxqK7+/6VVFX98jGOf/T8WfybUe4dVhk7wrscA2y7tpyxuQd+FWTxbbUpvKhXRW7+h0baVoiLUVFYzgO/0DZM++BJmCk4dpoe29ZR634Vbv4eFxh+xb4jU6Osrhw4cB+JM/+RO++tWv8iu/8it8+OGH/OAP/uB+Pew9STKjefXyzh1YM6sQsDVnBiXBXEntvjwkloIsNo/0K4ZnNTOrmr4mVZZ02Sb0NIrsMJOXvV/rSfjSMcWNRc30isa25L5CtgSmly7tPGnHl6A1ojjRnuXcjI+BZrW516RSB61ITQiuTEt3qrtR5o2eGFJcnLo1i2/LZHNGrBJFyd7Bhl4CtRPo1dmy7xu9J8jZVZuLbSshphuiub+TpCuV1bx+RZddRKRz8O51zZkBRVdD+e17GxUTS5Wj2bFO2c2yNekCqTy+ermy7MM2ZT5tNUFFmqIPbtIFd554KX9Yfj4ZE5nOLWKZsobBw+NBJKttMnk4O65ZTSiO1aQxnRzOzDWM9AbW4Gnc1gOMre2eckwsS7IF8vmdWoHlDZH8pXPw2pXyz7NpSCypVJMtfm9yWfY+PntIkXdlzvdEt2J8UW/OU928jFVidg3auloI1nWgVsolh7rjCLPZ6OY89dlxmZeaWi7tezSNOy+H+W2R21/cRenY26Swt5liKMOEmmZ8j31NnA21Bl8AV9n4rMrFIkOJ0uLTJp2TlQBzayINba2R640HeVbZ4/5m3xIvn89HMimVlr/5m7/hx37sxwBZfHy3lhF/XthIsyPpArloMwwZtBV3vJtYxKJ465pI5Q62yaHU1yQVweowHGqTpYwjcxrTlMRnoFkRT4u0YjKtSSSgLiLmFVuriNu5uujjsT6HJwYlqTg3IfKNo52Kd0bk56JBONCQJmS75LVBKhvcDDTji9BV6LAlM/KY6Zw4Li5XcO1WSuSMe3UPLEMucr83HORM13M09a/jzI2iLB9mSx831kOkFn30N8velEp0NSimV0RSmXP0joB1MzbSlQefQSz1G6Plg87RoMwXbE8ofRY0RBUfjVV+njlHLIe3J15+W/FwL7x4Ue+48Ohq4IHfJeai7mjGC9sPhoFOxeE2Ei/b9PZ4eTyYaK1ZT0hiUCwEbT2T3JVZcudexjj2AqqCfXqRSilQKguLcUikdn6Wp1Y0/U1UVDYc6QDLSfFsn0siZzC9EiCelmTONETlYZvQVL3782muFgOkrVgGTK1ZVLc/TUN3HHvpBo5hkq/vYzoZ4fx0+cE7s6pprilJDnsb5X26E5RS9DSKbH27TLA6BA27GLEqpVCBMATCm18Las3DPfD2yM739WjnnT/HOyWV1bx/XTO3JT6eHdec7FZ0N+5UkHh43A/sW+L11FNP8TM/8zM8+eSTvPvuu/zhH/4hAMPDw2V28A8CRft2hRyUqrAjZKBV5qFevqj5gRMQDe5ehRMXPnhySDG5rHlrWKppLTXSVULJ/q5i4pN3RGs+tyZOhC9eLN3vUlwkBak9TAHSOVhKWMTSmoNtirElzVCLIpcXgwqdTVOXncG88RE6FUNFasn3nOZISyMX5yQIrSehpVrzxAFxN8xk4aFecaPKbTMlfKhH4TpisjFceac1LTWS9DkuvDkWoLcxwEBPM1MrUJNXXJiTCmc6p+lvFmfFrTRUSaerKqCYXxMDkttlL4lKKrtz31nAp3ikv+QclXdlYLuvSeHovaUdqV06KdUh2R12aUqzGJd/SwfbFM3VtzZDcD+j7zDxUqpgsHEHu7wyXuLl8QCSzUsxLZsvnTk5M4hl+cB1UA0dYPowYnP0N0ZZileep+6ol+7QdhbWpVC3nfFF6V4d75IVHanCXNJjPVnC6XkY/gCdWKM6FMXpOUWmsZWpFR+OC5emZV9WdVBzpKOkxijit8Q98O1r5V/vrJei5tV0gONdQZq6m7g0pZkfpaI0PpVlUyUSDcKBNnVbJkrbCfkVzx+G8SVx6lUK+puVrCW5jfUoSilaamQUoWi9H/aLlX1d+Oa7KO8mWmumVihLuop8PK5pjCp8D7BRlMf9y779s/7t3/5tvvGNb/A//sf/4Hd+53dob28H4C//8i/5gR/4gf162HuKdE6TTEPAJ52ptlrF8oZ0KlprFfPrsjujf0CGi/2+ysHAMmQuCeCD0fKq18wqhP0yO1bpIj5e6NCcGZAhY10YAVqOaxqq2LSm3U5DlezzqjVl2HmgWWx4tYaDLTmGspfQox9vXuLq+Arm+b+m58CTLEcHmIsZhP3y/C5seT2TKyLDWIlr5mNy6Hc1KMYWNR+OirZ/dl0T39ZVGmiGkE/2rqwXqqcTy9I1ujyteWJIunHnJsSOeKhVEtLFmCSjbbVitR9PwdU5zbFOtWuQyTsiC83mJNkN2JJAQbGbtduyTLn9doI+qVi21hQUH5bIHJMZjd/a/cK9Olz566ahqA7B6X5J9JQS62OPOzfXAMAOSsfrdn7ElAuvO50X9PD4vKI1NEQUG1viUc4M4Xvoq2RdixtrAdKOSZuVprHKpKFKsxQv/4zUhMVhcK1CRyxgS5HqfIVdzmfHNUc64PFB2SnpOA7B1evoa2+Xnl9iHePii4T6T9Fdd5jxFbncuTilefqAor1O01ytuDGvSeehJepSHTb4YLS8MNhULef6Rhoao1LsXElIAbBS0gUSPw0FTx+Us/qT7o4ESb4OthX2RyJx5GY7JCthW4qGKnhiSJ6/oT6bgl06t7fqZnRR81DYO1M97j/2LfHq6uriz//8z3d8/dd//df36yHvKbbub3r2kFTStppYXJnRPNqvWHPk672NMNCiyOY1jw8pJpc0qZw4NLXUiJtguJmKjkQ1YbWr4xHIzJVtwo0F+btpSIekpUZzfX6nvM9Q0NMophwBWzpcL22RtnVWpdEfnK34WMb19zh0vJ2FeJhwAN66Vv79WApeviTzUCe7JSn63oVSp+7d66LtX08VNN+GJE2rCc3LlyXQvnVNHK9MQ7T77XViFd9aozhbuG4enhUL/IYqCZoXJzVdDbJAuqNO5tF2+71dndVcmyvJZiIBCVLVIakKmkblgHugtVTlrMT24Bb0wZFOGSLfTk1IkvJ0VpPJlxK2re6JtimLPz1KuHdqroEsUnZXptG3kb4V7aCzeSmweHg8KNiWGChVBeUcMgzZr7XsVjO+JMqKvAMzqwGeDCp6GhWd9TC9Is62nfWKmpAYRFWipUbUHQ/37jwjDSWzzLGU/LlKpVA33q94P/rGRww+3Mf4irTPkhkpSL45LHPQxzuhpSqHTidwjBAPdxrcWDZBKXob5HHn1sTUI+KHlwrqkUcHSutTyt4XU2T24YCcIXlHs5GWZM4y5Jy4XYl7EaXUnjHmdvisZXxa7z1akMpKV+xOkksPj3uZT6WRm0qlyOXKdW3R6C7C5PuE1YR0ZPwWKBSXZ8oP6IAtfZPhgj9EIgOW0ptyupYakRfGUrJb5MkhhVKa6pB0fAwF/c3QVF0YRDV3r75tNwBwXKn6VQVEvvDRuFjtgjzmoXbFlRmp6GXzEqSKO1MMBVYuUXmyGSCfxaczPNIfYWYX63mQxPPMgOLipC7r1LlanuuVaU1dRGad3rte2tlyfV5cF6/Py5xaMqM50CqShOLjddZLUC/a9C9vSIIZDYpbYHVIKoYbab1ZObQthdaaiWW9+TspspEWp8gvHpPE5+mDitevlJ5Tb5ME2mRWhrrrI/qWhoOVUnTUabSWLmc2L8+rvU6kNOmcaPGL3T+/JVLNlmrtDR7vgq44MXKL+IPgOJBNg+/WPPltL/HyeEAxDUUyq/FZUkTMOXJ+LazrzVUniTRcmJRE6/0bolhorpZzORqUJKg+snMG9liXJEXRkMS3odZSrKyLyDzzxSnN8S6FZYA/nQZnl6t47WI7KUASr4Bd2r1nGhD0Kz6espherUFrkcefbM/hW7iKPncZo76d2v5HyWLz/g02u2GjCxLDLmzZbVkXgVO9cgYlM2AozYVJGFsqhcyOOjjRc3sSwfsR24TGqt3Xo3TUKS/p8rgv2bfEK5FI8PM///P80R/9EcvLOzfIOo5T4afuD3KO3myhn+6H6xW6UR31lBlAuFp2duRdmcmKp2TwtKtByY4vR6yrj3UqPhiV4dOJJbGob4qKscL2hKFIa03JEGMrV2Y0jw4oTvVAJq/I5GCjsGS5OF9kGuULYrUGjL3bLEG/wYa7cxB4K9k8oMWCfvPnfNBSDQsxCWSV3BNnV+HMoGJhXdPXLAYZ0aAkOf4NeKgH4mnN29dKCV1jVKqVhiHvaSqj+Ghcsxwvvj9wolte69al0lvJ5MVmuK1OUR/RfOm4dOUsQ7MYg1cul7+/hztEHnkzCYffVvQ3a9pq5cLFNGTAOZOTyurWJaGWCZlkGtfv4vosDJ+3cGU7Wt+51FD5xGpZpxOo20y8vDkvjweRqpAkIiE/XJrSTK+Wvje6IEZQJ3oU2byc7xtp+e9AK5szqkc7FX1NUiAzDdnTZRmaly8BaKoCIpXvaZQ9U0sbIl/PO3JOXl7QPNZqsOcVxZaYNdAi0naAk92K929oUtnSqTG3rvhuzMcXB/sJjJ8lV9fLK1dsTvaoMtONmVWJNUOtkhz6bSnivX9Ds7IBlqnpa5Li6NiWWD+1InH+0f5PLvHTmaR0hSwbZX2+Kj+2JXs759Z3GkWFfCLX9PC4H9m3xOvnfu7neOmll/jWt77Fj/3Yj/HNb36T6elp/tN/+k/8X//X/7VfD3tPoF0JRg1VcoBkKphY2Gb51yN+cWR755rG1RJsfBZMLMui3qaoJBUXpzQP9cgC4GKQW4hJMFmM6R024wdbRYZXqRsWT0syUROW5C6RkYv7xwYVjiPW86YCZZRORQ0kCRG1/VBhibEKVzObCHBtBU50yWvM5sXIY2si1lQtgbYmJI95sFU6erYpXb7d7IKVEgne4Q7Fy5ekS/SFI1BfBU1VmpEFmF6RYB4JlHacTCxp+psVkYAYjWztss2uyXN57rDaU/qwntS01SkMQxEOyJD2YozN/TBbuTQlCV/TLchClFKEtuVQN+bdsqTrRFuWdnMBa/xD9HCcXKQGa/A0RlU9yv58Bdz9xEVh3GnHy/aDUuh0AqINN789XuLl8eCitcZSkFOK5Q3Kkq4iM6tS2Bpf1DzUUzJHqq9SjC5qqoNiOpRzxDTIdeXvTxyQ2LW0IZLF166I5DDgE0l5NCjdtKBPVnakCeALRiqb4/hDOFYAy4CuRvnMLm9IdyqZLZkYGUp2awZ98vXLiwFOnPhBlp0oRzsVQZ8UOKeWS/PU8RSbzrSH2iEcUJtxPe9IMbS1RnOwrbyoN7cmcfFOXQTdTBJ3YRxn7Dw6m8Goa8UaeBgVqkaZnx/9eVUQvnBE8fGYZnlD4ntnPRztUIT8XrfL4/5k3xKvP/uzP+MP/uAPeO655/iH//Af8vTTTzMwMEB3dzf/7b/9N/7u3/27+/XQnzm2BYMtUtFZ2dA0RBULManmddaLdj1gaXL5klGEUnKIbx7o2xYNL8TA1aKRD/nZ4QI1uaw51Sd7vWZWNT4TOmtypHIGb4xUPogjheTh/IQua/f3NMpukJGCY1RdBJ4vHI6rCTg7F+CJIy9gnvsuuFvqjJZN/uDzrMQsHmuP4Vsc49F8HF3XgRNpJO6GmV7VjC3CYItiZkXT2yyJat4VW/xERuSOTx0QueN284/OerETvrqlu3dxUvP4kMjMFtY1p3oV5yf15ntrm3CwXaqoV2Yqm5Bk82ILvtuOE5AZr63kHM2Vmd0v8q/OaGrDt6/nd10xCCnSU5+nI30FY/SDkpnJ2gK59/4C69izmC19qEquHg8gd+pqCIXZOdsvidctYpkir6pUXPHwuJ9JZiHnKGZWy8+r7Uwsax7uSKMdhy8dCzG7JsZLJ7rV5oxYJKBZTyoMJRbiY4uadFZkice7pCuFdomuXUevzeOPNBGJtvHe9RABn2KwJUT08BcwP/5LcLZ8GA0T9/AXGFsL8txhiQGTqyIRDNiaa3NyVrTXSsybXJFuVVUQuupNXH8dK/NSuBOTJnjygMTC7TG6PiKqhe1nwewa9DXLuRT0yZ+rAiL5z+V3ysZdrTH2kNjpTIr8xTdwFydKP7MwTnZxEt+Zr97WHsLPGtNQ1EXgqYMSd4uOz5+mu6KHx6fNviVeKysr9Pb2AjLPtbKyAojN/D/9p/90vx72nkApRW0EXrusOdiuqA2Lnv1Et3Sl4imN6xcDi9FFqQD6Lco6HJXQGhIZjeuWX1oOtsig7PcuyHLI2jAkNVQFbRpCDqYhyUd3IwRt0eWPL4lt7lK8POlqrZUE46Ut9vMLMTGqeOqg4uyYZjVpcDneyPHHfgR3cRy1sYxT1YyubWcpG+SAfwr17ks4xWc5PYwRCBM89oMYKsLzhxXprKY2rDDRrGcKgbXA8gbcWBAZZDorAc4y5TX0NinSWdg6x7OekvfOcWU+7d3ruix5yjmSXEYGFans7hflkyuaA62VXbT8ljhwbcV1d1q+Gwra6qSDqZTchtssQBqGIhrUzBQqyIN1aYwPPqp42/yVtzBqW1DBCr7LDyAa7nxTKQW54W0kXkopbGvncnQPj/sdrTWZnOyg3L4eZCt5B6yFEYzJcxiDj9JYO8Cbw1JkOyRmx1yYhJqQxm+Xx4KFmDjfPXNIsbCcpXHuKnptAZNhgpaPJ0/8IK9M1rIQ08w6tQw8/HWC8Snc9QXy4QbyNV18OBtiaUMxsiAxrDGiuTwjio6wX2bMWmtVmfnV8oZ06R4ZkBhZ7GiPL8nM9ZkBuX1RlTHQIqqJsF/tiONNUTCV5qFeCPulKLhWOGKKMveqoLjcLsbEfCTo0/Q2iRJiuwmGTifKkq7SN1xyl9/G9/D3bcqmPy/4LM863uPBYd/+qff19TE2NkZ3dzeHDx/mj/7oj3j00Uf5sz/7M2pqavbrYe8J0jmXmRWpCAZsueh/bEg6Ow1VcjDXhqWz8fRBxfkJCQJ1u9iHg3S5LBNGFyTRCvslEbFMkW2ML2q66kWmN7cm928airRr8fxhTSYvtusbaU1VEB7tV/htzdnL5Y/T16R4a3hncpJ3RVLx2KDCdSGTN0moKq7kj9DbJZa+o3Oah5o3UB+/zA6Dg3QC3+g7mLXPsJrw4beLw9UKx5UO12JcMzwjP+lqed8eHZDHK8oy0llIZmVRcbEbFvaLk51lKjbSu3esLk6JXKUYROMpMesoJk/pLPQ1yh6wkflyV8PHBmSIeytWYTi42FlrqoYDrYqJZc3cmvzONtIyYH27ZhjdjYqrMxq1aWayS1aey0IuDV7iBYCLcccdLwBlB9HJCotl9sBnQSZX2NPg4fGAoLUi68DKhiQXxXNwO+3RLFZsFR2qIp9z+HBck8gouhulMPXedfm8HmgtT36K5Byxjz/da8PYlgfJZ7Euv8jR/q/w4XSAZw6ZvDYc4YkDh7iUPkgqCauLpZu7WtQRp3pkVnq94IjY3VA+b735+oCzY5oT3VLMK5LNS/L19AEYW5S531RWEw2WJ41hv+ynXIxpzk9KvOiql4Lr2YQYjsyuiTX984dlTnhrIW9kXma5exolfuTyMtdmLU3t/jtZX0Dns5+7xMvD40Fi3xKvf/AP/gFnz57l2Wef5Rd+4Rf4yle+wm/91m+Rz+f5tV/7tf162M+cVFYkhPG0JD+WqXmkHzJZscQ90ikdm/Mr4nzXUiOJVF0YHK1pr62slT/SIXNYX+pbxUwbPNYXYWHDoKFKFvEGfLIXo61WFkvmCwGtvkokEBcmSwEhnZO5r9N9iupQSc7ntyT52G2p73pS5HgvX9I8PqhYz2oOtYtF+2JMEg0VX9w9SViapL07w411m84G6dBtrZR21MHpfrUZiBMZQMPVWUlkQBLZU32KkK/0vPubFdqVxCyW2v2iO5aS6msxsawNw8M94ji5siGLPF+6pOmshxeOKnJ5CfqpLJybkEXSPktDQQ4R8Mls3eiiJuSXpHVrFXQtKbLPh3sVPQ0a8zbkE2GfSFreGdGVl4NtwdEG2rm9+79f+UR7vAB8AfTaHFq7KHVr8k3bxOt4eTxwLMZEkje/LuqJiSW9Y9bRb0NHg8WU+QiZKkVrg4/lC/IJ7awrJVqRgJzPu7EUh4xjYPaewrj8yubXdTJGjZ0m5wTI5cW1dnK5pBbYjt+GeEYSqa1zzwPN4kb4wTbb+kweKo1MzaxCdVBxqF3CnW3KPrCt82IP98rjbJUeLsYkxh/pLMXkTE7uz2/tVFB8PC7GS6mcrKdJZ+GJsLW7iEIpvAKQh8e9zb4lXj/90z+9+efnn3+eK1eu8P7779Pf38+JEyf262E/c9aSUOVXNFZp2utk0DZgw6uXpVu0fQHyyJwMHWstyyXb6mRx7uhCab5qqFX2eNWEFHZ2g7PLbUytmbTXyYH/4VgpWMyuitzwzIAcvr2NlR0NQaqIjw+Jo5ShxFFvL3MJkKTM1fDmNc33HVMsx0udJ9MA8tk9flqjtEtHvdixb0/wplagKljezcrmoSoAgwcVH41pNtLwzogYYRhKc6hdbOGbqiGXV4U5rMqvN+Qvd0pcTYhd+xNDMhuGFqnhagLevCqLnl+5LLvABlsU790oBVbblMDaUq15/oi4UJ6f2OnOBPDxmKalWhG+DcmhaSqaqzXfd1xh50K4lq/ie6tCVcwn/EQqSCEfRO5G4oXWkE7echfRVyhYeHg8SJimdHlbqkUN8eiAYnxJM7VcMEmodRlsNXj9mkFVMMDhNk3ONQCN3y4/ixW7F/yKpLNg1fURqL4E66VWltIuVQE5k2dW9a6ff4UUx964qndEiJF5eKRP5pvHFrd9s8LzsgxJyt67ITPFY4visruWFEfezgYYW9QVZz+nV8WkwzKlEAiSkFWHKy+SzuZl11kxNrvtHZi8U/lFNvawlgsQdbQ3J+XhcY/yqU3kd3V18SM/8iP3ddLlas3UsiaWhuqw7JGaXtHMr4t9/OhCZYv1j8Y0GUdhGtKlMtA8dwi+fBIe6ZXkbHxJgtm8bmJqTa7gexvVpqPSVrJ5sYrvbSrY1O+mUivsXflwVPPWNc3rV/WeLkthvyRXgy1ybbqR1kxuMflIpMGtatr151UoSkb7WE/uHmRvzEN3gwSMgC3B7docvDsiCaqhJFjFU+KGFPJBV4NiZA7+6qy4QRq7xJv+5pKNcBHHlUXNnXUudWaM3tR5Trvv8cWOOSwnSW1I5sbeGSmXgeQcSQBjaUVtWBEN7rS/D9jyXh1qV2TyIvMcW9RcnnZZimnSe8ybgcx6hf0KOxTGPvGFQjVzC6ZF/uDznF8Icn5Sk83fucTufkFrdccLlGGLpXzm1ue8vI6Xx4NITUixuqE52SPJ1zsjmkNtsufwB47mONIBV2fg8b4cJ7tAY2CbomxAl5/TG+ndl9qDOB4mMrCeUuT7nyh9w7TIKj8H2sSyvTqkaKutfB+NUVlVstvpcHVWM9Csyo5Z26wcqzrrFdMFIw6Qot4HNzSne+HZw9DfpJhe2f31LMZcHustHRp+W9Qk22moElnj1oLoyGoQt//MzhsHwmS7T/P6iEk2p8kU/vPw8Li32NdxxnfffZeXX36ZhYUFXLf86v9+lBsqJDlZjkvXZj0pKjGfqeluUDt2PRWpCoLPlP9/6ThYOgfpNLgOpmVzpj/EYlwSs5zy09skGXM8XSrGmUZ5grUYky7NzY7drFM+GD21ohlskWRnO0c7RQbY0yjdmLzDjuXH8+kQHQ1dsLRz+Dc/8DhTGwEsY/dnlcmXLLqPdSmuFfahZfIy7NxZLwPO8ZRstPf7FG9f05uVwuJusg9Hy4NVX5NUKbfb7UPhvYqsY37wp/I6ACYuYFU18PjRF7i2Eto1UbwwqXliaOfXD7dDJCCJXiorCXdnvVRBpZunqQvD4wdKizQdVyqkWsuF/Py6OGG21ihC0SbcR38ENXcdM7lCvqqZXH0PH0yH2EhLNTjv8MAPKH/ijpflA8O8LWdDn+XZyXs8WKRzItVrjMosataBpw+IGUZjFCbXbBZi0FqtCRk5dCaB65gspPxEQz76mhXo0toQjSRF3Y0wvq3jpJSsDzk7rjnWqcj6a7EKi9J132myZpDVdc31eSluPndEcbRDc2HbKFQkUHk3ZJFkRj7HbbVsJk3HuxXX58sP//qI3FcxliQy0FELjVWK8WUp0B3uKN3eMqC9TpKrjXRhYbDr0hAf5qnefl4fDdBRp3izwmx1TWjncumRJRuzaZDeh1uxF65iZJPkartJR1oZXw+JEUkMVpOaqoCivkoTtDUBn+d86+FxL7Bvl2m/8iu/wr/5N/+GAwcO0NzcXLaB/H7dRq6UoqVGujFBnwSg5mpZzui3pGq3tu167mAbhPyKVA78lsbvJGH4rVLiYtro7hM0tw+h8UlFr06xltD4bPjS8a3vpWZmBS5Ol1Terru7RXrQV15lU0qSxd5GxWMDMFywk68Ji0RjdEETS8neqtN90n3qrKdsqeTHM34ivU8SjbZgTJ2HbAqqG3F6H+VGso7uBlUIfpUzmUhhJvjJA5K0bJVeTK+KvG98SRMNKUbmNQdbVdltluKynPKhHklUdWH+bSWuK3YH5X3QGAsjO78RX8KauYwdeojdmsOxlJikKMSBKpmB3iZJZrcOZMfTMsD92KAikZFEbCUBV6c1x7tF539tTlMTFqOUrcH23ITm8UGTxXiUmPsQwSqXjazB8nDpNn57Z0PsQcT9BHbyIO+h8gUq7wPaBZ8lSa/jaszd2q0eHvcRrisJRSoHo4tSLDvQCnURccTNOXC8NUtbehT38vuQy+IDOmtbyQ4+xTsTER7tVzzUXZLKD8/Co/0Sa3KF3Y/xlKapWjE8o8nmpEumlIHqP4kK15EMtXBxwthMgoqmTIMtsgJldEEcR1tqpCs3ty4qlErUhGVGWIyvxEHX1ZqBFkU4oHFduR/XZYeJxmJMZp2LBH2atjqwDXFMnFgSy/3qkBhJ+XUO58OPaDhSzRNDHdhW5U5c0Fe5m351webaYi0DzWeoa9ZcmjYwYnC6T/Hq5a0SR9mN+fiQQuHi95IvD4/PnH1LvP7Df/gP/N7v/R4//uM/vl8PcU8SKrgNyjGqGJ6Fxbjs1eppUgy2yKGttVjJGobi0pTmTD8ESeOe/z8Q36JRcHKoG++DYeC2H2YtJW6JDVFJ8N4ek2TIZ0FfM3TXK1prpbKmtQSAU72Kt0fK548MBSe7JXlpjMpzqQqKdW48LQO9J7phZUMRT2veGdGbevS8Iz+fd8XNqipQ2jumNbw5FqC38TCHHu3Hybu4hkXK9dMThbElmXcK2JUDytFO0clfm91pr1+8pA36pBLot0Qbf6BNbPITGZFkriVE9mIomXV786rmRM/us19DTQ7q4wqJF6CnLtPzyCEuzVTWwXQ1wHpSMTwn1dh3r2vaayu7c7lanBUHmhXnJuT7o4sw2ApvXNWbtv/bK5wA74yItPJvLmgqJYFDrfKePshordHK+OQJqC+ATt964lXs0KZzchHm4XG/Iy6yMDYt3ZzBFtlhdWFSkq6aMHSqaYzhN8t+Tq/O4jv3lzz18FeZWAuigSeGxBCjrVaRzsG5Yb35WTrYpljdkE7ao/2yM6wmpGhuO8nIHCwv7nRTXIyJvDuXl3mvmpAkcJmcyNhtUwpjfluUJsmsqEUGWxRza5qWWvnae9fltdimxBifKUnd1rjVVgOmoZlc3vreyP0dbhMH3fOTJUniSsGm/pkhG+UL4U5dJHq4jaxj8twhiRELMZmT62qQYl44IEqU7bgawgGDC1My+/z0QZlD3j5XlnPktTxzUOH33fGvfFeKEvfttvceHh6V2bfEyzAMnnzyyf26+3sW24T5VU0kKJWnokQtk5NDu7larGzPTYhk78KU5rmeGHYgCMkNSbqUwqhtkWWuiXX0xiqMfYzZ1Mv5iRB1EY2ry+e7snm4Mi0BpjZEmczieJfmC0ekUxRLSSDqblBk8/L/9aQkiQoJYnNrsjulsw7qozJ3BZJsFV9PwJYOTn0YThYsc2fXZOO8bUkyspQOEg6I9DJgF5KOFrGPf/KAVAiXC4s3fZYE2aCteXu68nvbXi+v73SfWPAf7oBERnF1VpNIa6JBSbTWEpprc8UuhMhH4inNsU55fY4ryU3elY5jJLskluyVcHJYplQqtwf4gA1d9YoXL0iarbXsm4nvYqtM4f3denHut+RrsZQsCr2xUDk5dDWsJsQh8cNtzltttXLxc792km8ZrXExbndt2g6UP4y7Mo2+ReFiUd6Z8RIvjwcErRUoUV20VIu6QFGS3x1qSGEOv1+x1KXTGzjxFapDHTha8/Y1zfEu2YN1fV6UIvWmnIsfjGqOdMDzh+V87W4QC/u1pMI0NB11imOdohYoFqwMBUEbZtekCKm1xMeReU1jlea5w5DKKlJZKZZEg1LMG1vUtNZK8Sy/RX6fc+DiJDx9SJXNTHU1iNtwLKk51qW4OCVJz4luSSRfu6qxDOhsUAy1SvLjuHKWvz9u8kzvaQhVc3ZCMbtWut/WGoljH49rLk7BgTYYapWO4FZ6Gouz1vJ329zd0n/ztd7Wb3lvkhlxGx5blLUnA81SEA76HvA45OFxE/bV1fCb3/wmv/Ebv7FfD3FPksqIK+HH4ztd+0Au+Ada5IJbKTjVlsQ3/ArZ41/B3lhDN/eT7XyYyZifjZxFc2OGRl8S+/KL4Eopq6+p3B5+K9MrsidEqVKH69wEnOyWpb6OC9GAzIR9MKo3D22Qw/NUrzgszq/D5Ao0VovletAvskTbglxB8tHXpHjzmmY9qWmthccHJWitbGkWWIZUNE1Dgms6JwmPHzmoD7SKCYmj4ca8XOoOtYjkzjQAJY87vqg50KqYWRGjjeZqmF8vdY6aotL1WU1IkD3epTaDqd+WpdC5vMgQfZYkfgFb5B+uu7vLjKppYWrN4pE+mdErzsMNtsj+l0vTJYnIUhzWY1l8ezmUIBXMJ4Yk2JoKpgoGJbZJRResIrNr8Ei/pikqGv68IzKckA/89qcf7FxXZjsMdY9UO7VbSJU+4UB5IASOI4uUAzd3NvQXTtFkFuo+2SN7eHwu0K5GK8VAkybjwOSyprWmdAaELGfPrrGVWGQ41s6JbkVdRBYPr2xonhySrlMmDwPNcoafn5AdWVMrmqFW+HBsZ9w63adordEEfKoQW6VrVBOGjjqFVXChtQxNNi8KkK3JVU1Y7mN0ofzrmyhJzp45qDAtiReOloQmlpJ4+nCPdOzeHC5fk3JpSlMXke+/V5AobqTBibZwbsZmdq387JxdE6OuhiqJKVdnZEb5haOqsFZF01qjCaoMps6jOgNcmLVu6gq5m8nWnZDMaF69rDeVLiAjBw1V8PhQSZ3is/YuCLquJKOmIeofD48HgX1LvH72Z3+Wr3zlK/T393P48GFsu/xi9H/+z/+5Xw/9maIBQ0kHaCuGguZqubjeSGu+dFTjaBeVdcn3P87b1w2e6axn0dfJ29dKZfPJlQB+O8BzR79MwIRHO1PUBixg94v7eEoqfsktLnxXZ2Xn1uiCpm1IJCEb25o8WovD4eNDivl1ef5jhcXMb1yVRKOzXpHOQ24D6qvkNa0nJYm6PF2edIEkWW8Ma144IhJCkDmYVE7muT4e0yxv+ZmAT9NRq/hovCSZCPrgkT5ZbBzwiVyzpVY6TSDOTz1NMpxcCj6asF+CbXcDXJgqPTfblECrtSR3CX8L4Yd+CPvKS+WzPUqR73uUSxM+HovC9x2XwGoozeK6YjEuXSgQa+Dn+pIEx98ic+AL7LZLpTYsFc+3rmk66uBAh+x/AVhLao52Qm1YftYwIJHWnB2X32V7ncJnKXyWGLF8VvtatBbL5BsLmtlVee1DrbJMOvBZVju1RmN84rdF+cWXXyfjqFtIvCxTPt+VHEs9PO5HbBPiGZFKJwrSdEOJ7DzkB8O2UZE69MYW2bwviNP3CNS0YhpwSqVxdICHu13SeYPqULlEe3JZE/LJ3kbXlc7UlenKceuDG7LWYyMt5+tSHB4dkK5WIiOJQjgg60beHN6ZXK0l4OqMyCcr0V4n7oKt1VJcLHb2DAX9zdLpHpmX+81VSNxWNkRd8cwhxeSSZnQRXGNn0lVkfl2kj6Cpj0B9lRQo22tdfBvzqHdfglwaRym6WgfpOXKKFMEdJltbuVvdeK3FzTi+7fdgGeIcPLUMo4tS+O1qkKXRIX/568w7EkOuz2vWkxIX+5qLzsleAuZxf7NviddP/uRP8tJLL/H8889TX1//wMig8oUB+6Jbk1LwcK8sWxxfErMKy1TEMtKtcXWEh3qqWEtqMv4a3h3e+T5lcvDRXIhHouM0X38XFaziC50nmcjWcWF252nqs3bOR6WyspRXAeGAYnp1d0nbRppNo4hsHvKuYqBFhnTfGJYuTcAHl6YkID3UI1XGrdbyhpLkwHVl/ms1CWG/aN6LC4wbqiQxyjuaG4vSretukD0r25/7a1cleZtJaLoaFMlMSfY41Cp279srfn5bXq+j5X4PtxeqclHFhYly446gr4GnT/wwgfN/jk6so2qayPc9xtmlGtI5qciZqtgZU5yd0Bxsk6QwlYUTrRmCIy9DMkYmneNQu4/L2ySTpiHuXEXnwsllqfgd7YThORncXljXnJuQKqChJHA9dVCklU1RCXrZvCT4/ptUE/eLjTS8eLHcNfLta5r2Oni457NMvnTBXOOToSwLbB9uYh2jrvXmt1fSPU1lRbLr4XG/k3clNrTVKBbjumDFDo/0i637lUU/HYNfocZdxrr0Ipgm+eNfATTm1AXU0jimaWF0HMZq6kTb4U31wlaSWbk4P9QODabI+SrhaklursyIReLjQ4psTpPKSGEr68gs0oluVTExAtkj+cWjCsfVTCyVvu63xXAqm5c4tLXA4mpxAD7cIRLBtyuPCgMSH2XuGk50qR0xejuOK+qYiF+uFaQQqWiqaubhk1/FPvcXkEnizgwDGt/Q4wy2mlypINXvbQKfdXfOp0wORhd2fv2hXsXwrC5zDj4/Ib+/5w5L/Afp5i3EKIvzS3FJXJ85qGiM6gfmetHjwWTfEq8/+IM/4E/+5E/4yle+sl8Pcc+Ry2vSGYXfFtvzqWV4+hCsbihevFg6ZGZWZebpkX6xQk9l5dDO5BWHO2AxDovr5VbtCzFFvrEGXzqBTicwV/+K7v4zxOuGGF8p/RpNQ+SAhiolBSCVyKAfHhuUKmClRb9bX4dV0N41Vsl8VF+Di5lPMdifQClF3gqx7oRwtIGhNI6rcLUc64c6FLUh6QaZpqI6KAnpUkw04D4LDrcrGqMyf7USh4aIdLKmlys/Ma3lAK+LFE0MxCFQIRXGrVW+ot68MSpSyK3Vza560O7ORZWpLLx+w8czD32dfDrFQsJieMKP1vDkkFRzlzYKCZghr2FiWV7HyoamMZCCtXkwTEw3h+P6eHywlGzXRaCtVi4cDraVgsr0qhiKPDGomVnVZQHN1bLMM5fXnOiW13h9ns05sJ4G2Q+3vZq4n+QdzcUpXdElc3pFnM0C+zDAfUu4BXONTyo1RLpeOlnB5WQX/LbX8fJ4cCheF5+flLnhoRYpBm2Nc5PLFpFAM0+f+DLkMxiWiVqewDQNXDQk1uDqm7ixfpabn9n1sWZXxSxjt25UkWxezp+wXzG7KjLscFDOSKUUTVFRm+xGcV6qKgCneqWb1xSF7kbFuyMyn7zbZ3xkTvPUAYWxxw5BwxDZ/LU5eGIIlLG74RPImVIfkaLiVhbiilcyVTx36Hmsj/8fANzZEczek1hGFce7ZOYtlZXinHSS1F2VGm5/1pGAzFRXWteSzMiowMF2UQOlszIusOM+tZhivXBUTEXuBbSW9zHvyO/Pb4PtLab2+ITsW+JVV1dHf3//ft39PUk6Bz5bpEcH2xTRoFSYKlXy0jlJJJ45JC36RBVcnBLnpIFm2UMysSQJQk1IAp3Pb8kiXdfBmRuFG+8zdKqL8RWRQ6mCi59taQ53iDwjEoDpVU1dROSDzdWKxZi09HfbaVIdFsMKy4COeoWby1KVnkdfeQOdSYqc0rSpPvA0q6EufLYBWswmjnRK0Lu0ae4hr/2hHrHmNQ3F0wclWXr/xtbqWEmr31ytKzr7rafkvTUz8nOXpzXVQbH9LdJeK3+3LXjl0s4u2MQyhAMl/fxWkhlYz5i8PRJGa1n0ebhD8cGNcjlkdUje53dGxOHqQBuo4sJd1yGQWWFmNczognSBIgGRf75+RdPVIIn3VrIOVIUUb13bZW5vVZ7Hu9d12fD02Qm4vqB5+qAk2Z+GRCObl8rwbkwsa+qrPqvA5KK5C66GgAqEcVfnbtlgw2/tvSPIw+N+QinpRsVSUlTqaVLEU/BIv5guLRTO7400rLg1hEMwMgfJ7BCtNdDRfRrLzWKlVnAXJ8jlXXabtNWFx3PdkhJjKwFb4llzNYzMy3z1mQHFlZmtcUQcDk/3KzrqdMUzzF9QilycEofAk9260EkT2fpeSVs2LzGts16KY5VorVGbNvRXZzXHO8VIRPY6ltMYLS1lrkQqC+tuFfWBsMyiao3OZrkwKcXJw+0iSc858vu4PK35vmN351z222LscWGy9LWm6M64tpXxJZlTCxTs8XfrOqZzUoy9lcQrm9MkszC5Ilb/HXWKcAACd2neOZsXKf25LU6W7XVworvUvfPwuBP2LfH6pV/6JX7xF3+R73znO4RCe6ykv49IZMR61jBE9tBWq5hZLX2/OgRHOqRD4boSTEwDXr6kyxawTq9qjnWJScbUigQxn6VZD1lEkmnM0fcwOw7gG3gYw80w1BSgyufQVGuRw2IjLdbi0yuaj8cLXQgL3rghgdEyZd7r/QqHemMUEmmZ3zrZLbKCpGMxkmqi8fAPEc6tYF55GfI5tC/AjQWYW5fD/kSXIpmj7DUX+WhM8/RBhW1qxhdlR8v26pjWkow9uWXGbCuRgBzMM6tiLQyiMy8e0k1Rmf26MKlpr1O7DhvfWJAu09b9Y0UU0F4j8sShVjg7Xp50gcy0nZ/QPDEkyVdrDfirghRjiXntDZ468VXemoowtmUZaFut/Jt4e1u1zzalErpXnyadg1gFx6qNtFQTbfPT637tVaf9TMORLqRJe1Sdb5lgBJbykE5CIHzTm/ttkdN6eDwIKCUX2kc65AL/tSvSGSiuNTnWKd0hv61ZTSjeuSgrVY51iQz/wzFN3vHRWV1HW1uUPivNpZlQRWOL6pCcKwvrmuNdohIBKTYd75JOTjwlsaCjTmEqMXzaXrzTiLPgs4dURXv2oTaZgQaRLHY3iCnTtVmZc7bt3U8+y5Tkq71OYtf2ObTOeim+FV9fKgurScWBVumqbC0CNlRJfNOwY45qK0spm8ZQFLe47N2Sue+VDUkWKz3Hu4FSMjc9uqA3i023c+Lupba5VTI5SSavzZW+Njwrsfh0392Ru8+vl+/iBFF1xJKaZw977o0ed86+JV6/+Zu/yfXr12lubqanp2eHucaHH364Xw/9mWEoqb5pDRNLmv5mmV8CaKmBQ22wFJeEJ5uXodxUhrKkKxqU7kbED69c1rRVO5xsSWG5WbSy2Yh0U9Wdh+vv4q7OYQ0+ytHaVVIEeX/ct2nqYSipSp3uk8erKljmXprSnOyR5/Vov1QFU1noaYLmqKIqqMnlC8skk4p3rmuxDsYH+KgJBXnioR/CHH2X8VQt8zFFf7NYCocDcHF491N1ZlXTViPB6aVLu0sK11Plu8GKDDQrljdKhhYgcrxYSqqd/c2SCDVUQTK7+/PI5Eq7l7YTCcCJHkhmZRagUgII0ol0XHl/PxjVNAWDNIWrxZwjn8U++2c82XeGXHsTOWxMn5+pFZFSbA08NSG5aL8VbEsqu9l8eXdlelU6fa9dkQ7qfgYEnwWdDTC+WPn7XQ2frbmGi4FSu5RTbwMVKBpsrG/+eS/8tvy78pYoezwQaGiIgAsV15ok0iKn76gTg6bHBhU1gTwqm8LNZalrtJlO+Lkw62N40cezvRs83ZvipZHgjoc60a1YS8L1BWipkW7WyJzeVCOUTKREpfHcEcVrV3Y//5fiYlF/aVrijd+WOWHHKSVAYr+uiGp5HNuUs89nUVFm3dso3f7eRsWJbkk6Z1bFrKO9TpHKiCyzSG0I1pOaC5OyUFlriWVaSwwK+RWprN718aoCUB9y0QuFs66+g6wRIOQrN9Uq0lF363HmVgj5Fc8dFkfesSV5v3oaKxdMQWbMio8f8LGrCYjPKrnE7kUsRVnSVWR2TZZk9zTe+mupRCqrKyqVQK5L4im5nvLwuBP2LfH6+te/vl93fc8SsKXyM7cOpil/rouI7vtQGyxvqLLDtylaLi+LBqUiuJaQ5b/PHdT4Ewtw9iXIy5V2oK4V89CT5CfPo9eXIJskvzzDQu1pFmOlCz5XS2fHMMQ9b3RRZG5XZ+TAU0qSrsMd0pq/OqOZWtaE/JIQRoNyIb+9OrWWVFxZjXJ44DGuj/h4bEAxuaJ5Y1hzqk/taYeeysL4siQJe+nN845YwBcTL8uUbppGun9HOxVBX+mJXZrSnBks2NK70gXqbZQDXCMzArFU6f6rgpXncZqrJSDkHNGh34xsXtwhj3cpMrkguYe/TiKRRWmXECnM8Q8JzA+j+58h4yjm1sulj1VBGQIP2GKBXhdhhyskQH1EAtLJbsV6ShOwJTG/MiPduGIdNpaShHA/A4JliknJ/JresQC7u/Ez3mOlXbS6C3bygDItsHy4qfiuqwa2UlxencrKhZOHx/2K1nKOtdbuLKApJXPBritFmHTG4WS3ga3yGMlVzMmzsDgBQF99O239T/LyjTDXVvwcrk9wrDPIyLwUMRqrNAMtBstxKdg9NiCW47m8zGB9OKZ3JBl5VxQbe8WhjYwUvB4bUBiGrFm5MKWZ3iI/rAmJeiWWUpwdF3v4qoBIzD8YLRlstNRINysalLgxu6YJ+RRBWxQjI/Pi3Ls1eVJAX7NibKGURE6tyPz1+zc0dWGxZDeVGJZc2mKW0VoL/U2K9STE8zaB/ucI5WNkfNWYpo+nD+40AGmokuT1bs8mhfyKwVY590GuOSpJJ6sCsu+yaJgRsGX0oJLi5uEeddMZYcfVXJvb/Ywvdr4+yYoVx917Znd5Q2YIPTzuhH1LvH7xF3/xlm733//7f+drX/sa4fDNq8r3Oj5Lk84prs9rHuqRw9Fvy1Jd05QDYS8Od4hsojokiVAqp6iPtHDwzP+HwOibMDOMXpnFOfs9rIOPkT/3Eu7aIiTWaWzNINuxyhldENnC2QmN31KE/OKOtLyh6W8Gx1W8vCV4prKy8PhIh1TJJpd3Ps+xJcWB1hBdDVLlKwas9aSmvorCrpGdtFQrri9IYKnU0SrSUKWoi0C/I4FcIY5HaxPyWt4YloDV21iw5dWihS+6K57oFlvh+XWZG+tplMP8gxviFnisUxFP6c2qm1LyWodaRQJqKOku3WwY2S7M9UT8mnRW8d3zBq6Wq27TCPFo3xfxGQ6vj1iYhuZwu9p0eowEpBpqGZq1hCRMj/SJ1fHW9yUalLmEN69u/bo890f6FXpWrJynC9KZ6ZXyfTr7QSSg+MIRmFqRCwbblPeuJvzZ7BMrogt28nfrGSh/EJLxm9+QUuKVyHiJl8f9jaPF6dbV7DAu6mqQAlMmJzNRdWGTqRXN+JKJqxvorH2Gnu4k1oW/huVpArnv8VD3l/h4JsBgrRg/HWxT1IcdTO3y0rAiEpDZmqvTsBCTrtbjQ5Wl4iBxaLciFkBdWNz3Ehn5+YANJ3tKZ6hC5oTdwiqUIvG0rFs51KaoCWsMJYuSh2elMNbfLC6P79+Q0YGGKgqz1hKnQApTJ3sUmbzGtkQBUXwPYykI+WAhJkU9reVMbavVzBRUDU3V4vpbeqZhGqtCnOwxMNBEQgZfOCJJQ7qwsiVg79+5rJQq66SdGYDlgkOh68rsX0t1uQTeNBTtdZqqgJhNbWSguqD0qQqIAcdeuFqk+buRy3PTnWY3f127d+XAm/Hy+GTsW+J1q/yTf/JPOHPmDH19fZ/1U/nE5LV8WFVBcrhhaCxDulrF5YpbWU/qzQqRz4KQTzO5XN5CT2YUUyvw7MEniW4so2PL6I1VlGmCaaFsHzh5VHIdvxUtky1C6eCoDYsO/lCbJIZBnzgm7SbJuDQtbn6TFVwGXQ2ONuiogxcvlr4+vii7U+bX9I6eQ8CGuir4cEwMIQ62K967vvO+q0MivXx3RJImdLl+PJaWZOTchObJA4qZNQny2bz87Ok+STK3auxXNiQQn+6T38FiTCqlj/TLHq+IHxIZzcyKpjaisIyCPXFc3CkrJZ/NUQnsflskKR+Pl78Wx4W3RhRfPGbzfcdkaafPku7dRhrOTxaqulFxerwyLZbHj/ZJkr6Rls5VxK85N+kST6sd9//+dc1jQ6rMTSpwF+UkexEOKIZaRUKi1D3i9FRMvO7SU1G+EG5y7ZZuGyisLtgoyF49PO5bXEk6tipq2+ugNlK+h6u1RmLfVgfZy2mbsdVqnjv6Jaz3/38QW6bOTgIBtDJZSchF+8EWQBlk8yJpNPJplGuTd0zyTsmttxKji3K2v3p5Z3wJ+eXM3irVTufkYj3ok6Lb8S5FPK2ZX9t534mMzP0+fUhi59ZO1mJM1CU9jZJQzK1J8e/ZQyLHz+QlUXUcQCsmlnSZpXzA3iIr1GzuCzvYBn1NkuB878LO17QYF/fcA23y96BPfWYyuKBP0VFfOgNtq/Jh7LMUDVHp7DmuxMVbjSG2qWivkyS8Eq01cj31SQjYkkgPz+78nmmICsXD4065FRXNvqLvxqTlPUIqIxehQy2glKYmLN2ZTK64WLl0W78tdueH2tWmPblpqIq6Za0lYckNlSx3dWId5QugqhvR8WWwfRX3gigl//UWDu5wAPpbxOTBcdmRDG59zEyeTVv5rVQFZLhVb+st5BxxanxsUFG9xU+lpUZcos4XNNPxFCzFNI/0q83ugKFEHnhmQPHhqN58Dtv/dcRTIodMZSGdlZ8BqZYl0prVxM7BZpAkSRccqq7NyZDsuyMavwWvX9W8fhUuz8Cbw5oPx8Ssor1OMdSqePaQYqClNJzcViuW+VdnZOh6r07mtVmRa9ZXyft/bU7z8iWpYC5vwJUZeR4ne+T38dpVzRtXNbVhqezmXcX0SuWAlHcliF/YokXvrP/0EiClZKHzPZF0AWiNo0yMuyA1BCAQhEwK7exRXi2glHRV43s4n3l43BcY4pxrGuJoCLLn6uyW4lMkIPFg+9oOkLN7NBaChg4AVHqD7ro8yjQ3u1RVYZO2OpP6CPQ2uNjv/jEnQ2MMNJQC1m5zuqmsyPTODEgHBaQo0lYLp3oVH4/t/Iwms3L7J4YUl6ZkPcpWefpWuhpl2XKl2aupFSkAmoW4qbUkavPrIt1/65rm7RGRyj1/RFaqgMRZKeJJkTTvlmLW5Wlx8J2pYAhSZHQBXPceOYeRhGu3pGsrPksR9N1+DGmtrSyptwwYbFWfeM7WNCT2N0W3f12uZbz5Lo9Pwmfe8bqf8FuSSEYCipyjyy7IN1IOPQ2KG4tyIBzrFK24z4InhhSrG3pXaQSIDCHvi27+wlQgjNl9DGf6Gtg+MlakYlu8qx6iIY12YUHDu9c0D/VK9+Vml4imUfk2B9sVaymD2grq0Lk1SY76mxVN1bIzC6X5eEyzuEW1Nboowe6JIZnNyuXhxqLe7P5VcrcCkbkVzTVcLVXVznqRtaRylTt0RcaWNL2NMoDbWJCBXJrSZdXPmoLzpKPhwxsl+/bWGvjCEXHkSmU1r18V2WJVUO2w0bVMkS4WK6hTq9Bnifzk6szO55XNyx6YngaZCcg5MLumCPtLAXw3NtJsWgme7FaEHuSAoF1cDIy7VE5S/kL1IBWHSO1Nbx/0UTHp9/C4n7AMRSILaDlzzo5r1rclKY03sRefWLPpa+jDXJpE+UP018DwvEQ3yxTJ3diiLDy28htg+TCuvMrgwz/M6EodowuaodbKC5U76+U+fAXZuatF4je+qHlzWFeMkzJny+Y8V9iviQQqr4hoiire2WX1B4j7Yl2kNOu0mhALcpAiZFVAipqLMbkOmFjSNEalkGcoeLh3584ty4T0XvI65/acBT/vhAvmHpemNZNLci3QVisz8ndL6h30KR4bFLOStYR0waIFkzLDM1Dy+AR85h2v+wlRxik+HJPdP1t3LrUEUhyMrtAYcbFNuaDeSEtV642rGtvSWMYtbjj0h1DhGty1edylSdyjX0L7QjsOnJYa6dq8cQUcrfBbitP9ioCteeWy9Kt2O6RMQ8wfOutLF/9VQZmxWohpqkMirWiM7vzZREbmf/ymyC8/HqMs6SrS2ySD0q9f1bx8WfaWza6J1f1uz6k6JHbuLTVsOjjapqY2xI7q1HYUYCp4+qBYxW+kJQkr0lkvs0pKKV67XL4za3YNXr2siadgYklkiw0RqA1roluMuHoa5T3K5sX2Pp6S5dDZvN6cIajE7Jp0QIukszIDkM3vLR+sDWt6GjTff1zR07i7tONBQLsarcw9l5jeFr4gKIWbqrBopwJBe2/7Zw+P+wUpykmicKxL7fAI17pc4bEdQwGWDxWswhcOM7EM15dsAnZpJvnGgixknk5XEz/+t8g/9DWslTE6ax3m16XI+XBvqftgm7I6pateXBD9tjxO2C/xyNhlZscypcs0uazpqJdOx8SSyPvuCLXzr7YpnZKIX2J+Q5WsbFnZkGKizxL1xpMHFIvreof1+3pSRgN2ozYMriNKlAeFSEDxcI/iyycVP/iQ4tF+RTRYMvG4G/htRW1Y0dukaK1VhAPKS7o8PjFex+sukndFPtZRJ8uCIwHpVPltsNMrmJdf4pHBJ3A6O5hPlq7WXQ11VhJLuSiqKlauasMay0mhglXYJ18gtzyDqu8k3XGKD2dCpPKKJwYVjqsxDNHfJ7PiqJTIiOTN1TJbNNQq3Z6LUxK43ri6swp4skeRTIsG/XRfsdMjFaaNNBxslSXLjw3IY27t1tWEpNK4noK3romEY25NM74kga8qIME6YGsSacVDPYpkVhIM05DO4cF26Q4V43nQJ05Il6ZEajjYIt2tZFZzbkLe98aoLCy+UqGrBCKvPDuhpSrmpyyx8tuyLHoppomlKlcP0zm5sF5NiLPSUBu8dQ0e6hY3q+ZqqAmJQUaR9aQE9CeGFJaxd1AMB+QiIO9ATViqnqMLmgNt5TKeIo1VmqiRpKk1hLpX5H6fIU5hovpuVZOUYaB8QfQtGmwEfTCzJheEdzP4e3jcaxiGJudIN+nVy5pnD5fvuFqOyxk/u7aLvXhtFn8ogHr4S8RViPZGaG+EdE5zblsH7eMxzbOH/PzNdR/PDESo2XABk0vT8OwhcQN0XJGeTyxrrs4WTTNkd2Q8DbYBQb+iq0EKfEUCtihOFmOakXnKXkNTVOLj2fFSfLRN8Fua1trK+yrl50r7wEBkcQqJU+tJONKhWE/qTUl9kYFmmfu9MAXNNeLMVywMpnOSREYClbvqxzplN1k8A8e77t4S4Xsdy1R3bT+Zh8enhZd43SVcVyQKqwlNS40quByJDM00QOWz4DqYV1+DR/5fWGYp8Qr7wZ9cRK1Oc7L9ET6aLteLWabYrFpKYfYex1UWTtsR5tYUCyua1aQYNLjIhvjxJTnQ2+vgoV7FjXkx7XikX57P8Cw82g/X5+Ui8YkhcaJaT1BwkFKMLmrqwpIcvbNl4a+hxLkoldXUhMSV6WC74lC7dGd8lgSGbE7kc44Lbw1r2molgSsmhMtxTVUA1lOa6/PyczlHErMT3YrWauisk86RWTC7WFjX9DXJQXthUnO0U4zDlwvLIlcTkpxNreyc86qLyPuYyIjk5GgnRIKl4NTTKM+3u0Fe+26sxKXDNbkMB9oUB9tkyPfxQbEmfruCBEUDH4xqnjq4+wLOpqi8vod7JCE2lCQQqwmorxLHxquzYhNsGtDdAAdaFX7TFqMVj82LI+l43aULD38QnbzFjpdPCgWes6HH/Y7rwty6pqVakq9YElprNLNr8rlrrYWIL09rFGZj5edTNKDpDMVhY4VcXTfnxl2iQUXIL660x7plSfJWuflKQj5fr1/388iAfG2wBXJ5jc+ubKSRzolRR21IlpuHAzJ/PdAsyZhlinTs7JjmULuYSS3GpUDZWCW3WVyTfZemASjwmTLH3N8srorb57w660s7HkGe88E2eY9O9UqMVGheu7rzPR2Zh0f6pQh4aUpitzkuzrEgMsgnDiiuz2kmV+SsiQbhULvErEhAfi8L69DVcCe/VQ8Pj0+Dzzzx6u7u3rFc+fOIUuKOVx9RhU6XSPIe6pHdXW6kAROgrp3xmJ+qqtIyxoAPjNQaam6YNl+AuoFDXFsJkMwZNIWzdEXT5HMWWScLl99CPfH/ZnoV0CIx6GmUC/oPb4jl+NFOmfVZS4o07kiHwjRkifKpXoVticlERx3kHXGeOtQm+ziiQXjpogSfqWVNXzM8dVAWQhpKullXZmRe63SvdHeKphlF+9VoUJK8YtVSI0t+p7do/purobfeod6Xpj2kGF3zM7kqAXpkTuSGawlNc7Ukf46WhGtlQxMNiSmJdPzFzMNQEkjPjUsXbm5drNUNJZ0svyXJD0hAdrVUO5urZUN9VUDcHttqC46Uu8yY+e3SgspEWt6L410K09QEbZE7GEoC/chcKTAXnbM660XbP9CiiAYleDoawj7NG8NwrBOeOSQJp23KBcHFKagJaQ62yetwtQTvoE9hmN4VfhGnsKz8bipBVCCMuzSF1i5K7d1LK87XxVNe4uVxf2MoiAZkpUY0KDu1vnRU01SlGZ43aKhS5FNpHoou01fXyPW1oNiL16RpMGOY5/8PunWAjao+BlsNUhm9uYOx1oLHByhLTlytCftFQeJqxfNHCnu2kjILthsTS9DYK+qIyWWRyJ/qE1t4V8PzhzQ1gTzxtI/L05qAT0o2owulLtf8uuZwu0jBM3mRM47Mi5JjKa6ZXZVY3tskZh7XFzTttbIWpaVW9kwWnXF9liRih9o1l6d3Pt/pFc1DPWI6kc5KLD/epck6ssTZUPIczwzIIZfKIpbsabkGeXJIrjeaqz/b1R4eHh6786knXrOzs/zyL/8yv/3bvw3AhQsXPu2nsC8opUBpmqs1Y4uyXLK+MNvzhSMKww2iWvpwwg1Mx3w4hUpacRmjW1OPCRgT5whNX+ZEUzfaDmEsLqPHVokd/BphU+Gc/lvMxEOMLULelQO2OiTSglRW8+iA7ChZ3lRHiS37mQHFyobmw1EJmoc7FF31mvElMfhoiCreGtY8MiAyySI35uHGvCw01hoOtyuWN0QScX1B8/iQDAUvF6SG/c3S6cvkZMB4NzlGc1TjG3sHPX0Vn2FyrGWQA4MnuLAYIpeX4exERix1i8POD/fKLpOsozENkYecHWfz+T59UBIuy9LUBBFzDy1BNJaS1x2wRV9vGfD+Dc2Jbnm+rpbq5MSSpqdRcWGycjBvrZX3CeS+khlJqJbjUgkt7g+pj8h7/u51vbnMM5uXGbLBVvhoVHOhYAHvtyU57qjXTK1ouhoUkYACFP3NUsm8OCXSlEhAgnFTVGF68sIynMKV0l3V4IcK22AT6zc12CjOlMTT0Hr3noGHxz1JNKTIFNwA3xjWfDyueLxpgdZDzTga4msGkRvvUKc1dQ3daMPEuDGJTqwBoGqaMC2blbgoNfKOpikqnyHHgZZqmFuXx6oJKWrDYqKUzYGTh/NTsv/Jfxt12/UkzKyIjG9uHXypZQZXzuLWPAJtUd4f3fkzComPxbnotjpJnhbWpXiptYwZnJuQs765WiSJ8bQmt1S+jiSbl9ud6FbUhvXmGhCQnxlsUVya1pvzy6rg9nukAwI+mRsX064KygotiZjrfvI9Vh4eHvvHvphrXLp0iW9+85v87u/+LmtrawAsLS3x0z/90/T19fHiiy/ux8N+5mgt1biasFinvzMiCcKbw5r3xnzo/jMQbcYy5eLs43HNkQ7FYwNgVdXKMD+Ak4PZEdTEOfTKNG7Pw0ysB7CCId6fq+LjcZEzbKRFLvjOiCQnRztFrrYc3/m83hnRm0v/XC1SPUfLQt8zA2Kxm3fl0K4KsoPirqxIoLRDZW5NKofN1fDUAcXTBxWZHLx+Rex4D7RRcaeSz4K2QAw9XShpug5q5gqBS3/FsaYkjVF5jGRW5IcgSdhrV2BmOU9EpZhdhY/GSgFGUdqBMrMCjdWKa7OyhyOdEwnimUHFwXZFR53CcRXdjYoPx0TCEU9JR2m14F7UVuEa+1iXLNl0C51G25LbxdNiUb812C1vwEdjIocEuc+8K7+L16+UB9xMTt7HhiqxJM9vuSO/rehqUDx/WPGVh+T/nfWqIGnTpLL6vlrJ8ElwHPnHclc7Xv4wmCZufOXmt1WKkB9iKe/34XF/47pSXMu7irUEnOhSDLYapENNZHIK7WomN4I4PacgnYCpS6iJ85tJF3YAo6qe63MuZ8dlifxGGm4siFzbshSDLfJBbqmRhOm9Ec2RTkU0BMmcFCyX4tBcvfsHvq1WOlZbGV0QZ95jrTns6XOwNIHx4f+mK7JBV335zxsKTvUprs3JfWhkFcmbw3rzcW8swMhcIenRMpc1uSxKlErrYUCSp+3mHYc7ZAZ5cYuyWWu5/8vTuiwu7IZSIqsvWu3nHYkRaS9OeHjcM9z1jtef//mf87f/9t8ml5My/6/+6q/y7W9/mx/90R/l6NGj/PEf/zFf/epX7/bD3jOYShNPKxZi0lUpuhfW1EHCDWCFAwwamqW4YiMtXZczXWmq5t7GfuiL5C+9gS5e5Bkmuuch5qwueqscDKVZiO0MMtn8FhOGicqHq+ywKrkCgiztPdUnxhuNUemkRIMyqPv2Nb2janawTdyhtpLOybLlaFAcoYp69Deuap45pHh8AC5M6c2dKA1VmofbM9gXdibfOrGOkVxhdDHEpWlJWnoapYNY5OKsRVvU2eEQqCnt2XI1nJ+QmarLUzKDdnZcl+1liQQkGUtlJfG5OAUP9UB/E3xwQ3O4Q9HbWJhlC5cS1rBfkclrBpplcXFnvXQta8NwqCFF0MrjaIOR1QDTqya2KYPdx7oUMyuahqiquP8FJBif7FYVx8ACPnkOmZxmallzflJvLlk+3K5oq9MPzED1bmxKDe9iJ1AphQpW4caWMVv7b3r7kI9d9/94eNwv5FyRw716WXOqTzr7jw0oXG1gmZrLM3I2ziTbaet/FGPsQ2lTASpSi3XsWfLTw3TUHGZ0KVR+34V9kAfbRAkQ8kuc1FrimG1AS7Wi8YjEn4AtydncWvlz9FmS/LxxtfxAzbuy6Lwl6sDF8cIXc+TGL9PScIquBpNYquR2mHd2FjNTWZGMN1crnjlIWcJUVVAlrCf1ZuFwO6msFO6KKCUGWkGfwmdClZlEuXlSOYORlSCjiwaDrfKadjPYMJR0/w60yUxaPKW5MqOZXSt109rr5DE8PDw+O+564vXLv/zL/MRP/AS//Mu/zO/+7u/ysz/7s/zET/wEf/Inf8Izzzxz8zv4HGMakMmrTc25vyBFqwqKo96Ll+TrLxw1aK91mV6VA/DSQoCW1iGyS/O4x74fy8mQy+XJGQFmEwGqQxY+lcXQeUI+3+aM0VZmVuFA2+77r0Au2rcunUxkwHEUPkvT1SjJ20djooF//ohiZE5vDjX3NSlMJXNIlWiulvmrIhoYXdT01+U402eS0yZ5F0JGHv8HfwrZylen9so4NaEOUlnpyj11QDG+pDfdDfMO5LRJtsLrjCXFsXE9KZXQ965rTveJWcX2i+GNtEg+DrQqzhWS1Y/GRF///JHi8LUm4CstwQZ5L073KSaXNB0N4vZ4sClDt5rBGH4f0htgWpxsO8jAwFHWsiGePqS4MlM0ANm96riekH8zu7k0Oa5mYpmyBaCprMyuxVJwpJN7Z5nxZ4BbTLyM3U1M7gQVisqcl+ugjL2NTEIFZ0MPj/sZ29QkswoKbrcnu6UQ5SJOtWsJjeNo+poDjOqDtJ7swafTWLZFzgwAOfT4BSK1vShCOz6tM6uSdM2s7lQHxNMyP5vOSZdoPSlGQ531krDlHTH3aIoqPhrbWUBsrobFuMYMaur8IcgkQSmMfApb5flo3JDZW1ce75lDijMD0onbmkgtxsVFd2pFinZOYYGx60qxsb1293PIMst3ND7UDetJRSadodeew7z+LjoVJ2SYHG87QH/fMXJOmGxezKfeGt75uo51KUI+2SMaT8P3zouKpfi+fTQmRh2PDZQKeR63j+da6/FJueuJ1+XLl/kv/+W/EIlE+Gf/7J/xcz/3c/zGb/zGfZ90gcjdDFVKfjJ5CPplhujS9JakRGuOdSo6G8RmHSAdboFIK9+9aFMdCtDVIEYKOa15/4bGZ9mc7rU50CZ7S7bOVYFUzBQy6Lxbxb02opjc0imqDoFSmqZqkQh21kvy9cZVseLtboChFkU0qHlrRHOqRxH06U2pYRG/DS01imtXyiPBWgJC9gRmbA6r/RjvTUc42JjFrzUqWk++4wTaH0alY1gTZ9GJNVw7uBksQGQi9RFJpIqYllnWNTIUnO6UoW17/QYuJvmePmbSEVwd2HUx9XpS3oOiyQnIzrEvHpNOVzQouv6tpLKyd+yFI4rhwtLjbiYxLr9WupGTR01eIJJYJXjwWVYzfnFg1HsvFQ36JXn0W5WTr3QhGa3EtTkYaKEssX7QyBdnvNTdTryqwZ1Ab6yhovV73jbkl39LmZz2hts97lscXSiC5cWV11BSFOq0JFmqj8jc1lJc09Nosu5GyOYjTMyKFXtvvY396NewNZv7CreikMRna9IFUsRMF1QKsZQkQwFbCmJnevPU92jiOR8BS/PB6E53W9OQePzWsMbXaFEfrEK1D2E2deMuTtAw/x7PNXSS8Dfw9oR04hbWpfC2fWGz35JTJpMXqeGNgoX80U5FXUTel4AFPlu6eFvjZn8TVAU0XzouCohsXla1PFk7i3HhxdLp5TowdYlwfAl1/AX+9/kADVWy72t6RbOWlGLPUKvCdSXpKo4SbI2jRRZjEEuLoZfHreO4Im2dWJb9ng1VmrZaRdiPl4R53DZ3PfGKxWLU1NTInVsWwWCQoaGhu/0w9ySZPICmpRpGFyUwaS0HYzEAhP3SFbMNlw9uiNEDwLkZHx11ctyuJ9l0CiySzcvPfTQm9vSP9CuYLSVf3Q1iaX+8W/H6lZ0XnVUFl7Vi5wagr1kWTZqGaNYbIvDMQenOTK/KxXxnvcgQny50nh7tLzpEyX2014mkZPtOEhCnPpVYQc8MY81d55GHfohrsRpqTv4As6kQlxb8JDMQCTRwtL+N+sR1nJoOlq6X7iPnlCch9RFNzhEnwfWkvOfdVSlqJt+A5UmKscaavEB3x0GcuocB/66/M41UEJWCCxNSRQVZtHx1ZnfZ5o0FSbpqrSTujfcq3k6tTONzkrg6QNhf2jlyaVpv3zcKyAXB5RkJnpUGxrPO3h3N5ANuY+66RXfNuzzL4A+BaeHGljBukngV3/+VDam6e3jcj5hKYoqrASVd5vFFTU+jzDc9eUDiRM6hMOckn0nbFLe/vzxn8EhXmObUdZ7uDfDy9VDZLsmuBnHV3UokIEUy04Dj3ZLgXZ+H6qDmWFsOI7aISsWI1HczHQvz2KB0wCaW5dxsrpYz9uKUJCVVfgcGH4fkKrm3/9fm4xjTw0SDVTxz9Mt8byRMzoGNjJhqbKW7UZHOajrrFS9dLD3XC5Oa3kZJEs8MirtxwC4VTG0Lmqol4Zpdkwv4i1OaI00pjKvvVn7D1xcgncA0AizFpfjXWiPXD+mcPL8r0/DMIQoFvt1/d5NLmqaolyzcKq7WLMXhtSuluD29AhcnNc8dEdMXD4/bYV9cDS9dusTcnEyVaq25evUqiUR56er48eP78dCfKdI5Ede6yRWRPFyc1Dx5oHTIRYOwuqGpbtDYltpckPh0bxrH9FMblmQimdl5/8XCiuOKjO7MgBh3hPyS/PzNBc2RDtnLdW6iZDHbWQc9TWpzx1TAFlmCoTQBC7QSG9ylDXjpkua5w3CoQ5HJyq6Wj8agt0ms5OfWZY/VE0NiS6/QfO/CTtkDwMGWPOrChPzFdbCvv82hYy8wvFjL1dnS7TbS8PZ4gBOdhzCy5UlJQ1Wpyhj0wSN9imTOIJYSGWRDBOpyM7jLkzseX09dwW7uxW+1FJLiCmh5L4sSwpkVjWXI4HSxglmJtaQknclUjkC2guC+gEqs0N5Sh1WQAFqG/H7euVZekexplJnAtYTcd02Fw/xmphEP+jqvzQXK6u4mXkqBClejY0vAgT1vG7Dl4nJlQ9Na613ceNyfuFqWKPc1wcSiprtRdioqJcXFS1Oa5w9rPhqHWFJMnKJB6GyQeVsNvDvh50uDnYTG3uJQ89NcmJU2TNAn6zZeuVT6HDdUwfFCzLq+CGOLcLrX5QcPpnBNH9cXDGbj7fitdg5kc7RUi817TQiqgjLztBzXvDksNvGWAXURheNaGJde3fH6dCqOf/J9euufpC5iM7Wscbec18e7RKKfy8N6UpyDLVMSPENJUfPtETENKdwjpiF275YpLsGmEgdbtHTvQmZOpOq7kF9dJOyvJ5bamVyZhswZF3v9poL8LsfgVomjx81JZ2UX6fZiad6Fd67J9ZIn3fS4HfYl8XrhhRfKHHSKZhpKqU19bNGB7H7CNOQAdLVYm1+d1SysQyarN61xs47INDQmJzpd3hpRNFdDpMpPPKNoqoaQT6pjl6ZLB3d9pHw+yHElQXukTzokbw5LMIsEFZenNQMtioAtB/FqQpNIS2IRsCU4WoYEoFevQFNUc6xLbQali5MQCWpGtjgyza/LsHPYL9b1k8uaTB56GuBkj7giFpMvQ4k+fyVl4x78QSLLVzHGP0KvzWG5WYZnK+scLkwbPNpfkolFi8G6HqJBRUOVBLY3rsrzrAlDaySDvnpx19+JO3GRo+2NfDC+Mytpq5XlxyAykHMTsgg5mYVMXhMOyDxBJcJ+OZD9hkkp3O3E8AfLbN+TWdmp9ki/wnHl8A75YX5N3KeeOiAXMKsbsq9l6yC0395dSuq3IPj5X4f3idiPPV5FVKgad+4G2smhzN3faKVEmru8+/WTh8fnH9cBZdLfrFhPSNHRZ4FFnhNdBu9cVwSS85zpbSCZt1mKa2xToaCw51LuZjIWYMiRXZVzGz7a66A6pLgxrzndL/JsU8FKQvPaFc3zhyUOjC1qPho3eOFIiL+5oDZjzwbw5oZNX1PBHCMi+xm3Wrr7LXhySKMMC708SUX5AcD8KL0dp1lxbDKFfZuHOxT1EZHoZ/KKsE+cHU92F+7blmLkyNzWpEtwXHhjWOSFxXUhtiPqkogfXExQBugKGkEAX3BXsw6/BbVhRcCncFzpPI7MV75td6NCZ5JyjWZYGL7dFSEe5e7K24mn2fy34eFxq9z1xGt0dPRu3+XnBq3BwCGdt7gyI3NcqSY5FA+0yULj5TgcalMsb2hCtsv3HzfJu4pXr4rZReGesEx4tF+6PcmMbKd/70Z5gHBzeboj6+TzoLXoICTRqmTiIH9//oji/esiqasLSwdpbFGTyJQcD1eT0kEbbNHUhxx0PkfKsamNyj+XnCOJ0LU5zRsr0N2g+eIx2VlmGpJQOK50/87PBemqPkxH8zpqfQFtWER2SWiKUhPTkA5QZ70E4LY6CdjJTGEo2pD3Jp6GXM6FfAW3kQIqn6U2JNKP8aXC8mEFXfWyk+udkdL7tJ6URKiYwAy1lGbwttPfLJXb5rCfwcZOWJzYeSPTJuurJrWhCfmkKrYc12xkIJEWFyzDkPfzzIBIOa9skTeG/fDUAdmXA5LwPjagefly+UyEaYi0J/iAH/6OC2jZtXO3UeFqAPT6Eqpu7y1dVUEZuPeGsD3uV3xuhqQRZnZVZoQtE77Qn8A/8g7m4NM8PWSgrXreHzNZjBfPNPlsnuxRKKWZXoFk3gTbTyC/wRMdYFg2f3pe9plUUhzMrUM0IGqPd0Y0GxlFTUgUGqYhMTidE/ONE90ipQ/6ZN1JKifdaNcVV8aMY1FnW6iqenR8ecdjoTVB2+XsDU1nPaQyxflmxTsjUBfWHOuUJLCY2BkKnjusmFiuHDccV+LMVkl4LCmrTMZjfg4398HcyM4fNExUtIFUhaXLIO6KxTUwpqEYahMZY2KbcmawBYKZFbIffA+dSaKijdgHHkFFalHWA1652wV3lzx48/ueS7/HbXLXE6/u7u67fZefGxytMJXLRlrTUq343gXpzDwxJB2hon25q8W4AWWxFNdMLO88IPOOWOg+OaTIOaXljFupDebFonf8AgMNT3Fxzldxb9Z2itXGuXWRDj46IC59nfWKWEpzoksRsXM0WzGMifOQWIVILfnQcS4uVzG+IsnTyW7F2JLILBJpTdaR11msDvksmZ9aifvIDz7F+obDyqKP3iaRNl6a1juGp0N+SSLGFiTBCgXErj2Tk2B1uF3x7GHN+QnN3Bp01vqore9ETV2q/GKb+8hh0VGv6G8B0CQzMh/wzojGMmRZM4iBRzIjFazJJTjdp3nygCyRnlsrWNYX5gu0luceT9l0DTxGILmOTqyXHte0cI5/ibfHg6wkZNj8sSFJvi5MyuJpx5WLlpqQZmZVpDFbSWTglcuaF45CyK9w0wmCV17nhe5TLGeDrKR9RH05mkIZgqaNUpGb//LvYxxXCh/7keso24fyh3DXFzBuknhVh0QKtZqQnToeHvcbSju4riboV1ya0hxqzlB17RXy9d1YtknSMRhdNliMl38YNeKu91TBHKI1nEHPrYJ2sfIJXMci5A9WlNoX+WgcuhpcHu7W2KbJkU5ZAVIdgqYooMTgIpXVjC6wuXTYNuWMMA14fFCKecNON8GOVprDWezxD1CLpcKxitQyF7fpqIO2GkVNWOTMH9yQ+arOekUmD31NktC8dU0Ss1R29yYaSAdFF7zxjVyazvogi3EwLYt0xykCG8uwsSUYGCb2w18iHwhSF4aVbTHzVJ8iEtAEfSUNod8S1c1CTAydbFOKheHsMrz3vzb1GXptjuw7f4Z96vsxGzr2+pU/sIT8Uqyt9Dv1WfJee3jcDnf9n8yv/uqv8pM/+ZMEg1J+efXVVzlz5gx+v7Sz4/E4P//zP8+3vvWtu/3Q9waGTcineHmLG57Wcti+dU3TVitB4f3rmqE2hd9Wm1vqt5PNy0H/1jXKBo8B6sIuIb+ClINem6epI89FfIR85S59W/Fbkjhs59KU5lSPxnE1x7sMYimXxsw06uIWd6WNVcy5Gxw9+kUS2XbiGQMXcTOcW9MYhuK94Z2GIO9d17xwVPHqVZNktij3k6TqzIB09Ip7xTrrRC42uQzz69DdKM8NpJPX1SCV1dlVaKxSDDTD1LJJvvEI9tzIzs5XIEwi0skrl+UxbVN2d82tayaX4OGONE12HHvhGuCS6xjE9leT8geoDioml2F5Q2baDndIomQo0ei/Xtj9nHfh5RthHh38MlXuOr7kIjk7QjbUxMezQVYS8oYvb8hrOdwuFbJERiQfw7OaqmBpBcF20jmZgQv5wV2dx12awlqaoiVUTWswIpKRjVXc9iH0ocdR5oMbBVwXDG5SnvwEqEgN7toCGo3ao69WHZTK+vSKpi7idbw87j+05UM7iveua5qrIawyEIyQbT2C4UImp3aVuoG4HbbVQK25gQpF0aaJMmz04iStNY1c3+Vno0E5O69MK77/qINpKj4YVzw2CK5WTK2IQgQtsSniL8WXXGH+6syA7LuUryvEfMnPY92P0QCbyZd58HECZpCeQIpgPoY9co1WDQ2Dp7m25Of1q6W5n6qg3O971zVZR7ps291/i4R8cG3WpT2ShtgC7650s54Ug6y0GcY+/gPYmRisz2MEwxg1zahACL9h8sQBmd2eX9f4LXmNQR9YWwa3XFczvy6GWdGgFH8cV/7+WHeI6khteWIH5C+9iXHmqyh/aPvTfeAJ2HCoTfaVbudkt/Jkhh63jdJ3eZ25aZrMzs7S1NQEQDQa5eOPP6avrw+A+fl52traPnczXrFYjOrqatbX14lGoxVvo7UmmdFcnJJuUn+zyCB8liRewzOaIx0wuSKHcnUQGqOKt67t/it4ot+h3p8indUsp30ML/pprHI5VL1GQKXIz49DfIXMoS+SIojWmnROErut96qA0/1iB//q5Z2P832DGwSXhjHaBklkDQIf/2llCZ/tJ/PQ10mpMB+OSqeurwlSOXZ0bIp0N8hc29Q2NYffhhNdknw91CMLJ4vLHjvrRTrxvQvyKk71SsI0vVJ+H4fbRVPfFd7AmvgQFsZkJ0vbAKnWE7w2Ft4RAJ85qMikUjTOvYNauFH+zZZ+0v3P8PLlnbruRwckSd5IQ2tNaf9XkWhQZtvOTezsYIIE/e8/5pJ1Da7Ps7kY+rHBkvFJJU73KXoaNOnZcRwsVCaBNX0BndzSYfMF8D3+dYzA/WWxdCufuyLnPhhlNNvCmc7Enre7U9zUBu74RawDZ27qbnh1RiSlXz7pTbJ7fP642ecum3O5OA2jC9DfDEeiy6R8NawlJdnZyFl7nml9TXCoMYU19j5W73Hyo+ewOg7iZNLEwl28ekXvcHA91C6KhPEl+fuTvSmaI3lWnSrWUzuddW1Tuj5vDpfcarvqpXtRvI+tKOD7B2P4Rl7DGDzDSKKGjmge6/pbqMUxuVF9B6ONz3FhdqcsL2CLwmN4VtPTKA7E26kNs/m9aEBzpl/zfy6WnxGGkq5cJCCS+qLU/FZJZjTfPbfz/QNJCJ9rnsa68Nc7vud78m9jRGpu67EeFDI5zWJczNKSGYiG4FindEF9lldc87g97np5fHsed5fzunsapRSuFpOJR/tFgnFpSr4X9MlFecgvNrm1YTlcNRIgdhvejNg5eOtPCODSUVVPz6HHcSw/ZjaLTqex2gZBGeR8fsy8xjJleeXTh8QAI5aShKC9TrG4ronvsuPLcPPosbM4kxeJPPwD5Hebm8pl8LkpUmaY1lrZX9JSIQnZSjxdss3fSiYnXbjHBhWvXy2XUs6uaXqb4GCbuDflHHYkXSBVqGcPG1xZqKK39ykiA4+gFEzF/Xx0zayovx5Z0DzcmNmZdAFOtJX3blT+fXxwQ/PsIbEBzjlwrBOuzJRu2xCFRKZy0gXS6XISMcxgFWOLJbMPrUuOWJWoCsDKhuLcWhfrSfk3dGigi/r0BMbwGwAo096zC/Mg4LhqfztegQj4/LjL0zdNvBqqpPiyntRU3+aFk4fHvY4GUhl4fEhxfU6TqgmzvAEdkRRJV5QXteGde7iKtNZoAmTRLX3ojTXM5l7c1TnMhg5cV/OFI4qpZc1CTBKaznrFUlyXJUym0rCxTjRs8Or4zoJTzoGPx0XWeHVWlBRtdYp3RyrHKg0s5KI0H/kSb43a5PLQb8/iBKNkT/1tctrEDga5erlyMSWdk85SMivmVad6ZX9nKivJVEe9vI53CglpLK3IugbbjZlcLd4lq4ndrwv2IpXdPZakspDzVVe+8FNekWg3/Laio07OdbcgV/X2NHrcKQ/UJ+1b3/oWvb29BAIBTp06xWuvvXbzH7pNbEuscN8ZKXc2S2VlZkspOVhXEtAQFW32wbbKH+D2Ggd78ToULiZ1fJnce/8PZiZB7uO/IX/hVXLv/jn5i6/hppJspBTTyyL9WIppqoPihpjNw0ejMk90Y2Hn49RHNFZsRv7i5FH53e3RAfKO4rUrIt17tB9yjt7cE1aJSGB32YVhaq7O7JxfA6mm1kUU3Q27S/EAVuKa9nrFmyMm//tCiCtLIW4sVk66AOJJsQuu+NqqmllLVv65opPke9clubJMeOKA4oWjiucPS3dzr4vsoA+McA2LG+UOixPLmv6myj9TFZBD/sVLmqW4zPutJ8V+/zq9uB2HATC7DoE/uOtjPwg4Ggy1j4mXAqOqHnd1Du3ufUVUG5GCyvjSg1N48nhw8FmKgVbFuXFRKaRdmxZfnFg+wHvjFtPLOU60V97hEQlAjT9P9oO/IvfhX5M7+yK5j/4P7vI0Op8lYORYT0JnAzTXyPn33g1d2AcmWAaESQEuTF6itbry53FlQxKhuohisFmMk/YyQ9jIwDtjNmsJ6KrJkbPCnLdO8t2RKC9eD7OeMfdMhjbSYqQUDYnBxpNDiieHFGcGpCz21vDOxcZ7zaRW2ud4M2524lT6vlHXivLcDW9KwFaE/MpLujw+EQ9M4vWHf/iH/PN//s/51//6X/PRRx/x9NNP8+Uvf5mJiQpudJ8AreXCuNKMFUgCUhWQ2+UdzbVZuWA83lVypbNMONjqcqJmEWN023JerXEmLmK2DZS+tLGKf/hl8pk07XWira+NFPofrkNXvRhWZPI7n5fPglNtSYyJs6Uvug5YuwiXbT8pJMu6PC0B5uMx6G3a/SDqalAVu1UAPlMxvceyx4WYJhJg1z1cSkFdleKNLXKSZJY9E8FoSGOkYxW/dzOHomwenjgge5o+GoNXLkkSZjhpuquzVIegJlT5Tg60KaZWwNrmdz67CuGAor+53Aq9oUp+b+9cr3x/V+ZtnJZDqOpGzJa+B95Bz9UK46aXHZ8MVd0ITh69Mrvn7QwlttcTSw9W19/jwcBx9eb+KYCQmSZFkBevmKxsKLoiaSKTb/NMX4pooR6kFHTVOTzduY4/tQSZ8gqXuzKLMzVM0MwR8bnMrkJLVJQOWzs4Cni0K405dRZcF3dmmJ7q3d04tIaz45reZlFfRPeoT9WG1aYqpDZicHWtmvHlUqHMdaWgshuRgOJQu2I1oTndK9cC5yc1b13Tm666W1lNiONuJXqb7izxCtq7r9TwWeBztrUhfUGsw0+ibC/x8vD4NNiXSfz//J//M5GI2Hnl83l+//d/n4aGBkDMNT4Lfu3Xfo1/9I/+EaPEyAYAAQAASURBVP/4H/9jAH7jN36D7373u/zO7/wO//7f//u79jhaw8L67hda5yc1J3oUr1/R+G1VqIhr6iLi2OezwDY1tUsXcK98SKX6lLu2gNXYVf646ws0DaSZXPGzloC5Nc0LPatYU++QiT7B8FyU2rBcyM+ualI5aA5maQ0nsS69BFuWAOcnLmMdfor8uRe3PbLCPfgMF+ZLWc38mhg/TK/InNaFyXJXw9O9ojWvlNB0NYiUYq/rUq1Fs14fKV8YWaS1BqaWypcbTq+Ik+Rulr5DrQZqufIlup3bIGBHN5O47fhtSGXFFREkwBkK/E4S04piOmkeH7C5MK0KluLS6TrQqkhmNMOz8H3HdrokfTiqNxNknyXJt9+SXWG7yUMBNojQcvKLqIA3FO3o/ZUaAihfABWuxlkYRzW07ynvbK2B2TX599ixtzLRw+NzRc5RmzJCywBczYVZ3+aZZrkZ1Nw1amLzPNV1Eqe1DoWLtXAN9eEwHHu24v26czew+k4QmXiba77HiCU0XzzsMr3sspTyUeXL01OdxjfxPnZTJ/mJS7JCYpePYchfKjbOr7qspQwOtZevESlSG5Z4VIxfpm0xui2GjC9p+ptFYr6dgC2Opu9elzmgLxxRXF8Qt+CLU5VjkW0qGqIS868vSIJpmeKSONCssM3bL6YFbLHs3z7zBnCqF4KBCG7fSXRyHaOhE6OuFSPo2a96eHxa3PXEq6uri29/+9ubf29paeG//tf/uuM2nybZbJYPPviAf/Wv/lXZ17/0pS/x5ptvVvyZTCZDJlOqosVilTskOxEDi93IOxCyNc8eKpffrWxIFwWgrUZzKp9gN9GA8gUqGl8Ybo6cA7VhzVBtAvP83+CmN9A9DmOLMuf10ZjIAk+2pbEv/Q16fXHnA2QS5CNNmGe+jp44j95YQ4drybcf4+JyhOXEFgelQtAbX4JkVnOqT6GUVCVdDTVmgg3CPNKnuDgtAclnyUB22C86/pYasWuvRFe9BPihVpn72p6kRYNiA78VV8PoouZ0n8yeFQOvbYqjpM/UmI1d5MfPQbq8+mfNnOfh3jbevLbzufQ1izVvU7QUDDvrocZOETT9KMtG5zJkEjlMI8JjA7IMOe/ITpqVgvQ0kxPL/o/Hy1/M7BocbC+XK6Zze3dLTNu8r5KuO//cgaMNDGP/u0uqtgV36io6voKq2j2jqgrKqoArM5r2Oh74jqTHvcvtfu60lnMcZBeha9gsbpT+fWtD2kI6GcO88io7mkTGLmIb7cqKlFwK5deMLRtYhsvxphR9K2OQWIF4BrN9AGd2BL02D62DpHTlbs3J7lLSk8kr0jk5w88MKK7MiLOhaYgBVGtNeUJmqJ0Fw/l16KhT9DZpxhZKEboqIMnO29dKM755R2J8NAg1IXZI2JsKniXvjog9/aP9YkxiWYqALfu47gTTVHTWa6qDMmO2kZaE8HC7GFaZZhXm4Kk7um8PD49Pzl1PvMbGxu72XX5ilpaWcByH5ubmsq83NzczNzdX8Wf+/b//9/zbf/tvb//BtKatVpYLV6KvSZHOalwUIZ8LFSrmc+uKfP9BrOkrFe/DbB/Cmb2+7asKx/TTVqOJrA5jnP0QnU2DL0DK9eNqqcSd7JbHW0yYtNZ3wvbESynMQ0+xRgjbDpFof4psJsdiwmLyhrnD1r6pWnF5Wl7rYowya/zOOpe6FpNcDuoiMstWE5KK3kpcsxTXNFQpuhvFXnj7QHBHjUOQLHZ1iKllzRODqmz3V0sNtNfKUPP25Gt6BdJZ2VFmIAsztYZ4SnNjAQJ2iIHTX8EZv4CeHZGqaUsfZs9xIkr2vFybk8Ac9IlDpeNKx7JFdukS8sPhNpegoTECkc33zzLEsXC3uTTHVawkCrtsVjXprFRbOxvUDomk35bAHavQ9bIMWbJ8P3HHnzs+HakhgArXoAIhnOlh1MHH9ux6dTXAuQkYXRQnNw+Pe5Hb/dz5LE0koLDNQkfJMPFZpWLiSjZAS7gGnVjb8bMqVI1O7+K6YfnQ2RS69QBWymCwBZqrbVYyPqrzaZTlQzs5cudekgTN9pPrOImTsTjZLQWuVBZqwjDYovBZJTv55mqYWZPkaWVD09esNs/PaECzlpLOtM+SJMxvV97f9MGoyANfOKYKK18gkZYZ7uLrV0o6Zye7ZQ/lyW6Fq2FyWQqV7XUKrdl0PpxdA1e7PD5k3FGXazs+Szppj4cKu8tM7sr9enh4fHL2ZcbLdV1+7/d+j69+9ascPXqUY8eO8cM//MP8wR/8wWc677C94qy13rUK/Qu/8Ausr69v/jc5OXlLj+H3SVA61at26Kx7G+XwvzwLeVcTtPVm1XArrobZVBjz4OM7vmc094DtR8e3DU219LOU8hOOT2AMv7kpHXSHnuLCgojaMzm4MqOpCYE2ZT7IfPgHULUtqGAVNPfhnv46S6qRly5qLk1rFjcM7ECAiZWdSVdnHdgGFfdYmAYcatVMrhmEfS43FqTS+MplLQskkaRteEbz/g3N44OKviYZvK4Nw5l+zYlOl2xeYyhNW50YSzzcq3jqgOLxQUUkAK9flQpkJZY3wHHg7RHN28OamRXpVpkGnJ+EP70Q5lroEXKnfgT12I9gDDxC3gqikWSyvkqWJXc1KEbmNOcmNJ11siz60X4x1IiErHILd38In+FQu4ureyQg1vsTS7JXJZ0Fny1zaT5z57/RgC2D2da2krFC3CADdzADcC9zp587AAcDQ30KiZcC1dCJjq+i1yp0jLdQG1a0VMPZMU0s6c16edyb3O7nzjINArYUtnyWJDODjaVB3PNzAbKHXoDte6F8AawTX8BZrDxbbfYew1maZt2oI52TLtHrVzWvXg+SrBuEUBQdX5V9U13HsB79Gu/PhPloXHNjQdPdoDjeragLy9Lk1YScp3VhTcgPj3clqAnJLrDzE5p3RzRrCU3eVTgO9DYqWmsU8+sarUX+XYmluKhUXBfeuKr5eFyXKVi6G0StcG1OumtrSfn8H+mQGaxLU5oPR3VZR+1g291JurZiW4qA784kix4eHvvDXd/jpbXmq1/9Kn/5l3/JiRMnOHjwIFprLl++zPnz5/na177Gn/7pn97Nh7wp2WyWUCjEH//xH/O3/tbf2vz6T/3UT/Hxxx/zyiuv3PQ+bmefUDLjks1DNq82ZQd1YY0vs0pe2ZxfCDO7pnjmoMgZXrlSviA56JP9IxG9gcqlcNcX0a6DWdsCvgD5G2dxZ0ZElqEMaB0i13US07YxL78CiVWoqkP1nOTSSpRri5ZU2WrhSKdiJS4VMENB2K8JGRnQLnnlY2bdIuzXrCXFPOOxQcXMiqajXnFjXrO0IbNHgy2KxmhpKeW1Oc1EYXi4pVpzrFPh5HIE/CZpx+TsuOZQh+LChCbok+7O/Jp0BzXFvSUatMLRGu2KZMJUsmx5OQ6RoMgvHBdeuVySELbVQlut4ux4ab7MNGSnSlNUk3OkMmso+bNhyOOsp+QiuiYkunhrS3CKJTWvXy23hm+pkX1iARuMPWQgOpNiIw2v3fCX/XzAhmcOwkpCc25CqqUKqbIe7xK3pIr3p+V5zKzILpFoUJYvh33yHt3P3M7n7m/emMe2LQ607X+CozW4U1fQ+Sz2kaf3XFyddzQfj8ufXzjqOWJ53Pvcyucun3dJ5iT5yGQ14QB8OArzMfn3HfbDIx1Jos4qOrGKDtViVtWAdrBwyV97H3exkOCZFmbPMYzGLhwryNWlICPzsqDeMkTmXR0StUhfXQbtahKOj1jaoCooLrtb3Qb9luxd/HhcFjX3N4H5wf+EXBan5xS5mg7yZpBMXmaBU1lRNfhMURkYCrI5TdgPZyc10yulz2xNCI51KdASP1+7yo44cbpPWmWpnGI5Lu9FwJZEa25dYutWDreLG7J3Nnh43P/c9cTrO9/5Dj/1Uz/F//pf/4vnn3++7HsvvvgiX//61/nt3/5tfuzHfuxuPuxNOXPmDKdOneJb3/rW5tcOHz7MD//wD9+SucbtXAAC5PKuGDRoGXjSWmMpje2mcJVJVvlxtcIy5DBe2RA5WV1ELqzNbBJfPo4qdlMMRU7buMrGr9KoXAadz6NtP47hE5c+f6QgtNLksMG0cbUi70ogsQyN4ygyjuxA8ZkuPpUng59UFubXNRE/NEY1BtJByOZlNiqdk9mkgE8RsMAyXUw3Rx6bvDZQSqMRWZ+Bg+HmMA3IKj8rBe1/yCfdnWweUlmRqrhakp+ALf/lXenMZXIFgwlbuj6prEs2r8g7JaenpbhIFKuCknwpFJmcXBT7bQj6NJZ5503dVFYCcjYvz91v3/ruDp3LkMobbKQhnlZEggZVQQj5DVwtna6cIwni9qRvL1xX75n03W/czufuu28sEfTJPOCngc6mccbOY9S2YPad2FNymMqKC2Y0CM8eVnc8v+Hh8Wlwq587x3FJ58XF03JS5JSPVNZgbl3WjTTXGFjKBTQmLhZZVD5X2M1ggZNDOTmwfbimzWomhFJydjta4brFWSs59yxDk3cUhiFf14UZY8dVrGzAekpTG5LFtkWZoNYaA5eATqGyKTQa7QuRNYK4mGykIZMXJYhtKRQaQ0mnSGtNNp0jrS3SWVEkaCDskwKpaaodcSLgKy3VdbUmUzjrjcJZr7XE0+W4KD8aquTrtreI18PjgeCuJ15f+tKX+MIXvrDDyKLIr/zKr/DKK6/w3e9+924+7E35wz/8Q/7e3/t7/Mf/+B95/PHH+d3f/V2+/e1vc/HiRbq7u2/687ebeHl4eHxybudz95dvrFDldxho+fQuYNzYEu7MdYy6Vsyuw3taMsdSmrPj0uF8tF95Zhse9yxevPPw8PDYH+66uca5c+f41V/91V2//+Uvf5nf/M3fvNsPe1P+zt/5OywvL/Pv/t2/Y3Z2lqNHj/IXf/EXt5R0eXh43NtorckrC1Ptvdj4bmNEGwCFOz+Ge+5FjMYuzPYhlLlz+C4aVBxo1Vyeke7zie5b73R6eHh4eHh4fP6564nXysrKDvfArTQ3N7O6usfG3H3kG9/4Bt/4xjc+k8f28PDYP7IbG6SNCEE7AXy6jiNGtB4VrkGvzuEuTeEuz2C29GHUtkIgWCZBbKpW5F3N9XmYWNZ01muGWhXRoJeAeXh4eHh43O/c9cTLcRwsa/e7NU2TfD6/6/c9PDw8bpelxQ0gTDS4L0atN0WZpixUrm7EXZ7GmRnGmboKPj9GXRtmY9fmvGZbraI2rJlfl7UHowua2rAmGoS6iKK1VnbceXh4eHh4eNxf3PXES2vNj//4j+P3V5512Lqk0cPDw+NusBxzsHSWYGDHqtZPFWX7MFt60U1d6GQMEjHcxUncuVEwrYIXvcIO19BZ00hHU5ildIDVtM1K3GRiyeCjMUU06NIYlU5YyAe2JUYsjit3EbRlj5w3J+bh4eHh4fH54a4nXn//7//9m97m03Y0vBsUPUhisdhn/Ew8PD7/VFVV3VLScKufu6WUTV75mJitsGn6MyMg/4UbUbkMuHmxMUNDQkMiAcgi2WDhv2plsWo2EkvVFJZm38z76FPaDaZdFLrsvyLFP5e+ptFaoZWx5bbF27B5DwqN0qXvyQ0ULsbmLcvvt/Bnrcv8I3Xh57Z+RW393h5uk8X72nyE7f8m9dbnXeE2WstujsJMn6Z0w/3MiYvPRQERv8uR1gxB383/Ldztz52Hh8fNudXPnceDwV13NbxfmZqaorOz87N+Gh4e9wW36pZ2q5+7//sP38Df+QiG/nTNNT4pN4vFGoWj7rMt2R53nW/+f/8Br/zFH9z0dnf7c+fh4XFzPHdQj614idct4rouMzMzt1S5iMVidHZ2Mjk56X3YbgPvfbtzPm/v3a1WAG/ncwefv/fhVvFe1+eLe/V13e3P3b36Oj9rvPelMg/q++J1vDy2ctelhvcrhmHQ0dFxWz8TjUYfqMPlbuG9b3fO/fbe3cnnDu6/96GI97o+X3xeX9ftfu4+r69zv/Hel8p474vHg8xnYwHm4eHh4eHh4eHh4eHxAOElXh4eHh4eHh4eHh4eHvuMl3jtA36/n1/8xV/c1VLfozLe+3bneO+dcL++D97r+nxxv76u7Twor/N28d6Xynjvi4eHZ67h4eHh4eHh4eHh4eGx73gdLw8PDw8PDw8PDw8Pj33GS7w8PDw8PDw8PDw8PDz2GS/x8vDw8PDw8PDw8PDw2Ge8xMvDw8PDw8PDw8PDw2Of8RKvW0RrTSwWw/Mi8fD49PA+dx4enz7e587Dw8Njf/ASr1skHo9TXV1NPB7/rJ+Kh8cDg/e58/D49PE+dx4eHh77g5d4eXh4eHh4eHh4eHh47DNe4uXh4eHh4eHh4eHh4bHPeImXh4eHh4eHh4eHh4fHPuMlXh4eHh4eHh4eHh4eHvuM9Vk/AY+dpLOadA5yDgRs8Nvgs9Rn/bQ8PD63uK4mlYN0DrSGoA8CFpim97ny8PDw8PDw+HTwEq97jFhK88ZVzUa69LXOejjRDUGfd5Ho4XG75B3N/Dq8d12Tc+RrpgEnuxUd9doranh4eHh4eHh8KnhSw3uIZEbz6uXypAtgchmuzmgc19up4uFxuyQy8OZwKekCcFz4YFQTS352z8vDw8PDw8PjwcJLvO4hEhlIZSt/78aCyKQ8PDxuHcfVjMztXrC4NK3J5W9e0EhlNYsxzY15zUJMk8x4RRAPDw8PDw+P28OTGt5DbO90bcVxwXF2/76Hh8dOXBdiqd2/v5GWz5a9x33EU5pXr2iSmdLXgj549hBUBT2ZoofHXmgtn51wwPuseHh4eHgdr3uIcGD371kGGN5vy8PjtjANqAnv/v1oCExz9++ns5q3r5UnXSCd6TeHNems1/ny8NiL4Vn4i481mZz3WfHw8PDwLuXvIXwmRHZJvnqbQCkvcHl43A6GoehvVqhdiu2H2xX2Hs6GmTys7TIHFkvJ9z08PHZnPSlxK+NJ5T08PDy8xOteIpaCh3oUdZHS15SSpCsaUjiOJ9Xw8Lhdwn545qAi6Ct9zWfB44OKaHDvn3Xcvb+f9+S/Hh57Yhc6yl6RwsPDw8Ob8bqniATgtSuawRbFoXaZTzEUTK9qzk9ovu+Yl3h5eNwupqFojGq+cESRzYMG/JbMaandWmEFfBYo5Gcq4d9rOMzDwwOrmHh5HS8PDw8PL/G6lwj5oCoAF6d2XuY93Ftesffw8Lh1lFKE/BDy397P+S3oa4br8zu/19sk3/fw8Ngdw5DShefK6+Hh4eFJDe8pAj7FY4OK7kY2Z1L8liRdHXU3r857eHjcXWxLcbhdOtBW4bQ0DTjQBkc6FLa3fNnDY09ctzjj5c0oe3h4eHj12nuMkF/xcA8caQdHy8XerUiiPDw89oeATxKv3iaZ+TINCNgiYfTw8NibfGFO0ut4eXh4eHiJ1z2JZapNXbyHh8dnj2kowrcpU/Tw8CgZ1HgzXh4eHh6e1NDDw8PDw8Njn3C8jpeHh4fHJl7i5eHh4eHh4bEveImXh4eHR4nPNPF69dVX+aEf+iHa2tpQSvGnf/r/Z+/NgyS7qjv/z325Z9a+70tXV/VW3S2pJbX2fQWhwYCFjY3BgwEHNoQM/NjsCcsRRngUY4NBZsaBGTCgAXsMJgYwMgjtaq2trbfqtaq79n3PPd/9/XEqMysrM6u36u7qrvuJ6JAq38uXN/O9l3m/95zzPT9NbYvFYnz+859n69atBAIB6urq+IM/+AMGBgYyjnHLLbeglMr49zu/8zsZ+0xOTvLBD36Q4uJiiouL+eAHP8jU1NR5eIcGg8FgMKxdkr3uTKqhwWAwXGDhNT8/z/bt23n00UeztgWDQV5//XX+23/7b7z++uv85Cc/4dChQ9x///1Z+370ox9lcHAw9e8f//EfM7Z/4AMf4M033+Txxx/n8ccf58033+SDH/zgOXtfBoPBYDAY0hGvuJ12ODQYDIa1ygU117j33nu59957c24rLi7m17/+dcZj3/jGN7j66qs5ceIETU1Nqcf9fj81NTU5j3PgwAEef/xxXnrpJXbu3AnAt771La699loOHjzIhg0bVujdGAwGg8FgWEzCBkuBreWfqW8wGAxrmYvqO3B6ehqlFCUlJRmPP/bYY1RUVLBlyxY++9nPMjs7m9r24osvUlxcnBJdANdccw3FxcXs2rUr72tFIhFmZmYy/hkMhnOLue8MhvPPubzvEjYpl14T8DIYDGudi0Z4hcNhvvCFL/CBD3yAoqKi1OO/93u/xw9/+EOefvpp/tt/+2/8+Mc/5j3veU9q+9DQEFVVVVnHq6qqYmhoKO/rfeUrX0nVhBUXF9PY2Liyb8hgMGRh7juD4fxzLu+7DOFlr9hhDQaD4aLkohBesViM3/md38G2bb75zW9mbPvoRz/KHXfcQWdnJ7/zO7/Dv/3bv/HEE0/w+uuvp/bJ1XxYa71sU+IvfvGLTE9Pp/719vau3BsyGAw5MfedwXD+OZf3XcIG58JMw0S8DAbDWmfVN1COxWI88MADdHd38+STT2ZEu3JxxRVX4HK5OHz4MFdccQU1NTUMDw9n7Tc6Okp1dXXe43g8Hjwe0zHVYDifmPvOYDj/nMv7Lm6DfyHilTARL4PBsMZZ1RGvpOg6fPgwTzzxBOXl5Sd9zr59+4jFYtTW1gJw7bXXMj09zSuvvJLa5+WXX2Z6eprrrrvunI3dYDAYDIa1jm0iXgaDwZDigka85ubmOHLkSOrv7u5u3nzzTcrKyqirq+N973sfr7/+Oj//+c9JJBKpmqyysjLcbjdHjx7lscce4x3veAcVFRXs37+fz3zmM1x++eVcf/31AGzatIl77rmHj370oymb+Y997GPcd999xtHQYDAYDIZzhNYaWxtzDYPBYEhyQYXXa6+9xq233pr6+9Of/jQAH/rQh3jooYf4f//v/wFw2WWXZTzvqaee4pZbbsHtdvOb3/yGv//7v2dubo7Gxkbe+c538pd/+Zc4HI7U/o899hif+tSnuOuuuwC4//77c/YOMxgMBoPBsDIkUwtTES+TamgwGNY4F1R43XLLLWidfwlsuW0AjY2NPPPMMyd9nbKyMn7wgx+c9vgMBoPBYDCcGfGk8DIRL4PBYABWeY2XwWAwGAyGixMT8TIYDIZMjPAyGAwGg8Gw4iSWRLwSJuJlMBjWOEZ4GQwGg8FgWHGWCi+TamgwGNY6q76P11okFNGEohCJQ8ADXje4nfmbPRsMhnNHIqEJx2AuIn8XeMDrAofD3JMGw3IkEvJfk2poMBgMghFeq4zpoOa5LhFeSWpLYMc68LnNRM9gOJ9E45q+cXijR6dW6y0Fl7coGss1LrMgYjDkxUS8DAaDIROTariKCEY0zxzIFF0Ag1Owv18TN79aBsN5ZTYEu7t1xoTR1vLYbPjCjctguBhI1nQ5TMTLYDAYACO8VhVzYYjEcm/rGYFINPc2g8Gw8sQTmq6B/IsdXQOauHELMBjyklywUEoixWbt0GAwrHWM8FpFzEfyb7N1Om3DYDCcexL28vfkfNjckwbDcuiF+0Mh4ssIL4PBsNYxwmsVUeTLv83lAIfj/I3FYFjrOB1QFsi/vbQgXbtiMBiySa5LJCNeZqHCYDCsdYzwWkX4PfnF14Y68LnO73gMhrWMw1J01CpUDv8MpaCjRuGwjLmGwZCPZMTLMqmGBoPBABjhtarwuRU3bFBUF6Ufc1iwqR5aqxSWmeQZDOeVgAdu2qjwe9KP+RceC3gv3LgMhouBxUJLKbCN8jIYDGscYye/ygh4Fdd0iMlG3Aa3w/QMMhguFA6HoqoYbtsiffUU4Haa1g4Gw6mgtQgupRSW0ibiZTAY1jxGeK1C3E6F25wZg2HV4HMrfO4LPQqD4eLC1rJYAQuphqbGy2AwrHFMqqHBYDAYDIYVx9YiuMC4GhoMBgMY4WUwGAwGg+EckEw1BLAsI7wMBoPBCC+DwWAwGAwrjr1IeCmMnbzBYDAY4WUwGAwGg2HF0Vpn1niZiJfBYFjjGOFlMBgMBoNhxcmIeBlzDYPBYDCuhquRUFQTjkE0Dn43eJzgdhn7aoPhUiES00RiEIrJ/e11gddY1BsuMbQx1zAYDIYMjPBaZcwENc8f1MxH0o/Vl8HlLaZ3kMFwKRCKaF49phmeTj9W6IPrO6DQZ+5xw6XD4oiXpUyNl8FgMJhUw1VEMKJ55oAmYUN7DWxpUDSWw+AkdPVrEma50GC44GitCcc0kdjp34+xhOatE5miC2A2BM8f1ISi5h43XDosFV7mJ8xgMKx1TMRrFTEXgXVVUOBV9IzKJKy0AK7foDg4oAlHIeC90KM0GNYuwYimd1xzfExc2tqqoaYE/J5Ti1RFYtA3nnvbXBhCUUyjZsMlg17UQNnUeBkMBoMRXqsKbWtiCXjlaHpZcDYMfeOaa9qVWS00GC4gwYjm6f2ZacC7uzUlAbihA3ynIL7iCVjuNg5Fz36cBsNqwUS8DAaDIROTariK8LgUh4eyH7c17OvTqR8wg8FwftFac2IsU3QlmZqH0dlTO47TkTYbyEXAc2bjMxhWI3qpq6ERXgaDYY1jhNcqYjq4/DaTpmEwXBgicegZzb/92Igmljj5rNLrgnXVubeVBsBr0gwNlxD2olRDy6QaGgwGg0k1XE2cLKJlIl4Gw4VjufvvVG9Np0OxqU4iaMdGJCIAUFMMO9YpvKZthOESQptUQ4PBYMjggka8nn32Wd71rndRV1eHUoqf/vSnGdu11jz00EPU1dXh8/m45ZZb2LdvX8Y+kUiET37yk1RUVBAIBLj//vvp6+vL2GdycpIPfvCDFBcXU1xczAc/+EGmpqbO8bs7fcoK8m8rDYDbyGSD4YLgcUJrVf7tbdUKl+PURJPXrdjWpLhnu+KOTvnvznZ1ygYdBsPFwtIGysZO3mAwrHUuqPCan59n+/btPProozm3P/LII/zd3/0djz76KK+++io1NTXceeedzM6mCyoefPBB/v3f/50f/ehHPP/888zNzXHfffeRSCRS+3zgAx/gzTff5PHHH+fxxx/nzTff5IMf/OA5f3+ni8cJ25qyH3dYshruMavhBsMFQSlFQ5miyJe9raIQygtP73hOh6LAqygtUBT6FG6nubcNlx4ZqYaWiXgZDAaD0lqviq9CpRT//u//zrvf/W5Aol11dXU8+OCDfP7znwckulVdXc1//+//nY9//ONMT09TWVnJ97//fd7//vcDMDAwQGNjI//xH//B3XffzYEDB9i8eTMvvfQSO3fuBOCll17i2muvpauriw0bNpzS+GZmZiguLmZ6epqioqKV/wAWiMY1syE4OKgJRqCqCNZVK/wesEyuoWGNcb7uu1MlGJEeXN0jYnazvkZRUWiamxsuLVbqvnv2gI1tw+YGRf+E5ugIvG+nKS03GAxrl1WbvNbd3c3Q0BB33XVX6jGPx8PNN9/Mrl27+PjHP87u3buJxWIZ+9TV1dHZ2cmuXbu4++67efHFFykuLk6JLoBrrrmG4uJidu3alVd4RSIRIpG0hdnMzMw5eJfZuJ2K8kK42i+rg04LrOVs0AyGS4gLdd+dKn6PorUKGsrkb5eJVBkuAc7VfbfUTl5rWVRVZhHRYDCsUVbt0tPQkPiqV1dnWoBVV1entg0NDeF2uyktLV12n6qq7OKMqqqq1D65+MpXvpKqCSsuLqaxsfGs3s/p4nRI+pERXYa1xIW+704Vl1MZ0WW4ZDhX993SGi9IG8oYDAbDWmTVCq8kS1fGTmW1bOk+ufY/2XG++MUvMj09nfrX29t7miM3GC5tbFsTjmmi8ZWbSV0s910kponENKskU9tgOCvO1X2n7Uw7eTB1XgaDYW2zYqmGiUSCPXv20NzcnBWBOhNqamoAiVjV1tamHh8ZGUlFwWpqaohGo0xOTma85sjICNddd11qn+Hh4azjj46OZkXTFuPxePB4TDdTgyEX82FN96hmYFKaAnfUQkWBOPadDav9vgtGNENT0rdLa2ipUtSXauNIaLioOVf3Xa6IlxFeBoNhLXPGEa8HH3yQb3/724CIrptvvpkrrriCxsZGnn766bMeWGtrKzU1Nfz6179OPRaNRnnmmWdSomrHjh24XK6MfQYHB9m7d29qn2uvvZbp6WleeeWV1D4vv/wy09PTqX0MBsOpMxfWPLFXc6BfGnuPz8KLhzRv9EgU6FIlGNW8cFCzu1szOQ9TQXizR/PMAU0wcum+b4PhTNG5hJexlDcYDGuYM454/du//Ru///u/D8DPfvYzuru76erq4nvf+x5//ud/zgsvvHDSY8zNzXHkyJHU393d3bz55puUlZXR1NTEgw8+yMMPP0x7ezvt7e08/PDD+P1+PvCBDwBQXFzMRz7yET7zmc9QXl5OWVkZn/3sZ9m6dSt33HEHAJs2beKee+7hox/9KP/4j/8IwMc+9jHuu+++U3Y0NBgMQjyh2dericazt/VNSOTL4zr/4zofjE6L2FrKXBj6JjTtNbnTmg2GtcpSc43kYwaDwbBWOWPhNTY2lkoH/I//+A9++7d/m46ODj7ykY/w9a9//ZSO8dprr3Hrrbem/v70pz8NwIc+9CG++93v8rnPfY5QKMQnPvEJJicn2blzJ7/61a8oLEw3zfnqV7+K0+nkgQceIBQKcfvtt/Pd734Xh8OR2uexxx7jU5/6VMr98P7778/bO8xgMOQnGheBlY/ecU154aUnPmJxzbGR/DPGnlForrh0RafBcCbYOi24TKqhwWAwnIXwqq6uZv/+/dTW1vL444/zzW9+E4BgMJghepbjlltuWbY4XSnFQw89xEMPPZR3H6/Xyze+8Q2+8Y1v5N2nrKyMH/zgB6c0JoPBYMjFyYJZZj5pMGSitTHXMBgMhsWcsfD6wz/8Qx544AFqa2tRSnHnnXcCUj+1cePGFRvgWiQY0QSjEIlBgRe8LvC4Lr0oguHiw+2ExnI4PpZ7e1PFpXmdupyKdVUwOpN71thaqXBamvQ002Aw5DTXMDVeBoNhDXPGwuuhhx6is7OT3t5efvu3fzvliORwOPjCF76wYgNca0zPa57t0oRj6cdqiuHKNvCdpWOcwXC2OB2KzQ0wNK2JxDK3NVdAYPUaEp41lUVQXgDjc5mPF/nA74HRGUVVkcbhMPepwQCZ5hom4mUwGAxnaSf/vve9L+uxD33oQ2dzyDVNMKJ5pit7Qjs0Dfv7NNtbwGkaKhsuMAVexe2dcGJM0z8BLgd01CpKCy7tyKzPrbi2AwanoGdU7OTrSxUBL7x6VBNPwN3bFYW+Cz1Sg2F1YC9KNTQ1XgaDwXCawuvrX/86H/vYx/B6vSc10PjUpz51VgNbi8yGyRJdSXpGYWMdOL3nd0wGQy4CHsXGOmirAmWBa41EeRQwMKEpL5C/e8d1htPh8TFNZ+Pa+CwMhpORM+JlUg0NBsMa5rSE11e/+lV+7/d+D6/Xy1e/+tW8+ymljPA6A4KR/NtsDQnzg2VYRSilcK8xFz9bw8iMRL1yMRMCrbWxlTcYMK6GBoPBsJTTEl7d3d05/9+wMhQtk6LkcoDz1MwiDQbDOcJhQYk/u84rSVWRMqLLYFhAkx3xWsbI2GAwGC55rDN94jPPPLOS4zAgBfr5xNfGenE3NBgMFw6PS7G1KbewcjmgtuT8jsdgWK1orTPs5E3Ey2AwGM5CeN155500NTXxhS98gT179qzkmNYsPrfiho2KmuL0Yw4LtjSIXbVljDUMhgtOiR+ubVcZzZKL/XDLFoX/EnZ1NBhOh2RkK2Unv/C4qfEyGAxrmTN2NRwYGOBHP/oRP/zhD3nkkUfo7Ozk93//9/nABz5AQ0PDSo5xTRHwKHa2i8lGwgaXUyJdDiO6DIZVgcupqC/TlBUoonFJofKYXnsGQwbJwJaxkzcYDIY0Zxzxqqio4E//9E954YUXOHr0KO9///v53ve+R0tLC7fddttKjnHN4XYqCn2KkoAi4FFGdBkMqwylFH6P3KNFfmVEl8GwhGRkK6uBshFeBoNhDXPGwmsxra2tfOELX+Bv/uZv2Lp1q6n/MhgMBoNhDZMUWMlJhlIKhUk1NBgMa5uzFl4vvPACn/jEJ6itreUDH/gAW7Zs4ec///lKjM1gMBgMBsNFyNIar+T/m4iXwWBYy5xxjdeXvvQlfvjDHzIwMMAdd9zB1772Nd797nfj9/tXcnwGg8FgMBguMuwcwssywstgMKxxzlh4Pf3003z2s5/l/e9/PxUVFSs5JoPBYDAYDBcxJuJlMBgM2Zyx8Nq1a9cp7ffOd76Tf/qnf6K2tvZMX8pgMBgMBsNFxNKIl9YaiwS27SBtLm8wGAxrixUx11iOZ599llAodK5fxmAwGAwGwyohFfFa+NsePYGKhUmEgxdsTAaDwXChOefCy2AwGAwGw9oiq8bLtlFoEpHIBRuTwWAwXGiM8DIYDAaDwbCipOzkk8JL2yhtY0fDF2xMBoPBcKE54xovg8FwYYnENImFnjheN1jK1E1czGitCcckRcuywGuaMhsuYpaaa+h4FIWNHU9cuEEZDAbDBcYIL4PhIiOe0EzNw1snbCbmFG4ntNdAaxX43GayvhitNdhxUA6UtXoD/OGoZmAS9vdrQlEo9MLWJqgsBLcRYIaLEHtJjRfxKBYa23RQNhgMaxgjvAyGiwgdDTM+7+TZgxbJKU00Dvv6YGxWc/V6EykB0LaNDs2SGDiCnh5BBUpwNG5E+QpQDteFHl4Gsbima0BzeCj92GwYdh3SXNGqaK3UWJY5p4aLiyw7+dhCxMv4yRsMhjXMORdeX/rSlygrKzvXL2MwXPLoSIjQ9DRvDFbl3D48DcEIeFeXrrgg6Nlxoq/8AuyFtKbxARInDuC67DasykaU5biwA1xEJE6G6FrMnhOamhJFwHN+x2QwnC1ZdvLxKEpr08fLYDCsac449+af//mf+cUvfpH6+3Of+xwlJSVcd911HD9+PPX4F7/4RUpKSs5qkAaDAez5KeK4mF2mO8PojJnV6HCQ2NtPp0VXeguxPc9CZHW1t5hbxmsglpCIpsFwsbHUXEPHYyglwktr8z1lMBjWJmcsvB5++GF8Ph8AL774Io8++iiPPPIIFRUV/Nmf/dmKDdBgMEjqXKK3C4XNch4abqdJSdOxMDo4k3tjIoYdnju/AzoJrpME3xzmlBouQrLs5BNxlFLYWBCLXrBxGQwGw4XkjFMNe3t7Wb9+PQA//elPed/73sfHPvYxrr/+em655ZaVGp/BYEhiJ3COHqGhpITeyezZugIqi87/sFYdJ1tNz4qEXVh8bnA7c0e2iv2yzWC42NALHhqpdQM7jmUp7ISFjkVQbpM/azAY1h5nHPEqKChgfHwcgF/96lfccccdAHi9XkKh1ZXKc7GhYxHCoQjBYJRYOIxeZRNFw/lHWRaO+nbU4CE6K+Zz1vyIscb5H9uqw+UFtw/cXlRBKbgWfVjKQgWKCUc1oagmsQoKTnxuuL5DsdQ/w+2EnW0ajzZ9jwwXH4tTDcVd1MZSCls5IGauaYPBsDY5Y+F155138kd/9Ef80R/9EYcOHeKd73wnAPv27aOlpWWlxkdLSwtKqax/f/InfwLAhz/84axt11xzTcYxIpEIn/zkJ6moqCAQCHD//ffT19e3YmNcSULhGP0zTp4/4uLJLievnXAxFYR4OHKhh2a4wKiiClSgBOfbv+Cm2mGuawnRVpmgszbGPds0daUKp8lLQ3n9JK56DxOb/gsnGu9hesu7SWy7B3yF2Nf8Nt1Tfp4+oPnNXs3bxzVzYX1Ba06UUpQVwN3bFZe3QFuV5qqmCLc3T+B949+J7v5P7NkJUxdjuKjISDW0JZyrLEk11HGTamgwGNYmZ5zE8g//8A/8xV/8Bb29vfz4xz+mvLwcgN27d/O7v/u7KzbAV199lUQiHfHZu3cvd955J7/927+deuyee+7hO9/5Tupvt9udcYwHH3yQn/3sZ/zoRz+ivLycz3zmM9x3333s3r0bh2MVuZuFYxwccmQ4nPVNKPon4aaNLird9qruRWQQbK3PSTNjyxvAffkdJIa6UYefp9zlobq+A6uyEctr0naSzITgmS43kXj6eyDg8XPjVe/ltaMwtqjE68gwHB/T3LFVUeA9u9c9m/NuWfL66/wTxPtfQ4dm0fPTJKVW9JVf4L723Sh/4dkN0mA4T6SFl0Iv/IYry1qo8TILiQaDYW1yxsKrpKSERx99NOvxv/qrvzqrAS2lsrIy4++/+Zu/oa2tjZtvvjn1mMfjoaamJufzp6en+fa3v833v//9VDrkD37wAxobG3niiSe4++67V3S8Z0M44chpK601vN4NN2208XuN8FqNJGxNMAK949LcuLxQU1+m8HtITcajMU04DrE4uJzgcYInR8+taEwTjsH4HDgsKCuQFEKnQ6G8ARzNW3DUrgMNuDyoVbR4cKEJRTXPd2kiS+ql4jZMzluMzWVHjWIJ2N+nuaKVU4oYhqNy/HgCPC45DbMhEXyFXk2hT87X6Rqd2LEIsa6X0JM5vgTiUezRE1jNW07rmAbDhULrtKMhCbkhLUuhlcNEvAwGw5rljIXX448/TkFBATfccAMgEbBvfetbbN68mX/4h3+gtLR0xQaZJBqN8oMf/IBPf/rTqEUry08//TRVVVWUlJRw88038+Uvf5mqKul1tHv3bmKxGHfddVdq/7q6Ojo7O9m1a1de4RWJRIhE0qtyMzN5XNJWkPFlzNZmwxBNWPjP+SgMp4vWmvFZeK4r3aOmfxL29Wlu2SxpZMGI5rVjmuHp9PMqCmHnevB70tdyOKbZe0LTPZreTym4cp2ivlTjcko6LZ5L80o42/suFIVgjjldRQEMTuZP1eufgM5GcJ5Ew86FNS8e0kwFpTbrynWKV4+KUE4S8MA17YoCrz498ZWIo2fG8262JwbRjZtM1Nuw4pyL3ztbZzoagggvqfEywstgMKxNzvgX/P/7//6/1Jfznj17+MxnPsM73vEOjh07xqc//ekVG+BifvrTnzI1NcWHP/zh1GP33nsvjz32GE8++SR/+7d/y6uvvsptt92W+hEZGhrC7XZnCcHq6mqGhvJ0LQW+8pWvUFxcnPrX2Nh4Tt7TYpYW12dj6ndWI6EovHg4uzFowoaXDmuCEZvXuzNFF8DYLLx8RBOJpZ84NEWG6AJZOX71qM4pKC41zva+i+XxodHAcnrFsljWph/S0bSpoPy9sU7xRk+m6AKYj8Dr3dmPnwylLJQ3kH97QYkRXYZzwrn4vbPtRT28Fgyiknby2qQaGgyGNcoZ/4p3d3ezefNmAH784x9z33338fDDD/PNb36TX/7ylys2wMV8+9vf5t5776Wuri712Pvf/37e+c530tnZybve9S5++ctfcujQoYzmzrnQWmdEzZbyxS9+kenp6dS/3t7eFXsf+SgtUHmlVVnByfv9GC4M4Vj+JrfzEYjGFYNTubePzUJkYYIejmq6BvJHZY6NXFgTiPPB2d53fnfux0dmoKYk//3eUnly2/ZQVCLPi18rX/PjyXmInq7w8vhwtl2eZ6PCUbv+9A5oMJwi5+L3LjPiJTeDUqCVA0yqocFgWKOccaqh2+0mGJSl3yeeeII/+IM/AKCsrOycpOUdP36cJ554gp/85CfL7ldbW0tzczOHDx8GoKamhmg0yuTkZEbUa2RkhOuuuy7vcTweDx7P+TUscDs0W5vg7ROZj7sccFmz1AsZVh8ncySPn6QbQHRhuw2El5mPBCMS/ToHvh2rhrO97zwuaCyH3iUZe/EEOC1orcyOKAY80F6jcJwk5Dy/aJFeKakbW46Tbc+FVV6Lo2UriZ496QcdTlzbbkH58kfDDIaz4Vz83mmtM3p4wUKqIRbapBoaDIY1yhkLrxtuuIFPf/rTXH/99bzyyiv8y7/8CwCHDh2ioaFhxQaY5Dvf+Q5VVVUp2/p8jI+P09vbS21tLQA7duzA5XLx61//mgceeACAwcFB9u7dyyOPPLLi4zwbfB6LhjKbkoCiZ1QTjkJpATSWK/xujVImzWg14nNJSk0uAeZ0SCSlsVzS2SZmM6MmAO6FSKbTgvJCSTfMRU2xwjp5Puqaxu1UbG+GgEdzZEjEj9sJm+rkXiotUDRXwuFBTdyGpgpFVZHU2Wkt6aKWImc0fHHvNK2Xj0ArJQYbsbjU5Z0qyu3Due4yHA0b0XOT4HCiAsUot8+YqBguKhZHvMTVUOpTbWWh4ybV0GAwrE3OWHg9+uijfOITn+Df/u3f+J//839SX18PwC9/+UvuueeeFRsggG3bfOc73+FDH/oQTmd6yHNzczz00EO8973vpba2lp6eHr70pS9RUVHBb/3WbwFQXFzMRz7yET7zmc9QXl5OWVkZn/3sZ9m6dWvK5XA1YWvFyLRmXZVUdEXjYgqwrspMuFcrHhdsaYA9ObJzbtigiMSlxigag7ZqhccFb/RoonGoKpLng4iGzkYYmspWcB4n1JSCjsdk9dhyoZxnfPte0vjcis0NsK5a6kwcFnjdaXdJr0tSd7UWF8N4QjMT1Bwb0cyGxfSksVyE1mIB5nNDoU8cDAGGpzUNZdA3kT2GdVVSE3ZkGLbVx3CpBDhcKMfJz5lyuVEuNwSKVuTzMBguBPZiV0M7AQ4Ly9LYGHMNg8GwdjnjmVtTUxM///nPsx7/6le/elYDysUTTzzBiRMn+K//9b9mPO5wONizZw/f+973mJqaora2lltvvZV/+Zd/obAw3e/mq1/9Kk6nkwceeIBQKMTtt9/Od7/73VXVwwtkovZsl9iSdw1kbosnNFsaOWk6lOH843QoWqugyA/7ejVzESjywRWtimPDmmMj6X0HpzSFXnG9C0ehJJBMNdR4XIpCL9y8SfF6t05FxiqLYGdrDE9omtixt9DBGVRhGc5121H+QpTDdSHe9qrGYamMCFWu7SBtACbmJApZXqioKILRGc2TezU3blSUFqSf43MrbtgghimT89ID7Oo2hdet6R4RMxWnA9ZXQ0OZYng8wkb/JHrPW0TD86iSSpwt21C+QhO9MlzyZNR42QlQFhYsNFA+zQJIg8FguERQegWq9UOhELFY5hdpUdGltVo7MzNDcXEx09PT5+y9jc5ont6f+3Q4LLh7myLgNcJrNROJaax4BEWCqO3kiS5XyjwjSVUxbKhVvH1CM73gkFdeADvWKYp8EmUJRzXRhKwYexwJ1MgxEj17UQUlEI1gTw6CBuuyO4kX1+P1qHPStPlCs9L3XTyhCUWhf0L+21YNY3OKA/2y4AFQWwLraxSHBjXXrFe4nHJOYglNPC7pi047gtIJcDixnC7CMUU0IVHqvnFNLBZnM11Yx17NHICycF11L47S3H0HDYbVwErcd7uP2YzMwI5WRbyvC3u8n/Hqqzk0WcA7wv+XwC3vX+FRGwwGw+rnjCNe8/PzfP7zn+df//VfGR/P7j2TSJzEUcCQRT6HNJDV9MQZFOsbzh86GsY5NUL86Bvo0CyOgjJub9nBwekSjo5LVMphieh6/qBm8ZLH+Bw8tU9z51ZFwAtet8K7sM0OhQl6yhlpvofheQ8FRQma1oVx972Jvf85ZrfcT8gXoKxgeafOtU4soZme10TjigKvojgAcxHYfSxzsWNwCiqLNBvrRBzHbWgoW0gznA1TGhvB6n0DHZpDFZbhWH8lcauEpw6kv07vag9j7X4texDaJr73eayr34G6RHuxGQywpIGynUApR+pv+0ycZwwGg+ES4IzdGj73uc/x5JNP8s1vfhOPx8M//dM/8Vd/9VfU1dXxve99byXHuGYo8Obf5rDAZCetXnQ8Rrz3ALE3fo2eGYNYBD05iOONn7PRN0BZQCb3jeXQPZIpupLEEnB8LNsyfs728uTxUnb3eembVHQNO/nV4QJGq65CF1XhUxFeOCgRHEN+wlHY3w8vHNK8eFgzE4Q9J7JPxOYGxUwInjkgjax7x6VP26tHbUq9CRz7npBGx7EIemKQ2Cs/ozCUPsceFzhCk+Q8yYAOTufsYxSJSa3Z+KxmJpTZ381guNiw9aLOk4kEWBaWkmvati/91hgGg8GQizMWXj/72c/45je/yfve9z6cTic33ngjf/EXf8HDDz/MY489tpJjXDN43eStS1lXBU7L/FCtVnQ0ROLoGzm3WYd3saVKHBmKfIqJ+fzHGZmB+YhmbFYzF9aEozavH1dZ6YoAr5zwEG++ApcDInEImbKJvISiml2HMptY+z0wE8rcz+WQ+ryeJZbzAJPzihNTTlSONMHEgV1srw3RXgM72yQ9cXkyI5PzERnff76teXKf5j/f0rx8RBOMmHvecHGSs8ZrQXglsCCRp/mhwWAwXMKcsfCamJigtbUVkHquiQmx9rrhhht49tlnV2Z0a4yZoBgylCzKQFJAcwWUBBTRuEkjW21orQlFNPb8TN4IB9EwfiURjmhc413GC6OsAOIJRTgGw9MwF1GMzuQ+71rDVMxL1PKxtUlhsnvzE4pki6yEnW0JX10MA5PLNLEedxPdcCuxy+8nsekWVMFCb8BoiIDfRTQOz3Zpwq7SvA3XVKAE5UqvsERimleOaMZmM/cbnobd3Zpo3Igvw8VHhvDSyYjXwjblSDVVNhgMhrXEGQuvdevW0dPTA8DmzZv513/9V0AiYSUlJSsxtjVHPAGvHNU0Viiu36C4tl1x3QaFw4JXj2rM9Gt1EY5pjg7Dk/s04YQD3D6s6hasqmZwujP2VZaF1yX25htqc0/IOxsVBR4lqXCHNAf6c6ckLiau3Lw96MFpQWCZVNW1znSO+skTY5rWqszHLGv5htdxG8YiPh4/Vs6zE62MrLsHu/VKVGkNvVNOjo/JfgfHvdjrr8k+gOXA1XkjyuNLPRSJkSW6kgxNkTPaaTCsdhY3e9eJzIiXjcM4GxoMhjXJGZtr/OEf/iFvvfUWN998M1/84hd55zvfyTe+8Q3i8Th/93d/t5JjXDOUBGSSlavupMi3fMNWw/klntAcGtAcHFxonlxQwdSW/8LxaS8Wmpb6MP75fhyHX0D5i7CdHjbVK8ZmNX4PtFZB9yKb+foysLVmd3f6sVAUpoOSfjqfp99owGcxfByCUU1dqYmI5iPgzn5seBpaqxTVxekUxPFZ6KhVeaNe1cXiPgpihvPScS9XNGygpqKRru705398wom3qo11l1fi7N+DCs9ilVbjaNyE8hVkHDN6kkhlzEQyDRchtr2kj5flTCXYJkzEy2AwrFHOWHj92Z/9Wer/b731Vrq6unjttddoa2tj+/btKzK4tYZta9qq4eiwpBg6HLL6rhRsaVAnjX4Yzh/hGBwakv+/cp1i93GLsdlkFEPRM+6nsXQdWzc60b4iXuj2Mr9Qr6OUpqoI6ksV00E5v9XFEjlbytFhzZYGxStHs7c1lot40Dq/MDMIBV4xvVgaPXrliGZnu2JrE0zOgdsFxT5Z6Fiamuh0QEul4oWDmediz6Cbqi3urGMfHHFxdLycptIbqW+MU13mRlnZqyfukyyomAUXw8VIhrmGnUA53RkRL0zEy2AwrEHOWHgtpampiaamppU63JpkKih9nG7bAtG4/PN5wGVp9vRpinwmorFaiMRE8BT7xdRibFZRXgDlgQTBqMXAlKJ30kFLVQtHh3WGMOodh/oyxZFhzVxYjhPwqJztAmZCMDCluWWzYm+vNO71umBdtcLtkBogkHE4zjhx+NLH71HcvAleOKgp8ml8TpuZsIXLKefN51aUBmTfE6OarU2K4WlN77gYstWWiuh6+4TGXqKBYwmIxBUBj84SwPEEHBtzUF3mROVpfu5xQVWRGKsspqVSXjMYgUhc43eLAc+l2K/NcOlhL7GTZ5GdfEKZVEODwbA2OSvh9corr/D0008zMjKCbWfOGk264elT7JO0o5eOpJu5gjR0XVeljJ38eSASk8nziTFNwoamChHDHlfmZDcpcurLFJNzNvdtDuIY74GJAbS3gB0bNnFoKsDhYRfbmxRTQQgu2L1bCiJRiZRF4xKtWs5wo28cNtXB1W3S7DcSE9v5qUXuiNuaVNYYDZkUuePcvX6ORF8XTM+gSmuhqoXJYAHRePocHBoSgVtTIpFmh4KAV/Ncl87bS8+yYFOd4rXu7MikxwVlgfzj8rgUV7VJP7GhhZTHrU3SRPuZ/enaTpcDru1QVBRqHHlEnMGwWrA1OBe+J7WdQDkya7xMqqHBYFiLnLHwevjhh/mLv/gLNmzYQHV1dUbjVtPE9cxwu6THUHjJ79HgFPjcmpoiWGpDbVg5YnFN94hmT6/8XVYAdQnoHdcopDaryK/wuWUyHfBImtiVNTMkXv05djzdSEv3dbFhy030FLbg8zi5rVOiZLYGj1MiFw5LjlXsh3BUU+iF2RwmEMnX87oUxQl4uV+n0uDcTri8JdMJ05CNTiSwR3uJvf1U+sGxPuh+E//2d/L0sVKKfLBjnSKxoHSGpmBoSv7YuV7hsHILr9KA7GtrTWej4uCATtVllQbg6vUKv2f5+9bvUexcD+H4gltlEPacyNwnloDnuqTJ9sCkzXQQKosUNcVijW++dw2ricXmGqTMNeRPGwfaNsWLBoNh7XHGwuvv//7v+d//+3/z4Q9/eAWHs7YJRsgSXUl6RmFjncK5YsmhBhA7+GBExO3YrKbACzdsUJwY0zSWK6IJ0Cj6JzUKMcGoLASXU/YjHiax/zmIZ3cvTux/npbrqnE5inA5REAtft3FeN2KazvgqX06w0zB6YDrOhRel0ysSwJw8+Z0qqPbKcc1k+7l0ZEgsb052lzEY7gOPcemprt5vc/D/j7Npjp4+UjmbgcHNDtapdZusfjyuMSN8pWjmkgMqos113ZIlEwjTZvnQtKD72Tiy+1SuF0iwg/05Wm+rCXaOT4rToi94xqXA27doig+ifjWWpvrxHDesO3FdvJ2RgPlhHJI+qHBYDCsMc54Gm9ZFtdff/1KjmXNs5xBgq3Jm+ZkOHOmgvD0fp1hIW4pzW1bFMEoHB6UtLMkw9OaikLY3qzYdUhzd3uUxHSObrsA2kbPTjDnKMTtArdTEYxoxudkwux1aVqrlETOnJLSeOc2xfgsTM5riv2KyiLwLxFWXpdaNjXRsNBfLSoLGVpDcWgq70RPz45T7Y8AHo6PwYY6hcelM8wypoJwfFRzR6dibBZmQ5rSAoWl4PXu9L5uJ0zOZzuTBjxw8yYIeE8ufOyTmKUsTU2NJeDlI5qbN2WnxEbjsrDQPaIJxaChDCoKOakINBjOlmQfL41eUGFWKl/DtlyYxoMGg2Etclauhv/wD//A1772tRUcztqmyJd/m9OBqfFaYUJR6Ze1tG+TrcUUYSZEhuhKIhNvqfOylzotLEEn4gSjYsDhd9s815WZTnh0WNPZCG3VIr4CHpmkN1WYifGZkrAlIvTiYZ2q3bqrbvlJnsuSVQ29MEe8bYukDPaOy+SxuQLaaxQBr6LID6CYD2umg1JfZynon9Q0lCmeP5h9TcxHYG+fZkcrOB3Ln1uHJemnua49gGKfRGAXMx2UKKhnsSBbSJ19e1HKYv+EPi0RaDCcKSlzjWR0X1koBRZaGiibiJfBYFiDnLHw+uxnP8s73/lO2tra2Lx5My5X5hL8T37yk7Me3FrD7yFvnc+GWvCZKMeKEkuIiUEsLulbY7OSthfwgGVp+ibyP7d7VFNTAnHlwukvQgdncu6niip4vktj29BUCdtbFM93ZU6a9/ZCXalESwxnTzAitVBJTRyOgSoozduAXHkLSDg8qRYO4RhMTmk21sGmehEnStbticY1bqdiLqx56XA6GqoUtFbKAkk+esehs3H5fUCiVlsb4dmu7BE7HdLvb19f9vOWrgGEomSIriTzEdjfr7m8FZzGpMNwjkjZyScFlhKnDUtpbMtlarwMBsOa5Iynep/85Cd56qmnuPXWWykvLze1AyuAz624cSO8ekwzujCPtxR01Ip9uGUmSWeN1ppYXDMVVLx1QpwBPS5YVwVXr7OxgpMwNULcsQGt8/uzJycVXWM+OjdcD288Dkun9g1bmE34Uimix0el1qepAk6MZe7aNy6phYaz58R4tuX7vO3D27QNdeLtrP0THdczHfeD0qyvlqjQsRE4PAi3bpE0vaMj0jS7sgiuaIXnuzKt47WGYyPgdmpqS6RmcClac8q9+EoL4Ko2xZs96Zq/Qp9E1/b25nBOdGYKdx0LMzDhIp8Zz4kx2NIATs+pjcdgOF1S5hpJx+OF3y+lIIET7Oy6WIPBYLjUOWPh9b3vfY8f//jHvPOd71zJ8ax5PC64shWiCenr5HLIZM5rrMLPikhcMx+GgUlNoTezIXF5AZQXKo6NWoRj5VQVllGJTUOZpHDloqFUiaV7EOqKKim76n509xswM4LyBLCbtqNLani+KzNM2T0CO9vFvGMxMbP4uyLYtp1hs59kJuZiuqiTyi2VOHvfRIfnobCCRPMV7J8spt4rCxzlBYrZMFzfISmLLx2Wc5xkal5SAPPVYB0Zhh2tisGpbHFUGjj1Zshup6KpQlNVpFKGO7YWl8Vc1+RlLSpl3qIjQeLH9xNzbgVyh8ltnbVMYDCsKMkaL3SuiJcTEqH8TzYYDIZLlDMWXmVlZbS1ta3kWNY8iYRmJiir9YmFOiNNsu7EpsBnOuSeCdG45uiQZl8fXNGq2LvgGKeQ2qrSQGb6X8+owud2cPMmRfdoZk81kHRQn4fUhPz5Iw7u6ixFddyMW8WwsTg+7eHAAXLWj+WKetSXGWF9NkRjmmAUJuc0pX7FwGTm9qNDmpZKL88ONrG+vhqfy2Yq7OTocRebGxROS4T5wQE5OW4n3LhREYlpWqugtkRJKwAHTOYR4yDne7G4cjsX7mMt4uh0eq1ZSqGU5q3jkgYLYuqyvVlqA4MRqQXb2iTNn5NZB4nRPhK9B6jdtoGukdzCq6IQXObrxHAOSdV4JUP+KeG10MfLpBoaDIY1yBkLr4ceeoi//Mu/5Dvf+Q5+v2kitBKEY7JEuLdXMzojE0BLwbpqaK1UqfoSw+kRikpNTMAjE9VgRMwSGssVbqe4GuZ+jubGjRKd6h0XodZQLpPw0VkxQ2mqUJT4bFyRKYZCfpwePw4H7MmRDgayAhzwSD1fUtBVFIqYA0lns7VM3k367qkRiWkO9GsODwEobtiY3XNrfE6aIF+5TtE14GEmBAUeuKZdMTylebMn85jRuDQ0vrZDcXRY8+JhjV44LzvW5T8vDkvMPK7fIIYb8xGpzSzwynk/HbSWOsOk6AJ467im2C8N1WtK5LUWizkdCZHo2QPxKL7QCFWFzYzMZiosS4kIdJsouuEcopdGvBZSDS2lsZXT1HgZDIY1yRkLr69//escPXqU6upqWlpassw1Xn/99bMe3FojoRWvHNEZ5hq2hiNDUhuUdL4znB4Dk5qmcrEJjyfg1s0wMa/Y3a3ZWKcy6oEclvyLxsUMoaNW+nYVeRXzUUn1OtCvua1T4XbAkWHNoaiiPFDM5nrFkRE5ZoEX5nKYpDSWSwrbZc0i6MoKFhwMlRz70KAmbosorCvVBIzt90mZDrEguoT9fZqd6xVvHU/XYbkcch5DEanB2takiCfEBv7gYO7jJiOaxxfV43ldIpK9rtw999qqwOWQ6OriOi+fWyJoJ+u1tZhIDI4MZQv46SC8fUKMPa5uW3J9aBsdkzftOPgcV27z01dYwpFxD9E4VBdqtjRZFHhPfRwGw5mQNteQFRClJBRsqWQfr/iFG5zBYDBcIM5YeL373e9ewWEYQCIguRwNQWpHmo3F+BlR4geXQ/HUfomCXN8hk/ICb7q2qjxgs60mhDcxB/Eotq+Y3hkvWnuI24pwXGrD9s+Jw+TRIZ0xIR+cthialvqtuA071ytePaqZWVTGUFsK9aWKaFyszu/olIl4JC6RjMWGG+OzmoMDIhKN7Xd+4gnNoYG0OLEUVBaJ0NrZvtDFWNt4IhN47CDOiia0hok5zZEhaKw4+WtsblDs79OohUjRq0c1V7Up3ujRGeK6qRzayiJYwSDba/2MznpSqaahKDxzQHNH56n30NIsX/sXS+So03K6scpqsYeOgZ3A8eZ/0FJSRX3tFnC6cXncePxVp/T6BsOZorVEiC0FOmmuoZLmGsZO3mAwrF3OWHj95V/+5Snt98Mf/pD777+fQCBwpi+1ZkhO4iwFNSXiVDYTkjSpeELqvgzZROPyI+92ZqbnBSPSRDehZZIMktY3spDGOb9QI1NVaHNVxSjW209APO201VbXQbx8B88c8bKjVZFIaG7YoHA44Kl9OZzlXLLKa2s5l1e3iUFKKCo24KOzmpePyKQdpJ5oxzrFfDjb5RDkeYcGNZsaNCARNuNsmYmtJToJMq/buV7RM6pTtVoART7FtY0eHAE3SimUkvPRVq1xO8We3WnJvRZdtAjvdoLLCVVFMFQg6aG942K2sbtbs6FW+q45LBuviuGaGUC9+jzEY1jFldy16TZ+ddBPfGHeGYnJworLqXGdpJcXyGvXlUD3ov7chT6oLZH3WlkIjiXXg3K6cLZdTnTkeGpiq6dGcE6NgMePa+e7zuRjNhhOi1TrrlzmGkACB9o0UDYYDGuQc9456OMf/zg7d+5k3bp15/qlLnoKvNBSKUYL/ROaUAyqiqWX0J4TGqcphs8gHNWMz4k4SdjQUAZNFSJSwjFJBXNacGxRupbTISJ2U7042GkN25oVeiII1pIPeOAQjvImbtjQxNisRBgqnXIMj1MiVUm8LrH/PjasqSkVkTQblshKdbHixcMyRoVEY7SG0VkZ41AOB7wkPWNQWSR1f43lcn2YCFgal0N6oI3PSd3ewKTOsnKfCcHzxwu4dRMke5Q7HSK83S65bsJRqZtK2PDWCb1wjSgiUc3eBVOWiTm55m7cuGC0sWDhPj4DByfdeB1NtG3/LbzBYWxXADthc8MGzd4+larTmpqH3jEx7CjygWuZ1GGnpdhQB70TsrBwRatES/sW7PJ9LkUworMiaMpfiHvnu4gdeAk9NQRKYVW34Gy/EstXsHIfvsGQB3ux8ErZyS9yNTQRL4PBsEY558JLn2rjGgMBj6bYp3jhYPozG5qSmhEp1hdRYRAjktd7NP2LmhyXF0D/hGJ/v05FLkr80NmoCEaldm4mCFsbFW+fkFotQVHsb+Xa7RW43vo5RCX0qMsamHRWsatLp1ZwDw1KiuLV6xW7DqUNHDbVK2ZDYku/r1eL6HNIU12UuCceGoTWKuiflIN5XSIUvG7FZc3w5vHse0VriNsi4vb3w7ERza1boMCIL0AinI3lcl7qSkXg5qLIJy0aiGq8LpgLaSIxOYcphjUlfriuQxFacEjUWq6d/X2azkbFvl5pPpykwAuXt1jMhDRDEYue8QBb6tcRDsHR4xIFba9R1JVKXZbfI0Yv3aNi9NFUobOiVosp8MIdnYq5MBzol4WGJJPzmiPDcPOmzPRFZTlQReW4Lr8D4lGZ/Lq8KKfpwG44PySFl7VYeC2yk0/ggISp8TIYDGsPE0NZRcRtxds53PBiCdhzItOlba0zGyJDdAU8UFqgePO4pI91NiqualPUlSn29Gq2NcnEtLZUJrDD05nHmw7Crt5CEuuvTT0Wb72KF7s9Wfbvc2Gx825eqA9SQLFfE03I5DppuhBPiOnDsWGJVm1pUBT7Fd0jsr2lUnFkCF7v1kwGNR212e+zvhRGptMDCMfg8KAmsbRD8BrG5YSbNiksK9uqP2lq4ffAcwc1T+0Twe33qJzOk1NBGJjQjM+KqEnawTssOY/9S2zq58Lw2jHNloa08NnXD7Wl8nckBnt7NZG4NGeOxtPu2m/0aMIn6SGrlKLQJxG2xaJr8esfH9M5F7gstwfLX4jyFRrRZTivLE411FnCy9jJGwyGtYsRXquI6WDuHk8gky5tol0pekblgyr0SgTr6jZxLNzeBBtqFb3jmte7NYOTUouD0hT5JI2zbyL3MWdCEAnUyGzBW8BU1EM+fTM4CdUlcj4cDqm1OTSYe+eBSZlAD03rVK1Zc4WsCidd946PQlWRyjjDbic0Vyp6xzOP1zsO0RyOemuVyMJn4bBSjtUpdrQqXjumOTosNXPzEYk47TqkuaI19/3UPQp1pQqnJamM0Tg0lCmOjaT3sZSYaVy5TrG5QeFzadyL+ndNzJPhYHhkCFqrJGU0ScLO7Yy4lHhCc2xkmXTU0fRnYDCsBjJSDXUCFmorYSHVEMsIL4PBsCY556mGhlPHZGWenFBULMAbyxVtVWIlfmhQs79f0sk21inGZjXTC1bgk/MSWehsVLRUak7maRDWbvwOF8rhJJLIv7MG/G5JJQzFFlICl5lHBCPSi62mGEoDYvDx1pLUwmBUInIzITFQqCkRU5Cl4k8pTMbpIuYjkq7XPaxpqYJjw/J4dbF8zqEcUaXZcNpcZXpJQ+SEDV43XNuh2NeX/vCT50HSC6UdwFvHxe2wsRyu6ZB2EOEY2LbOEIEJW64TvzvTwCN5HhMJeV4kLgLS4wSve1F/LvPdYLiISAW5QATWovpZRdJcw6QaGgyGtceqj3g99NBDC05k6X81NTWp7VprHnroIerq6vD5fNxyyy3s27cv4xiRSIRPfvKTVFRUEAgEuP/+++nr6zvfb+WklC1T917olcnYWiUU1UzMaSbmZMI8E9L0TmheOyaW7QlbRNaLhzU+t6KqWMTL9R2K7c1qwSlS4XKmXI1z4nUrSMTQ8ShlRfk/cL9HXi/ghfqy5Y8JMpn2u+HEmOaFQ5pDOXpHWQp2tMKtmxXNFfBcl87ZC6ylcm1fC0txOqQeKxwTw5TmygXXvyLF4GT+5w1OaiqLsh8vK5BVeY9T+n3dsllR4NV4Fz7zy1tEYB0fkzTgaByODsNrR9NRtLIClSXoHAoayhXXb5A2Ak6H1PlFYpqDg5rH39L8Zq/mV29rnt6vmQ7qhfenWFed/wJrrpBaMoNhtZBV46XSU410xMvkzhsMhrXHORdezc3NWc2VT5ctW7YwODiY+rdnz57UtkceeYS/+7u/49FHH+XVV1+lpqaGO++8k9nZ2dQ+Dz74IP/+7//Oj370I55//nnm5ua47777SKwyO1uvS5okL0UhjmaLV8DXEtNBzTP7ZVK665DmpcOaWAI8eRzhDvRrNtUpqhbcBF87ptndrfn12xpbSzPlXJQGwOFQWFf/F/QV78JyOqkqzr3vpnpF75imtkTxZo9M4isKc++bdEAcnZX6s1zRC6Vk8pyw5Tz73Ir60uz9Ah5YVy1pO6GoJhjRRGJrOxzic8H4vDTIfrNHIk3XtStqSrKNKhfjyFETppSkJ+7rgyf2igB6er/m7eNw/UZFfRkMTukMR8skwahEz9pr5L+LI5WlAUkX3tsrLQU6GxXXtCt8Lklb3deXuf9sGJ7er5mPyIPlBVCe4/oKeKRWUJ1M+Z8n4gnNXFgzMauZmteEopkfcCSmF9o85K5LM1waLE411Hqp8IKESTU0GAxrlBVfNx8cHOTLX/4yjz76KAB79+4962M6nc6MKFcSrTVf+9rX+PM//3Pe8573APDP//zPVFdX83/+z//h4x//ONPT03z729/m+9//PnfccQcAP/jBD2hsbOSJJ57g7rvvPuvxrRQJW7GuStKfjg7LCn5pQGqWHJZYXDtPof/PpcR8RCa+i9OzbA37+2Bbk3w+k/OZz4kl5Md9b68YYFQVy2c2NK2ZDSlqS+Xa6R1PN6CtKpKJ+0wIIs4y9vbKBP6KVsXxMWm2G09IOuOmeoVGs7FeImkKaXC9c71id7cmGEmPxekQl7zd3ZIiefV6xctHMt8PSGSleyRtAuJ1K65oFRfEw0NirNJULmO3lKRXHhokdY1sb15oFL2MPfmliselaKkQY5Nr2hVDU5ojw5qOWkVjuUpFjpayrkoxMa9xWBIxbamEjlro6s90ywQYnoF4j2Z7szRQzsfQtKazAZ49kN7H5xazl1cWnhdPSMPsmzcpInHY25f7eNE4TMyJuPK5Fde2w8g0HBmW9NOWCqlZPNWGzOeacExzeEgafyc1VcAD13WIY+t0SBqXT8zJIkNHDTRXynszXFpk9PGy7YyUAEfS1dAIL4PBsAY5I+G1f/9+nnrqKVwuFw888AAlJSWMjY3x5S9/mf/1v/4Xra2tKzrIw4cPU1dXh8fjYefOnTz88MOsW7eO7u5uhoaGuOuuu1L7ejwebr75Znbt2sXHP/5xdu/eTSwWy9inrq6Ozs5Odu3alVd4RSIRIpH0DHpmZmZF31MuonF45aimrTzKTc0RlB0nrtwcGPXhcFp0uPWaE16Tc2SJlCSHhzSb6hWT3dkTV2XBDRsUR4d1aqJcXwZ+tyYcUzidIohsLVGRiVmNbYNTaSxLUVEgjXVtDc3l0FIhUSbbFgv4oWkYndFsqhODhZeOyOtsa1JoJBWyxK8oL1ywT7Yl6vXmcc3VbYqJeUmP87ll8jw+Kzb1bme6ZYDXrah1Q2WRjMPtVERiEr1bLAwm5yU6csMGEWYXM2dy3zkdihK/zdZG6cNVUyILGMeGNVUlKqc4rymWBY7ecTl/xX45r8GIGLPkIukq6HTk3CzbLLmermhVhGOS9uqwYPcxnWGAMReWBQKnJYK5uliiXOOzmcebnNM0lsv14HNLGqUsHGQ3DL+QaC3XZFd/5uPzEXF97GxUPNeV/lwjMTEFKfcEcXsicsW7PCiPf9W8p7XESv/eZaQa6gRqUcTLYWni2gJto7U259tgMKwpTlt4/fznP+e9730vsZjMIh555BG+9a1v8cADD9DZ2cn//b//l/vuu2/FBrhz506+973v0dHRwfDwMH/913/Nddddx759+xgaGgKgujozP6+6uprjx48DMDQ0hNvtprS0NGuf5PNz8ZWvfIW/+qu/WrH3cSpEYrCzYR7v0efREwNowGE52NK4lbHAJhIJ30mPcakxMZc/uhCK5q51KvBKPc2ehX5eWktkq3ccRmbgug5Na4WiZ0xqqAp9UFsikZKaEqmtuma9iLbBhebGDkvs3lsqFXv70iu6BwagvUZz2xYxWzg+pqkqhvXVCq8brAUnjJs3aV7vthmaVjx/UFNdDOurIZFYOJZSzIQ0e3uhrVoT8KSjV4vFdjhGVjQmyRs9mpLAxR1BOJP7TmtNNCGOgVMLdVWFXolAjs7CxnpFLA79E2KE0VIpYqirX1NaoJiPSO3d4BRc056Ogvrc8i8YSbsPzoWhqUIxOZ/7umwsV7x0WAOa6zsULxzKbe6xMHJiCblOQlGoLIRNdWJzn6wPKwlkn0v3KoxqhmOwP0/krrlCUkAXU11os6NyHOf+Z4iFFtSmx4+r80as0mqUwxStnU9W+vcuZa6RjHhZmREvjZVON3SYglWDwbB2OO0ary9/+cv88R//MTMzM/yP//E/OHbsGH/8x3/Mj3/8Y5566qkVFV0A9957L+9973vZunUrd9xxB7/4xS8ASSlMsnTF7FRW0U62zxe/+EWmp6dT/3p7e8/iXZwaARXEu/9X6ImB9IN2AnX8TcpnD6FYe8XIuSaeSbwuiRosxmnBNevl8fIC6YN1/QZF+0KmaiQm6VrBmGY+IiYZsyERWx6XIhJTXNkK+/pkIp4kYcOBfumZdG175mseHoKn9muaKuG6dkkN9XvUgugCHYvgDQ5xpe8wd6+f5o4tNhvrZMXf5ZIUtP19mqEpODYCv94jaZDxRPZENlcvpyTzkezP42LjTO67YASe2pcWXSCpfbu7Nfv6NC8ekt5dHpekirqdcr57xmAuLCI4ea4dluxzbYdiY52islCOtXO9wu+WnmFel6SmLqWuVNIIQ1H5NxtOi7hc+04HFb/eo+kekUbpXQPw0hHN1kaFzy2RtfJlDHdWE/Yy1vhet3wWSZSCy2vncLz5H+jQohBfJEhs96/QwXOfXWDIZKV/75K96hyKhZWlzIgXQFy5ZOXJYDAY1hCnvdR04MAB/vmf/5mCggI+9alP8bnPfY6vfe1r3HTTTedifFkEAgG2bt3K4cOHefe73w1IVKu2Nt19dmRkJBUFq6mpIRqNMjk5mRH1GhkZ4brrrsv7Oh6PB4/Hc27eRL7XTMyRmJ/Kuc3qfRtXfRuQx8HhEiQSTVDm1zgdVk6r9g11ikKvZkMdzIdJ9ek6NCiRpzSajXVw2xY4OCh9tQIeiUq9fESMOvweef7LRzR3bJVmx/GFhdpwDA4OiFA7NAB3blPcullSHSfnJSVxc72iwJtdg6ftBInhHuL7nkcBbgCl8FU0s33DjbzS48yZSvl6t6aqWFGwJK3NvUyaG2T3sbrYOJP7bnAqU3Cur5ZI1foa+TDcTun71jNK6u+kjfxsCMYWzf2n5jWXtShePKQXHVNSQq9uU0TjIu5bqxQtlTA0JVG05kpxMVzcIsDtlF5fhwZF0HXUiuti3JZr7Yk92bIsnpCar421ivIiuS4vBixLBGku8ZXsfpB8t7XFNs6hLtC5FpI08WNv4dpyo2n6fB5Z6d+75JqRZbFgJ58Z8QJI4AI7DlwkF7nBYDCsAKcd8ZqZmaGkpAQQ0wufz0dHR8dKjysvkUiEAwcOUFtbS2trKzU1Nfz6179ObY9GozzzzDMpUbVjxw5cLlfGPoODg+zdu3dZ4XVBmJ/Ovy0eQ9lrp+9JJGYTjcvK6a2bZSKdRCHOcbUl8Hq3RDxQ0tNrbBaOj2Ufr2sAglFFWUDRVCGRo7dPaC5vVbRWipPd692ay5oVhwfhhYPinrjrkObggObyFkWhD+I2xOLiYNdQprhxo5hglARUSnTZi+3pIkHiXS9nDkZrGO0hEZzLmPRn7IIYKyylJJBfXNWUrD2bea01IzPpz7u1Egp9iqf3S83dq0cl4lVekI569k9IlAtEHDkXfQv63WKesTRyGIrK9RLwSJ3eTEjq9iqL5FztOaGpKpKIGEiq43xEjD8ub1Zc1yENvhMLYn42RN7m3HNhqCnWlAZWj1vhyfC6YHND7rGOzWrqytJ/l3jiWLOjeY+lZ8YhYTpCX8wkI15S45XpapgUXnHlQhuDDYPBsMY4Y3ONZH2U1pqDBw8yP59Zvb5t27azHx3w2c9+lne96100NTUxMjLCX//1XzMzM8OHPvQhlFI8+OCDPPzww7S3t9Pe3s7DDz+M3+/nAx/4AADFxcV85CMf4TOf+Qzl5eWUlZXx2c9+NpW6uJpQvkD+jZYDZZ0k3HGJMB/WHBmG3nGZeDaUSbpgLAEsmAo4dBxfbJabiodI4CRRWMNUws+h4fxrCb3jGqclNTrdI9L/y2FJ6tPzBzWVhRCMao6NLBlPRExPdrSKiUYwKpGxJNuaobncJppQ9IxoZsNQWaSpK1X44rG8k8iTuWkncgQEfC64pl0iMouf7nNLf6m15mqolKLIp+lHUvNqSxW7DmV+sLYW0XTTJpWq2UsyHYQtDUnba3A6yVuTNTkvK/mb6hXHRsTqvdgHbTWKgQk579d1SK3ZZS2K8VlpbbCxTkxiinyKV4/JNbipPvs8uRxwVWOIYjWHe2SMsKcAq7AM2+3He7JQ5wVGKUV9mdSzHRxIi8qk3b3TAZPz4vg5H3eifUUwNZL7WL5CYjiZm5P9xdWRNdtO42IkJbwssG2bxR3fHQtf0XHlMs6GBoNhzXFGwuv222/P6MGSrOtSSqVqp1aqR1ZfXx+/+7u/y9jYGJWVlVxzzTW89NJLNDc3A/C5z32OUCjEJz7xCSYnJ9m5cye/+tWvKCxMp+R99atfxel08sADDxAKhbj99tv57ne/i8OxyiYz/mJw+yAaytrkqGsn4fCyykZ8RoRjmvmw9ENyWuJC53ZqbC0ug88eyDQkODQojnPXtCtmQxodDVMy8CrxoSMAOAAHirKr3kM0nqP4ZoFIDHwBsWKvLIKZkPTfCsdk0t1cqTJSxRYTjYsrYWsVWZP3t49DqV8m/MlIycCk1InduqkYrzcA4fmsYzpDExT6SpjNPt1A7voeh0NRXay5e7uif0LSH6uLFWUFrBpb8fNNU4Wiq19TX8aSFNNMDg1qrmqDiTlFOKq5o1MRs6XmZEer4o0enTOldTGJhLj0JRmJwciMNE6eDmosP1zVJtdWiR9u3wK2VoSiIu5B0gkDS7KrHBbc0jaP98CvYW4yVc1pO13Y2+8hVFCOz7u6736vS7GxTmz5ozGZdHtcYvYSi2tu2qiYmIOxWQvV2IkePJLzONa6y3jmsDPDWKfYD9d3QMC7Nq/xi42k8JISLzujod7iiJcRXgaDYa2h9Gl2sUy6BZ6MpDC6VJiZmaG4uJjp6WmKivJP7s+GWHAeKzhJbN/zGRN1q6IBR+t24oFyPJ6Lu+4hFJX0r+FFWZV+D1zWLGkpozNSh5WLrY0Kr1tTHzmCPXCYWMN2Ek4fDh3HObAXHG72Bq6nO08W08Y6SUWMxGSyvq9Ps7EWpkKS1rejVRouL0UpSWtsrhDHxCf3LZpYKEnvqyiUiMXS1y72w/Wl3Tj2P525weHEatjIdO1VPHMg24RhXRVsbVKr0sHufHIq910ioRmbSWBjsa8v2zo+SZFPbN79HohEpT6rvFBR6BODi6piiczkqr0CEUdXr5do41I8LrhmvZhi7O/T9E2ImK8phc4GsajvWuSZs65aJqVHh+XvDVUxOqaeg9Ec369ON9Er3o23IIDbdc573q84sbjU1715XFI1i3xQ4Y/Ronqh6/n05FtZODfspMexjjf63FnHqSiUyPdavyfOB2f7e3doULPnhObGjYrYgV1gOXHUtQEQsxUvDZSyY/4pWq7oxCqtPsnRDAaD4dLhtCNel5qgWlUEp4nvfxHH5huIessRLygbx2QPsdd/hfPa35IZ3kWKNC1Oiy6HJelxWkP3iKahXDEwlX8dYHBKs6U2Tkw7Gai9jf2DHiIxqdFZX3EjbaXztLs1J8ZVVpqe2wkVhYquAU1DubjZNZYm2FgeQs9PkSjSuDyltFd6OTyavi1qSySVrH9cc3hIhNe1HYruYbEiL/bBfFRqXLwuGJ+TFMYk00GIr2vG4fJATPrk2K1XEipbR8+MH98s3LpFxjU+J8fYWKeoKl6dtuGrEgVOp8VUMHdD7SQlflBKk7ClIXldmZhlTAel/5nToRmfFUOME+PZz99YK7bzuYjEwOGAZ5ZEa0em4cWQ5sp1ioODOpVeemxYhPUVrdJvrLkoAodP5B54PIoVniHsLcB9ire/bWsiC60UXE5NPCHXkssJzhV2YNFaE4qlXcN97kyn2WBURBdI2u58BAanXIwVN7NjZzXu2CygUd4CQnh5Y0/uNzk2K+Yd7jVWx3gxYtvplEK0jVoU8XKaGi+DwbCGOe2fsEceeYRPfvKT+HzSU+rZZ59l586dKUek2dlZPv/5z/PNb35zZUe6BrCD88Q33ULQXUYoYhGOSZG+p6QDb2MUnbi4zTXCMTi8KJq1o1V6ZY3Pie17oVezXH9oS4Hf5+TEXD17BtKTM5cTKstc7B0rZj4C17aLkEkaV1QXQ0et9BJSQEeNYmomQmOih8SuF2ViAMSVYtP6q/DUtLN3yE1pQPoyvdCVrqcam5XJ9+2dkpa4d5HrssclzXj3nMgUX3YsivuKu7CjIWLRBEfjjXQdSaeNHRyUHmHbm6Sxs9dlBNfpMBeGSEwxG9TUlym6R3VW/ZxCUkmfPaCpLdF01Iqj5fxCz1iHBRtqxebdshQ+t9T6xRIihjfVKyoKYV+eaBgAOl0f5nOLM6bTIY8lbLkuXzumUy6We05I0+xNdQq/K0Eir/k8EA2leiOdjGBEc2xEc2xYzGBqSqCtWvqWBbzyPgu8p9Z8ORSV8VpKBI9nybUZiUl0b3+fpOx6XPJ+Git06jruHsn9vganHfwmFOD2zgK8Okz86OsEK7cD+dXlyVJBDauDhK3TJkC2XmjoJSgFFnoh1fDi/k0zGAyG0+W081a++MUvMjubtmK777776O/vT/0dDAb5x3/8x5UZ3RojUd7AnLuCF4/IpPCt45rnD2re6nUQbdgOzovbdlcpmQTWlUr0IRwTd8ENdeIK+PYJsenOx7pqRf8kBOOZE7PLW2RCe3xMhNGrxzTNFXBHp+L6DYoiH7x0WFzorlovxgiNvlnsAy9kWlprjT78Cq2BSXwuaK8RcbV02thQLlbyI0vaDUVi8OpRneHu5nWBKzRB9OWfoWcnCJe00DWUWasTT8D+Pjg2onGt7jKeVUc8oQlGNHv7NIeHxfZ/53qVUUPld8ON66OEwnHWVUkbgme70qILRBjt74epoCIY0RT5Ja3t2nZFZ6PixLgYPTjzfGMWLLgYgpzzK9cpDvSLM+ZbxzXPdWn29srYFp9jaeCtsS0XuPLf3ypQSiwhjozzYZ3pnLmIYERe60C/1CQmbGm4/cJBzYY6xYkxeGKvNA5fTCSmmQ1pJuc0c2FNJGYzPKV5ap/mV29rHn9LvoumgzpV35uwNUeGNa9365SNfCQm0a2ufptoKIROxAktY1CYbHBuT42Q6O3CY+VXVorVHe2KJeQznJqXzzBXH761QmJxWZdOZLgagtRVmj5eBoNhLXLaP2NLS8JOs0TMsAxx5eWlwzqrr9PYrDiFdTZ6l1kLXr1oLZPW/klxBEym08Ximus70lGBLQ0KtxPKCrKt1KuLRaAU+qRf1tGFVfSyAknnW5zeFYnB7m6JoG1vUTSUKyqKpOD/4ICmzJ/APrEn73jV8be4aeNtRGwXkRwLsvWlKsPVcDHRuIzT45SJ7+X1YZw9u+VzmBrmuEOz2OFrMcdGYH3NxdO7aTUQi0MkLsYWACMzEIqJyPC6JJJVoGdw7f8N/k23oxxFDE/nj5wcHNBcv0ExPgdP7888xwcRt8LF5hogr3HVOkXPqDy+qV6iq4uFHYjhxoF+zfoaacbtcYq46xnVzIZ8XN26A+vQruxBldaRcPl5vTvtxHnDBkV5ocaxJG1wcp6MaGuShC2Rp6ZyqUPc36fZsU76zs2HNa8e04wuLCR4XLBzvYjTxUzMSaPqO7cqAl4IR6GrP/u1AI4MKdoKw9C7l4ayHfTlSN0EseN3kCDe/TYAzvEe6ks20z+VvQLRUnn2mda2rUloEdAradUfjIjA7puQvy0ldZob68VcZK2R0Om2F9q2UUuFl9LGXMNgMKxJVvH64dpjNkzOZroAvROwMYcF9WoiFpe6knhC0v9k4quYCckkdvF76xnVbGtSFPs1kbhiYl4TnYZ1VYr2GrGOH5yU5rR1pVKz9Xq3ZkujosSfPk5ZgIw+TouZDcMb3Zq2asXbJ9L7NBQlUOG5/Ild4TlGJ+N4/Plnefl6MIGIwOpim7bSCIHBN2FmYdapHMSWyayJn2IqmSGNw4LRJed/NiTXSpJ7W0PouUk8VpzhCY3PJVHXaJysPmrJe7CrP/sEj82Cx6m5dYvixKhmLiLmKdXFCltrmitF1PjdcpxcjM3CZS2KqiIZ+/gcC+0LFH2FLTRscGB1vybOppYD6jqgeTuHRzwpQZWw4bkuzT3bRQAl0VrnrUEDGJqGy5olFbN/ErbGJWL4wiHNdDC9X1M5dA3kPk4sAQNT0kcvEs9/H2ggbLtwde+hrKKdgKcoS4gqJYY5bqJEF5xcrZ7XueyKOhorytBYRGKS2ltWIN9/ruVykZchFhchfHhI/ltZCM2V4i55tgIsEhPhOrLIMMjWcGQYQLO1Kbux+qVOZsTLzkg1hIWIF05T42UwGNYcRnitIsLLpORovfxk/0ITjGjePK7pX1jxTdbMtFZp3joOjeVQGpAmsr3jUtcVjmkqHIqhKU08LgLL7RSR5vdAVZG877296VSm2ZCmuij9I56wpX9TPlwOslJ+psJO7KJq1HRu+0NdVMlkxEW1X469NDoStyXlKZ9IriyI0xo/gh3xE67dRqx6O15HAufkCRqL4/SM5RZ0dSXpBryGU8PlsPEuY0LidCCr6paDhOVmY51YmodiUl+1sW5BiEzI3LCtSp6TTzj1T4oJR8Aj9+PkvKTc1ZYoHBbctImT1mLF4mLCcdc2xZEhTbEf2qoVbqeXGUc77subULEwHreDID5eO2pltRywNYzNkSG85PPI/7pOK+3GmTQ+CEbJEF0g/caS0btcDE9r2qoWmSfkez2lAY3jrf/g5mvez74BRe+YjL28QARooQ/QblRZLbp/FrthCzN2gK5hxfS8fA9srJP+bGcaOYonRGi+ejT9nsQ9VUR06TLtE0+FcIwM0bWYoyPQXgsFayyFONkoHJAbImfEyw22aZRtMBjWFmc0zfunf/onCgqkyVA8Hue73/0uFRUVABn1X4bTo9iXf5vLkb++5EITjml2HdIZbnLJmpm6UmivVRwbltV4lxNaKsTRbWBS8+S+9GTIRlPkUylnup4cuqjYLz2/Ah6pqRmYElOKwcncE8X1NYpDg5nbBqYttrZvxNV/IDvVRSlo2saJQw7mo5rOBpVyZEtyfFSzsS4zipakyKcpiE8TLWrgxROBjAl8U+lGOgssygMwvsR5z2GJe2Iktvzk2ZCJshw0lifoGsw9KW8rj+EaPIBu3EJE+Xi+S1wHa0ugwKsYnZFG126HuGr2T0jtXqE3v/gq8SuKAzAyraksUgzP6FSPLoAbN6bHEvCImJ4PS7RIKRF2W2qiOHFSVWxRXqDY3y/puAqoLXXTVu2he0LGmq/PWzCSmbaqlGJdNfSMSTNwt0uemxRWTRUwFdT43VKn6HHBeI6v60hczEFieV434EqgYwk8Tg+Fvtzj83vAFZmUP6IhvKFRrmipZksDoOUzSbt2OnG2biUWnGWsdCsvH0vn2s5HJG14fVCzpfHMnD7DMbLSQ0G+o149qrl5U7ZpyOmQTHO2FCkRNxWU42tNqrffWiJDeOnFfwgOSxO33JDIc5MZDAbDJcppC6+mpia+9a1vpf6uqanh+9//ftY+htPHssR0YiqYvW1TvUJsHlZfykowktvC2+OU5rG7DupUtC6WEEE2NivOcpPz4mS4tUkxFZRGyZvqJTL29gmdEQV0OsScYy6suKpNjjU+K6viLZXZQq2mRHr/HBnKfFxr2D0Q4OrL3oHj4LPoeVmuVv5C4h03EqSQhC0T0LIC6UVzaFAzG4YiL3TUKTxO2NoIBwbSEbGaEtjWZJFQZTx3ILPuDODEpAOPB67pkDSk46MSPasuEuOQvb1irnFNu7GSPx28jhjbGl283Zv5mRX7bNqK5tDREsLVm9nTb+FywJUbRfT3jcvnHVg4p0/v10RiIp7X10hD5aU4LCgJSDPk6zpgYk5zfMl1Nzqj2VALFUVqwXFRU1In1vUzQY2bCOvGn0U72qgsWscri+oFNdJ8eyYkRhzHhvNHnsoLs68Rv1tzyyZF74QmHJV+dYVeqe9qrpB+Ysl2BZbKXU94Ykyzrip7wSHJurIYzE3hLa/j2nZ4Zr/OqIV0OeC6piCu/S+n0nmVy43DofJGp5WvkHjnHby5P/dP0pFhqX88E3ONmRBZLpdJpoNyn59N7ZjHJVG5sgLF2Kw4am6ok++z/X161S6YnUuSwkujF0LA+Wq8jKuhwWBYW5z2z1hPT885GIYBZBXwmnbF272agYWUPZdDXP/qSy/s2JYj34r8pnrY05sWXS6H1FVUFKpUf6H6UplAPr1fL1oZFjF1VZuYWETjUjdzeYvirR6JTIRjGoWivFDMDjbUaLZVh7CjEUChXR7GI3729GquWKc4PKjpXVTgPxWymHNXElv/DgocEUAzE/ewf9jHzjbFpnpNVZEYDFhKTAmqihWhqCaRgO4JeV+3b1GpyMjojOa5A5ptzbJfLo6NQEulYnJOBKbDksn7rkM6lQYWjWdPMBO2bHdaYnduSOP1eakqtrmzRIRFNAZ1pZoCt00i5iZUexlOh6K9NEi5J0I4BrU+L+OzXsbnFC6nZjYkpiwgE/WAB7Y0iAlG8vr1uaUB83RQc8dWWRxYGk0FMaFor5VGy+n0YE2JX3rAMTONioZIKEfOWjIQt8NQVKKg3TnS/op8EpVbTCKhGZ1RvLRIyPVNaDwuuHGD4oVDElUDEQM3bZKGz34PC4+n3z+IOYTUnwmWgh2t4B7uQvv9UF5HsV9xx1a5hqdm4xS7Y5S6Qji7nkUHxa1DFZSi3EsGuwRlOYhri0g8v9CcDSGpiafJyVK0z9Yfyu2QqNquRY21Dw9pGsulqbb3YnREOktSNV7Jj2RpxEtpwsqNNq6GBoNhjXFGqYa2bfPd736Xn/zkJ/T09EiKy7p1vPe97+WDH/zgirpFrSWUUjxzQMTIDRtFnNg2dI9qZkKazsYLPcLceN25H68sSq+alwSkkP7wkKZ7RLO+Wty+qorh2QM6Kx0nGJHV4hs3KkJRmRS/dUJssIemxV3uxJjUbtzYEcc9M4j96vOoqKggy1tA2cabGXNWMDHrYEOdoq1aMzwlzohOB7zRo5kJeYH0pLChDI4MaSqLJeKRjGYlC+UBekY0N29WhGPwwqFMa+7FtuK5SNjyb2QmvynI4ubP8YSYARwaFEe7Yt9CzYgHHGusYD8fInIVE3OapgqxcX+tWxGOOQEnjaUJdpSN4D3wDIlIEBdQ6vFz/YYbeWu6mpJCZ0ZNU02JRHCng3DbFkVwIXIZS8DUvMbnVoxOQ2Vx7jSybNElpCIgjkrKmu+iPKCZ6cv/vsZnNT43XN2m2NMraYcKqC+D7c3ZNU/hGLx8NPuaSt47jeXijgoSaX2uS3P3NsVNGxUvHNQZqZXD05pN9VJ3ORuWSJ/PDUVqDtXzBurKe1P7+j0Kv0dRVxAntvd59Fj6TSl/Ea7Lbkd5Fjni5OFkPxu2ls8k4D29XnfLpXAHPGdvUT8Xzp0W3Tsuta2uNRi9TtgLKdPJVO4lNV5OC+LKaSJeBoNhzXFGdvLvete7+OUvf8n27dvZunUrWmsOHDjAhz/8YX7yk5/w05/+9BwM9dInucp9ZBiOLEkxUkoak65GvC6ZlC1OrWsok5Xk5ELn1kaZjGrECvvQoObQkOaa9Sqvqcj4nFhWL15JTtLVr+lslD5b7sgM9ltPZGzX0RASOVMcGtLs64OqYlhfLfU8BwaybbfdTukjtuuQprY0ty03yKR1NiQia2k/pHCMjB5SS3Fay9dw+dyygg5ga6k3emFR/dDEnAjxGzYoakq0WeRAIj3hmIj7t09ohqbS29xO2FE7R+KlxzNDG5Eg1p5fsXXHuzkRKslIB2uplCiq1yXX4Bs9eqEJsfTBGp+TbRrF1W2KV4+me70FPHJN5Iuy9I7D1esVLx32cNtmnTJvqSiUa89hyb0+NKXxOBW2Lc6JN2xQ4hQYkzYJfk/2eZ+cl5rKpnLZZikYnZVGyqMz0peORV6esYTUsVUVK27YKIsdoZhcf8GoJhqXhZLZkNzjl9cFcR58ArwBVKA46/Utjx93503oyDw6NIvyFKC8AZT35KILJGUvWd+5lGSK4pP7NC2VsK3p1OuyvC7YXC8pzotRwI51Z27aAbIwcjBH1DPJoUFNZdHaSx1O2OB1ku6TuOR7ymnZxHBDwggvg8Gwtjht4fXd736X5557jt/85jfceuutGduefPJJ3v3ud/O9732PP/iDP1ixQa4Vkuk+TodMoNxOmeAPT8ucMXESt7TzQSgqjUFtWwrknZZMDq9uU7xyVFKYtjRIfy2tNU0VMgk9PibW8DdskLS/wSl5nycrPM83gQ3H5Pmt5XHs7jeytic23sSro5WMzqV/8PsnxKL+ls2KtmqJHBwbkWhbVZHYgr/Ro1NF8cuRsNOpaYuJJ2Rb0vxjKe214HFpGspI9fxZzGXNKhVBDEfJqP9ZzCtHpZ+S6fkl0ZipoERYh6bSn5ffDVets7F79+c+oVrj6t+LLr6WxgonU4vMUuIJqCyDwSkxcllXJbWKyT3mEiLI6stgU4Nif186sutzadZVw/BU9jVg63SV5qEhxfoqjWUpHA7F28elVkopSS2uqxVTiKTlfYkfNjeojJ7fi/F55Lp75Wg6bbWlEm7ZIlFjx8L9NzilOTos28MxuadfOSJOo5ZK33NKaW7ZBM7YPM7QOK79r4DlxHXlvVje3FaAyuNDeXxQVJF7kMvgcSmuboOnlrSeUAquaEmb5PSMyvuqPMUUPpdTsb4GygrhQJ/0EiwvkLrZpemap4ut87ubQrpB9FrDTqYaJi0+syJemhhubJNqaDAY1hinLbx++MMf8qUvfSlLdAHcdtttfOELX+Cxxx4zwusMEFtpEQAnxjVT87IC3FGrONCncVxAtzutNbMhzWxY0TMqIrGsAFqrwIHGZSlu3iRmGvMRUo1eN9Zp5sMQTSjqSqUWpKZU0VghvbyK/ZqtTVLz1D+ZOUk5mV21w4JSbww1N5HZk8vlZt5Txehc9gFsDft6NR118PYJcXqrKZFansX1OpYlK/C5xBXIBDvfhGtvr+aqNsW+Pp1qBJ20Kl9frfC4FJe3aEoDmkODUtxf7IdtTYrygnRfoXAsvzCNxmVsRnjB0nltZZHcM/MRmApaOGouw1tYg+PQ89kr7LNjVNVGiTudVBZJZCjV+BWJ/lzTLhGwxa9TVgCtldL+oMALcyGxPI/EJIW0rEDRWCa1ebsOpcVMwJNuG9E3Ae/YpumbynTI1Fq2zUc0LZVi2AAiLl86LPVlS0nYmuEpuZ6SFHqhoVwizYsFYHMFXLlO3lOJTyJ04wvX6eKFDq2lRvO6dW5cjgBcdgfKvSCszhFFCzVjI9PiGun3SE3o4SGdGiNIOnB5wanXO3pcitoSKA9Ic1+ngzPuCbYY18IiWa4oHch3y3LtLi5VUq6GeSJeLstGK0uazZ//4RkMBsMF47SF19tvv80jjzySd/u9997L17/+9bMa1FrF65L6kcWpdWOz6dQy6YtzYVJWghFN/6Q47yWZCoqQunq9IhHXJOISoTvQLxM9hyXCZkOt4q1DOpW6p5RmR6uisVzxercmGpd0nBs2KPac0ClXx4110vMrF3WloNAUBJzgK4JQelZmFVYwMJun8AwYnhEXxVBUYymJBCRTAN1OSckq9mm2NqqcNtTrq6XWpNgPrQtNcxcTjonRxnUdilg83ffL60o3UvW6FRvqZBJsI2PwnmbK0xpcSM9Ca03fmKbYZ+FQUjtYVri0xspHRaCZq7cX4XjjZ5nq3l9EyexREg43NzQ3MBoNEI1rygsl0nzDBpVl6d7ZqLAU7OuTFEeXQxoKOyypd4wlJDpja7lOb++UGqpgVPqGLU4jtm2bg4O5Vxgm5+UecCzqv2VrODqs2d4szcmThGNwcDDz+VsaFa8c0VkLBMfHwOvWbKwDrwe68xh8AIzNKuKWG09JZd59VpqAR1FbqhmfFSGcq5lz3Jb75nQNA91nYRufC6UUTRViprH0c3Y6JD3VsQbNcBIniXi5LDmnkYTFWbZRMxgMhouK0xZeExMTVFdX591eXV3N5OTkWQ1qraK1Yl9vjklGAt46Lo6HF4poXCI4SZwO2FBtU1FsMTojzoSzocx+OQkbukdgOphpT72lQdE/qRlcdJnMj0LfuOaaDsWbPZr11YrKInExG5jMNCoo8Ipd83MHNIU+Fze2XAYTA6ntWtu4HPknk8l5UGO5TPKe7dI0V0jEKW5LWqTDUjgszfUbFF0DmumgpK61Vcs+bx7X3LpZxJPbqTk6IufJ5ZCoZXmBQiEr+PlQSuFbZrlXhFp2A2eQ11FKIh1rcWKXJG7DwLSiPKFpKpc+Vk/syTa2GJu3ODRTzKaqVhg+lnrc0byV+Bu/gniUhK+QQOe99M8E2N4k7oVxWyIkV68Xs5vxWU3C1uxdVC+UbJHQVK4pCcC+RYYZhwbFnv2adjGpmJrXqb5a1cWQUM68UVWQyLHfndlTbHRG6imV0gsmBppYXCLKlpLtCVsaNeeLyh4bhju2yjW6XETGYZ2/pZ6ELUI2EpMm1ZZFRpRrMc0VCucque4DHjFh2XNCovYgfeK2Natl6z0vZRLJ+l4tX17KWiK8HGnhZTAYDGuJ0xZeiUQCpzP/0xwOB/G4KZg9Eybm80cxJudzT8DPFdGYJhyHmaAIi2hcJp5+D1zeZFPokWKVcELRMyomD7lWpkEMITbUpidxhV7Y25u9X9yGo0M2N2xQ2Frzq7fFdODaDhF1oaimJCCTxWhM9g9FYc5Ziq/9Wqyjr4CdQE+NUN8WZf9Q7iKQpgqxsve60kLx6CLXQpDms1ordh+TYv7WSjEBOTKUdn8bmNQU+hUzIdjRKlGQxIJw6xoQR8aa/IG3FAlbE4vLRGXxirzXJfblueq8tjZJTdCVbWt3cgcSKfS5RUDv79eUF6q8dYHd407amzfjHD4GlgM2XIcdnoO4uMLo0Cyuof3EHFcQTziZnIfd3YuuCSfcvEnx1L7cL3BiXPpmLb2LwzGpLYzbpGqrAh5Jh5SmyjpvHZDXDdEl973XJWKuwKsYn9U0V0qKY8KGmC3H9blF5OUjlpDA3/gclAWyx5yktfLselydKtG4pm9cFpjitiwq3LhRnEuXptsWeuV7YbWglKLQB1eth+0LP31ux9p0M0ySSjVM3YxLI14SCYvpNZiHaTAY1jRn5Gr44Q9/GI8n92wvElnGS9uwLKulCDsc1bx1XHNioe+V2wlXtEpBe10J7Ou3mAqKU+HglGZyHjY4M3sBLWU6KCYFHpc4reVjcEqxtUktpHaJscDYQU2BV8ZxYkwMCK5tT9dBRbSHI7F2Oi5vwBWfRymFw+1mU73Ubi0m4JHUx2AU5sIyDqVEEC6uw5GToYjEoWtAxpKFgpEpMQoZnMrefmRIUijzRaS0lpTMw4OaoWl5fxtqZVLpdSssS1EasLmuQ9E9Irb1hT5x3eufEMfD+fDyLoqXOpYlxglzIQhGwZ+nfxosWPn7y2D7O9GeAC5i2K/9v9R2FSgh4S+ls0oxOJ3ZwwokejQXFsGfj6Tpy9JFkt5x6UvndGjKC0RwvXJUU1cqkdcTY9nHcjpkAr80ItZeq5ia07x8RHPvdsXeXpveifQ1NjglabBXtYkYzYXbKdf9nhMSpdvSkBnRBhE4G+rOT6rc1BKRq7WYl1zTLr3Z+ickda21CtqqVE5XxwuNy6GWdSxdK2gtCwnSx2vhRlhyDTmTqYa2+cAMBsPa4rSF14c+9KGT7mOMNc6MsoL824p856dIOxy16R4lJbp8bjEX8DghnlDsOpyeHBX5Yc9C5EohE7l84tHtVMRtjVsvn7qklExaC5a4jS21bV9cq314WNNY7uQ3RwpQqgCNjGNTvaQAHRuRiFJNiZhXvNat6ahRbG5Ipw4mXRqHpjRtVQqHQ3N0SFNXQip9aCm1xSpjsriUhF5eTM+E4Mm9OmMi/+JhcYK8rFkMAWxb7Moby6GsQBGMal45mu4vdrLmsGsBr8OmZ1YxF4b1NfmjNwVe0JaThLcIV3SOqOUmftlv4dIxHMpmNFbAwTEvHX7FwTzR25O597scud1HlZLznbBhbDZtgnF8FO7cppgLp41Ykse5rkPaJSQp9sPGWk2hVxHwKBQ282Gb3onsdK3poFzLdaUwkOP63VSvcFliXjETkqjb9RsUw9NSq1RZKI6ZSYETiUmNWu+YpDc2lIsj4OnWJeYiGtPs7cv+vGdD0krhqjYRhkqBx2kaiK92kte/Q4HOU+NlKXCQIKrXYHdpg8Gwpjlt4fWd73znXIzDgKTbtFWn05GSKCUTj3MdEQtHNTMhSe8BiU5d16EYmdHUl2avni+eYA5OibV233j2cS0lUZlgRCzSN9SKS1kuGsqkUWxJQCZ+uaJo9aXS4DXJyDQ4LM1tnRIJCkWhtEBRUyzP31QvU/HJWc1T+yQda7JI0iMXixilpN9PJK6p9CvaayXKMTqbXTjfVAFzEU1VcWb9zWJaK1XKTGMpsbjm7RM6K3pSUSgpmdG4xuMS1zyHlYy+ZH5mSmUL1LWIOxHEbfmIxi1sWxYpcvVg62xUxOPgdTl5fbCMwWmZDHpd0FErDb2ng9JbK19vuemgLJBM5Kg98rgkGpbrPm2qgP4JTWuVtCwAOY7bCWhpiKy1RH5cTnl8OijGNVPzUO2dw5rsh74+Et5CElUdNJQV8nZf7usr4JH7c3uTjGdwSh63lNQgel0wMqNoqYTJeYnCHRmS2jiHQwxy2qplsSIS0+zvl5rM1ipFqVfG2TsuTZbPpg8WpPvi5UJaUUjrh/NZy2gvrGgYkXf6JH8XJNUwt6shgEvFieqz7F5tMBgMFxnmW28VMRtSNJRBTTF0DWrCC/1mNtSpVE3HuSIcldql6aBEDbwuKPCIhXYwAtOhbBG02O79xJiItJmg9OtaX61S6Uw+N8yGNW6nCJnxOU1bFRxdksrlcYkoiyWkN9h1HeLwuPh1KwqhpUpc6xYzMSf1XqMzMmk9MiSpghOzkjJZ4ofLWxXXdkhz6uoixbMHMi3CtRZjhKvaFNG4rPY7HZpbtyj6xiWl0OWQOp5ITOrDbtwoYm/pRL3It3wdSjRBRqPfIp8U44/NSOpm1wC012j8Hs2V6xTPH9TUFms6ykO4VIKo7SBi+fCusEvbxYgePERDaTtdFPDWcc3Odqk77J8gVZe4qU4xOiPRouNjDibn5frc1iS1edNB6UF3y2ZFMJLdHLvEL9FRtxPqShXD03BwUKfSAJ0OuH4hJXQphT6oL5OFgNmw2KC31Uh9Vjgm7qClAdjfJ/VMU/PSyBikWfJNGzWxEMT8DXhLGnCEJlEHnkRvvAlbl2e8lsOCy1sUCVtqECfm5Hrd1pwWN33jkqYIkuZY6IUXDmmuWifR4ZFJmTQ3LDRiTj5vc4O4NU4HRdi1VYtlv+8U6hiXw2nJGPIZaZQGsjLVTolYXNKSg1F5jWSj9+WajoejmumQOEeiobVazv3Zisu1REp4WaTzcq3sqKyTBFHO8uIxGAyGiwwjvFYRFUWaUERWdjfWirmDwyF1QC1VinORaWjbkkL04qG0jTuIaLhynVhm945LfddShqfTjYBtDS8f0excDwktKVJJwVRWIPVgO1o1GlnZdzmgoczmyDBE4oq6EpuaEsXglKK8UDM6CxUFcNNGqbOaC8vEKW5LNMLtTEclKgolder17sx+RbMhnYoITQXh9W7pi7S+WswO8gUQjwxpqosAFG6nIhjRVBSKIUHClrqY5Gu/3i09uwanFupQFDSUQ0WBOqkZSjIpzuMS0fXy4UwjgZ5Rsd2vL9P8l60R7IGDsGcPxKP4XB4crdtwFLWD49z1VbooCAfxjB1hc80W9g+52HVQ0jVv7xRhEInJRHo6BNe2w+S8wmHBzvXitJmOtkh7gZs3KTobFC8tiJOmCqgqkhqokPhwUFYgVvNjMxq3U1Hsh1hCs7FeUVsqr2draCwX44WZoKTmli30aXuhK339dY9Iyt917XIdtVaJYctsWNNeoxiYUlR4nRQyhe7uAm3jaL8KpcO0lGuGptKi4IpWxdHhzLTF4WlNWYEsqCw1aukdlwUOhWZ3t0TYZkKaazvEoMO2NUPTmoBHUl6TzEfg7ROadVUQ8Gh87jN3p3O7FJ2N8MyB7DvSUuJguJxYykU4pjk0ICmdyaN6nPJeywp0zkhWOKp59ZjOWBDpn5Q6zZ3rjfg6VTIiXskarxwJ5i5lUg0NBsPawwivVYQFhGOKV48lXc5kyuD3aK5uUwTcK9vHKxqzCUak/89i0VVZlK596h3XFHqlDqO6WHobJRmYlFV+hyVRJUtJA+Vc0ahdh2RS98JB2VZfKhE8l1OaERcHLGwNVUUwGRSXuoODmlhC0hwLfLDroKxglwYkNavAK5Pq8QWjgaXpgGUFitlQeizTQYlkDE7lTw8EFsRb+nN2WGJsMTEnfdWW7vt8l+bmzVDoFUe9gUnNwQERpVe25W7U6nZCXRn0T8hnnYx2LOX1bk1VEXiOvwm9+9MbYhESh16FaBhn2+Uo59qdwFhVzVhv/YZ1N3bSWKWwbRuNJhhxZFyLXhcp4dRcCceGdVaKm63h2S7NrVtksaBnVK6/Fw9nX9PPdWlu2SzX9GUtCp9b8Zs9mtu3wtZGSZE7MpTuX+dxyULC3t5s0R+MyCJHwCv3yuUtEgV6Yo/m6qYwnu6XSIx0p8c53APFVdRuK6XI52MmJAIvGs+dBjkxJ2m+udIwR2c0pQUwPiv38J1bVSoyFE9IGuIrR3MvUxwbEbOPs5X+JQERjW8d16mJu8cF16xXZ9QkfGgyu69ZJC7i7u7tKmeK7thcZhQ6yeiMpDM3n79WZhc1iyNeOlmEqnJEvCybqPKgtT5tYW0wGAwXK0Z4rSJitpg1LK0RCUak5uLylpV7rWhcE4oplAW9E5kvuLFOcWhA01EnP4aVxXBkRGyqZ0Ky6m8psVA/OKCpLNQ0VVi4LM2eHEXyINGiuZC4Ix7oh/oyi+5RTWN50rhD3LBCkXR0KsnApIi/ne3Su2tyXtL8btkEkZjKci4EiagVemWVO/N9y8SgvCD3JAtkcupYFF50O2VSu7FOJsVLDS1qSmB8Tvr4LGZwSnop5XI6czkUWxtl0lvih/192fvAQm3avKZy7ETO7Ynj+3A0blyzwiue0OiCchLX/x4js07292uCETGf2FSv2dwgohbkGkxao9cUZy8QJEnYMBdWTM1rrttAzibaINfS8LSkGU7MaaqLFZXFYkLzbFf2QkAyPbW9RjExZ2MpGJtTqcjw4JQIs+piSY175oC0PChnErVIdKWYHoGRbq5r30LPmKQZ9uVpOA7QN6GpLc0WXpYFDWVwebMYWETj6RRhp0PSbfP1AwNZfChaRnnF4unnuxy5mxi7nYqWSk1NsaTxKiXn6mSpgbkIRXVeN0d7od6tvSZ7jEfy1J2CNEiuLVn5BsyXIskFJGeygbJSOU1pXCpBUPlA26CMu6HBYFgbGOG1ikiuvrdVQ3WxpORJcbmkv9h65X70IzGJZiVfB2Ti1lIpE8+myvRr6QV3vteOabY3L9Q/OeMUM8+2xBEcA5PEC6qI121maj7/D+jorNS3XN6i8LhEdHUNSEqiUmKa0dmoeDtHE+nZsKQH1i64tCVssIG4LZPrQwNpo4pCH2xvUhzo12yszzyO3yMNh10OiWTlcqDb2iQphkk8LkWBbROOwe2dEIpKCtvItKaqWOF05J6cJ5sc56PQp7hj6/I2/CB9viQZLAfahthabuGgmU74GJrObB0QXWgD0FyhqS8VZ8qELQLf71m4ppc5aigqkd9ITC3bD2t8ThYFLCX3UUOZ3B/5hEprSZhGzywtYwdQiTixynZmXRW8dMJHLCEiqHc0LVTqShK4hvYtGquCyibiFesAjZodwh2fZXyukM5GieoW+yU1N2GnhWYktjAHXjKeIh+0VEik/bVj6XRjvwd2tEoa78ks0l3LZBnOhqQ1RdLco6IQLm+RtEtryc3hsBQBLwTO0jBGazJSjpcyHczOHNDkdqNMYmv5vjGcnGSKtSNpJ5+jvgvAbdmErUJIxKWvnsFgMKwBjPBaRdha+lMdG9HsWliNdzlgfQ1UFq2Mq2EsronFNQOT0FSuSGjNzvUKv0cmI9IzR2o33E7FdR1iPuB0iLXzS4c19aU2V5WNkNj9n6A1NmCNnsDh8eNztxHL41Dmc0v63xs9ms0LNVlJtJZasZmQiLtcQqZnVFIMByZl28g0jMxIT5ir2kSYWEomXbu7NX63NFpOUlEITkvx3BHpXbRzvaQ2JSdpbqeIwmKfrJoHIxId8LuhwKvQaN7skQiU1yWRwcoiePyt3Ccm6R63HAGPwlIyec+X/lgWUOhQHucBWNOTFoVcp10DYupSXQzrqqS+LhiFAg/UloqFeyQuPdOubVepmsFkrV5zhRhgaC3XkM8jwmBiTq7bpe0MkhR6RWSVF0qkNuAhZ8oowBX1Yeomd2PvPwTIZN8xcpySwnLu3XYnJ2b9zEfE1XB64R5yoFGJuAgvb4B45z0cm/ZxYsyFUtBS2kCL06LYJ1HUyiIo9GkqCiWSPLnQlN3vlhq0I0Pp8bgccHWb9LR78bDOqEkMRiSV8vZOhd8tYm56UTry4mP4PbI4EInJd5jDknqo+bDmyX2Z0bKxWXhyn+bOrRJFPhdYliy+5HNKLC/IUW+0YJozMZf7Xm4sz46eXwgiMfleGp3VqfPtdZHXPfVCkIp4OViIZuURXo4ECeUiFg3hdq3hZoQGg2FNsQp+SgxJygJiUDEdkgmk2ykT/wP9sKUBXM6zq/HSWhOK2riIU1fqYmJOk7AVXremb5yUxfuV6xTHxzTdo+m0x/JCuH6DpGe1l4ZJvP1klm+2s28PG9c18Mrx3D+i9aUy4W2vUTn79oC8X0uRckBcTMLOdDeLxhKsr7J48YjK2cC4s1HqxEDSATfViV34lkY5SN+EpqNW6llS77NAE4mLm+LiiabbKZPUSEyiZElx11IJ13XArkOZr10WEOvtU0mT8rkVO9bBM/uza3/W14DXkUD7C9HBmaznqoJSlHvtmmvYWs5Jew3UligsS4xiFrtMFnrhpk3iDFpXqtjXq9ncIJHNV49qrmiV6+Klw+k00rICuLJVkbA166vFhCMXtSVi1KHRdC+k45YEsvdzO6HaNYMaPJS9cXacxOARZqxO6sstxhNpy/qReSftle04JgaJd97F08eLUnVqAPuHXJyYkl57v3578fUjtYHrqhUvHRZRuq0JdrZEGZvV2NqirihK95SPqG3lNYLZ36e5olUWhF46nGnAY6kFYw4l+x0ZlmiHzy01bh5n7hTFhC2OkJe3nBuLeK9L0nh35UgldTmgqjj7OUop6ks1hwezo2U+tyxSXeg6pFBU81qG+Ye8v6vaFA1letWIr1hcfqUsBQl7GeFlSQwxGLFx57hnDAaD4VLkzK2ozhNf+cpXuOqqqygsLKSqqop3v/vdHDx4MGOfD3/4wyilMv5dc801GftEIhE++clPUlFRQSAQ4P7776evL09hzQUiEpeV2us7pDlp0hXt+g6J8tj22f2wRsNRHLEQ4bgDSym8bnA6ARSHF1bC68skFefYSFqMFHrl/986oblxk6JAzUM8mnV8PTdJZayf9VWZEx5LSeG806GZCeplIwgAU0Gds/i9pgTG5qTP0qbqGO3eYUqj/dSVZk+wakpIpTXetU2cDJ0Oed1jw5pjwxK18ntEQL14WP6FY/BGj85a3Y/GJZ1wU33mOegZlWjYnVsVHTWSqnnjRsV1G9RpuaCVBeCOrYr6UlnBLgnIZLe9WhHDhfOyO8C98KE4XeB0g8ePa/ttKM9aFl7S7ywah7mILFwstfafDcs5ba6EiXnN+hpFOAolfs31G2A+rDk6nNmMemIOjo6IAYzDIRGxxSRrHEemNZG4xrZlQSFhayylaV1ixFBdpHENH8j7PhwDXVR4w7x0WMRhU7ksdGyqV4TL2rCvfDfHZwMZoivJXBiGpyQqtZiRGZicEwGmNbx1XNJka0ZeoqkwRDSuCMctpubzf76T8+IC+dJhzbZmxY0b5Rrf1gR3b1cU+TRv9Gi6BtIpZqEovHJUMxVUVBXlPu7ItEzQzxWVhXLvL246X+iFWzdLBC8Xfo/i5s2KjXUitpL93W7drAicw1Yep4LWmhNjOmdd6qtH9UnTlc8nsYR81yqlUjVeuXA75YYLR1YglcNgMBguElZ9xOuZZ57hT/7kT7jqqquIx+P8+Z//OXfddRf79+8nEEgvk91zzz0ZzZ3d7sxf1wcffJCf/exn/OhHP6K8vJzPfOYz3HfffezevRuHY3WkakXjkiL0/MH0D1H/hMbjhKvXq2VrEJYjEtNMzmn6Jpw0V7pJ2Bqn1kzMKibmdUYNx/rq9OtXF8tkcjokxygNyA+ow9J56x2sA8/QcW0tTZV+JuYk7cjjImVxXVuSTkfK9358bkU0nvlj7LBgS6NiLgT1JZri+CTq9f8Epbhs4820V9TTMynnvLlS4bQkNXI2LJPklkoRlYeH0q97aFA+3x2tEuEq8oFGMZQjegaSluZ1ST+w/b2SugYyOW2pVJQEznxy5nBIpOSq9TIhjSXg7eOaoQUXyeaKYrbvfA8x7WAuDFpZFPoUTre1+ldPziG2rZgNw/FRqCvNXy83NiumFwUeEWc3bYTDg9BRp3g5R+8tWHDsq5Eoc12pRI/mFq4nhyX94Aq8UGIrgjFNVZEmGJV9GitEtB0akhQ8v0ej5uJ568q0HcdhJft4yeLCWyfSEedtTWX0Lmoa7nFBayUU+UR0TgfF9nxqyYJB96j0KhuZked2jTjZ3nEzR8dsPG4HCVsv24fL5xYDk6kgPHtA+tZd1Za+zqeDcg/lomtAoonJ115MssffUsJRidq5LGk9YVlnFhVzuxTrqjS1pYpoTNIPPU7wnmQxJOBRbGmQSHNynOezcXM+wjH5vsrHiXFNp//CjxMkpTXV41EnUHkiXh7HgvCKGeFlMBjWDqteeD3++OMZf3/nO9+hqqqK3bt3c9NNN6Ue93g81NTULH06ANPT03z729/m+9//PnfccQcAP/jBD2hsbOSJJ57g7rvvPndv4DQIeLJtq0EiYQf6NVeug9NNNYzEbA70i5PXFS1STyQlQVJjUV0CXQumBE6H1JckbBFdjeWKFw4tdlkUB77r2itxWE6wcyxZu9xYaJ7er/G4ZMEzKVAKvWKdfnBA01whE9ulWEqiVZGYNGWO25IatKFW4UTzylEZX3NZGZuufA/O0aO4Jo8TADZV1dE74yEWh2cXfY62lteanNdsbVK82ZPZj2g6KKldG+qkcfNyzIbFlOTq9dITKRIX965QRIMSYXY2KUkuh9TGPLEnM+3QsqBnysve3nQ6nFKwvQmaK3WGGchaQinp1eSw8htaJLEXTBcCHnjzuNi0z0d9edPsNtcrjgxpjgwnz4SIlPpS8HkUI9OyMPHSYc0NG2WBIpneVlcKnY1Sm2lZ4LQcKM96GM3tTkllMy6vl+s6pM7M6xLRd3hIolWxhCaZSdZYLs2NDw9qDg3KmNqqFSX+dLpwkmicjKhPMKrom4B9/RYtlZoir6LQLz3jcrGxTurnkrzRo7llc7qnVb46KpDFg3y3wsY6hWeRQ2AoKtGc3nFJ/x2fE/MarwvaaxccSk/TUdCyFAGPnO/Tfd7ZNoVeabROf4/mYjVGvAC56fIIV4cFTh3NGcU1GAyGS5WLbrF8elpCAGVlZRmPP/3001RVVdHR0cFHP/pRRkbSs/rdu3cTi8W46667Uo/V1dXR2dnJrl27cr5OJBJhZmYm49+5ZiaUVTaVYmz29F0NI1GbUFTROy51AEl7aIWYV0hBvaKuTOF2Sl1GMje/vSa3tf1UELoGFLrz1pyvqTqu5ZVeH7aWlKPFkwWPC8ZnpTlye42ivCDzuZYSy/j+Cc3YrNTLbG2U6NWJMRE5O9dLncbxCSf/ebiYN60rCHfcyvOTrTy+34PHJYYZuZicXyhEX3LVD0xKzY/boXE4srcvxu+B8TlpHruxXoxHXE74+Rsilg4PacLRM1/BjSU0+/syRZfTIbVEb5/ItLLXWgTETA7Tg4uV073vErYiHBOBvpyRSdIgZmhajFXG5xR2JILflUivzi/Cs5CGemQ48/FQVB7zOGFHi2J0RuqnZkKkXDVBnDdfOCitF+bC4u43YVVCQWn2i7ncOFq28cZxi12H5L58ar+kjyWjS4OTshBS5JNr4cVDeuE7Id3M+NiIZmNd5qHLCjLt48sCpFILQ1EoKxQr/MuaVdb8uKNW3AcnF6UizoVFzE0FNZPzGtdJlu5ynZOmcrmHR2Y0oagmEpN0xTePi+h6+Yhmf5985/VNwFP75L5aGgVfSzgtsr4vF1NXenYLLyv5exdLsCjiZZN3mmE5cNsRQrG1uWhkMBjWJheV8NJa8+lPf5obbriBzs7O1OP33nsvjz32GE8++SR/+7d/y6uvvsptt91GJCLLgENDQ7jdbkpLMyc91dXVDA0NkYuvfOUrFBcXp/41Njaeuze2QD43tCRL+0ctRzBiE02Iu9tNmyTydHBQmv2+ekxTV6a4Y6v84CVsqVepLpaI2IZacVXLJwJ7xiAYqCfReSeqqBycblRJNY4r30GwsJGR2dw/pG3VYuN+ZatMrhrKFde2K7Y0SPrSrVsUtq3ZtzDpevO4Zne3pmdUIge7DsPeXs21Hem+MI3lYiWfnFz63OJml4/poM6yq7aUWGK7nAqtNe21uZ9bWSTRMa3TzZgva1EcGkymzEgdzes9Mpk8E8LR7CbN9WXSUiAf+/s18xGbxOlcIKuU073vnA6dqiMam5V2A7lYVw2JhERhUxEulweNytkYt6FMxH4+jo9pSgukvuyyFkVpAKaWOOJJaqrGaUHAq+if9xPceBdW2w7wBuT16zZgXfVfeL4nkOVq2TchCxX1ZbLg4ffApnrFvjzGNH0TUFGY2TNpQ62ieyGV0lLQWKHon5Rt00GYD4PfrSjwam7apLi6TbFzveL2ThF58QQZYk4puf5//bYsNETjko6Xi6oiSR28YYNiU71EAK/fIJbxz3ZpntmveX6h39nApKQDi8DKPtaBfrk3Vhodj6ITsZPveIFxuxTbm3N/r/o9IrDPhpX8vYslFi1e2Ym8ES+UwqUjhGMX1TTEYDAYzopVn2q4mD/90z/l7bff5vnnn894/P3vf3/q/zs7O7nyyitpbm7mF7/4Be95z3vyHk9rnTct7Itf/CKf/vSnU3/PzMycc/G13IpmwLN8JGYxwYjNyIxiT69mR4sioaWGKTnhVEpstt/s0RmTfJdDVthrS3XKsj0XtoZQzOLlkQba6ysJuBPMRJz4tYdISITbwSX1COuqNBX2KDFngF8dEheAqeNSCxDwwLUdUq+TsBX/f3vvHWdHdd7/v8/M3L53e+9F2l1p1SXUEEh0DDjguCXBgBMnX2PcsB2nB/jasbGdr+3E/sXYcQKOC8Hfb4AE2xhMb6KqoC7trrRV2/vu7XfO74+ze3fvNkkgIa103q/XvkAzc2fOnHvPzHnO8zyfZ8MiNbk7dFyJXKR6lJFTkQtNPYKOfsnyEiVNL5Ac61HXcDuUbPbE5HA2XA5BdNrKeUWOmsx2jxczXlcpMIXkcIeaRBhChXcVZaqwsgkMoQogdw4qb0q2X23vGlKePtc8HpjZGAkqmX+XI9lT6HZA9zxerUAEmnvU5D83VWKeI+pm74RTHXemECzKV4bQ4Q7YuEhQkh4lHo0xGjFpG3JQnAW5qYKGLklVnuClQ5LCDBiOuhgZM8lPUzmM7f2T5/U4lWdzLiIxVRvs4HihXqcFF1UKuoYnf7Mry1SoYvuATPyGIqaPeudyFq1bTDAMxwadZIQseueQMW/qUWOyvV8p2l22VJygRpUaTwJYWixo61det4J0FTp5rHvSix2KQqrH5s2jIBBcVKV+zz0jU8VvJBdVCvLT1e+8MEPlfE2gQqBV2O1Uj5/PpUJ3X6uXxOKSNC+sKBO8fCjZazsYUMZWUQbk+MW8RYw7BiWppymPyQ6NYfcfx26vB2Fgli7FSMtGuLwn/vBZItUD25aKhPiPQC3KrCgVeF3vrl9O5/suGiMpx2suVUMMA6cMEYi9S6tRo9FoFhALxvD67Gc/y2OPPcaLL75IcXHxvMcWFBRQVlZGfX09APn5+UQiEQYGBpK8Xt3d3WzevHnWc7hcLlyu97a2iGUo5bXmnvF8K1NNjqRUCl2meWI5+UDYZmBMMBJUEyaXJTnQTlIeS3GmCq+b7lmJxpUa2cXVkOUXzFVi1u9Wk/2xMOw+PtlHy0rU5CkUUXkgg6OSuFQr34MBQdxyE5vmlYnbKqSwvkOFSk3gtGBtpWA4IMnyC148KPG61CSjb0RSkA4CyVBQsLRICRk4LRWqV5oFzb0z220IZZhN9Yhl+dW8oHs8smYwAE/vk1xSq9TMhkOqx48PqBCwqQadlNDWB8tL1Cp+15CqHba8ROX/NHTYZPkF2akTBuHc310kJtl5TCnyVeQmh0uOBiF9WsjXVNK9MBpS4VnXrDxz9ZHeC0513AlDeb0uqRV09UdJZwRHxx4Y7QOPnyXlqxiz0ukLOUlxw1hYKRDWFdq8dMSgIF0yFoTF+coAj8SUkW8YShRjLsW/LH9yXatITI2dtZXKm7uqTNA3GKE6I0xNhmQo4uBgj5uuIcmaCoPOoBcD5fUdmMeojk8pemyIOWvRJvC6VNmDYFR5cRfnKQOod1gJMOSlC7JS4e1m5f1zDbdycVEqg6Tx1rHZ73fHsYnaZ5LKXDHukVK/z6GAMr42Vavtg2NqvKa41TPnoipVl9AQSoRjNqdsU49a7DgRp8uhK0NjRHc8iRwdmDx3XztGdjGOZZecs8aXNV6369JaiNoqXMXpUHmh75bT+b6Lxifz6mR8bjl5hIlLBhmOLZhpiEaj0bxrzvknnpSSz372szz66KM8//zzVFRUnPAzfX19tLa2UlCgYsbWrl2Lw+Hgqaee4iMf+QgAHR0d7Nu3j29961tntP2ngi0FealqchMIT6xIKyOkY1DOO6GOx20CEYFtC7xOiSNNeU4iMRU+uHGxGL+Gyk955fDss5hYHCJRGylM0r1KEno6tUWCQ+0zP5/qUeqFtfkxrEAfqf0NMNKHjEZwl6+lK16INU1tMitFTVqnC21EYvBGg5pQv3hQTdhCUaVIt7pcYEVHMeMhbJnNaAhy01RNsp3HlHE2GEiWhJ+oOWRLSX662laRI4jGSSrkPMGbjbB1qer35p6Z/ZSXNp4bUy7oGpLsbVX3X1AieHa/TCgnNnYr1cjL6gRpXuUtCEaY4olQaoZxe9L4c1mwplwZWl1DcHwQttSo2mrTJ59CKBXHV4+ovLD2AUmtZ+F6vE6VWEwSjwsCIZtqbzf2W79DIjGyijDzKyEawG8IvOnpBOMOghG4elkcYlFCURetfbB1qQoXbe1THtjL6wQ9I4LyHDjWI2eIb1iGqkn38qHkLyMaV+NncS6kihHS+l6Hw0pMw+tLJ2fxZvYOZjEScpCXCqGYoLlPkp8+9/flMNWY9blUwW/LUOqFPbOk4AihjPC9rRKnpXK4qvIErx6cXDCo71RKjBsWCYJjQaymncixIfwXfYTBsdkfMLaEuIRlxYKmHjkjb2tgDF4+LLlulSAzRSmP1neqa+alCVUrzwHP7Jv9mTNRn29gTJLtnwy1dZhKIj9uq2sUzNJP4agaR70jk17n+QoKSymJdTQmGV2J++xtwx7uw8w5Nw2vCdxOwSzVNs4ZojEwJ35KdnzO1QIhwCVDhG2LuC3PCfVIjUajOdOc84bXpz/9aR588EH+53/+B7/fn8jJSktLw+PxMDo6yj333MMHP/hBCgoKaGpq4m/+5m/Izs7mAx/4QOLYT3ziE3zpS18iKyuLzMxM/vzP/5zly5cnVA7PBcZCEocl2H5YJoWaZfuVV2gu+fVYzGY0Am4ZwIoFiYUiGL48jnUrCeziLOgcUOf0OpVHZb7V42AwRlF6mM3lgkPdDpr6TGypPF0rStXkfno+SoZPTQ5T3LC90UKQR0VmBkV5I1h7n8Q4+Dx5S7Yy5qtM+lxtkWDH0bknZL0j6pxTBQIOtEnyFwkcMoYtlcGyKF/wwiFlfLzeIFlRqmr4DAUkfo/yhjlMiS0FJZkSp0NNEN6a49qhqLpmVa4gw6uKk0pQUvNSeRGO9UjcTpWfAmrbjmNyxvcUjcOr9UrCvGdYeUYmaOyS+N1wca3AacLKcmUMHh9QE5PlparukMOUbF0iePOoTISBeV3Ku9bQOXnN+eqjnZ8oL3CeJ4S94yVAYi29WHk1etuI5dUSjzkwQ1EicclLRxx4nAYrSpwsyoeGTqWeNxEalZumPJlN3aog8sbFKodwwijOSVV5U3tbZha7BqXGWZ0TRLz1GwhPWv5ybBBz929Zvub97O7PYjSkvEXLSlROls81s3AvKE+cxylZXiKIS4jGVZ2p4aDyyE1lVZkgFJXUFAqCYVUT8Jl9MwVyRkNwtFtSl28gg6MgbWQsAsy9shONQzgiqc4XvHho5p2nuFQe6b42SWvf5PamHklemrrPFPdMuXtQNetMQ0nfX1QpeKNRsqYwRIY5gjHQhnS5MEqKMS0vMLlwE4pIdjYlh4gKlJetaJaCwnFbEgsFoS25DmTSMS0HMTILEOY5/2o8Z0nK8ZI2GHPHXLtQD6zA+O9Vo9FoznfO+bfLfffdB8C2bduStj/wwAN8/OMfxzRN9u7dy09/+lMGBwcpKCjgsssu45e//CV+vz9x/He/+10sy+IjH/kIwWCQK664gp/85CfnTA0vAJdT5Z9MTy7vHQGvU7KkGKaHGko7Tihq4I0NI4/tIJxWjMwsIhQ3CIYlA6NKHlkYSoWvqUfV5HE7mFFodoJ0L1jt+7Fb9lOXV0VNeQ22MDFDQzgGx0jNX0LHgJkwDjN8arLzymGZNHncc9zJMU8WW+quwtr9a4yjb5K6roDN1V6CEbWa7bTmbgdAIKyMm6mGVzgGUdtAenJIl0oJsWdYybkj1Yt/xzGJxwEpHnBZkqNdUJ4r6BmUlOSonJRV5fN/H9Z4rbHhoJK5FkIpspVmC/a1StZWJhtulsmMyfAEI0HV7qlGV2JfCA63Sy6uVXl3U0MKOweVh2NthSDbJ7i0VrUnLtW1DrbLpL7JS73QVo1VYW4zGiIeDmAWVSOHe4mkFdHiXMbhVkdiIrgo12bbEnjhILzeKFhXqX6DLX0qH8vrgqIMyZ4WmTAQ3miQlOdAVb5S/fO7JS8flnMauFl+IB5LMromkZhNb1FSchnDUSeL85U312mp8bO/TdW6A+UBqsxTeYxHuyTVhfDsPsm2pYKdx1TtudGQKgjtcSjPUlOPJBwTGKiFhaGAnFMJ9Xg/LC92IvyZyMEurPAwXlfanLLk2d4oruMvIYe9XFFRzdEhH0d6Jo2guhJBMEKS0TVB15AqEVFXrMpTTKe2UDAwpkQ4OgYk71sSRO57Djk4RVKy8XWMpRcjCyoRlhMpJa39JBldqofVGLvGJ0id5rgaCsDwkKRgrgRQUIbCwteoOWtIqTzEk3Ly9rwh1i7UD25MG14ajeYC4Zw3vOR8L0nA4/Hw5JNPnvA8breb73//+3z/+98/XU077YRjybWIpopEtPYrRbOpxGK2SnSPBolGIhzP2ERf2EVOUE3OLqlVNbP8nvH8lXGhiJZeJdu8p2W2cEGJz2ljt+xTF++sx+qsT+y3hYGdXs6lS/yMhsHjgJGQpKVXzrpiPxKE7qifIn8WcqQPQ0aJxVXeWTiqVulT3HN7alI9KpRvOjHLzQv7VU6XIaAsW4VPvdGg5MKrC1RNrpitPHVOS4Xp2SgPx0StmbkKOWemKKPw5cPJnoWGLuXxu3SJoG9UEo1NflcnKnAdnUWtbYLmXqjMVRPQ6fQMq0mj36PU8cbCkpcPzjzO7Rif+F9ICEksZuAcX5AwcsuIdLXSECniSPfk4y1mw6FOg2AMNtfAjqNqrK2rVAaVKSRZKQIQFKSrulIjQXXMkQ5gXLnyimVqLO1tndn/6T71PQ3hJ2/LrVh9zYiG1yE65cc92EV2TQwRdbHjWHII7eJ8wZJCNe/3u1WNsq4hZXhP5EfFbNWmiYLfqR51zYZO5YFbnwG7mlQeUP9QDJjd2yCBcEzgqlqH3PEbHM07WLM4h5ePzgxiq86NYbW+jexqAsDReoDFizZgZy+msc/BkiLllZ/Lcw1K/GTDIiWQ09Krxkq6TxldbX3K0C3JUrLoQ2EL96ItmJ2HMNr2T36HB17ByMhDpDhVQeHj819veenk8zIUlew4KvE43OTmVmE07579g0U1BOImTlT0wWyEozKhQOs0leKgRhEft1sT4hr2POIagFNEAUkgrPtQo9FcGJzzhteFRDCs1NRW5gfJcIQgHsV2eGgdcXGwy8kUMTGCIRsbkJgI0+T1jgz6xgw2Llahe1fUgWkqufOxkKqZ43cLijIFboekf0RNTA4fn/SwFafbLM8ZxhUcJTqXwSttRCxEb8RPfaekNFuQ4RMEIsrgmS05v2nITUFmCWJ0gFDMxJaCS2slA2OCNK+S5H69Yeb1XBZ4ZgnBSvNC/6ggOt4htlRhSsGo8mI5TFWnbGpuTlmOksU+PjBZb6m+Q3kO3jyaHI7lcqgcq45BJVVu29A1PClQEowo4zUSU6Fpg+MS804z4XSbgWXML4xgy/kLpDZ0SfLS1b1l+FS+2q4mmSg+OuEVe7fqZgsNS8aICgchXFjuFLDjxPJraTg6+WgTQEGGKjpsjof1bV0CgcikHHokpvK8uoZUaOuyYkmGI0g0anOkz0PLgFrCD0QEpqHyCA+Njx0BFGbCojxV/LhjEGxp4kupxHdRBa7ew4gjr6q2OD2YhoEhkhdZIjGSZOKvWi441q0MsIwUQcf4voYOVe7gQJvyfE71dnpd6rcXjSsZ+lzf3IaX16Xqzw3Es0ldcTUceon0429wxaJ17O/20B9QIa61eVEyg80YLXuSPm80vM6yTUUsSpc4xrox7Aqi8blDytTYEURiSgVRCLXYsqdFye2vLlfePyV840DgoCp7DdV1eZj7n02cJ95xFGPxWqSc31M+/ZkRjalxOoggUl2Nu6seQtMeVv5sBsxcXtolqS1SYZ5TizbbUtXM23Fs0jOZ7Yc1FcoAfjeF088XJgzSiVBDKeOIeR58phC4RJSxsJMTCUdpNBrN+YA2vM4h0rywrXwYx/6nkYGhxPbKvCpyK9djGioWIxyJIoWFyw4Skk7C0snSEuXNclqSy+sEnYNwuENimbCmQtA/Cvtb1ap4bpqaOA4FxgunGpDqiuNs3Yl4+wisuQYAkZqNcLqQgWFkYIoEorDoHJKsKlOx+aahjKSCdJWA39ybnOehcqYlIr+K+j43Tf2qjarWlVJgXFaiJrITxs2ErPvr00LzHKaapA0FlTHV1jfpaeocVDlPz+ybKULR3AMZXjVR8jiVrHbfKNQVSy6tVV41Ff6oVAFNQxnBgwHVh+sqBcNBlV8GKnwq2w+5aep+w1HllajMg8ZpRXdBhWKZYu4V+nQfc4Z5gTLMJoxDhyUoylReuUhM9a/LAc45VujPZ2xbEIkL+oNeypZdCvEIERyJ7980lCe0a0iy86iSPE/1qNC+gTFBfaf67jxOlSeYmwZ7WySvNQjWFFsUdb7A8vRC0gsXs+e4E5cFR7uUwMSWGpUraZmqRphpqpIAmSnqvCNBVYKgPKcW3+YK4sFRhMtL84CLDN/89xUaV1SMxdX3rJRIVX29JYU20XyDhq7J30S6T/32J0JfhQBHoIdcfzHdIzMnvitLlJfNlgaryooxl9+E0w7hcApWVwgVsigkzvAYZnfD7I3sOoqztw053IscaKM47/IZSqkT5KeBy1R9PX2RZXO1kp2fWsdQAg29Fr6iAsoyC5D9qj6FHA/htEzl3Z1NZARmFhSeahO93ORjy/LrcfY0YHY3gmEQL6glkFrG9mMeJKpuWLoXirMmPzcWIkk4B1QY+LP7JVctV577C52E4TUl1HA+jxeGgUtExg0vjUajOf/Rhtc5RKoRIL73CWQkhCiqAbcfBjugq5FUpxvpX0csECZmeBDEGbU9HGqXmOMTmq4hWFmmZNYtSxXcTHFJXmtIDgPsHoLn9ksuqxPsa1Gr/NdUj4GURFe9nzHbifOiD9Mx6mA0apFTECHDGsNx6DkwLPqjbhwGeF2CA+2Tq78KJWwhhKRlXNK9Kj2I0TlAoGwTxxqUUEc4qiaUbf2Sw8chL00mJKUNofKeeoaVjHVLr8qpyUwR5KWp+l59o0oRcXO1Mth6hlWuWefg7JLVoAzRbUsEvaPq2h6nykk52i3JTFHGy1hIqcy91pCsitjcq3J9lhbBgXa1omvbsOuYZH2Vyq9p7lUG7coyONKhDLkUt6qflJemjMxs/0wZf4DVZcoQnovyHDHDsPI4BZ4LfL5imxbBgPp9v9afzaaSAFZ0sp+Wlyiv7tSaXFl+9Z0fm6KkGYwoQY2VZYJLlwgGx+BYn5O84pVYb/+G4uXpDGUXKRXJbOVttUw42KZy/5SrUxldu5slJVnqe+8ZUaqYeWlufF43r9arGmIpbvU7n+236jDVBLZ3RP0190g2VwuWF0YpcfZiHdpFdfXFlGanEY5NFvR+o3EyLDbTb2Du28O6Sg+NnnQa+xzE4ipcdWV+CL9LMBRQmt+v1ks2LvLQE/IQDUrqO2BCOsQy09lQto0M6zVEz7FpnR8HU3m5ZFczhYujHHY6El7YqfezKF/gcgo2LpY09UjqO9WiQWmmWjiZq3j8oS4nhUUrsMYNLzO3DFCLDCtKZ1dK9Dhnhtw6xxUPe0fUd/3UER/V+SsoWlrDYACaB130dyePr/1tkuxUcDsEcVsmidhMJRaHY92SumKVT3shM+HFnTS85g81RBi4iVyAokAajeZCRRte5xAyOIxdtJRYQR19Y4JABDKrlpNSG8Nx4CnMWJCQlQJSEpcGoaiaSA2MqdChbUtV3a7GbqUmFo2rELTV5SqMqnvK6nDcHpd+LwLTkNgOLzuNtYQ7DBblCZ5rdCVW0xvx4HZ42Lr8Ogxps7fJzUVVakKYbHQp9rSoRPnWXkm2X5Lht+gRF/PmUXdiomlLVYemd7xNXUPMyOXyudR9ZfsnaodJnto7uT8QVl6mjYtV3pPbMb+qXzCiwv1yUyHdq9QDXxpXaOsfVaGIKW7Vd0OzaCM09SiVO8uUlGQJDrar0KhXDquJ9kVVQuXcjHvwPA5wO5WSpGM89mbjYtXvDZ1qspmZovLc0rzgcQm8HXKG58vvVh4DzSxIZYAe6ZCkuE26Y6mkOcNk+FR+4WyFkAszlHLoVJYWKZnut1sko0ElylJbKLDdGZCajbRcVOercFCPE7xCCUHkpikPafeQJM0niMaUAEtGiuDlKdc41qPUKzctFjy3XzIakly+TEnSTw+ZqysWeByqbMLxAbUw8uZRyZW1EtHWwXDFNg51uBkLq8LE5Tkq33DC6FqcP+59LV6Bues31OSUUllShzQsjOAQjt4uyCxic3ku25vcxOIqT9PrFLx5NLktsThsP+bmqup1uHqbkiqTx7PLCeXW4e4+BE27cbTvZduStRzqUIsuUqoCv9UFynsGAo9TqTKW56j9DlMtiMxFOAbSUgai8KYhUiddUKke2LpEhdxOhFwWZKjx5JsWcut0CNZUqAWnCSMvGBUc6XPPEOiYIBBWiyugxmr3HN41UM+vmgJwnmSR+/OVCcPLYY4b77Y8gcfLxEOQ/qDK59bhmhqN5nxHG17nEHFhMZK9jFf2Jws1pHosNi+7FjM+AhLCURUeOD08p7FLTdZGgpN5W91DynO0uVowNE2CumdYCQVU5ArCtgFCiW680TBTgjoUhR3HvRRkCHJTwRAiqeDxdHpHlACFyyE40uXgaLcjcU7LUMZIWz/zemw8TlXbpzBD4Haqyed0bKnC/6ry1ES4OFPJvM9Gmld5GdxOpWA3EpxcwVZS+Eqyv6V37vvqGJDUFKjrThRitqUSx2jrl1y5XFCYIZSyl8GMBH2PU7C0CKry1MTTNCbzSCwTti1VnpfmXhUeVZGjVBQvtNytk0ZOGtuVuUrm3TKdrK+Ct1uYIVYimBQAmKAoU/17aj23kSC82ShZVuIgb9n72V6vDPeNi1Wo4eQkXHm8VpcLWnpUyYbVFYKn9syuXtnQKSnLVjmJi/LgkiWC3U3KY+t3q5IEI0FVEPzwcUlRpvIWvdEgiUnoSV3BrkYz6Zzt/ZINiwU+lxIIGQpIDh2H8mUFmEIge5qxeprV/Xv9mEs2E939LJlFtZRnraapz8RpqfDIObqYpkE3tVmFyN52tS2ziK5QCm+2ullftZrMvFqMsT6ae+LUFhoUpCv5++5ByfMHJB4nbFsq8TgFQiR7alXY5ezXdjtAxEIYxTVYlasw3JMxmpapQkO3LlGGkRAq5HkuUYxUj8qda+mTdA6qRRaHOVMZcYI076RIxEQ4L8HZj/U4Tlzc+kIgyeMlJSAnYs1nRxh4ZIDYeM7ehe7B12g05z/a8DqHiHmy2L5/pjrecBD2tMLqUp9S47OUjHiKW028popIvN0s2VQt6BicnMhICYePSypy4NDxyWOdFpim5PVDagW6Ol952eZS5+sdUeGLtq1eknOFB4FaqW7qkbT0JSsO2lJNTPe1SlJ9alLZ1j/7pKs8R0lsl+VM1sqajcEALHVDWqF6wbus2YUqlpcK3M7JSYBlklBULM8RNHQpA24+dcKYrfJtnto7s83LSgQOS+IwDRzzVCkwjLlDBH0uwZJiJSUuUJM9vQo8N3Em53U+16TYxGv1Kgy1ZwSmTuolyfNAQyhRjD0tclZhlANtULBchRZOFM2e7vmQUhltW2qUl6tvRE3yh2eZpLf2wSW1anFgOKAMwzUVakwFI2p8HO5QKnyZKVDfqYRxLq0FTCdvz6KmKFHjfn2V4NV6tejic0EMB+7NH0T2tUFoFCM1CyEl0b0vQDyKaDtA1eolNPX5cDvmzzEciVjYpauJlV4ETjcx22TnEfUj3nEMNizyEnW4GR4TvHQINi+Ks7PZoDJXkJ+ujKJIbPaJdYZP/c5nK8WwtAjc6dnEsosII3DOUmj3ZAsKCyHwuZVne1G++u6DETjQPrNINqgw1YlFEaelPHU9w7M/q6oLxZxFmy8kIjFlrBpCIOPjnSrmeRgKA4+tRE6Gg9rw0mg05z/a8DqHGAoy6wQAoGNAsLzEQgiJIQRVeSqx32nCWFjyRuOkh8TjkFxUpWSbu8Y1OnpHlJEzdWpZnq1U2CbyVZp7JTlp808eAmGV+7CkSOVYTQ/jmiArRRlNUqoQvWhMsqZC5Ut4nCqsSdoSMZ4TNl3aflEeiRypnmF5QuEIj3MyaX/9ImXYTdTDcloq/CgrZfpnVD7WK4fVivxoSKnB5aUr0Y7ZKMsWDAeUB7G5V4U4eV3KcEtxSTyOk1v2jsRUiFnXeE5aXpoyxlwOgSF07tbJYhoq1E8I5XFYmh8l3RVFGg5Ggg4yfCKpLAOoyWFuqirPYBhq38oyVXD7+IDkQNvksbZUwhmX1kicluTZA3N/v70jylg61q3yuGYzvOxxL6ffDbnpUN8xmadUmKHC1fxupcqXPl6HSgDBiCBmz54TBmqsTEjNg8ov29cm6RxMIc1bi8uCnEiMctGKERl3EdpxLDuMED6clpKnn0scIzMF9g7l0Nyr2l+WrcJuX2tQXmNDwNstgvVVyviM2oKSLMHbzTKp3t/6Kkj1Jo9ly4CNi5JDBg2hQibTfILWYTf1nZJoTFKQAYvzbDzhPkQ8gvCmIpwehDW3ouJ0hBCJhRGfS3LZUnUfI+PXdlrKg5k+TQAlwwfVBePlBaawtEgZ2hr1XHNMze+CZGWTaQjDwB0bRZjKy5ynQ6o1Gs15jja8ziHCsbnEyNXWuA1xOXOSUFcsuLxOFUudkGiOxJXKYG2RYOdRlYs0dfJZlAmZfoiMrzJnjeekVOXP3T6XY1KK/Vi3UkvcPktB1ImJ8NQk+/YBFUZl2xC3Ba19kkX5SoFw4yLJ1iWC0bC60TQvhGPKA5GTCtuPwKbFc7cr268mzBMhZ280KqEOn2tc5t1ShtlsnqNsv8q7GQurCW9rn/KUdA7OXAVP86oJqCGU+EKqR03GLBNS3arG1skQiUoauiT726ZulZRmK3EUt64LdNIIVB23zVUxsuwhsnp2IEd6ia29iaG4k7gt2bBI8Hq9TIysvtHxkNrGSTl+r1N5RD1OuGwpvHx4vLRDmcqz6h4WLCs2iMTmyUeKqtA1lUs4+1hO9ypv8aZqJZ8+Nb9LLZRINlSpa46Oe6BqCgXBKAnVvAn5+pIs9TuJ28q77Bo3GEAZO52D6viJfMXuYQtnUREl6XmJ4sTSdLC5Wnn0lhULnp+lPpxlqJy1Cbn7uA1Hu5Xi54pSZTBFYqqvekdUeGQoqrZPZWAMnjsguXI5STlYkbgas9UFasza49FpcjyMeGLxCJRiaHOv4PIqD67dT4Adw1y8DrO4BsPhmvO7mQshlIG1bYnykttyvIzFLM8Ll0OwpEjVIusZUl9EbuqFqyg6G5HYFGENOf4AnS8GU5gIO47Xo0K/taS8RqM539GG1znExAr3bLgc6oX20gFJdXaEwuIQIh5Bmk7aR90EnC6CUcnOKcJjg2Mq72vjYkFHv4q3rymA/HS14rvrmKrlVVcsaB0P95NSUpyp8q+ms7RI0NiljgtFVdjV1iXKWzUwpiZLJdlqQvjGLHW54rbKcRkJqTCekaDa9loDXF4H/b0qjGtCgVEIyZpyQW6qUkJbUQp7WpLP6TCVCMLU/K9wFIYCksKME3ufnJagOAtCYUmqRxmfe1qUmmJTj8oFsUw12arIUeIAAHnpygiL22r/qYQZjYSYZnQpWnqVsVyafdKn0qAWD3LoRYwOIhavASlxmlFc1iijMRdCWlyxTK2oDwWgMEvw3D6ZZBYFImryv6VGEI7B+kXq9zw1j7JvVBnaE57U6WSmCDrbVUhvODK7gbasRP2ufO7Z61CFo8pzVp4DT+9TIaeWAUd61GKCZcC6KkH3sOTNRuVtclnjBcMl1HeqEhFNc+Q5Hux2kl+8Emvwd4isYoTTjRmXjIUEqR6pPE/Nk7mgfrcyqPbPEuLYP6o8QE5L/U3kPBZmKLXT2YjEoHfIxuMbhVhUlasghWBEhUtO4DBhbaVIMromiMVhf7eb1UW1iJa9xI+8iZGaBVlFs17zZHA7VR7piXBaAqelPVxzkWR4TcRszyeuYRpIO47XqULGNRqN5nxHG17nElImJI+ns6RIhbhdVhXA0fAKHJqcuVdklxJO3YTT62P6KnskporvrihRRUQzU2A4AC8cVIpoLkvlljT3jHuaooKaQkj3KeW9UFRNMpaVCEZDysByO1QYUFGm8hRNFESVEtr6lDduWYlgYEypmyXevwLy0gXmiMQwIDI+UUv3KY/YsZ4Z3cGOKbkzVy5T3qiWXuUpyPZDTqoy/Kbnh2SmCIIRmTCUToTbJcgyVb7NnmbJ9iNKqXBVuSDdC363xJxmXDksMUd52rmxbTmniAEohbe8tOTCrZq5sYEUK4QpnUTbDyMPqULFCAOzqJrUnBLS3CnEmg6QkpZDXlYxuzs8s/qVpYTWPhVyl+KC48OTeYyZKRAIK7XKCSXMqfhckxPOTL/KEzQMqcJsx9UrawoFlqFyM2czKCZoHyBRpy3dK3jliEyUOthcrYyrjsHJ48Mx2NsqWVqkDKWXD8vx/LaZ4yIUBelwgz+LUOVmQraDmD2p0JmVogw3r1NiGTamYfDSYTmjIPEEA6NKRr25VxmodUXgMGIMBebO6+kelhSFO4gdeAWRnodzyaVkp6TQOyVsOTNFKUXOxfFBkxUVpVgtSuY01rgbIzUb8Q68XprTRzgKiWjrhMdrfnEN4nFS3NDar5UNNRrN+Y82vM4hQuE41QUWKW5lsFimynUqyBC4jBjO2BjyyKvYfceTP9jbggtw1l4Ks5gCHf2wokTw8hHJxdVqtdwylXE0FlaTsY2LBV6nmsQ1dqmJVl2xwDUuiR6NqsnolcsEpgH7WiV7p6yCX1KrVoINQ9DQqUKPctOUoXSgTU3KpIRQRFKVC2MRyEhRYX4ux8yiqlPpG/cAxG0VHlaYAWsqwBTw1L6ZIYFl2WrSNhoUc4ZOTuRY9Y2q80zU8SrPUR7BcFQZim4H48bb6ZkMxOXsno5Eu6Jz5/FoZiJtcMoIkd1PQ2gsaUe87RA4nMhIE1b5CmR4jJhtz7uyPhRQXq2hoPLi5KTYrCsJQzwOxDFjUX6vzsNb7V6ODwoV9pcBVXmCruHJRYJgBPLTleFuGjAckOw6psIe47ac9ArMgmUqr+/KUogGA1xRFSdqG0jTh2GQEM4RQgm95KYJkCpMsSxHCesc6ZgppgPjKoHeVMZqryZmehDjXr2J31zfKPSNj8XLqmN4HFH8Li9j4dl//16XQEpVMD0/HdyxYeToAF5nWcIDNp1URxSRloNjzdXYQz1w/CBbCsvpDPl5s82tVCflvKlBat/UcRIcVd/Rqa6EaE4rSQIq4zleYj5xDcMAaZPiVp7MsTC6ELVGozmv0YbXOUIkYpPmFTy1X1JXAlevUC+ifa1KGtplmSzK81NSshpzoGsycXmC3haseJDZZh4T+WGmUC+2ggxViLi1T1KZp8QJJsKWhICSLFicL3itXpKfriaWHQM2S7KDpESChGOCRekeQhE3vaNqeTMQIVHIeIL2fiW/fnGNqmm1v02FGYaiSlXs+IBkX6syzkJzTNJAGWmL8wV9I8rI6h6CHL8gM0VySa0SuegdVoZTWbYgElN5bn63yjdxT/N6haKSg22Shq7JbQKVs1aSpfJPfGdo4dwyVH9O7aep5KQxryKiJhmTGDIwkmx0TSHeegjHkk3ISBDicZxymC0lMToDbvZ3uWZ4hHwuZXD1jUB2is1F5TbNfRaNvZ5xUQ6bZXlh1heOECr2IAwThEHvqAplDEYmcxs7B1VB7wkMoYyqvlElxjJVIS8vTXmcIzGVb9ncK1mTN0w8OoTt9OKUUUwTOgLeRDvXVChp9L3jwjTFmSq/0u1QYYCVeZPWiRDqt1dTKIhjcrjHgdelvHseJ7N6tPZ1Otjga+Eia4xIdRWvt3kZDEyGjQlUm+s71aJMZWYUV3yU6PH91Bbls7Nt5iASAooyJETDyNCYkvfvbkI27yM3I58rq7fy0jEvtoTSrMnQ5umUZcawuusnz5uaBacgsHGyyHgcGQ5ALAKmpYQ8HFr5Zi4icfCPP78SqobGfKqGJtg2vnFja2BMG14ajeb8Rhte5wDhcBSLOMJ0cPkyZSREY5LnDkJtbpSVuWGMWBBpOhi1/fiXbsPY98yM80TDs1svhRnKyKorERw6LllbIXjxiGTbUlWzaqpKl5Qq1ygcldQWCbJTwI6G2JA/BsFR7KEuzPZ6/FKyofZS9joK6Bi2sIzZjQlbQn2HUntrH5eEHw6q0KRLagVuh2RgTO2fSyEx0yd466hkeYmaSFYXKDnugTFwOyWhiJp0RuPKuJuY+Ebjs0uV9A6TZHSBOm7HMUlmiiD9DI4KIQRFGXCoXc6QvDeEylfTstQnjynj2KPz1BqIRRApmcQ7jxJvOYDwpGBJm2LTQW7NNl5o8ieJwJRlq7DZDB8UpsWIhyOUugOUllqMxN283enhmXoPly8WpI4dI9Z6CMeqK0n3+jh8XOU95qXNHkpYkasWInL8apwVpCsjbXmp8lL1jiijyeeCqlzoC3vZ05vKaEgZg9V5cYqylPGypkJ5f6cajke7oXNIhcvubpJIW51vdWGQdCuIFQ9ienwIG1bnGRg9TTA6Ql52CQF3Nq+1eJO8scNBQdzvxDr2Es6WvWxadT3Pt2QQjEC2z+bi8gBiqJN1DGEU5iC86cRbWzEz8ymgk6rsIhp7JweTZcIViwJ4osPEGnchRwcQHj9m5SpkaJR442483Ye4vKAAOdIHQyksyiujoWt6LTyoyQrAjsbxLQKravUpKRueDDIcJNZ6kHjTXoirwWpkF2MtvRjDk3KCT1+YRGJTFo7G+2xew2tceMMp4rgcJoNjMiEao9FoNOcj2vA6y4RCMWwpCEkngbAgFIU8f4w9bQaXVITxt7+BONyYOD7dl46x8griBVXQ0Zh8MmvmSuyE+EQkCk29aqIWjasQv1BUiV3MRtcQLC+BFEaQTW8R7W4CKTGyCnEs30qsYSfGvmdYsf4myvMzOD4wd3xc5xCU5ybHBsVt2NsiqcxVE8bVFYJXZ1FI9DjV31BAJV+vLlft7x9VSnQlWarW0mx1vvLTZ3qPwlHJwTkS/0Hlw60pn1ClOzP43ILL6uDtFknHeLuz/LCmXJCiU1ROGZGSOfdOy4GMR4gabsKrbqI34MA0JNmeKI6uI1yzaDGBCHQF3FguFx6npHfIpiw9gmjdj2jem5ADzXB5uaTuSrZ3ZPJ2h5PNJYVw4BWi7fW4SlawpUbQ2Knqgnmcqgj2RJHsylxI9aiFj8pcwe5myUWVytv8wsHkcNnjA5K6Ykm6e9ITFYnBvnaToaCq19UxODN/C1S5h6EALC+KksMAxdUu4rufQQaUJShzShE5JYgDryRGo9l+hFR3CluXX8czDb6EcmmKS2KExldT4lEc9S+zcfGVBKMGBa5hYq8/kZhc2wBuH841VwMCIzhCnT/Aolw3IyGBRZTUFAeO/nai+19OtFdGw8T2v4xZsQIjv5J422Ec1X5iR9/EsepKqu1GiioLaRjwEI0LijNs8pwjWHufVF5/lxdH3RaEN/XUfjQnQNpxYu2HiTfuStpu97YR3fk7HKuvRJgWwjWPItIFhi3V73gijFYm5OTnUzUc32fH8bvN8bp7Go1Gc/6iDa+zSDgcJyYNQjHB3hZJNGZzSWUQKzjG+lxwuFzE07KIdx9NTP7k2CD2zicx1l6HHRyFcVlokVWE4XJzUZVSNIvEID9NKQwOByW7mpTBsrJUSaXXdyrja758omBE4tn/JAQmXVl233HswW4cq64kuvN3GG37GUjfhGDul+uENPR0+kaVGlsoKmntUyGJbzdPysLnp6sQw7fGFQsDYYnbqSSmAUqzBX43eF1yRvFX05jdezRR/HkuAuFxOeu5Dzkt+D2CDVVqQi1RBqIW1HgHCBvD6wenByIzC2eZpUsJxwz2y2qaGqY+7tysKlpOSWwE197fUVZYjZVVDcFR/EYIEUtFutyQW44MjSGHuiEcwHz7t6xb9QGebvARtTzqAdp+CPKr2dXuprbIIB5XhlZBhsq9kiiPc32nEmwJhCWL8sDvkexunr123/42wTW1MS4uj/HyscnYq9Z+VWB7aq2x6XQOSTYUhnCMDhA/vD9hdAGYJbVEdz014zMyNIqz+U0qs7dwpFv109KcEMahA5PHDPeSwQAZXhfRt3436dGYIDRG9OCrWJWrsAe7sDIEZqwfn8cHgWFELJPIkTdnbXO8aR+OVVdgdx5DmA5ESgYyMIR55E1SHS7W5JQhTSdm5whGZgGibgvC6QGnG+HynnZBBhkOEj+2Z/Z9owPI4T6iR3djVa5S7XHq+Ljo+M9h0uMVByEQ8y1iGZOGV4YPGjohFpfa66/RaM5btOF1lgiGbIQQBKOClw5KVpRKcvySQNTCdGbT2gejfYL8lGpytyzBPdaBPdRNvPWwCssJjBGv2oRjx39jZBYSr9nC84edbFikZNdHgir073CHSuSPxqE0SykIvj0uyX4ip47LiKmk9enEY9gdjRh55cixAaQ/Rm6aa061vpIs5vaIjbehrQ/KspSx5DBVOFX3sOTV+klvQIpbcKxbnSfVI8n0CTwuwbYlcPi4pKlXGVYFGSp8a7ZcActShZ/b54hOy0tTRtt7gcMSOPQIfJeYSDuKY+XlxI68gZFZgJGq9PjjwiDiL2Q0YpKXISjKViGuE8Wxd7c7ya5Nxb/2WkQkRPS1x1QuT3oe0UVbOG7W0O+tIzMzQuHiEI76l2CoG+doJ2neKmxMyC2D/g4MIVmb00806mYw5qEnrGp+NU4JaTUE1BSoGnBtA5JAROUtzkXvKBTKdjJ9lfSPTQ7WaCSOac4dvmUZEoeIIzypSUaX8KYiRwdnXwUB6GmipHgdDT0pLC+MkDpUPzN3ThiEzRTCK29UNfLiYziad0zWBRvoQnhSkIFholMNF7cP58rLITqHPKK0VVhoZgH2SD/Cl66EN0B95vgRBMqzZnc3g2nh3PIhDLdv9vO9W+JRiM29QiODIxCLEn37WczF67DK6hDmhT2YJ4p3J4Rj7Nj8YYYwud+Ok+5VixQ9w+oZrtFoNOcjF/ab4iwRDNvEAWwlhb5hseBol6RjyKAww8XOw5MTo7Z+B64O2FZTgKvlAI66LcSb9xELjDCWWk7OppuQ/R30BlQB4rZ+5U1xWuBzq3C8NC+UZUlMA16eEs7XOyrJTVNiFdPxusAdGVATolmwBzowS5YQNRwMRyxCQ5LF+SrRfio+l/JMvXJ45mQv2w+DY8nhhwLJq/UzDsVhqqTrUBRqcqMsKjDxjBdh9bkFK8uhtmjyWMccBU0dpmBpsTIEp7fIYUJxptByxgsJYQCSmG1jLbmY2JHXiR/bg8wuY7D0El7fb45LwqtCy9UFsKRIFeJdXiIISQd+w0F0169U6FpKBqNVl/FioydRBqENJ/sNJ5cuuhz/oScwxvooy67i+ACUFizBEBaxOJhvPYbTtMhfvJ5RWUFZtouj3RI5XhR8dZnyRu1rVeetyJ3/1qQE0VnPJTW57DjupW1wfJIaj7IoM8pbY7N7WRZlhLD3P4dZuTp5h2kh4/Oo2EhJisvm6qoBrNY9iO6jyfsLq+k3cnj9iEkwomJinVYKa8quINu7E3H8EEZuKfG2w9hdTcmfDY0hI6H5b9gwsMqWEt3/MoY/E+FLn/NQ4TzDhbQMS/225nj+CZcXOW5Exht3YRZUIjz+M9umc5zwNI+XPAnDS0zsj8fwuJVAUteQVN5ijUajOQ95j9b2NQCRqGQsaBOIQO+IKtSa7oWWPknnkKAqTyXFTycchZ0tgnheDdHdz2CWLwdvGmMRg3jTHmKHXydVjGEIKM4StPapOlT7WiVvNEqe3S+JxAWGQVJeSGOXCvVLm5am4HHChiqwehrmvhmHCxmPES9cStuAQUOn8lJtqhaU5ShBj5VlgouqVD2h6SGN1ngo4NFu9e9F+UqRLcsXZ1WZxJryy0z1wLbqKOnxXq4sOk7N6Ou4RfLKuWkIvC71N5fRNYHfDVuXqvyaCbL8cFmdwKtzrBYUUtpIYSCcPqJv/hrZ3wFCEC1fzytHHYk6XKBCSA8dhxSXYHO1oL5TCbTEetoSKqGxivW82jxpdE0Qt+G1Fg/RivVIfw55aYJDHWA7U4iXroLR8Yrj8Rj2oe2UuXoTBcavXCa4uHCA1M6dlKROGj7D49L1c5HtjSEHuzHHelnpbaYiM4Zlgis+Rq7RT65/plFQnB4nLdoFo0MwzQMjx4Yw/FlzXk/40jCJ4e5rnGl0GQbRio28eMRMEiOJxOC1JheBgpXgcGIWVBFvPTjr+WVoDOGdwzixnAhvGvG2wxAJYY8OYhYtnrOtZnENMhSYzCM6zQiXB2Ou608YfbHxjrDjEJ4Z5nqhEZkRahibNKzmYny/jMcQQpDpU/m6ci6vrEaj0SxwtMfrPSIctYkn3iWquLDPKchPV6ISbsdkftFs9AwLoqVFuKRNvO0w8fJNpBs2dm/7+AUClGZBe7+coagWt+HVesnVywXLS0nIT8fi8Hq9ZFW5CssbDSkPmWHAWAjS86uItR2atT1m4WKi3iz29vgTbT7SAWaXUnWrLVQS9SMhWFoE6xepwsfhKOSmQlmO6oOaAkGqR8luP7VXIoTJNSsgO1VgxyWmjOIYasPc/WYi7Mlcvu1dJbWbpiAnFbYtUfLHQoBT51gtSAwZJ2J5kA1vIMZzjkRmIU1D7jkj6hq6lKjLcHC8BlbzYGJfxJk2Zw5gMAIRVzopbmjoVYsD0ulBxiI4G19L8qBazTtIW5RFJOakfVhQ5bWRTW/jyq9k/SIXu45JjnYrhdHtR2YuTFTnRHH01CNSs7FHBzCOvk3N2t+nJMOFo/E1GOnjolXXM5Ln51i/AyEElRkhvGPtmAdfQuYtIuZJR6TnJcIAsePIwDBGVhF2X/vMvqzZRGz/K5h5ZSp0s3kfhAKItGzMRes43DN3TujBHg9rC2rVuJye+zVOvHkf1tItKsds6jFC4Fh2CdJyYFWtgUVrlHFjObCWbyW278Wk8EgjrxycbqJv/gbnxR+c25h7FwjTwlG1mmhwDLuvDQwTWbyUaG41tsNHNDKCI38RdI4vThl6DTMyPm6sqTleJ+qXKR4vUAtgHYNqbE5fENRoNJrzAW14vQfIcbUnIW16Rw3a+iVVeUoSvTRbIFF5RbHZo1oS2FIZBvZAJ9ESiVeOJHImhCeFmizBs/tnnxlJqfKabFuJWHQPqaLG2X51zlcPS7YsETiC/QjDJGb6GMGPr3w5dtPepHMZeeWInFJebfTSN5ZsrMRtMITy4I2MRxYdaAeXJSnKgrpiSPcKAmGVSB2JyaQaQuurVCFn0xTY4SDxtiPEm/dBNIzwpWFVr8fIyDst4YBup0CnxC9spG0jZBTRfzxh+EhXCkORuR9tY2GQKJXNaAziqXmY7cpLc6KFdunw0hUStPQpyXczMoZ54BmV8zP1uLFh/C4bLHi1Hqoq1PZodzvdRjprK1XxZdOUXLVMUt8Rp2fUwuWQ1GaHSAu0YjTvxlp1BdED2wFw9R7BKYQS+nB6cDvAOdZCdl4mdncL8T0HIBrGLqimO3sduw662LZoG97m15A9zQDEGnbhWHsNZBRgt+yDSAiRlotYvB47MIwc7iU23IuRX4FZtgyCo8ixQSLtjQzEV83ZL0NBgaysBjMODtesuVwyMIw0LZzr3ke8uzkhJ29kFxNvPYg92I1z001JUu0yIx/H6qtUrloshvBnYg/1EDvwCkiJPditxFXOAMLtw7FiKzISJCS8vN1u0Vavnjumkc6i7E1UZZdj1m+f9IJdwETi6j1mTDyb7ZMxvNT+iZpfGV51juMD2vDSaDTnJ9rwOsNEIjaRODhFjKO9ghgqgXgoAK19KufEEKoAceo8726fCyyVGYZwuEjzSOKv/lrt9Gfh8HqxY0Gi8blNiVBEMhiAg8clZdmqZtEbjaruVVEmtPZKKo0RzAPPkFm4mGDFRlp9K8hduwizvwVhxzHzyuiN+qhvclFbDNuPJE9WU9ywpMjAMiEYVpLatgSHBYUZSoXQMAQpHthcDb0j0DEoSXFBSfak0QVguLyIihUq5EjaCMNCuPQERzOJNC2IA04XjBs/RmiYLH+ETmYvdJvqgbHwuEqohLA3F6/TDZEQTsIYwjerZ8c0wBYGoRh4nTYl2QY0HESOzUySFN5UhGnQ3BtjUa6JcLgJrP0wWC4KbMHBdsngmNKW2bYoxIqcCFHvKIz0Yhw6jDAsrOVbiXcenVRrDI4gUjIwFl+EyKsgYnqwLCfRtx6HcGDiykSLVvJmvYqZfa7RS3XOJRSXXoRhR7GcDuzQELGsCkR2xXjZBEm8ZR+ibTJEUI4NI0f6iB99W/VpbgWpqTY9c0Sn+9wSIzJGrHk3VvkyYvU7ZvaJx4/hdBN5+WFEei6Gx48cGyLaejBJtZUphpew40R2/g7hSVFep8aR5Lyr8OyFs08XwukmIly8cUQmSZ3HbTjcbSHzCqhbd72WlUeV6kgq3xGPqQLJ8yCEUMaXrdxlhiHITJG09UmWFOkIBI1Gc/6hDa8zSHjc6JIIInHBoU6TggxIcanwNltCY5ekIlflW/WNSIqzSKiuTWV5qcDZeUB5x0pqie99DuJRjMwCzKVbQEYxpTJsRubIYU/3CXpHJdX5kOVXIU7RuArvKM8RDA6HsbrGQwvjcRyWRXqaoHPUhT8nA58LjnRLbNtmVf4Yzu56rqmtoSfkJhAR5KSqsEGPU70wV1XAkmI1p7IM5WGaitclKB0X35gLYRiIM6VcplnwCGEQxolZtAJz6FkA7P4OiitDHOp2zsjVAuV1fXM8hal7WBKzfdSuuB7HkRew2vayrGATe47PNNqWjRfw9rtgdbnBM/sktblrKLFcGM27k46Nla0ljpvBsKQwA55p9CVyYFwOycpSlYvZMQgN/W5WR3bhzC5EZOVAWjoyHCB2dHeSUSeyixlJryYcE4QDEA3HKHJHcdVuJLrnOZASkZ5D++hk2+M2HOxycLBLFRd2mHBl8SjW6/8PI78SM6eU6N7nmT4CjcwC5FBv4t+yp5mqyhiNPbMbs0tzQrDveexICGvJZsx4XHmqJ8I/0/NwLL9UPQykjRzoJD7QOeM8cpqKojAdSiVxNnVVQKSfQKHkNBCKMmd9qYZui6oCPylakCe5eDIqb+uEqoagjpkSeprth4PtMBaS+Ny6XzUazfmFNrzOEOGwTVRC56BK4t9caRONm7T3q/pZExztVuF1cVtyuEMV0c3wwtFu5YnKTJHUFho4LYltS8zsYoycMoz0PDBM7LFBoq/9NyK7BFF7CctLlRdqOj6XeqFl+gSmocL7lpcKPA4YDsHBNpuN+SMwnvth5pZiv/5/yVh9FVkFKiHftiVLigWmBBETUFqN2+HEnzb7y9UyBJYWq9CcQWJSFSXO9+aRk7cI0aVybpwNL7O16jJeb/UkQlmdFqwqiZMS7aciO5v97UrcZeNiwZ6eVHKLrybHE6bQKfH5VIjsSFCJvizKFxhILGHzZpNBZZ6aZO457iRncQ3etv1Kgty0sCsvoiWSjXcMFudLnt6XPHkMR1X+48W1gq4hSdQWSASxA9txLLuE6NvPwXTNTaebMW8Rz+wHkHicsLLM4uhYBlWZHlwbbyTWtA8si1Bs7sd6NA5404muuRGn20n0rV/NPMjhwsguItq8b3KbtPGaES6udvFGo0yIlhgCVhZGSOk7DEislduwA0MY2cWYuWXISADh9CDcPoTLq2oPzhGKCGCkJOuIC7cXq2YD0d3PzDhWpGRgnObCybMxNo8Yoy1nr8N2IRKJTcnvAlUe4GSUHg0jEWoIqtyHIVREyIRSrUaj0ZwvaMPrDBCO2MQkBCKC3c1KOMMUKhk/ZiujanG+Wnnf3wZvNKp/X14nCEaUB6ogXSTEOLoGJfvb4Zq6ZTjHOrCDI8QHupBHdyWuKew4gbCB2wFrKlQo04T6WFGGZEWpMu5Gw0q5zzRgJCjpGZSUpIbYmD2IuUd5DIy8cmQsjGPpxYgpExvDEDgNAAsck+FAGs3ZIoaD/lFJc6+bVYXryS+qwxxoA2HgMmOsr5LY0kgUqk73muw/nkNGimBJkaShE16rlywpFKSnuhmLuSGmJtNlOeC2VBjwoXZJIAJbl5isqQCkTMhnNwx4WXbRTdjhEBHDw6FeN+2DJluXSI4clzDDnzReVLlXecOKUkKIox3IaJh4ez2OFVuJNexK1OASmQVEKjfzauuk5zcYgdcbJFtqDMJREDt+g5FbipFVTIFD0Ngze39lpkBHwMPeVg9eJ2xbcwPGsR3Y3U0AGHkVmCW1xPa/kvQ5Y9FaLKeLfC9ctUwSDEaQUuJxGriiwxjOTEThtUi3DxENI0f6kaaFSMlAOL2I8bpjwuXFqlpN7NBrM9om/JkqpHAaRmYBjpWXEz38uhLYEQZGQSXWorXvSYife3YnX4L3qu7fuU54muElY5GTqm0mDFPV/BrHNATZfiU+U1OILu+h0WjOK7ThdZqJRGxiNgSjqqgvqFAVpM2inCiHuhwcH1D711aomlutfcpI6huB3c2TK92mQVKoVDwUVBLRwRFk++Hk6+ZWIwzBm40S01CGVoobLBHHJWJEbAeGYZDmjjEasOkeMUEYrCqJYo32YbcegqxCzOJahCcFYVo6xE9zzmMKicclGQkJdh93YQgX6b5MpITBI2rRoTg9BsIgPcXAlDaRqGDXMVUse3XFeM07p8QporSMOXi7ee7rhaPwWoPk4mpBikvlTAajcLAvhaPdk0aDwwSnJRgIzD0rHwmpsguZ1kgipNDubkaODWLVXQxSIp1eOgJudh5zJkIVJ5BSqZgWp5q4HS5lkHj9pIkofrdz1pDj2kLBzmOSuK2uv7fHz4qai7EWr1dhid1OMsMxMqq3YPY1I00nMqccw+tFOF0IwOcx8ZoCGQ5iD/UiHC6EPwvh8mKYJjjd4Eub9Z6FYWAWVCGlTbxx97gku8DILcWq3TirISUcLsz8CkR6nvIqCgPhdCMsx9xf1GnE41R1DQOzOOkKM8D93jTjnCcSU5EVABIJsRiYJ9E5wpyhhFmYAbubVY3JvPTT31aNRqM5W2jD6zQSjNhIKYjGoWsIAuFJI2rPcQeriqIEowbN/SYDozAwpsIQM3zgMkmqKwXJRpfHCQ5fCrEdT2PVrJ+STA+k5jDmyMItVPigQE0GPI44Y2EYibrI8EksU2LFIlgeA7/PwBA2LqcT4S1FZhWCECeuu6LRnEM4TFhSIBJFwG0J/VPSgaqzo6Q5wwzbPuJxG3O4g5WlBdQVK9VNh6WKto6GwOcwyPLazFXe0O9W3i8p4a2jkuWlaqEjOwW6hiePMwRsWCSISzlvzmWKGwrTwSF9UL0B0d8OHj9G4WKk6WAkYuEQDvYed8wwuiYYDoIzx4Fj6cXYPS2Eeruxc8rZUj7GoT5fQtwm3QdLCgVNPTJJLr84W+DyuAAXMibJyYTdTRaRmJvMlFyyfVDuEzhdyV4H4XQjnG4Mf+a8389sCKcbq7QOM69CGV6mhXC4EY75XUuG++wIWHicgktr4cVDMsn4ykyB1eUnrht4oRCJTlEijEUBCdZJTDHMmYZXqkcZcUc6JXnpun81Gs35wwVleP3gBz/gH//xH+no6KCuro5/+qd/4pJLLjlt5zeBGJKWXrUKnu5VEyOA40MmliGpK4xRmx8jFAWXy0lWJbx0RIUYWhYUpKs6JtNZWiSwEUpYIxgAtw9hWMQKawmmVWA5nDhEFJ/LgWVILBPitonXBekpYE7I+jp8s0qon0xIiEZzrhGLg99ts7wY9rUZicwoIWB1qY3PEaVhwEtBhsDZugMx2MGo40pebPTgckBcStZVClI9gsNtsKQgTk6qoGd45mRvSZEK4QXlxVZeLVW03OeCDK/E4xTkpSkBjfZ+QUUeHB+cXaN+cb6guU/S3OPF61pKeloNoZiBs09QkQMeRxBj6Dgp7lLGwrNPPn0uVVA5uvNJZNEShn2l+HtbMOu3syyviiXLNhATDjoH4e2WZMMhw6eeURM4LEFhhtoeiysD0uUAyzz9E19hGLOGFZ6r+D2Cy+uU1ysYVQJJbie4de2/BJH4FHGN6Hic+8l4vEwLOVGMehwhBMWZKu95OCBJ9ep+1mg05wcXzGz7l7/8JXfeeSc/+MEPuPjii/nRj37E+973Pg4cOEBpaelpuYYwQMZUnaDjA7C5RtDaLxNy6y0DFq0DFnlpKswwEBH4RIDLKuME4xajcTdFpYKMFDle40qtINYUCHpGJJkpApFTSly4iaUWEYoJQjGLDI+ByyGIC4sUc4qRpdGc50gB2DZ+t+DqZXGGx2IIaZPqiuMUMWzhodQziNWwBzu7HFFax7EOD+k+NbZKswSxuKRnGGxh8uR+k61LBR0DksYuJUaR7lMheu39Msl7JQRsqRG8dkR5v9J8ygsSDENzr5LXHgrAyjLBvlaZ8GBbphLR6RqUHD6utoWi0D9qYhpwxTJ1rWPdHkozi6kpYEZR9AkW5QvkWIDIug/RPuqmyGfhCsWgdiNGZgHCJcBURtRgADrG83Cq8lQRc49z5oR2tm0a1S+eE+R7XajEbfX7ThhecWVInVSOl+nADs4sC5CbBk09sK9VsrlG/yY1Gs35gZDyRCVDzw82bNjAmjVruO+++xLblixZwk033cS99957ws8PDw+TlpbG0NAQqakzlbRs2yYSU6t+nYOCt5sleWlQkSvY2zJZJDjFDWsrBG6HEtuQqILDVixESLj53V5Btl9JrDtMGA3D0S6JIWBLrcCx6zGEaSGFgTBNRFoOZnENhq4jozkPOdG4i9s2oQjUd0pa+gQ1uRH8jjgjYZP6PiemAXWFMTJ9ktGokpdP80psG+IShoOChk41vlaXC54/oBT7KnJgcYFgJKhCBY92KXGNCSwTti4RvHRI1S5anC+wTIjFJZap8qguHd+f7YfK3MmJoxDgcUpsKTjaJWntU+GAeWnjkvVCMhqQpHoNxsKSeByCUcH+tmTj7aJKgccp6R6CVK8gw6dKNMxFLK4KRiNUKLIWLdDMxYnG3XTGQpLHd0uWl0BmisDu7yDWuAtz8doTGl92fyd2XxvONdfM2Nc9JDl4HC6pFeTrkEONRnMecEF4vCKRCDt27OCv/uqvkrZfffXVbN++fdbPhMNhwuHJuJzh4eFZj5vAMAyCERvLFOSnwUFrPM8rIqkpFLjGIy5SXOA0JZ1DsLtJJW0XpAsq87wIIanMhYYuVV9oAgFcskTgMCRm+TLs7hYM08Isqkb40hDOuYsmazQLiVMdd6ZhYEtJcZagsUuypz3ZJWEIcDodPLlPYkvJJbWCQFjwwkGVW1mWrYymkZAy3i6rE9R3SI4PqPIJGSnKWzWdumLB3lZJJKa8YS29krWVgsGAYMdRSWYKOC3JZUvVwsur9RIBFGZCdYHKwzQNtTizKF8ghAqpCkYgzR0nxx3BkBJHbAwbgyy3g6I6H6G4iRACtxM8DvXcyToJxW5QIYOWTuHUzMKpjrvpBMfzBifeczISVPW5jJOYYlgWxOPIeGyGkZaTCp1DSvn36hU6tFOj0Sx8LgjDq7e3l3g8Tl5eXtL2vLw8OjtnFvEEuPfee/nf//t/n9J1HKbyXtlSrdDtbpL0jcLOY+N1d0oFDksipSA/XXLVCvUSkVKtZHscahKW7YfDHeN1vPwqKd5lqVV5M78SI68CQ4cTas5D3sm48zjUmNtUrYycibxKvweWFQsOH5dIYGkRjIYkWSlwcbUynHY3q3FVkg0VOYK+YcmSIqjME1gGRGKSTdXKKzZR06sqT9A9rDxN5TmqOHhdicAQEq9TcFmdwBQwFIB4HBblw9JipZ4IEiFUaYa4rUITVZiWICtFlXoAC4GJDAdwOAVS2gi3iXAapGjtcs0Z4J2Mu6lMlC5xjs8oZDio1C5Pxk6ayAMbF1qZihCCmgLJjmOq7MOlS8DQnlqNRrOAuSBCDY8fP05RURHbt29n06ZNie1f+9rX+NnPfsahQ4dmfGa2FcCSkpJ5Qy8iUZtwTGAiQahQpmhcIKV6IVmGmiBaBonSPoYQ2LZECIFhSOIxiEq1zZYCy5AglLfL5dSTLs35zTsZd6BCfQMRQTiq1EAtUy2EhKJKKMLnVosiMD70BCCV8YNQ+6QUCCEJhtVYdFoCQ4AQKjQxaqvxGIoKwjHwOpXR5DCV0WWZYAlVqy8mBaihS2yiPYYc9zrpiaPm3OKdjrsJjnRI9rZIttQoYyl25E1kPIpZXHPCz8pQgHjTXhxLNiGmFdCeYHBMsqcFirNg/SKhjS+NRrNguSA8XtnZ2ZimOcO71d3dPcMLNoHL5cLlcp3SdZwOA8OwiUZtbJSKocshMWQcy+FgtkKqCpH4ryFsjLhEWCCFREg1cdRGl+ZC4J2MO1AhdylulUM5lYkSDbG4REYjCGljm06EYcC4BqIQIG0ViihtG4/TRAqB05CIicMMcBsqXNBlSWxbYBhgGOqzUVuNYWEoz7U67/TxrieLmnOTdzruJghFJK4peYMyEkC4T1K10qmuK8OBOQ2vdJ8qeH6wXS12XFSl6uRpNBrNQuOCMLycTidr167lqaee4gMf+EBi+1NPPcWNN954Wq9lmQZWIhxo4sVw8kaTYRhMjyI8mVIoGo1mbixTgDlPLqQ543+Yy1Ayk/KklGqgrqGruZAJRqaEGUobGQogUnNO6rPCMMFyYofG5n1T5qQqz/LB4/CbXZI15UqZU6PRaBYSF8yU/otf/CK33HIL69atY9OmTfzrv/4rLS0t3H777We7aRqNRqPRLFimGl4ER1WV8VNQ2hVON8wiKT+dLL9gfZXkaLcS3OgYVKUcfPOoeWo0Gs25xAVjeH30ox+lr6+Pr3zlK3R0dLBs2TIef/xxysrKznbTNBqNRqNZsAQiqvA2gB1QiojCfQqGl8uDHRhEIhEnCMl1WoLaQsjwqVp7bX2SokylbFqQfmYKfms0Gs3p4oIxvADuuOMO7rjjjrPdDI1Go9FozguklISikx4vu68d4fGrEMKTJSUDBrogMAzetJP6SF6aINsv6RxUkvNt/UoxNM0jyfIr71heGjhNlcep69ZpNJpzgQvK8NJoNBqNRnP66BxUSqJ+N9i9bcjhPozCxad0DuFJBYeL2LE9mPmVKvTQcoLDNV4PzJjVE2YagqJMKMqEYETSP6oKnncMQGPXpGCzZajC6blpkOIWxOLKUPS5lOKo01J/hlBRktpQ02g0ZwpteJ0kE6r7p1pYUqPRzMTv95/UxEaPO43m9HG6x93RXgf13UqV8HhjG8eR4FoGwy4Yjp1a46xaVfiuPQ6Mjf+9M3yAQ3gYNdOIYxGzBX2j0DcKE2qmJ+a8r7SjeRe4HTbrSoP4XCf+nZzsuNNcGGjD6yQZGRkBoKSk5Cy3RKNZ+JxsfSA97jSa08fpHnf/6y9/yJU3/RmmjBIVTgDGQmFkKDzv5+bDNA2clok5Xd73FBHY+OMDM7cKgSElUeEkZHiJC61Jqjl1QlGDrZdfTf2+10547MmOO82FwQVRQPl0YNs2x48fP6mVi4nik62trXqwnQK63945C63vTnYF8FTGHSy8fjhZ9H0tLM7V+zrd4+5cvc+zje6X2blQ+0V7vDRT0R6vk8QwDIqLi0/pM6mpqRfUw+V0ofvtnXO+9d07GXdw/vXDBPq+FhYL9b5Oddwt1Ps80+h+mR3dL5oLmXfny9doNBqNRqPRaDQazQnRhpdGo9FoNBqNRqPRnGG04XUGcLlc3H333bhcrrPdlAWF7rd3ju47xfnaD/q+Fhbn631N50K5z1NF98vs6H7RaLS4hkaj0Wg0Go1Go9GccbTHS6PRaDQajUaj0WjOMNrw0mg0Go1Go9FoNJozjDa8NBqNRqPRaDQajeYMow0vjUaj0Wg0Go1GoznDaMPrNPODH/yAiooK3G43a9eu5aWXXjrbTTqr3HPPPQghkv7y8/MT+6WU3HPPPRQWFuLxeNi2bRv79+9POkc4HOazn/0s2dnZ+Hw+fu/3fo+2trb3+lbOKC+++CLvf//7KSwsRAjBf//3fyftP139NDAwwC233EJaWhppaWnccsstDA4OnuG7e29YSGPv3nvv5aKLLsLv95Obm8tNN93E4cOHk445H8bGvffeixCCO++8M7Ftod5Xe3s7H/vYx8jKysLr9bJq1Sp27NiR2L9Q7+vdsJDG3LtFv8sU+l2l0bxLpOa08dBDD0mHwyF//OMfywMHDsjPf/7z0ufzyebm5rPdtLPG3XffLevq6mRHR0fir7u7O7H/G9/4hvT7/fLhhx+We/fulR/96EdlQUGBHB4eThxz++23y6KiIvnUU0/JnTt3yssuu0yuXLlSxmKxs3FLZ4THH39c/u3f/q18+OGHJSAfffTRpP2nq5+uvfZauWzZMrl9+3a5fft2uWzZMnnDDTe8V7d5xlhoY++aa66RDzzwgNy3b5/cvXu3vP7662VpaakcHR1NHLPQx8Ybb7why8vL5YoVK+TnP//5xPaFeF/9/f2yrKxMfvzjH5evv/66PHbsmHz66adlQ0ND4piFeF/vhoU25t4t+l2m0O8qjebdoQ2v08j69evl7bffnrSttrZW/tVf/dVZatHZ5+6775YrV66cdZ9t2zI/P19+4xvfSGwLhUIyLS1N/vCHP5RSSjk4OCgdDod86KGHEse0t7dLwzDkE088cUbbfraY/jI7Xf104MABCcjXXnstccyrr74qAXno0KEzfFdnloU+9rq7uyUgX3jhBSnlwh8bIyMjcvHixfKpp56SW7duTRheC/W+/vIv/1Ju2bJlzv0L9b7eDQt9zJ0q+l02E/2u0mhOHR1qeJqIRCLs2LGDq6++Omn71Vdfzfbt289Sq84N6uvrKSwspKKigj/4gz/g6NGjABw7dozOzs6kPnO5XGzdujXRZzt27CAajSYdU1hYyLJlyy6Yfj1d/fTqq6+SlpbGhg0bEsds3LiRtLS0Bd2X58PYGxoaAiAzMxNY+GPj05/+NNdffz1XXnll0vaFel+PPfYY69at48Mf/jC5ubmsXr2aH//4x4n9C/W+3innw5h7J+h32fzod5VGc2K04XWa6O3tJR6Pk5eXl7Q9Ly+Pzs7Os9Sqs8+GDRv46U9/ypNPPsmPf/xjOjs72bx5M319fYl+ma/POjs7cTqdZGRkzHnM+c7p6qfOzk5yc3NnnD83N3dB9+VCH3tSSr74xS+yZcsWli1bBpy+7/xs8NBDD7Fz507uvffeGfsW6n0dPXqU++67j8WLF/Pkk09y++2387nPfY6f/vSnwMK9r3fKQh9z7wT9Ljsx+l2l0ZwY62w34HxDCJH0bynljG0XEu973/sS/798+XI2bdpEVVUV//Ef/8HGjRuBd9ZnF2K/no5+mu3486UvF+rY+8xnPsOePXt4+eWXZ+xbaGOjtbWVz3/+8/zud7/D7XbPedxCuy/btlm3bh1f//rXAVi9ejX79+/nvvvu49Zbb00ct9Du692yUMfcO0G/y04e/a7SaOZGe7xOE9nZ2ZimOWM1pru7e8bqz4WMz+dj+fLl1NfXJxSh5uuz/Px8IpEIAwMDcx5zvnO6+ik/P5+urq4Z5+/p6VnQfbmQx95nP/tZHnvsMZ577jmKi4sT2xfq2NixYwfd3d2sXbsWy7KwLIsXXniB733ve1iWlWjXQruvgoICli5dmrRtyZIltLS0AAv3+3qnLOQxd7rQ77KZ6HeVRnNitOF1mnA6naxdu5annnoqaftTTz3F5s2bz1Krzj3C4TAHDx6koKCAiooK8vPzk/osEonwwgsvJPps7dq1OByOpGM6OjrYt2/fBdOvp6ufNm3axNDQEG+88UbimNdff52hoaEF3ZcLcexJKfnMZz7DI488wrPPPktFRUXS/oU6Nq644gr27t3L7t27E3/r1q3j5ptvZvfu3VRWVi7I+7r44otnyP0fOXKEsrIyYOF+X++UhTjmTjf6XTYT/a7SaE6C91TK4zxnQl733//93+WBAwfknXfeKX0+n2xqajrbTTtrfOlLX5LPP/+8PHr0qHzttdfkDTfcIP1+f6JPvvGNb8i0tDT5yCOPyL1798o//MM/nFV6tri4WD799NNy586d8vLLL19wErwnYmRkRO7atUvu2rVLAvI73/mO3LVrV0Ka+XT107XXXitXrFghX331Vfnqq6/K5cuXnxcSvQtt7H3qU5+SaWlp8vnnn0+Spw4EAoljzpexMVXVUMqFeV9vvPGGtCxLfu1rX5P19fXyF7/4hfR6vfLnP/954piFeF/vhoU25t4t+l2m0O8qjebdoQ2v08y//Mu/yLKyMul0OuWaNWsS8tAXKhM1PBwOhywsLJS///u/L/fv35/Yb9u2vPvuu2V+fr50uVzy0ksvlXv37k06RzAYlJ/5zGdkZmam9Hg88oYbbpAtLS3v9a2cUZ577jkJzPi77bbbpJSnr5/6+vrkzTffLP1+v/T7/fLmm2+WAwMD79FdnlkW0tib7bsG5AMPPJA45nwZG9MNr4V6X7/61a/ksmXLpMvlkrW1tfJf//Vfk/Yv1Pt6NyykMfdu0e8yhX5XaTTvDiGllO+1l02j0Wg0Go1Go9FoLiR0jpdGo9FoNBqNRqPRnGG04aXRaDQajUaj0Wg0ZxhteGk0Go1Go9FoNBrNGUYbXhqNRqPRaDQajUZzhtGGl0aj0Wg0Go1Go9GcYbThpdFoNBqNRqPRaDRnGG14aTQajUaj0Wg0Gs0ZRhteGo1Go9FoNBqNRnOG0YbXBcjHP/5xhBAIIXA4HOTl5XHVVVdx//33Y9t24rjy8vLEcVP/vvGNbwDQ1NSUtD0tLY2NGzfyq1/96mzd2hln4l5fe+21pO3hcJisrCyEEDz//PPv+HiA5557juuuu46srCy8Xi9Lly7lS1/6Eu3t7WfqtjQazTnKtm3buPPOO892MzSaU6K8vJx/+qd/OtvN0GjOObThdYFy7bXX0tHRQVNTE7/97W+57LLL+PznP88NN9xALBZLHPeVr3yFjo6OpL/PfvazSed6+umn6ejo4PXXX2f9+vV88IMfZN++fe/1Lb1nlJSU8MADDyRte/TRR0lJSXnXx//oRz/iyiuvJD8/n4cffpgDBw7wwx/+kKGhIb797W+fvptYAOgFgnfGxP3u3r37bDdFM43nn38eIQSDg4Nnuyka9DPmTPLmm2/yv/7X/zrbzdBozjm04XWB4nK5yM/Pp6ioiDVr1vA3f/M3/M///A+//e1v+clPfpI4zu/3k5+fn/Tn8/mSzpWVlUV+fj61tbV87WtfIxqN8txzz51UO+655x5WrVrF/fffT2lpKSkpKXzqU58iHo/zrW99i/z8fHJzc/na176W9LnvfOc7LF++HJ/PR0lJCXfccQejo6OJ/c3Nzbz//e8nIyMDn89HXV0djz/+OAADAwPcfPPN5OTk4PF4WLx48QzDaD5uu+02HnroIYLBYGLb/fffz2233faujm9ra+Nzn/scn/vc57j//vvZtm0b5eXlXHrppfzbv/0bd91110m38XxBLxCcOSKRyNluwjtmIbddc26hnzFnhpycHLxe79luhkZzzqENL02Cyy+/nJUrV/LII4+8o89Ho1F+/OMfA+BwOE76c42Njfz2t7/liSee4D//8z+5//77uf7662lra+OFF17gm9/8Jn/3d3+XFK5nGAbf+9732LdvH//xH//Bs88+y1/8xV8k9n/6058mHA7z4osvsnfvXr75zW8mPEx///d/z4EDB/jtb3/LwYMHue+++8jOzj7p9q5du5aKigoefvhhAFpbW3nxxRe55ZZb3tXx/+///T8ikUjSfUwlPT39pNt4vqAXCE59gaCiogKA1atXI4Rg27ZtgFrdv+mmm7j33nspLCykuroagJ///OesW7cu0Yd/9Ed/RHd3d+J8E16aZ555hnXr1uH1etm8eTOHDx9OHPP2229z2WWX4ff7SU1NZe3atbz11lsMDQ3h8Xh44oknktr4yCOP4PP5En3R3t7ORz/6UTIyMsjKyuLGG2+kqakpcfxcbf/BD37A4sWLcbvd5OXl8aEPfSjxGSkl3/rWt6isrMTj8bBy5Ur+67/+64T9N/Wen3zySVavXo3H4+Hyyy+nu7ub3/72tyxZsoTU1FT+8A//kEAgcFLXbGpq4rLLLgMgIyMDIQQf//jHT6o9U5l4RhQVFeHz+diwYUNSuPJPfvIT0tPT+e///m+qq6txu91cddVVtLa2nvK1LgT0M+bUnzGbNm3ir/7qr5K29fT04HA4Evc7PdTwnnvuobS0FJfLRWFhIZ/73OdOql80mvMN62w3QHNuUVtby549exL//su//Ev+7u/+LumYX//614nJHMDmzZsxDINgMIht25SXl/ORj3zkpK9p2zb3338/fr+fpUuXctlll3H48GEef/xxDMOgpqaGb37zmzz//PNs3LgRICnnoaKigq9+9at86lOf4gc/+AEALS0tfPCDH2T58uUAVFZWJo5vaWlh9erVrFu3DlAviFPlj//4j7n//vv52Mc+xgMPPMB1111HTk7Ouzq+vr6e1NRUCgoKTrk9FxJTFwj+9E//9JQ/fzoWCBobG/nQhz7EsWPHqK6u5oUXXmD79u38yZ/8CVdccUXidzqxQFBeXs6xY8e44447+Iu/+IvE7/TTn/40kUiEF198EZ/Px4EDB2ZdIMjOzqahoSHJazoXb7zxBuvXr+fpp5+mrq4Op9OZ2PfMM8+QmprKU089hZQSUBP5r371q9TU1NDd3c0XvvAFPv7xjycmZxP87d/Ds9oaAAAO7UlEQVT+Ld/+9rfJycnh9ttv50/+5E945ZVXALj55ptZvXo19913H6Zpsnv3bhwOB2lpaVx//fX84he/4Nprr02c68EHH+TGG28kJSWFQCDAZZddxiWXXMKLL76IZVn8wz/8A9deey179uxJtH9629966y0+97nP8bOf/YzNmzfT39/PSy+9lLjG3/3d3/HII49w3333sXjxYl588UU+9rGPkZOTw9atW0/qO7/nnnv4//6//w+v18tHPvIRPvKRj+ByuXjwwQcZHR3lAx/4AN///vf5y7/8yxNec8uWLTz88MN88IMf5PDhw6SmpuLxeE6qHVP54z/+Y5qamnjooYcoLCzk0Ucf5dprr2Xv3r0sXrwYgEAgwNe+9jX+4z/+A6fTyR133MEf/MEfJL4vzfzoZ8z83HzzzfzjP/4j9957L0IIAH75y1+Sl5c369j6r//6L7773e/y0EMPUVdXR2dnJ2+//fZJ94tGc14hNRcct912m7zxxhtn3feRj3xELl26VEopZVlZmfzbv/1bWV9fn/QXCASklFIeO3ZMAvKxxx6TR44ckb/+9a/lokWL5NNPP33Sbbn77rsT15vg1ltvldddd13StksvvVR+4QtfSPz72WeflVdeeaUsLCyUKSkp0u12S0COjo5KKaX88Y9/LC3Lkps3b5Z33XWXfPvttxOfffzxx6XH45ErV66UX/7yl+Urr7xy0u0F5KOPPip7e3ul2+2WjY2NsqKiQv7qV7+SAwMDEpDPPffcOzr+9ttvl2lpaSfdlvOd+X6nH/3oR+WSJUuklOp36nQ6pc/nS/qb6NeJ36nH45E+n08ahiEBWV5eLvv6+k6qLXfffbf0er1yeHg4se2aa66R5eXlMh6PJ7bV1NTIe++9d87z/N//+39lVlZW4t/Lly+X99xzz6zHvv/975d//Md/fFLtm8rE/e7atStp+2233Sbz8vJkOBye9/NvvPGGBOTIyIiUUsrnnntOAknj+je/+Y0EZDAYlFJK6ff75U9+8pNZz/fII4/IlJQUOTY2JqWUcmhoSLrdbvmb3/xGSinlv//7v8uamhpp23biM+FwWHo8Hvnkk0/O2faHH35YpqamJn0nE4yOjkq32y23b9+etP0Tn/iE/MM//MN573+ue7733nslIBsbGxPbPvnJT8prrrnmpK85cd6BgYETtmGCrVu3ys9//vNSSikbGhqkEEK2t7cnHXPFFVfIv/7rv5ZSSvnAAw9IQL722muJ/QcPHpSAfP3110/6uhcC+hnzzp4x3d3d0rIs+eKLLya2bdq0SX75y19O/LusrEx+97vflVJK+e1vf1tWV1fLSCRyytfSaM43dKihJomDBw8mQpUAsrOzWbRoUdLf9FXakpISFi9ezPXXX8+//du/8dGPfjQpVOlETF8RnEh0nr5tItm5ubmZ6667jmXLlvHwww+zY8cO/uVf/gVQK40Af/qnf8rRo0e55ZZb2Lt3L+vWreP73/8+AO973/tobm7mzjvv5Pjx41xxxRX8+Z//+Um3F1RIyQ033MAnPvEJQqEQ73vf+9718dXV1QwNDdHR0XFKbbkQkVImVloBvvzlL7N79+6kvw0bNiR95pe//CW7du3iscceY9GiRfzbv/0bmZmZJ33N8vJy/H5/4t95eXksXboUwzCStk397T/33HNcddVVFBUV4ff7ufXWW+nr62NsbAyAz33uc/zDP/wDF198MXfffXeSt/lTn/oUDz30EKtWreIv/uIv2L59+8l30BwsX748yQMGsGvXLm688UbKysrw+/0Jb3ZLS0vScStWrEj8/4RXduJev/jFL/Knf/qnXHnllXzjG9+gsbExcez111+PZVk89thjADz88MP4/X6uvvpqAHbs2EFDQwN+v5+UlBRSUlLIzMwkFAolnWd626+66irKysqorKzklltu4Re/+EUi7O/AgQOEQiGuuuqqxDlTUlL46U9/mnTOEzH1nvPy8vB6vUne86nf9+m65nzs3LkTKSXV1dVJ13jhhReSrmFZVsKjDyqSIT09nYMHD56WdlwI6GfM3OTk5HDVVVfxi1/8AoBjx47x6quvcvPNN896/Ic//GGCwSCVlZX82Z/9GY8++mhS/pxGcyGhDS9NgmeffZa9e/fywQ9+8B2fY+vWrSxbtmxGHPrp5K233iIWi/Htb3+bjRs3Ul1dzfHjx2ccV1JSwu23384jjzzCl770pUToB6gXx8c//nF+/vOf80//9E/867/+6ym340/+5E94/vnnufXWWzFN810f/6EPfQin08m3vvWtWT+vldAm0QsE74zpOSljY2NcffXVpKSk8POf/5w333yTRx99FJgpYDH1XicmpBP3es8997B//36uv/56nn32WZYuXZo4j9Pp5EMf+hAPPvggoMIMP/rRj2JZVuIca9eunTGpPXLkCH/0R380Z9v9fj87d+7kP//zPykoKOCuu+5i5cqVDA4OJtr1m9/8JumcBw4cOOk8r9nueb7v+3Rdcz5s28Y0TXbs2JF0jYMHD/LP//zPM9o2ndm2aWZHP2Pm5+abb+a//uu/iEajPPjgg9TV1bFy5cpZjy0pKeHw4cP8y7/8Cx6PhzvuuINLL7000UaN5kJCG14XKOFwmM7OTtrb29m5cydf//rXufHGG7nhhhu49dZbE8eNjIzQ2dmZ9Dc8PDzvub/0pS/xox/96IzVnaqqqiIWi/H973+fo0eP8rOf/Ywf/vCHScfceeedPPnkkxw7doydO3fy7LPPsmTJEgDuuusu/ud//oeGhgb279/Pr3/968S+U+Haa6+lp6eHr3zlK6fl+JKSEr773e/yz//8z3ziE5/ghRdeoLm5mVdeeYVPfvKTfPWrXz3lNp6P6AWC+ZnwCsXj8RMee+jQIXp7e/nGN77BJZdcQm1t7SlNFKdSXV3NF77wBX73u9/x+7//+0lJ+jfffDNPPPEE+/fv57nnnktaGV+zZg319fXk5ubOmNimpaXNe03Lsrjyyiv51re+xZ49e2hqakoYfi6Xi5aWlhnnLCkpeUf3dyJO5pqn8t3MxurVq4nH43R3d8+4Rn5+fuK4WCzGW2+9lfj34cOHGRwcpLa29l3c4YWDfsacmJtuuolQKMQTTzzBgw8+yMc+9rF5j/d4PPze7/0e3/ve93j++ed59dVX2bt376ndsEZzHqDFNS5QnnjiCQoKCrAsi4yMDFauXMn3vvc9brvttqSwhrvuumuGjPknP/nJGYbOVG644QbKy8v52te+lkjwPZ2sWrWK73znO3zzm9/kr//6r7n00ku59957kwzGeDzOpz/9adra2khNTeXaa6/lu9/9LqAmP3/9139NU1MTHo+HSy65hIceeuiU2yGEOCU1xJM5/o477qC6upr/83/+Dx/4wAcIBoOUl5dzww038MUvfvGU27jQmVggiMfjdHV18cQTT3DvvffOuUAwFa/XS2pq6pzn/tKXvsSHP/zhhELc6WbqAsH73/9+XnnllVkXCN73vvdRXV3NwMDAjAWCtWvXUldXRzgcPukFgtzc3ISSYHFxMW63e04DprS0FKfTyfe//31uv/129u3bd8oGfjAY5Mtf/jIf+tCHqKiooK2tjTfffDNp0rp161by8vK4+eabKS8vTwgDwGSi/o033shXvvIViouLaWlp4ZFHHuHLX/4yxcXFs17317/+NUePHuXSSy8lIyODxx9/HNu2qampwe/38+d//ud84QtfwLZttmzZwvDwMNu3byclJWXO0g/vhpO5ZllZGUIIfv3rX3Pdddfh8XjmrP83G9XV1dx8883ceuutfPvb32b16tX09vby7LPPsnz5cq677jpAeU4++9nP8r3vfQ+Hw8FnPvMZNm7cyPr160/7fS909DPm1J8xoDzQN954I3//93/PwYMHk7zT0/nJT35CPB5nw4YNeL1efvazn+HxeCgrK3vnN6/RLFTOco6ZRqPRzMptt90mAQlIy7JkTk6OvPLKK+X999+flGxeVlaWOG7q3yc/+Ukp5dxiE7Zty5qaGvmpT33qhG25++675cqVK2e0b3pi/lQhBCml/M53viMLCgqkx+OR11xzjfzpT3+aJK7wmc98RlZVVUmXyyVzcnLkLbfcInt7e6WUUn71q1+VS5YskR6PR2ZmZsobb7xRHj169KT67sc//rEsKSmRhmHIrVu3ztleKaV88MEHZXl5uXS5XHLTpk3yscceS+qv2QQhdu3aJQF57NgxGQ6H5R/8wR/IkpIS6XQ6ZWFhofzMZz6TEN6Y4Mtf/rIE5F133TWjDR0dHfLWW2+V2dnZ0uVyycrKSvlnf/ZncmhoaM62v/TSS3Lr1q0yIyNDejweuWLFCvnLX/4ysd+2bfnP//zPsqamRjocDpmTkyOvueYa+cILL5yw/2a75wceeGCG+M3038XJXPMrX/mKzM/Pl0IIedttt52wLdN/U5FIRN51112yvLxcOhwOmZ+fLz/wgQ/IPXv2JLXz4YcflpWVldLpdMrLL79cNjU1nfBaFxr6GfPOnzFSTorsXHrppTP2TRXXePTRR+WGDRtkamqq9Pl8cuPGjackwqXRnE8IKcc1hTUajUaj0SxofvKTn3DnnXfqnFCNRqM5B9E5XpozSl1dXZL61tS/CUWkc4Wvf/3rc7b1RKqFGo1Go9FoNBrNfOgcL80Z5fHHH59TuSgvL+89bs383H777XMWfn4nhU41C4e6ujqam5tn3fejH/1oTpnks8HXv/51vv71r8+675JLLuG3v/3te9yihcftt9/Oz3/+81n3fexjH5s3h/V00tLSwtKlS+fcf+DAAUpLS9+TtmjOLPoZo9FoAHSooUajueBpbm6ed4Fgam2ds01/fz/9/f2z7vN4PGckif98o7u7e0511tTUVHJzc9+TdsRiMZqamubcX15enpDd1yxs9DNGo9GANrw0Go1Go9FoNBqN5oyjc7w0Go1Go9FoNBqN5gyjDS+NRqPRaDQajUajOcNow0uj0Wg0Go1Go9FozjDa8NJoNBqNRqPRaDSaM4w2vDQajUaj0Wg0Go3mDKMNL41Go9FoNBqNRqM5w2jDS6PRaDQajUaj0WjOMP8/eLJZjMwBKD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9413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1500</TotalTime>
  <Words>1725</Words>
  <Application>Microsoft Office PowerPoint</Application>
  <PresentationFormat>On-screen Show (4:3)</PresentationFormat>
  <Paragraphs>175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Wingdings</vt:lpstr>
      <vt:lpstr>Wingdings 3</vt:lpstr>
      <vt:lpstr>Slice</vt:lpstr>
      <vt:lpstr>PowerPoint Presentation</vt:lpstr>
      <vt:lpstr>Particle Physics Event Classification</vt:lpstr>
      <vt:lpstr>Problem Description</vt:lpstr>
      <vt:lpstr>Dataset Overview</vt:lpstr>
      <vt:lpstr>Approach</vt:lpstr>
      <vt:lpstr>Data Preprocessing</vt:lpstr>
      <vt:lpstr>PowerPoint Presentation</vt:lpstr>
      <vt:lpstr>Exploratory Data Analysis</vt:lpstr>
      <vt:lpstr>PowerPoint Presentation</vt:lpstr>
      <vt:lpstr>Exploratory Data Analysis Feature Distributions</vt:lpstr>
      <vt:lpstr>PowerPoint Presentation</vt:lpstr>
      <vt:lpstr>Correlation Heatmap</vt:lpstr>
      <vt:lpstr>PowerPoint Presentation</vt:lpstr>
      <vt:lpstr>Class Distribution Before and After SMOTE</vt:lpstr>
      <vt:lpstr>PowerPoint Presentation</vt:lpstr>
      <vt:lpstr>Feature Engineering</vt:lpstr>
      <vt:lpstr>PowerPoint Presentation</vt:lpstr>
      <vt:lpstr>Model Training and Evaluation</vt:lpstr>
      <vt:lpstr>Model Training and Evaluation</vt:lpstr>
      <vt:lpstr>Comparison of Models and Insights</vt:lpstr>
      <vt:lpstr>Conclusion and Recommendations</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subject/>
  <dc:creator>Vatsal Shah</dc:creator>
  <cp:keywords/>
  <dc:description>generated using python-pptx</dc:description>
  <cp:lastModifiedBy>Microsoft account</cp:lastModifiedBy>
  <cp:revision>138</cp:revision>
  <dcterms:created xsi:type="dcterms:W3CDTF">2013-01-27T09:14:16Z</dcterms:created>
  <dcterms:modified xsi:type="dcterms:W3CDTF">2024-09-26T07:55:42Z</dcterms:modified>
  <cp:category/>
</cp:coreProperties>
</file>