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0"/>
  </p:notesMasterIdLst>
  <p:sldIdLst>
    <p:sldId id="256" r:id="rId2"/>
    <p:sldId id="270" r:id="rId3"/>
    <p:sldId id="258" r:id="rId4"/>
    <p:sldId id="261" r:id="rId5"/>
    <p:sldId id="260" r:id="rId6"/>
    <p:sldId id="273" r:id="rId7"/>
    <p:sldId id="262" r:id="rId8"/>
    <p:sldId id="265" r:id="rId9"/>
    <p:sldId id="257" r:id="rId10"/>
    <p:sldId id="259" r:id="rId11"/>
    <p:sldId id="263" r:id="rId12"/>
    <p:sldId id="264" r:id="rId13"/>
    <p:sldId id="267" r:id="rId14"/>
    <p:sldId id="266" r:id="rId15"/>
    <p:sldId id="271" r:id="rId16"/>
    <p:sldId id="272" r:id="rId17"/>
    <p:sldId id="268" r:id="rId18"/>
    <p:sldId id="269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9171" autoAdjust="0"/>
  </p:normalViewPr>
  <p:slideViewPr>
    <p:cSldViewPr snapToGrid="0">
      <p:cViewPr>
        <p:scale>
          <a:sx n="92" d="100"/>
          <a:sy n="92" d="100"/>
        </p:scale>
        <p:origin x="15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BD7F00-A9E2-4B19-A72C-000B48976EE9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5D466E-1327-4C38-A6F6-D3444769C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1380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D466E-1327-4C38-A6F6-D3444769C5F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2812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D466E-1327-4C38-A6F6-D3444769C5F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2626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D466E-1327-4C38-A6F6-D3444769C5F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2284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D466E-1327-4C38-A6F6-D3444769C5F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2089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this entry, we discuss the data and empirical evidence that might answer these questions. Our focus here will be on survey-based measures of self-reported happiness and life ladder (life satisfaction). Here is a preview of what the data reveals.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D466E-1327-4C38-A6F6-D3444769C5F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4552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D466E-1327-4C38-A6F6-D3444769C5F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6659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350D7-BD62-4B8B-AFCF-52DBD86B11E2}" type="datetime1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0937D-071A-4A4D-B4C8-E875BE62A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258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037B4-8A0D-4C94-A999-C023920663E2}" type="datetime1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0937D-071A-4A4D-B4C8-E875BE62A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534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8C521-F7E0-4526-9399-1908CC4D3EE7}" type="datetime1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0937D-071A-4A4D-B4C8-E875BE62A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782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30981"/>
            <a:ext cx="9144000" cy="1325563"/>
          </a:xfrm>
        </p:spPr>
        <p:txBody>
          <a:bodyPr>
            <a:normAutofit/>
          </a:bodyPr>
          <a:lstStyle>
            <a:lvl1pPr algn="ctr">
              <a:defRPr sz="3200" b="1" baseline="0">
                <a:latin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F02CE-B230-455A-AB7B-0AD4667BDA79}" type="datetime1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492875"/>
            <a:ext cx="2057400" cy="365125"/>
          </a:xfrm>
        </p:spPr>
        <p:txBody>
          <a:bodyPr/>
          <a:lstStyle/>
          <a:p>
            <a:fld id="{8040937D-071A-4A4D-B4C8-E875BE62AA5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85750" y="751114"/>
            <a:ext cx="8572500" cy="0"/>
          </a:xfrm>
          <a:prstGeom prst="line">
            <a:avLst/>
          </a:prstGeom>
          <a:ln w="1905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45627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AD607-ED25-4798-90B7-2DD5A47C84FD}" type="datetime1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0937D-071A-4A4D-B4C8-E875BE62A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304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92464-80C4-4BC3-8CD3-60927BCF4F22}" type="datetime1">
              <a:rPr lang="en-US" smtClean="0"/>
              <a:t>7/25/2019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0937D-071A-4A4D-B4C8-E875BE62A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450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AF5BC-12A8-472E-8282-77490D1D689B}" type="datetime1">
              <a:rPr lang="en-US" smtClean="0"/>
              <a:t>7/25/2019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0937D-071A-4A4D-B4C8-E875BE62A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33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3DDCA-3416-4856-A8EF-DD8DAD94AB8A}" type="datetime1">
              <a:rPr lang="en-US" smtClean="0"/>
              <a:t>7/25/2019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0937D-071A-4A4D-B4C8-E875BE62A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367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3A9BD-B824-486C-B941-74A9620DA685}" type="datetime1">
              <a:rPr lang="en-US" smtClean="0"/>
              <a:t>7/25/2019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0937D-071A-4A4D-B4C8-E875BE62A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978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86822-D31D-4471-8293-E38379D6F862}" type="datetime1">
              <a:rPr lang="en-US" smtClean="0"/>
              <a:t>7/25/2019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0937D-071A-4A4D-B4C8-E875BE62A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722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45C58-7605-4AD1-838A-189DFE48309D}" type="datetime1">
              <a:rPr lang="en-US" smtClean="0"/>
              <a:t>7/25/2019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0937D-071A-4A4D-B4C8-E875BE62A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993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22E47E-DF59-4CF1-9F47-B1A5520B8F3D}" type="datetime1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40937D-071A-4A4D-B4C8-E875BE62A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174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lcohol.org/guides/alcohol-fueled-emotions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aininthenation.org/assets/pdfs/TFAH-2017-PainNationRpt.pdf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4" descr="Image result for northwestern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4857749"/>
            <a:ext cx="3810000" cy="2000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413685"/>
            <a:ext cx="9144000" cy="1096277"/>
          </a:xfrm>
        </p:spPr>
        <p:txBody>
          <a:bodyPr>
            <a:normAutofit fontScale="90000"/>
          </a:bodyPr>
          <a:lstStyle/>
          <a:p>
            <a:r>
              <a:rPr 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Happiness, alcohol, and suicide</a:t>
            </a:r>
            <a:endParaRPr 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028302"/>
            <a:ext cx="6858000" cy="1229497"/>
          </a:xfrm>
        </p:spPr>
        <p:txBody>
          <a:bodyPr/>
          <a:lstStyle/>
          <a:p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Dr. Vadym </a:t>
            </a:r>
            <a:r>
              <a:rPr lang="en-US" b="1" dirty="0" err="1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Zhukhovytskyy</a:t>
            </a:r>
            <a:endParaRPr lang="en-US" b="1" dirty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426164" y="6281350"/>
            <a:ext cx="8291672" cy="576650"/>
            <a:chOff x="45079" y="6281350"/>
            <a:chExt cx="8291672" cy="576650"/>
          </a:xfrm>
        </p:grpSpPr>
        <p:pic>
          <p:nvPicPr>
            <p:cNvPr id="20" name="Picture 19" descr="Related image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5269" y="6281350"/>
              <a:ext cx="640721" cy="5766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33" descr="Related image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079" y="6281350"/>
              <a:ext cx="640721" cy="5766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35" descr="Related image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05459" y="6281350"/>
              <a:ext cx="640721" cy="5766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37" descr="Related image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35649" y="6281350"/>
              <a:ext cx="640721" cy="5766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39" descr="Related image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65839" y="6281350"/>
              <a:ext cx="640721" cy="5766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" name="Picture 41" descr="Related image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6030" y="6281350"/>
              <a:ext cx="640721" cy="5766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" name="Group 4"/>
          <p:cNvGrpSpPr/>
          <p:nvPr/>
        </p:nvGrpSpPr>
        <p:grpSpPr>
          <a:xfrm>
            <a:off x="430185" y="0"/>
            <a:ext cx="8283631" cy="576650"/>
            <a:chOff x="49428" y="0"/>
            <a:chExt cx="8283631" cy="576650"/>
          </a:xfrm>
        </p:grpSpPr>
        <p:pic>
          <p:nvPicPr>
            <p:cNvPr id="21" name="Picture 20" descr="Related image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428" y="0"/>
              <a:ext cx="640721" cy="5766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34" descr="Related image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8010" y="0"/>
              <a:ext cx="640721" cy="5766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36" descr="Related image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06592" y="0"/>
              <a:ext cx="640721" cy="5766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38" descr="Related image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35174" y="0"/>
              <a:ext cx="640721" cy="5766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" name="Picture 40" descr="Related image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63756" y="0"/>
              <a:ext cx="640721" cy="5766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3" name="Picture 42" descr="Related image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2338" y="0"/>
              <a:ext cx="640721" cy="5766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414599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Suicide around the world </a:t>
            </a:r>
            <a:r>
              <a:rPr lang="en-US" dirty="0" smtClean="0"/>
              <a:t>(female</a:t>
            </a:r>
            <a:r>
              <a:rPr lang="en-US" dirty="0"/>
              <a:t>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0937D-071A-4A4D-B4C8-E875BE62AA55}" type="slidenum">
              <a:rPr lang="en-US" smtClean="0"/>
              <a:t>10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806" y="1111571"/>
            <a:ext cx="8704550" cy="505023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292485" y="2743200"/>
            <a:ext cx="6639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7.50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7821" y="3122416"/>
            <a:ext cx="6234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5.80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4969" y="3609729"/>
            <a:ext cx="5922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6.40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39591" y="4977246"/>
            <a:ext cx="6754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6.10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338204" y="3651294"/>
            <a:ext cx="6182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8.30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658640" y="3327864"/>
            <a:ext cx="6961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7.70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4271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Suicide around the </a:t>
            </a:r>
            <a:r>
              <a:rPr lang="en-US" dirty="0" smtClean="0"/>
              <a:t>world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0937D-071A-4A4D-B4C8-E875BE62AA55}" type="slidenum">
              <a:rPr lang="en-US" smtClean="0"/>
              <a:t>11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16948" y="1437023"/>
            <a:ext cx="8110105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Most of the countries I showed report </a:t>
            </a:r>
            <a:r>
              <a:rPr lang="en-US" sz="26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higher </a:t>
            </a:r>
            <a:r>
              <a:rPr lang="en-US" sz="260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male than female suicide rate:</a:t>
            </a:r>
          </a:p>
          <a:p>
            <a:endParaRPr lang="en-US" sz="2600" dirty="0" smtClean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60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about </a:t>
            </a:r>
            <a:r>
              <a:rPr lang="en-US" sz="26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 male </a:t>
            </a:r>
            <a:r>
              <a:rPr lang="en-US" sz="260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suicides for 1 female suicide</a:t>
            </a:r>
            <a:endParaRPr lang="en-US" sz="260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09355" y="3226013"/>
            <a:ext cx="492529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Conclusion:</a:t>
            </a:r>
            <a:r>
              <a:rPr lang="en-US" sz="26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Take care of men</a:t>
            </a:r>
            <a:r>
              <a:rPr lang="ru-RU" sz="26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  <a:endParaRPr lang="en-US" sz="2600" dirty="0" smtClean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2325" y="4153505"/>
            <a:ext cx="2419350" cy="206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92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Suicide around the world and age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0937D-071A-4A4D-B4C8-E875BE62AA55}" type="slidenum">
              <a:rPr lang="en-US" smtClean="0"/>
              <a:t>12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934" y="800949"/>
            <a:ext cx="8535296" cy="500488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09129" y="5771972"/>
            <a:ext cx="85257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Kimberly Van </a:t>
            </a:r>
            <a:r>
              <a:rPr lang="en-US" sz="1600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600" b="1" dirty="0" err="1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Orden</a:t>
            </a:r>
            <a:r>
              <a:rPr lang="en-US" sz="1600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University of </a:t>
            </a:r>
            <a:r>
              <a:rPr lang="en-US" sz="1600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Rochester):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“Older adults tend to die on their first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attempt.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Their frailty often makes them less likely to survive; their isolation makes them less likely to be rescued and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they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tend to be more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planful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and determined in their suicidal behavior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.”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9949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51762"/>
            <a:ext cx="9144000" cy="1325563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Older 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adults: Risk factors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0937D-071A-4A4D-B4C8-E875BE62AA55}" type="slidenum">
              <a:rPr lang="en-US" smtClean="0"/>
              <a:t>13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31223" y="865983"/>
            <a:ext cx="4701886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sz="20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Depression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Prior suicide </a:t>
            </a:r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attempts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Other 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medical </a:t>
            </a:r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conditions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Physical </a:t>
            </a:r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pain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Social dependency or </a:t>
            </a:r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isolation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Family discord or </a:t>
            </a:r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Inflexible or rigid </a:t>
            </a:r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personality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Access to lethal means</a:t>
            </a:r>
          </a:p>
          <a:p>
            <a:endParaRPr lang="en-US" dirty="0"/>
          </a:p>
        </p:txBody>
      </p:sp>
      <p:pic>
        <p:nvPicPr>
          <p:cNvPr id="9220" name="Picture 4" descr="https://d.newsweek.com/en/full/560432/03-10-suicide-01.jpg?w=1440&amp;h=720&amp;f=7965d52ac4c5864ec481343f12368339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78" r="4040"/>
          <a:stretch/>
        </p:blipFill>
        <p:spPr bwMode="auto">
          <a:xfrm>
            <a:off x="4665518" y="1998313"/>
            <a:ext cx="4208318" cy="2447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4665518" y="4528365"/>
            <a:ext cx="420831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https://www.newsweek.com/machine-learning-algorithms-can-predict-suicide-risk-more-readily-clinicians-561732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072361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60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Average suicide at 10–24 years old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0937D-071A-4A4D-B4C8-E875BE62AA55}" type="slidenum">
              <a:rPr lang="en-US" smtClean="0"/>
              <a:t>14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84987"/>
            <a:ext cx="9144000" cy="356066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5668722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Conclusion:</a:t>
            </a:r>
          </a:p>
          <a:p>
            <a:r>
              <a:rPr lang="en-US" sz="2000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Deaths </a:t>
            </a: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 </a:t>
            </a:r>
            <a:r>
              <a:rPr lang="en-US" sz="2000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suicide because of </a:t>
            </a: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drugs and alcohol reached an all-time high in </a:t>
            </a:r>
            <a:r>
              <a:rPr lang="en-US" sz="2000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last years</a:t>
            </a:r>
            <a:endParaRPr lang="en-US" sz="2000" b="1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2557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Alcohol—Suicide (male)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0937D-071A-4A4D-B4C8-E875BE62AA55}" type="slidenum">
              <a:rPr lang="en-US" smtClean="0"/>
              <a:t>15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033" y="808759"/>
            <a:ext cx="5041934" cy="384809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0876" y="4656856"/>
            <a:ext cx="6682249" cy="110302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5860470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Conclusion: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just"/>
            <a:r>
              <a:rPr lang="en-US" sz="2000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Alcohol </a:t>
            </a: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consumption is a cause of increasing number of </a:t>
            </a:r>
            <a:r>
              <a:rPr lang="en-US" sz="2000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suicides </a:t>
            </a: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men</a:t>
            </a:r>
          </a:p>
        </p:txBody>
      </p:sp>
    </p:spTree>
    <p:extLst>
      <p:ext uri="{BB962C8B-B14F-4D97-AF65-F5344CB8AC3E}">
        <p14:creationId xmlns:p14="http://schemas.microsoft.com/office/powerpoint/2010/main" val="396375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0937D-071A-4A4D-B4C8-E875BE62AA55}" type="slidenum">
              <a:rPr lang="en-US" smtClean="0"/>
              <a:t>16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1689457"/>
            <a:ext cx="9144000" cy="498598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Drinking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alcohol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is correlated with increased rates of suicide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Now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there is evidence that suicide risk among alcoholics increases as they become older as well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 fontAlgn="base"/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Suicide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rates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in general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increase with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age.</a:t>
            </a:r>
          </a:p>
          <a:p>
            <a:pPr algn="just" fontAlgn="base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Life satisfaction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and happiness vary widely both within and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among countries</a:t>
            </a:r>
          </a:p>
          <a:p>
            <a:pPr algn="just" fontAlgn="base"/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en-US" sz="2000" b="1" dirty="0"/>
              <a:t>Alcohol</a:t>
            </a:r>
            <a:r>
              <a:rPr lang="en-US" sz="2000" dirty="0"/>
              <a:t> is a tricky substance. It may cause our body to </a:t>
            </a:r>
            <a:r>
              <a:rPr lang="en-US" sz="2000" dirty="0" smtClean="0"/>
              <a:t>make </a:t>
            </a:r>
            <a:r>
              <a:rPr lang="en-US" sz="2000" dirty="0"/>
              <a:t>us feel relaxed </a:t>
            </a:r>
            <a:r>
              <a:rPr lang="en-US" sz="2000" dirty="0" smtClean="0"/>
              <a:t>and, </a:t>
            </a:r>
            <a:r>
              <a:rPr lang="en-US" sz="2000" dirty="0"/>
              <a:t>but it's also classified as a depressant. </a:t>
            </a:r>
            <a:r>
              <a:rPr lang="en-US" sz="2000" dirty="0">
                <a:hlinkClick r:id="rId2"/>
              </a:rPr>
              <a:t>https://www.alcohol.org/guides/alcohol-fueled-emotions/</a:t>
            </a: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fontAlgn="base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fontAlgn="base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8490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0937D-071A-4A4D-B4C8-E875BE62AA55}" type="slidenum">
              <a:rPr lang="en-US" smtClean="0"/>
              <a:t>17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87036" y="1094582"/>
            <a:ext cx="49149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Student success manager: Angelica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Instructor: Grant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TAs: Cate, Phillip, and Kevin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Classmates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 dirty="0" smtClean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174" name="Picture 6" descr="Image result for northwestern school of professional studie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57" b="10356"/>
          <a:stretch/>
        </p:blipFill>
        <p:spPr bwMode="auto">
          <a:xfrm>
            <a:off x="644236" y="4560165"/>
            <a:ext cx="3248891" cy="1340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3409" y="1094582"/>
            <a:ext cx="3218890" cy="4680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64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0937D-071A-4A4D-B4C8-E875BE62AA5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121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0937D-071A-4A4D-B4C8-E875BE62AA55}" type="slidenum">
              <a:rPr lang="en-US" smtClean="0"/>
              <a:t>2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424569" y="3244334"/>
            <a:ext cx="62948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2800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CORRELATION IS NOT CAUSATION</a:t>
            </a:r>
            <a:endParaRPr lang="en-US" sz="2800" b="1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3447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Happiness and life ladder (life </a:t>
            </a:r>
            <a:r>
              <a:rPr lang="en-US" dirty="0"/>
              <a:t>s</a:t>
            </a:r>
            <a:r>
              <a:rPr lang="en-US" dirty="0" smtClean="0"/>
              <a:t>atisfaction)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0937D-071A-4A4D-B4C8-E875BE62AA55}" type="slidenum">
              <a:rPr lang="en-US" smtClean="0"/>
              <a:t>3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540" y="849825"/>
            <a:ext cx="7194920" cy="456016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29167" y="1172257"/>
            <a:ext cx="38824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from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sklearn.metrics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import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mean_squared_error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, r</a:t>
            </a:r>
            <a:r>
              <a:rPr lang="en-US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_score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3880196" y="4143651"/>
            <a:ext cx="3335482" cy="49244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Mean Squared Error (MSE): 0.0302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R-squared (R</a:t>
            </a:r>
            <a:r>
              <a:rPr kumimoji="0" lang="en-US" altLang="en-US" sz="1600" b="1" i="0" u="none" strike="noStrike" cap="none" normalizeH="0" baseline="3000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kumimoji="0" lang="en-US" altLang="en-US" sz="1600" b="1" i="0" u="none" strike="noStrike" cap="none" normalizeH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): 0.981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0" y="5165229"/>
            <a:ext cx="914400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Conclusion: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just"/>
            <a:r>
              <a:rPr lang="en-US" sz="20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Life </a:t>
            </a: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satisfaction and happiness vary widely both </a:t>
            </a:r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within </a:t>
            </a: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among </a:t>
            </a: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countries. It only </a:t>
            </a:r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takes a </a:t>
            </a: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glimpse at the data to see that </a:t>
            </a:r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people </a:t>
            </a: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 </a:t>
            </a:r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distributed </a:t>
            </a: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along a wide spectrum of happiness </a:t>
            </a:r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levels</a:t>
            </a: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000" b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5761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28" y="-272544"/>
            <a:ext cx="9144000" cy="13255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Dynamics of happiness change during </a:t>
            </a:r>
            <a:br>
              <a:rPr lang="en-US" sz="2400" dirty="0" smtClean="0"/>
            </a:br>
            <a:r>
              <a:rPr lang="en-US" sz="2400" dirty="0" smtClean="0"/>
              <a:t>2012 – 2017 years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0937D-071A-4A4D-B4C8-E875BE62AA55}" type="slidenum">
              <a:rPr lang="en-US" smtClean="0"/>
              <a:t>4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r="44876"/>
          <a:stretch/>
        </p:blipFill>
        <p:spPr>
          <a:xfrm>
            <a:off x="124691" y="1097811"/>
            <a:ext cx="8880007" cy="437819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2347" y="5476007"/>
            <a:ext cx="90816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Conclusion: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just"/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Tiny difference in happiness index across twenty</a:t>
            </a: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most </a:t>
            </a:r>
          </a:p>
          <a:p>
            <a:pPr algn="just"/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developed countries in the </a:t>
            </a:r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world during 5 years. </a:t>
            </a:r>
            <a:endParaRPr lang="en-US" sz="2000" b="1" dirty="0" smtClean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55774" r="-10898"/>
          <a:stretch/>
        </p:blipFill>
        <p:spPr>
          <a:xfrm>
            <a:off x="1254215" y="1097811"/>
            <a:ext cx="8880007" cy="437819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r="97572"/>
          <a:stretch/>
        </p:blipFill>
        <p:spPr>
          <a:xfrm>
            <a:off x="959619" y="1097810"/>
            <a:ext cx="391202" cy="4378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247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Happiness (male – female relationship)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0937D-071A-4A4D-B4C8-E875BE62AA55}" type="slidenum">
              <a:rPr lang="en-US" smtClean="0"/>
              <a:t>5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425" y="978696"/>
            <a:ext cx="6974505" cy="4425527"/>
          </a:xfrm>
          <a:prstGeom prst="rect">
            <a:avLst/>
          </a:prstGeom>
        </p:spPr>
      </p:pic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5808515" y="3912873"/>
            <a:ext cx="969817" cy="49244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MSE: 63.1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kumimoji="0" lang="en-US" altLang="en-US" sz="1600" b="1" i="0" u="none" strike="noStrike" cap="none" normalizeH="0" baseline="3000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kumimoji="0" lang="en-US" altLang="en-US" sz="1600" b="1" i="0" u="none" strike="noStrike" cap="none" normalizeH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0.329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15637" y="5059610"/>
            <a:ext cx="81672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b="1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&lt;&lt; 90%</a:t>
            </a:r>
          </a:p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Nevertheless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there is some correlation: </a:t>
            </a:r>
          </a:p>
          <a:p>
            <a:pPr algn="ctr"/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more females are happy, the more males feel happiness themselves.</a:t>
            </a:r>
            <a:endParaRPr lang="en-US" b="1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53341" y="5982940"/>
            <a:ext cx="74606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am pretty sure that it is extremely important conclusion!</a:t>
            </a:r>
            <a:endParaRPr lang="en-US" sz="2000" b="1" i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8905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Happiness – alcohol: Complicated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0937D-071A-4A4D-B4C8-E875BE62AA55}" type="slidenum">
              <a:rPr lang="en-US" smtClean="0"/>
              <a:t>6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5172" y="876733"/>
            <a:ext cx="5933655" cy="3916507"/>
          </a:xfrm>
          <a:prstGeom prst="rect">
            <a:avLst/>
          </a:prstGeom>
        </p:spPr>
      </p:pic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3258847" y="7972208"/>
            <a:ext cx="5286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Mean Squared Error (MSE): 1.5947892230894452 R-squared (R2 ): -0.007098066653168589 </a:t>
            </a:r>
            <a:endParaRPr kumimoji="0" lang="en-US" alt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303F9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 [62]:</a:t>
            </a: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5902034" y="3539860"/>
            <a:ext cx="1083630" cy="49244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MSE: 1.595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kumimoji="0" lang="en-US" altLang="en-US" sz="1600" b="1" i="0" u="none" strike="noStrike" cap="none" normalizeH="0" baseline="3000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kumimoji="0" lang="en-US" altLang="en-US" sz="1600" b="1" i="0" u="none" strike="noStrike" cap="none" normalizeH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-0.007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94855" y="5164282"/>
            <a:ext cx="84893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For many, alcohol is described as a fun, social substance. Drinking alcohol can make people feel happy in the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moment…</a:t>
            </a:r>
          </a:p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https://www.alcohol.org/guides/alcohol-fueled-emotions/</a:t>
            </a:r>
            <a:endParaRPr lang="en-US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9968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Suicide around the world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0937D-071A-4A4D-B4C8-E875BE62AA55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972" y="864942"/>
            <a:ext cx="6892120" cy="585757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109855" y="720509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Males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872321" y="729457"/>
            <a:ext cx="966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Females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61714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Suicide </a:t>
            </a:r>
            <a:r>
              <a:rPr lang="en-US" dirty="0" smtClean="0"/>
              <a:t>rates </a:t>
            </a:r>
            <a:r>
              <a:rPr lang="en-US" dirty="0"/>
              <a:t>in the United States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0937D-071A-4A4D-B4C8-E875BE62AA55}" type="slidenum">
              <a:rPr lang="en-US" smtClean="0"/>
              <a:t>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0300" y="828426"/>
            <a:ext cx="4343401" cy="5071972"/>
          </a:xfrm>
          <a:prstGeom prst="rect">
            <a:avLst/>
          </a:prstGeom>
        </p:spPr>
      </p:pic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5309755" y="5015427"/>
            <a:ext cx="1111827" cy="2462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altLang="en-US" sz="1600" b="1" baseline="3000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en-US" sz="1600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kumimoji="0" lang="en-US" altLang="en-US" sz="1600" b="1" i="0" u="none" strike="noStrike" cap="none" normalizeH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0.922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7592" y="5841236"/>
            <a:ext cx="80113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2017, more than 151,000 Americans died of suicide or causes related </a:t>
            </a: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drugs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 </a:t>
            </a: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alcohol—the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highest rate in U.S. history, according to a new study by 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Trust for America's Health and Well Being Trust.</a:t>
            </a:r>
            <a:endParaRPr lang="en-US" b="1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2410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Suicide around the world (male)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0937D-071A-4A4D-B4C8-E875BE62AA55}" type="slidenum">
              <a:rPr lang="en-US" smtClean="0"/>
              <a:t>9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772" y="1094582"/>
            <a:ext cx="8717939" cy="510837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416137" y="2815936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48.3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9772" y="3617602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21.1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19360" y="3185268"/>
            <a:ext cx="633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15.1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009569" y="5018809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17.4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377208" y="3699558"/>
            <a:ext cx="5507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7.1</a:t>
            </a: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701799" y="3369934"/>
            <a:ext cx="6754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40.1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0669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4" grpId="0"/>
      <p:bldP spid="15" grpId="0"/>
      <p:bldP spid="17" grpId="0"/>
      <p:bldP spid="18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2070</TotalTime>
  <Words>493</Words>
  <Application>Microsoft Office PowerPoint</Application>
  <PresentationFormat>On-screen Show (4:3)</PresentationFormat>
  <Paragraphs>121</Paragraphs>
  <Slides>18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Courier New</vt:lpstr>
      <vt:lpstr>Helvetica Neue</vt:lpstr>
      <vt:lpstr>Office Theme</vt:lpstr>
      <vt:lpstr>Happiness, alcohol, and suicide</vt:lpstr>
      <vt:lpstr>PowerPoint Presentation</vt:lpstr>
      <vt:lpstr>Happiness and life ladder (life satisfaction)</vt:lpstr>
      <vt:lpstr>Dynamics of happiness change during  2012 – 2017 years</vt:lpstr>
      <vt:lpstr>Happiness (male – female relationship)</vt:lpstr>
      <vt:lpstr>Happiness – alcohol: Complicated</vt:lpstr>
      <vt:lpstr>Suicide around the world</vt:lpstr>
      <vt:lpstr>Suicide rates in the United States</vt:lpstr>
      <vt:lpstr>Suicide around the world (male)</vt:lpstr>
      <vt:lpstr>Suicide around the world (female)</vt:lpstr>
      <vt:lpstr>Suicide around the world</vt:lpstr>
      <vt:lpstr>Suicide around the world and age</vt:lpstr>
      <vt:lpstr>Older adults: Risk factors</vt:lpstr>
      <vt:lpstr>Average suicide at 10–24 years old</vt:lpstr>
      <vt:lpstr>Alcohol—Suicide (male)</vt:lpstr>
      <vt:lpstr>Summary</vt:lpstr>
      <vt:lpstr>Acknowledgements</vt:lpstr>
      <vt:lpstr>Questions?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vzh1955.dim@gmail.com</dc:creator>
  <cp:lastModifiedBy>vzh1955.dim@gmail.com</cp:lastModifiedBy>
  <cp:revision>81</cp:revision>
  <dcterms:created xsi:type="dcterms:W3CDTF">2019-07-25T17:04:50Z</dcterms:created>
  <dcterms:modified xsi:type="dcterms:W3CDTF">2019-07-27T03:34:52Z</dcterms:modified>
</cp:coreProperties>
</file>