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</p:sldMasterIdLst>
  <p:sldIdLst>
    <p:sldId id="257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5281"/>
            <a:ext cx="6400800" cy="319024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6540" y="5181601"/>
            <a:ext cx="6400800" cy="695960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B9B453-B113-191E-39AE-5F46524E58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4000" y="1082043"/>
            <a:ext cx="1391920" cy="467195"/>
          </a:xfrm>
        </p:spPr>
        <p:txBody>
          <a:bodyPr anchor="ctr"/>
          <a:lstStyle>
            <a:lvl1pPr marL="120648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13199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-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4E06701-73C2-615A-A562-555F80BDD1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81400" y="143256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7255F9-16E7-4480-CF5F-70A66F239682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3581400" y="2660711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A1DB515-6EB5-E071-77D5-52780B1F93A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81400" y="3888863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BDF4819-3238-D7A6-A1C2-3D6281B7411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09602" y="1432560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64CE87-140B-47A2-C33C-D364CA1B76A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09602" y="2660711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10CFF52-B968-331C-1CD8-EA2083E67BD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9602" y="3888863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CC4066B-28F8-3C74-DB38-FF82E9635AC4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3581400" y="5120640"/>
            <a:ext cx="8000999" cy="1097280"/>
          </a:xfrm>
        </p:spPr>
        <p:txBody>
          <a:bodyPr anchor="ctr"/>
          <a:lstStyle>
            <a:lvl1pPr marL="11113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638F9F0-5516-0541-FD13-06BB4C7FD86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609602" y="5117012"/>
            <a:ext cx="2743199" cy="109728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4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6328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09600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386328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163056" y="2501461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8939784" y="2503564"/>
            <a:ext cx="2642616" cy="375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163056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939784" y="1412241"/>
            <a:ext cx="2642616" cy="94698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2200" b="1"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65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4216402"/>
            <a:ext cx="5183188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2" y="3596641"/>
            <a:ext cx="5183188" cy="528321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4216402"/>
            <a:ext cx="5183189" cy="2062479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10972800" cy="792480"/>
          </a:xfrm>
        </p:spPr>
        <p:txBody>
          <a:bodyPr/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1" y="1412240"/>
            <a:ext cx="5120640" cy="684848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2000" b="1">
                <a:solidFill>
                  <a:schemeClr val="accent1"/>
                </a:solidFill>
                <a:latin typeface="Franklin Gothic Medium" panose="020B060302010202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259648"/>
            <a:ext cx="5120640" cy="4029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1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10641"/>
            <a:ext cx="10972800" cy="48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00801"/>
            <a:ext cx="29718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05B87-0B1C-464B-928F-AA5E9D282D70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0780" y="6400801"/>
            <a:ext cx="47904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4160" y="6400801"/>
            <a:ext cx="242824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D4B2D-25FF-0B46-98A4-87FBB723E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5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28635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085824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543012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01789" indent="-285744" algn="l" defTabSz="914354" rtl="0" eaLnBrk="1" latinLnBrk="0" hangingPunct="1">
        <a:lnSpc>
          <a:spcPct val="150000"/>
        </a:lnSpc>
        <a:spcBef>
          <a:spcPts val="12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384" userDrawn="1">
          <p15:clr>
            <a:srgbClr val="F26B43"/>
          </p15:clr>
        </p15:guide>
        <p15:guide id="3" orient="horz" pos="4032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96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  <p15:guide id="8" pos="2712" userDrawn="1">
          <p15:clr>
            <a:srgbClr val="F26B43"/>
          </p15:clr>
        </p15:guide>
        <p15:guide id="9" pos="5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1.jpeg"/><Relationship Id="rId26" Type="http://schemas.openxmlformats.org/officeDocument/2006/relationships/image" Target="../media/image9.svg"/><Relationship Id="rId3" Type="http://schemas.openxmlformats.org/officeDocument/2006/relationships/tags" Target="../tags/tag6.xml"/><Relationship Id="rId21" Type="http://schemas.openxmlformats.org/officeDocument/2006/relationships/image" Target="../media/image4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8.pn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image" Target="../media/image3.sv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7.sv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6.png"/><Relationship Id="rId10" Type="http://schemas.openxmlformats.org/officeDocument/2006/relationships/tags" Target="../tags/tag13.xml"/><Relationship Id="rId19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10" Type="http://schemas.openxmlformats.org/officeDocument/2006/relationships/image" Target="../media/image11.png"/><Relationship Id="rId4" Type="http://schemas.openxmlformats.org/officeDocument/2006/relationships/tags" Target="../tags/tag38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10" Type="http://schemas.openxmlformats.org/officeDocument/2006/relationships/image" Target="../media/image15.png"/><Relationship Id="rId4" Type="http://schemas.openxmlformats.org/officeDocument/2006/relationships/tags" Target="../tags/tag5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image" Target="../media/image16.jpeg"/><Relationship Id="rId4" Type="http://schemas.openxmlformats.org/officeDocument/2006/relationships/tags" Target="../tags/tag58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E124-D334-7962-D080-4695418A9ECC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605281"/>
            <a:ext cx="6477000" cy="35763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sz="5400" noProof="0" dirty="0"/>
              <a:t>Apresentação Processo Mis Jr.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2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8">
            <a:extLst>
              <a:ext uri="{FF2B5EF4-FFF2-40B4-BE49-F238E27FC236}">
                <a16:creationId xmlns:a16="http://schemas.microsoft.com/office/drawing/2014/main" id="{C98FEEE0-6E20-297C-B5D4-2A38763268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8">
            <a:alphaModFix amt="85000"/>
          </a:blip>
          <a:srcRect l="6455" r="6455"/>
          <a:stretch/>
        </p:blipFill>
        <p:spPr>
          <a:xfrm>
            <a:off x="7924799" y="542869"/>
            <a:ext cx="3667137" cy="561439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6890388" cy="792480"/>
          </a:xfrm>
        </p:spPr>
        <p:txBody>
          <a:bodyPr>
            <a:normAutofit/>
          </a:bodyPr>
          <a:lstStyle/>
          <a:p>
            <a:r>
              <a:rPr lang="pt-BR" noProof="0" dirty="0"/>
              <a:t>Como Idade e Renda Influenciam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4"/>
            <p:custDataLst>
              <p:tags r:id="rId3"/>
            </p:custDataLst>
          </p:nvPr>
        </p:nvSpPr>
        <p:spPr>
          <a:xfrm>
            <a:off x="2953265" y="1568481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Analisar como a idade e a renda influenciam os padrões de deslocamento dos cidadãos em São Paulo.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15"/>
            <p:custDataLst>
              <p:tags r:id="rId4"/>
            </p:custDataLst>
          </p:nvPr>
        </p:nvSpPr>
        <p:spPr>
          <a:xfrm>
            <a:off x="2953265" y="2732314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Análise do tempo médio de deslocamento em relação à renda familiar, destacando a desigualdade no acesso ao transporte.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2953265" y="3896147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Exame da média de renda familiar dividida por diferentes faixas etárias, identificando grupos mais vulneráveis.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7"/>
            <p:custDataLst>
              <p:tags r:id="rId6"/>
            </p:custDataLst>
          </p:nvPr>
        </p:nvSpPr>
        <p:spPr>
          <a:xfrm>
            <a:off x="1127483" y="1568481"/>
            <a:ext cx="1825782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Objetivo da Apresentação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8"/>
            <p:custDataLst>
              <p:tags r:id="rId7"/>
            </p:custDataLst>
          </p:nvPr>
        </p:nvSpPr>
        <p:spPr>
          <a:xfrm>
            <a:off x="1127483" y="2732314"/>
            <a:ext cx="1825782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Tempo Médio de Deslocamento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9"/>
            <p:custDataLst>
              <p:tags r:id="rId8"/>
            </p:custDataLst>
          </p:nvPr>
        </p:nvSpPr>
        <p:spPr>
          <a:xfrm>
            <a:off x="1127483" y="3896147"/>
            <a:ext cx="1825782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Média de Renda por Faixa Etária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20"/>
            <p:custDataLst>
              <p:tags r:id="rId9"/>
            </p:custDataLst>
          </p:nvPr>
        </p:nvSpPr>
        <p:spPr>
          <a:xfrm>
            <a:off x="2953265" y="5059979"/>
            <a:ext cx="4546723" cy="1097280"/>
          </a:xfrm>
        </p:spPr>
        <p:txBody>
          <a:bodyPr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/>
              <a:t>Avaliação do percentual de estudantes que enfrentam deslocamento entre 30 a 120 minutos.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21"/>
            <p:custDataLst>
              <p:tags r:id="rId10"/>
            </p:custDataLst>
          </p:nvPr>
        </p:nvSpPr>
        <p:spPr>
          <a:xfrm>
            <a:off x="1127483" y="5059979"/>
            <a:ext cx="182578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pt-BR" sz="1400" noProof="0" dirty="0">
                <a:latin typeface="+mj-lt"/>
              </a:rPr>
              <a:t>Percentual de Estudantes com Deslocamento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00DD529-EC86-E69B-47B8-49383C1D151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3742" y="1613432"/>
            <a:ext cx="320040" cy="32004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E95CFC6-BA44-425D-5FC6-D74D31ED69C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3742" y="2769753"/>
            <a:ext cx="320040" cy="32004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28F8A5F-8BBC-8751-EC9F-CDF23B42A98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3742" y="3926074"/>
            <a:ext cx="320040" cy="32004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1079B4A-C9C3-317A-0869-882056713266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3742" y="5082394"/>
            <a:ext cx="320040" cy="320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80D027-88F1-BC39-0060-09D5EC778EA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0DC3D-BD57-B5AC-E97C-D53EBE8ECFE5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635974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9E1D440-C3D6-A55A-A6D6-8232BF816C8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Processo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BB4C0C7-DEBB-7AD1-4AC6-84AB17EED7E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>
            <a:normAutofit/>
          </a:bodyPr>
          <a:lstStyle/>
          <a:p>
            <a:r>
              <a:rPr lang="pt-BR" noProof="0" dirty="0"/>
              <a:t>Da Coleta ao Dashboard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4DE25-5666-B033-6C5F-56853D33C2B7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9600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Utilização de Python para tratar dados brutos. Criamos a coluna FAIXA_ETARIA com pd.cut e preenchemos valores nulos em RENDA_FA com a mediana.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9E3D164-34EA-CCC6-0D04-370EF0F48223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6328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No Power BI, filtramos dados para focar em informações relevantes.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048E-468B-46C2-9D3B-C1E8319AA2F4}"/>
              </a:ext>
            </a:extLst>
          </p:cNvPr>
          <p:cNvSpPr>
            <a:spLocks noGrp="1"/>
          </p:cNvSpPr>
          <p:nvPr>
            <p:ph type="body" idx="14"/>
            <p:custDataLst>
              <p:tags r:id="rId5"/>
            </p:custDataLst>
          </p:nvPr>
        </p:nvSpPr>
        <p:spPr>
          <a:xfrm>
            <a:off x="609600" y="1412241"/>
            <a:ext cx="2642616" cy="900137"/>
          </a:xfrm>
        </p:spPr>
        <p:txBody>
          <a:bodyPr>
            <a:normAutofit/>
          </a:bodyPr>
          <a:lstStyle/>
          <a:p>
            <a:r>
              <a:rPr lang="pt-BR" sz="1800" noProof="0" dirty="0">
                <a:solidFill>
                  <a:schemeClr val="accent1"/>
                </a:solidFill>
              </a:rPr>
              <a:t>Tratamento de Dados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D62A190-0D55-FEDE-2AE9-DCF41814D4DA}"/>
              </a:ext>
            </a:extLst>
          </p:cNvPr>
          <p:cNvSpPr>
            <a:spLocks noGrp="1"/>
          </p:cNvSpPr>
          <p:nvPr>
            <p:ph type="body" idx="15"/>
            <p:custDataLst>
              <p:tags r:id="rId6"/>
            </p:custDataLst>
          </p:nvPr>
        </p:nvSpPr>
        <p:spPr>
          <a:xfrm>
            <a:off x="3386328" y="1412241"/>
            <a:ext cx="2642616" cy="900137"/>
          </a:xfrm>
        </p:spPr>
        <p:txBody>
          <a:bodyPr>
            <a:normAutofit/>
          </a:bodyPr>
          <a:lstStyle/>
          <a:p>
            <a:r>
              <a:rPr lang="pt-BR" sz="1800" noProof="0" dirty="0"/>
              <a:t>Filtragem de Dados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8CA6F2-A08C-9780-2FF1-33D610FBC6F0}"/>
              </a:ext>
            </a:extLst>
          </p:cNvPr>
          <p:cNvSpPr>
            <a:spLocks noGrp="1"/>
          </p:cNvSpPr>
          <p:nvPr>
            <p:ph sz="half" idx="16"/>
            <p:custDataLst>
              <p:tags r:id="rId7"/>
            </p:custDataLst>
          </p:nvPr>
        </p:nvSpPr>
        <p:spPr>
          <a:xfrm>
            <a:off x="6163056" y="2501464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Com dados tratados, criamos gráficos interativos no Power BI. Esses gráficos destacam a relação entre idade e renda, permitindo exploração dinâmica.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778047-B10F-BD6D-AF9D-58DD30A86E36}"/>
              </a:ext>
            </a:extLst>
          </p:cNvPr>
          <p:cNvSpPr>
            <a:spLocks noGrp="1"/>
          </p:cNvSpPr>
          <p:nvPr>
            <p:ph sz="half" idx="17"/>
            <p:custDataLst>
              <p:tags r:id="rId8"/>
            </p:custDataLst>
          </p:nvPr>
        </p:nvSpPr>
        <p:spPr>
          <a:xfrm>
            <a:off x="8939784" y="2503565"/>
            <a:ext cx="2642616" cy="1887657"/>
          </a:xfrm>
        </p:spPr>
        <p:txBody>
          <a:bodyPr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sz="1400" noProof="0" dirty="0"/>
              <a:t>Integramos insights dos gráficos para identificar padrões. Essas visualizações ajudam a embasar políticas públicas de mobilidade urbana.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4738F25-3596-3DFF-6CD8-E0CC3E33F87A}"/>
              </a:ext>
            </a:extLst>
          </p:cNvPr>
          <p:cNvSpPr>
            <a:spLocks noGrp="1"/>
          </p:cNvSpPr>
          <p:nvPr>
            <p:ph type="body" idx="18"/>
            <p:custDataLst>
              <p:tags r:id="rId9"/>
            </p:custDataLst>
          </p:nvPr>
        </p:nvSpPr>
        <p:spPr>
          <a:xfrm>
            <a:off x="6163056" y="1412241"/>
            <a:ext cx="2642616" cy="900137"/>
          </a:xfrm>
        </p:spPr>
        <p:txBody>
          <a:bodyPr>
            <a:normAutofit/>
          </a:bodyPr>
          <a:lstStyle/>
          <a:p>
            <a:r>
              <a:rPr lang="pt-BR" sz="1800" noProof="0" dirty="0"/>
              <a:t>Criação de Gráficos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BD0E6-D218-A1EB-6E8E-CC61B22CB9B8}"/>
              </a:ext>
            </a:extLst>
          </p:cNvPr>
          <p:cNvSpPr>
            <a:spLocks noGrp="1"/>
          </p:cNvSpPr>
          <p:nvPr>
            <p:ph type="body" idx="19"/>
            <p:custDataLst>
              <p:tags r:id="rId10"/>
            </p:custDataLst>
          </p:nvPr>
        </p:nvSpPr>
        <p:spPr>
          <a:xfrm>
            <a:off x="8939784" y="1412241"/>
            <a:ext cx="2642616" cy="900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1800" noProof="0" dirty="0"/>
              <a:t>Integração de Insights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DF54A4B-FA69-4AC9-6A6A-F1EB6ECDE920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609600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accent1"/>
                </a:solidFill>
                <a:latin typeface="+mn-lt"/>
              </a:rPr>
              <a:t>Coluna FAIXA_ETARIA criada
Valores nulos em RENDA_FA preenchidos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755EE44-C77F-5536-E756-39C8886586B6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386328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tx2"/>
                </a:solidFill>
                <a:latin typeface="+mn-lt"/>
              </a:rPr>
              <a:t>Base de dados filtrada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01646E09-C250-9754-540E-BAFFBFEE2F7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163056" y="4513144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tx2"/>
                </a:solidFill>
                <a:latin typeface="+mn-lt"/>
              </a:rPr>
              <a:t>Gráficos interativos criados
Visualização clara dos dados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7217346-A6B1-5155-6D62-9B3CF159BF85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8939784" y="4515247"/>
            <a:ext cx="2642616" cy="156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96863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1pPr>
            <a:lvl2pPr marL="6286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2pPr>
            <a:lvl3pPr marL="10858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4pPr>
            <a:lvl5pPr marL="2001838" indent="-285750" algn="l" defTabSz="914377" rtl="0" eaLnBrk="1" latinLnBrk="0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400" noProof="0" dirty="0">
                <a:solidFill>
                  <a:schemeClr val="tx2"/>
                </a:solidFill>
                <a:latin typeface="+mn-lt"/>
              </a:rPr>
              <a:t>Insights consolidados
Recomendações para políticas públicas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D5417E-2817-2861-7159-F30A15B85EE7}"/>
              </a:ext>
            </a:extLst>
          </p:cNvPr>
          <p:cNvCxnSpPr>
            <a:cxnSpLocks/>
          </p:cNvCxnSpPr>
          <p:nvPr/>
        </p:nvCxnSpPr>
        <p:spPr>
          <a:xfrm>
            <a:off x="657729" y="2391307"/>
            <a:ext cx="128016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7342668-F254-BEDC-FD81-E074B31F722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09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F5A9-784C-44E2-3194-1C06E11A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03F2C-F600-9F96-7D42-C35C8CDB85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Visão Analítica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4B06-96CD-30B8-2586-384607C755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O Que os Gráficos Revelam?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EFD8-1E40-7DD5-1599-6690DF47CED8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599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Tempo Médio de Deslocamento por Renda Familiar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04FB-4D99-BE6A-DFB0-60E3539B1B5E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Quanto menor a renda, maior o tempo gasto no trânsito, refletindo desigualdades no acesso ao transporte.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63F8-FC52-F659-92BA-65075FA6DE6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87443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Média de Renda Familiar por Faixa Etária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4F8B-317F-606D-5CC2-E0C19113F96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87442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A faixa etária de 46-60 anos apresenta o pico de renda, indicando a fase mais produtiva da vida.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EB701-CF51-6197-9190-CBF10EAFC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22D92C4-2C23-9384-6219-2442BDA02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799" y="2200580"/>
            <a:ext cx="6004559" cy="249347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D4F2CD6-D6BB-B076-AF45-7FD8AC1A36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53470" y="2071985"/>
            <a:ext cx="6262904" cy="27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F5A9-784C-44E2-3194-1C06E11A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03F2C-F600-9F96-7D42-C35C8CDB85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Análise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4B06-96CD-30B8-2586-384607C755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Padrões para Decisões Operacionais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04FB-4D99-BE6A-DFB0-60E3539B1B5E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9600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Estudantes de 19-30 anos enfrentam deslocamentos longos, evidenciando a necessidade de melhorias no transporte.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63F8-FC52-F659-92BA-65075FA6DE6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87443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Total de Famílias por Faixa Etária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4F8B-317F-606D-5CC2-E0C19113F96E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87442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A quantidade de famílias de 31-45 anos mostra a importância de políticas que atendam esse grupo em mobilidade.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EB701-CF51-6197-9190-CBF10EAFCFE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5DB5D0D-23E4-0E7E-EFE6-BFABF18EE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1272" y="1716247"/>
            <a:ext cx="3891615" cy="30475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63C865F-447A-7DDA-6BEF-62D7E81C94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3166" y="2107913"/>
            <a:ext cx="6063512" cy="28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3F5A9-784C-44E2-3194-1C06E11A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703F2C-F600-9F96-7D42-C35C8CDB852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Estratégia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34B06-96CD-30B8-2586-384607C755F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Oportunidades para Reduzir Desigualdades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EFD8-1E40-7DD5-1599-6690DF47CED8}"/>
              </a:ext>
            </a:extLst>
          </p:cNvPr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09599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Renda Total e Média por Faixa Etária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04FB-4D99-BE6A-DFB0-60E3539B1B5E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9600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A faixa etária de 31-45 anos contribui com 40% da renda total. A média de renda para 60+ é de R$ 2 mil, necessitando de apoio.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63F8-FC52-F659-92BA-65075FA6DE65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87443" y="1510463"/>
            <a:ext cx="5394960" cy="444908"/>
          </a:xfrm>
        </p:spPr>
        <p:txBody>
          <a:bodyPr lIns="91440" anchor="ctr">
            <a:normAutofit lnSpcReduction="10000"/>
          </a:bodyPr>
          <a:lstStyle/>
          <a:p>
            <a:r>
              <a:rPr lang="pt-BR" noProof="0" dirty="0">
                <a:latin typeface="+mj-lt"/>
              </a:rPr>
              <a:t>Média de Viagens por Faixa Etária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74F8B-317F-606D-5CC2-E0C19113F96E}"/>
              </a:ext>
            </a:extLst>
          </p:cNvPr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87442" y="5156200"/>
            <a:ext cx="5394960" cy="1021574"/>
          </a:xfrm>
        </p:spPr>
        <p:txBody>
          <a:bodyPr lIns="91440">
            <a:normAutofit/>
          </a:bodyPr>
          <a:lstStyle/>
          <a:p>
            <a:pPr marL="11113" indent="0">
              <a:lnSpc>
                <a:spcPct val="120000"/>
              </a:lnSpc>
              <a:buNone/>
            </a:pPr>
            <a:r>
              <a:rPr lang="pt-BR" noProof="0" dirty="0">
                <a:solidFill>
                  <a:schemeClr val="tx2"/>
                </a:solidFill>
              </a:rPr>
              <a:t>Jovens de 19-30 anos fazem 3,17 viagens/dia, enquanto 46-60 anos fazem apenas 2,92, indicando menor mobilidade.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EB701-CF51-6197-9190-CBF10EAFCFE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6A5A158-7AEF-8014-2E4C-8DDBA18E44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283" y="2178397"/>
            <a:ext cx="5701592" cy="289561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93387D5-6446-D4A7-A484-3BD5975DF9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7727" y="1955371"/>
            <a:ext cx="3954389" cy="311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87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9D6C5-9081-073D-F90C-7C94C8D5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6A689F-7031-B43E-F52F-2F933A81CEC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700741"/>
            <a:ext cx="10972800" cy="792480"/>
          </a:xfrm>
        </p:spPr>
        <p:txBody>
          <a:bodyPr/>
          <a:lstStyle/>
          <a:p>
            <a:r>
              <a:rPr lang="pt-BR" noProof="0" dirty="0"/>
              <a:t>A Jornada de Ana: Estudante vs. Trabalhador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D83A3-1ABF-0939-EA16-85898E82FCD6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358640" y="1603107"/>
            <a:ext cx="3474720" cy="547135"/>
          </a:xfrm>
        </p:spPr>
        <p:txBody>
          <a:bodyPr>
            <a:normAutofit/>
          </a:bodyPr>
          <a:lstStyle/>
          <a:p>
            <a:r>
              <a:rPr lang="pt-BR" sz="1800" noProof="0" dirty="0">
                <a:latin typeface="+mj-lt"/>
              </a:rPr>
              <a:t>Ana, 22 anos: Estudante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0BAE-4D47-D00D-D2EE-BD6B0B2167AC}"/>
              </a:ext>
            </a:extLst>
          </p:cNvPr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58640" y="2256788"/>
            <a:ext cx="3474720" cy="3903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noProof="0" dirty="0"/>
              <a:t>Renda familiar: R$ 3 mil, limitando opções de transporte.
Deslocamento: 90 minutos/dia (ônibus + metrô), impactando sua rotina acadêmica.
Problema: Cansaço e estresse afetam seu desempenho na universidade.
Falta de tempo para lazer e estudos devido ao deslocamento longo.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5E0D-4282-A9F5-1083-9765F2430CD7}"/>
              </a:ext>
            </a:extLst>
          </p:cNvPr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8107681" y="1599766"/>
            <a:ext cx="3474720" cy="547135"/>
          </a:xfrm>
        </p:spPr>
        <p:txBody>
          <a:bodyPr>
            <a:normAutofit/>
          </a:bodyPr>
          <a:lstStyle/>
          <a:p>
            <a:r>
              <a:rPr lang="pt-BR" sz="1800" noProof="0" dirty="0">
                <a:latin typeface="+mj-lt"/>
              </a:rPr>
              <a:t>Carlos, 50 anos: Trabalhador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107F32-DDCC-52AC-0ECE-79825114A90E}"/>
              </a:ext>
            </a:extLst>
          </p:cNvPr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8107680" y="2253447"/>
            <a:ext cx="3474720" cy="39038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noProof="0" dirty="0"/>
              <a:t>Renda familiar: R$ 6 mil, com acesso a transporte mais eficiente.
Deslocamento: 35 minutos/dia (carro), facilitando sua rotina diária.
Conforto: Maior qualidade de vida e tempo livre para a família.
Acesso a oportunidades profissionais e sociais mais amplas.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C717E-1B69-3B21-AB27-470E8C899D4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9600" y="6400800"/>
            <a:ext cx="1825782" cy="1980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BB2A3-159E-9146-0F9D-D2785597580F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09600" y="460338"/>
            <a:ext cx="5486400" cy="414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noProof="0" dirty="0">
                <a:solidFill>
                  <a:schemeClr val="tx2"/>
                </a:solidFill>
              </a:rPr>
              <a:t>Narrativa Comparativa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05D249-C61F-DF49-57B9-36AE031DCB2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0">
            <a:alphaModFix amt="85000"/>
          </a:blip>
          <a:srcRect t="870" b="870"/>
          <a:stretch/>
        </p:blipFill>
        <p:spPr>
          <a:xfrm>
            <a:off x="609599" y="1604981"/>
            <a:ext cx="3474720" cy="45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51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1e65e54-753c-4368-946b-ddb430583b0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con_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HEME" val="background_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  <p:tag name="PLUS_THEME" val="font_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liverable_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rt_title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logo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heme/theme1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Plus Defaul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606C38"/>
      </a:accent5>
      <a:accent6>
        <a:srgbClr val="EF233C"/>
      </a:accent6>
      <a:hlink>
        <a:srgbClr val="7765E3"/>
      </a:hlink>
      <a:folHlink>
        <a:srgbClr val="7765E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E28068-8C6F-4C0D-96EA-9AB3AEA91470}">
  <we:reference id="wa200007130" version="1.0.0.1" store="pt-BR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543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7</vt:i4>
      </vt:variant>
    </vt:vector>
  </HeadingPairs>
  <TitlesOfParts>
    <vt:vector size="19" baseType="lpstr">
      <vt:lpstr>Aptos</vt:lpstr>
      <vt:lpstr>Aptos Display</vt:lpstr>
      <vt:lpstr>Arial</vt:lpstr>
      <vt:lpstr>Franklin Gothic Book</vt:lpstr>
      <vt:lpstr>Franklin Gothic Medium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Processo Mis Jr.</vt:lpstr>
      <vt:lpstr>Como Idade e Renda Influenciam</vt:lpstr>
      <vt:lpstr>Da Coleta ao Dashboard</vt:lpstr>
      <vt:lpstr>O Que os Gráficos Revelam?</vt:lpstr>
      <vt:lpstr>Padrões para Decisões Operacionais</vt:lpstr>
      <vt:lpstr>Oportunidades para Reduzir Desigualdades</vt:lpstr>
      <vt:lpstr>A Jornada de Ana: Estudante vs. Trabalhador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Baldochi</dc:creator>
  <cp:lastModifiedBy>Vinicius Baldochi</cp:lastModifiedBy>
  <cp:revision>2</cp:revision>
  <dcterms:created xsi:type="dcterms:W3CDTF">2025-04-02T16:35:11Z</dcterms:created>
  <dcterms:modified xsi:type="dcterms:W3CDTF">2025-04-02T17:32:57Z</dcterms:modified>
</cp:coreProperties>
</file>