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</p:sldMasterIdLst>
  <p:sldIdLst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1.jpeg"/><Relationship Id="rId26" Type="http://schemas.openxmlformats.org/officeDocument/2006/relationships/image" Target="../media/image9.svg"/><Relationship Id="rId3" Type="http://schemas.openxmlformats.org/officeDocument/2006/relationships/tags" Target="../tags/tag6.xml"/><Relationship Id="rId21" Type="http://schemas.openxmlformats.org/officeDocument/2006/relationships/image" Target="../media/image4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8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3.sv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7.sv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6.png"/><Relationship Id="rId10" Type="http://schemas.openxmlformats.org/officeDocument/2006/relationships/tags" Target="../tags/tag13.xml"/><Relationship Id="rId19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15.png"/><Relationship Id="rId4" Type="http://schemas.openxmlformats.org/officeDocument/2006/relationships/tags" Target="../tags/tag5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16.jpe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5400" noProof="0" dirty="0"/>
              <a:t>Apresentação Processo Mis Jr.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8">
            <a:extLst>
              <a:ext uri="{FF2B5EF4-FFF2-40B4-BE49-F238E27FC236}">
                <a16:creationId xmlns:a16="http://schemas.microsoft.com/office/drawing/2014/main" id="{C98FEEE0-6E20-297C-B5D4-2A38763268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8">
            <a:alphaModFix amt="85000"/>
          </a:blip>
          <a:srcRect l="6455" r="6455"/>
          <a:stretch/>
        </p:blipFill>
        <p:spPr>
          <a:xfrm>
            <a:off x="7924799" y="542869"/>
            <a:ext cx="3667137" cy="56143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6890388" cy="792480"/>
          </a:xfrm>
        </p:spPr>
        <p:txBody>
          <a:bodyPr>
            <a:normAutofit/>
          </a:bodyPr>
          <a:lstStyle/>
          <a:p>
            <a:r>
              <a:rPr lang="pt-BR" noProof="0" dirty="0"/>
              <a:t>Como Idade e Renda Influenciam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2953265" y="1568481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Analisar como a idade e a renda influenciam os padrões de deslocamento dos cidadãos em São Paulo.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2953265" y="2732314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Análise do tempo médio de deslocamento em relação à renda familiar, destacando a desigualdade no acesso ao transporte.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2953265" y="3896147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Exame da média de renda familiar dividida por diferentes faixas etárias, identificando grupos mais vulneráveis.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127483" y="1568481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Objetivo da Apresentação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127483" y="2732314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Tempo Médio de Deslocamento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127483" y="3896147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Média de Renda por Faixa Etária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9"/>
            </p:custDataLst>
          </p:nvPr>
        </p:nvSpPr>
        <p:spPr>
          <a:xfrm>
            <a:off x="2953265" y="5059979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Avaliação do percentual de estudantes que enfrentam deslocamento entre 30 a 120 minutos.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10"/>
            </p:custDataLst>
          </p:nvPr>
        </p:nvSpPr>
        <p:spPr>
          <a:xfrm>
            <a:off x="1127483" y="5059979"/>
            <a:ext cx="182578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Percentual de Estudantes com Deslocamento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0DD529-EC86-E69B-47B8-49383C1D151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3742" y="1613432"/>
            <a:ext cx="320040" cy="3200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E95CFC6-BA44-425D-5FC6-D74D31ED69C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742" y="2769753"/>
            <a:ext cx="320040" cy="320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28F8A5F-8BBC-8751-EC9F-CDF23B42A98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3742" y="3926074"/>
            <a:ext cx="320040" cy="320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1079B4A-C9C3-317A-0869-88205671326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3742" y="5082394"/>
            <a:ext cx="320040" cy="320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80D027-88F1-BC39-0060-09D5EC778EA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0DC3D-BD57-B5AC-E97C-D53EBE8ECFE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6359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9E1D440-C3D6-A55A-A6D6-8232BF816C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Processo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pt-BR" noProof="0" dirty="0"/>
              <a:t>Da Coleta ao Dashboard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Utilização de Python para tratar dados brutos. Criamos a coluna FAIXA_ETARIA com pd.cut e preenchemos valores nulos em RENDA_FA com a mediana.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No Power BI, filtramos dados para focar em informações relevantes.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>
                <a:solidFill>
                  <a:schemeClr val="accent1"/>
                </a:solidFill>
              </a:rPr>
              <a:t>Tratamento de Dados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/>
              <a:t>Filtragem de Dados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Com dados tratados, criamos gráficos interativos no Power BI. Esses gráficos destacam a relação entre idade e renda, permitindo exploração dinâmica.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2503565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Integramos insights dos gráficos para identificar padrões. Essas visualizações ajudam a embasar políticas públicas de mobilidade urbana.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/>
              <a:t>Criação de Gráficos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1412241"/>
            <a:ext cx="2642616" cy="900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800" noProof="0" dirty="0"/>
              <a:t>Integração de Insights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accent1"/>
                </a:solidFill>
                <a:latin typeface="+mn-lt"/>
              </a:rPr>
              <a:t>Coluna FAIXA_ETARIA criada
Valores nulos em RENDA_FA preenchidos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6328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Base de dados filtrada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63056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Gráficos interativos criados
Visualização clara dos dados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9784" y="4515247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Insights consolidados
Recomendações para políticas públicas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D5417E-2817-2861-7159-F30A15B85EE7}"/>
              </a:ext>
            </a:extLst>
          </p:cNvPr>
          <p:cNvCxnSpPr>
            <a:cxnSpLocks/>
          </p:cNvCxnSpPr>
          <p:nvPr/>
        </p:nvCxnSpPr>
        <p:spPr>
          <a:xfrm>
            <a:off x="657729" y="2391307"/>
            <a:ext cx="128016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342668-F254-BEDC-FD81-E074B31F722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Visão Analítica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O Que os Gráficos Revelam?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EFD8-1E40-7DD5-1599-6690DF47CED8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599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Tempo Médio de Deslocamento por Renda Familiar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Quanto menor a renda, maior o tempo gasto no trânsito, refletindo desigualdades no acesso ao transporte.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Média de Renda Familiar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faixa etária de 46-60 anos apresenta o pico de renda, indicando a fase mais produtiva da vida.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22D92C4-2C23-9384-6219-2442BDA02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99" y="2200580"/>
            <a:ext cx="6004559" cy="24934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D4F2CD6-D6BB-B076-AF45-7FD8AC1A3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470" y="2071985"/>
            <a:ext cx="6262904" cy="27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Análise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Padrões para Decisões Operacionais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Estudantes de 19-30 anos enfrentam deslocamentos longos, evidenciando a necessidade de melhorias no transporte.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Total de Famílias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quantidade de famílias de 31-45 anos mostra a importância de políticas que atendam esse grupo em mobilidade.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5DB5D0D-23E4-0E7E-EFE6-BFABF18EE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1272" y="1716247"/>
            <a:ext cx="3891615" cy="30475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63C865F-447A-7DDA-6BEF-62D7E81C94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166" y="2107913"/>
            <a:ext cx="6063512" cy="28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Estratégia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Oportunidades para Reduzir Desigualdades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EFD8-1E40-7DD5-1599-6690DF47CED8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599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Renda Total e Média por Faixa Etária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faixa etária de 31-45 anos contribui com 40% da renda total. A média de renda para 60+ é de R$ 2 mil, necessitando de apoio.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Média de Viagens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Jovens de 19-30 anos fazem 3,17 viagens/dia, enquanto 46-60 anos fazem apenas 2,92, indicando menor mobilidade.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6A5A158-7AEF-8014-2E4C-8DDBA18E44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283" y="2178397"/>
            <a:ext cx="5701592" cy="28956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3387D5-6446-D4A7-A484-3BD5975DF9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7727" y="1955371"/>
            <a:ext cx="3954389" cy="31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D6C5-9081-073D-F90C-7C94C8D5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A689F-7031-B43E-F52F-2F933A81CE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A Jornada de Ana: Estudante vs. Trabalhador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D83A3-1ABF-0939-EA16-85898E82FCD6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358640" y="1603107"/>
            <a:ext cx="3474720" cy="547135"/>
          </a:xfrm>
        </p:spPr>
        <p:txBody>
          <a:bodyPr>
            <a:normAutofit/>
          </a:bodyPr>
          <a:lstStyle/>
          <a:p>
            <a:r>
              <a:rPr lang="pt-BR" sz="1800" noProof="0" dirty="0">
                <a:latin typeface="+mj-lt"/>
              </a:rPr>
              <a:t>Ana, 22 anos: Estudante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0BAE-4D47-D00D-D2EE-BD6B0B2167AC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58640" y="2256788"/>
            <a:ext cx="3474720" cy="3903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noProof="0" dirty="0"/>
              <a:t>Renda familiar: R$ 3 mil, limitando opções de transporte.
Deslocamento: 90 minutos/dia (ônibus + metrô), impactando sua rotina acadêmica.
Problema: Cansaço e estresse afetam seu desempenho na universidade.
Falta de tempo para lazer e estudos devido ao deslocamento longo.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5E0D-4282-A9F5-1083-9765F2430CD7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8107681" y="1599766"/>
            <a:ext cx="3474720" cy="547135"/>
          </a:xfrm>
        </p:spPr>
        <p:txBody>
          <a:bodyPr>
            <a:normAutofit/>
          </a:bodyPr>
          <a:lstStyle/>
          <a:p>
            <a:r>
              <a:rPr lang="pt-BR" sz="1800" noProof="0" dirty="0">
                <a:latin typeface="+mj-lt"/>
              </a:rPr>
              <a:t>Carlos, 50 anos: Trabalhador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107F32-DDCC-52AC-0ECE-79825114A90E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8107680" y="2253447"/>
            <a:ext cx="3474720" cy="3903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noProof="0" dirty="0"/>
              <a:t>Renda familiar: R$ 6 mil, com acesso a transporte mais eficiente.
Deslocamento: 35 minutos/dia (carro), facilitando sua rotina diária.
Conforto: Maior qualidade de vida e tempo livre para a família.
Acesso a oportunidades profissionais e sociais mais amplas.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C717E-1B69-3B21-AB27-470E8C899D4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BB2A3-159E-9146-0F9D-D278559758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Narrativa Comparativa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05D249-C61F-DF49-57B9-36AE031DCB2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>
            <a:alphaModFix amt="85000"/>
          </a:blip>
          <a:srcRect t="870" b="870"/>
          <a:stretch/>
        </p:blipFill>
        <p:spPr>
          <a:xfrm>
            <a:off x="609599" y="1604981"/>
            <a:ext cx="3474720" cy="45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1e65e54-753c-4368-946b-ddb430583b0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E28068-8C6F-4C0D-96EA-9AB3AEA91470}">
  <we:reference id="wa200007130" version="1.0.0.1" store="pt-BR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Processo Mis Jr.</vt:lpstr>
      <vt:lpstr>Como Idade e Renda Influenciam</vt:lpstr>
      <vt:lpstr>Da Coleta ao Dashboard</vt:lpstr>
      <vt:lpstr>O Que os Gráficos Revelam?</vt:lpstr>
      <vt:lpstr>Padrões para Decisões Operacionais</vt:lpstr>
      <vt:lpstr>Oportunidades para Reduzir Desigualdades</vt:lpstr>
      <vt:lpstr>A Jornada de Ana: Estudante vs. Trabalhador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Baldochi</dc:creator>
  <cp:lastModifiedBy>Vinicius Baldochi</cp:lastModifiedBy>
  <cp:revision>2</cp:revision>
  <dcterms:created xsi:type="dcterms:W3CDTF">2025-04-02T16:35:11Z</dcterms:created>
  <dcterms:modified xsi:type="dcterms:W3CDTF">2025-04-02T18:06:33Z</dcterms:modified>
</cp:coreProperties>
</file>