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2ce19f494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2ce19f494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2ce19f494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2ce19f494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2ce19f494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2ce19f494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2ce19f494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2ce19f494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2ce19f494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2ce19f494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2ce19f494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2ce19f494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2ce19f494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e2ce19f494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Data-backed Pricing Strategy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pricing methodology to reflect Big Mountain Resort’s competitive amenities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Current, non-data-backed, pricing = $81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Is $81 competitive given </a:t>
            </a:r>
            <a:r>
              <a:rPr lang="en" sz="1500"/>
              <a:t>amenities / features compared to other resorts?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Need a model to assess impact of proposed resort changes on ticket price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&amp; Recommendation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Resort features that impact pricing the most are the following:</a:t>
            </a:r>
            <a:endParaRPr sz="15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Size of vertical drop</a:t>
            </a:r>
            <a:endParaRPr sz="15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Number of fast quads</a:t>
            </a:r>
            <a:endParaRPr sz="15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Number of runs</a:t>
            </a:r>
            <a:endParaRPr sz="15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Number of chairs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Given Big Mountain’s competitive position in these areas,</a:t>
            </a:r>
            <a:r>
              <a:rPr b="1" lang="en" sz="1500"/>
              <a:t> </a:t>
            </a:r>
            <a:br>
              <a:rPr b="1" lang="en" sz="1500"/>
            </a:br>
            <a:r>
              <a:rPr b="1" lang="en" sz="1500"/>
              <a:t>an increase in ticket pricing from $81 to $89 is recommended</a:t>
            </a:r>
            <a:endParaRPr b="1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Strategy &amp; Result</a:t>
            </a:r>
            <a:endParaRPr/>
          </a:p>
        </p:txBody>
      </p:sp>
      <p:grpSp>
        <p:nvGrpSpPr>
          <p:cNvPr id="296" name="Google Shape;296;p16"/>
          <p:cNvGrpSpPr/>
          <p:nvPr/>
        </p:nvGrpSpPr>
        <p:grpSpPr>
          <a:xfrm>
            <a:off x="416125" y="1598089"/>
            <a:ext cx="4717022" cy="3482836"/>
            <a:chOff x="0" y="1189989"/>
            <a:chExt cx="3546900" cy="3482836"/>
          </a:xfrm>
        </p:grpSpPr>
        <p:sp>
          <p:nvSpPr>
            <p:cNvPr id="297" name="Google Shape;297;p16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rPr>
                <a:t>Strategy - </a:t>
              </a:r>
              <a:r>
                <a:rPr lang="en" sz="1800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rPr>
                <a:t>Principal Component </a:t>
              </a:r>
              <a:br>
                <a:rPr lang="en" sz="1800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rPr>
              </a:br>
              <a:r>
                <a:rPr lang="en" sz="1800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rPr>
                <a:t>Analysis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8" name="Google Shape;298;p16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Conduct a </a:t>
              </a:r>
              <a:r>
                <a:rPr lang="en" sz="15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Principal</a:t>
              </a:r>
              <a:r>
                <a:rPr lang="en" sz="15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 Component Analysis to identify whether there is a clustering of ticket pricing based on location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4331622" y="1597875"/>
            <a:ext cx="4396250" cy="3483050"/>
            <a:chOff x="2944204" y="1189775"/>
            <a:chExt cx="3305700" cy="3483050"/>
          </a:xfrm>
        </p:grpSpPr>
        <p:sp>
          <p:nvSpPr>
            <p:cNvPr id="300" name="Google Shape;300;p16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rPr>
                <a:t>Result - </a:t>
              </a:r>
              <a:r>
                <a:rPr lang="en" sz="1800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rPr>
                <a:t>Pricing &amp; Location Relationship</a:t>
              </a:r>
              <a:endParaRPr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01" name="Google Shape;301;p16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Font typeface="Nunito"/>
                <a:buChar char="●"/>
              </a:pPr>
              <a:r>
                <a:rPr b="1" lang="en" sz="15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No connection is found between location and </a:t>
              </a:r>
              <a:r>
                <a:rPr b="1" lang="en" sz="15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ticket</a:t>
              </a:r>
              <a:r>
                <a:rPr b="1" lang="en" sz="15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 prices</a:t>
              </a:r>
              <a:endParaRPr b="1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dk2"/>
                </a:buClr>
                <a:buSzPts val="1500"/>
                <a:buFont typeface="Nunito"/>
                <a:buChar char="●"/>
              </a:pPr>
              <a:r>
                <a:rPr b="1" lang="en" sz="15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All resorts can be used in subsequent modeling</a:t>
              </a:r>
              <a:endParaRPr b="1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Strategy &amp; Result</a:t>
            </a:r>
            <a:endParaRPr/>
          </a:p>
        </p:txBody>
      </p:sp>
      <p:grpSp>
        <p:nvGrpSpPr>
          <p:cNvPr id="307" name="Google Shape;307;p17"/>
          <p:cNvGrpSpPr/>
          <p:nvPr/>
        </p:nvGrpSpPr>
        <p:grpSpPr>
          <a:xfrm>
            <a:off x="416125" y="1598089"/>
            <a:ext cx="4717022" cy="3482836"/>
            <a:chOff x="0" y="1189989"/>
            <a:chExt cx="3546900" cy="3482836"/>
          </a:xfrm>
        </p:grpSpPr>
        <p:sp>
          <p:nvSpPr>
            <p:cNvPr id="308" name="Google Shape;308;p17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rPr>
                <a:t>Strategy - </a:t>
              </a:r>
              <a:r>
                <a:rPr lang="en" sz="1800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rPr>
                <a:t>Correlation Tests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9" name="Google Shape;309;p17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Conduct a correlation test between ticket price and each resort feature to determine which feature impacts pricing the most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0" name="Google Shape;310;p17"/>
          <p:cNvGrpSpPr/>
          <p:nvPr/>
        </p:nvGrpSpPr>
        <p:grpSpPr>
          <a:xfrm>
            <a:off x="4331622" y="1597875"/>
            <a:ext cx="4396250" cy="3483050"/>
            <a:chOff x="2944204" y="1189775"/>
            <a:chExt cx="3305700" cy="3483050"/>
          </a:xfrm>
        </p:grpSpPr>
        <p:sp>
          <p:nvSpPr>
            <p:cNvPr id="311" name="Google Shape;311;p17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rPr>
                <a:t>Result: </a:t>
              </a:r>
              <a:r>
                <a:rPr lang="en" sz="1800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rPr>
                <a:t>Most Impactful Features</a:t>
              </a:r>
              <a:endParaRPr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12" name="Google Shape;312;p17"/>
            <p:cNvSpPr txBox="1"/>
            <p:nvPr/>
          </p:nvSpPr>
          <p:spPr>
            <a:xfrm>
              <a:off x="3478945" y="2057125"/>
              <a:ext cx="2434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>
                  <a:schemeClr val="dk2"/>
                </a:buClr>
                <a:buSzPts val="1500"/>
                <a:buFont typeface="Nunito"/>
                <a:buChar char="●"/>
              </a:pPr>
              <a:r>
                <a:rPr b="1" lang="en" sz="15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Size of vertical drop, number of chairs, number of runs, number of fast quads</a:t>
              </a:r>
              <a:endParaRPr b="1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313" name="Google Shape;3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3335" y="3523078"/>
            <a:ext cx="1706792" cy="796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360" y="4316329"/>
            <a:ext cx="1793975" cy="802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360" y="3519875"/>
            <a:ext cx="1793974" cy="796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3335" y="4319532"/>
            <a:ext cx="1706800" cy="823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Strategy &amp; Result</a:t>
            </a:r>
            <a:endParaRPr/>
          </a:p>
        </p:txBody>
      </p:sp>
      <p:grpSp>
        <p:nvGrpSpPr>
          <p:cNvPr id="322" name="Google Shape;322;p18"/>
          <p:cNvGrpSpPr/>
          <p:nvPr/>
        </p:nvGrpSpPr>
        <p:grpSpPr>
          <a:xfrm>
            <a:off x="416125" y="1598089"/>
            <a:ext cx="4717022" cy="3482836"/>
            <a:chOff x="0" y="1189989"/>
            <a:chExt cx="3546900" cy="3482836"/>
          </a:xfrm>
        </p:grpSpPr>
        <p:sp>
          <p:nvSpPr>
            <p:cNvPr id="323" name="Google Shape;323;p18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rPr>
                <a:t>Strategy - </a:t>
              </a:r>
              <a:r>
                <a:rPr lang="en" sz="1800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rPr>
                <a:t>Identify Market</a:t>
              </a:r>
              <a:br>
                <a:rPr lang="en" sz="1800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rPr>
              </a:br>
              <a:r>
                <a:rPr lang="en" sz="1800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rPr>
                <a:t>Position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4" name="Google Shape;324;p18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Compare Big Mountain’s most impactful features against the entire market to </a:t>
              </a:r>
              <a:r>
                <a:rPr lang="en" sz="15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identify Big Mountain’s market position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5" name="Google Shape;325;p18"/>
          <p:cNvGrpSpPr/>
          <p:nvPr/>
        </p:nvGrpSpPr>
        <p:grpSpPr>
          <a:xfrm>
            <a:off x="4331622" y="1597875"/>
            <a:ext cx="4396250" cy="3483050"/>
            <a:chOff x="2944204" y="1189775"/>
            <a:chExt cx="3305700" cy="3483050"/>
          </a:xfrm>
        </p:grpSpPr>
        <p:sp>
          <p:nvSpPr>
            <p:cNvPr id="326" name="Google Shape;326;p18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rPr>
                <a:t>Result: </a:t>
              </a:r>
              <a:r>
                <a:rPr lang="en" sz="1800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rPr>
                <a:t>Competitive Position</a:t>
              </a:r>
              <a:endParaRPr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27" name="Google Shape;327;p18"/>
            <p:cNvSpPr txBox="1"/>
            <p:nvPr/>
          </p:nvSpPr>
          <p:spPr>
            <a:xfrm>
              <a:off x="3478945" y="2057125"/>
              <a:ext cx="2434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>
                  <a:schemeClr val="dk2"/>
                </a:buClr>
                <a:buSzPts val="1500"/>
                <a:buFont typeface="Nunito"/>
                <a:buChar char="●"/>
              </a:pPr>
              <a:r>
                <a:rPr b="1" lang="en" sz="15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Big Mountain is found to be in a very competitive market position</a:t>
              </a:r>
              <a:endParaRPr b="1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328" name="Google Shape;3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5300" y="3605575"/>
            <a:ext cx="2728698" cy="1345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6600" y="3599505"/>
            <a:ext cx="2728700" cy="1357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- Strategy &amp; Result</a:t>
            </a:r>
            <a:endParaRPr/>
          </a:p>
        </p:txBody>
      </p:sp>
      <p:grpSp>
        <p:nvGrpSpPr>
          <p:cNvPr id="335" name="Google Shape;335;p19"/>
          <p:cNvGrpSpPr/>
          <p:nvPr/>
        </p:nvGrpSpPr>
        <p:grpSpPr>
          <a:xfrm>
            <a:off x="416125" y="1598089"/>
            <a:ext cx="4717022" cy="3482836"/>
            <a:chOff x="0" y="1189989"/>
            <a:chExt cx="3546900" cy="3482836"/>
          </a:xfrm>
        </p:grpSpPr>
        <p:sp>
          <p:nvSpPr>
            <p:cNvPr id="336" name="Google Shape;336;p19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rPr>
                <a:t>Strategy - </a:t>
              </a:r>
              <a:r>
                <a:rPr lang="en" sz="1800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rPr>
                <a:t>Use Price Model</a:t>
              </a:r>
              <a:br>
                <a:rPr lang="en" sz="1800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rPr>
              </a:br>
              <a:r>
                <a:rPr lang="en" sz="1800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rPr>
                <a:t>To Assess Future Changes</a:t>
              </a:r>
              <a:endParaRPr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7" name="Google Shape;337;p19"/>
            <p:cNvSpPr txBox="1"/>
            <p:nvPr/>
          </p:nvSpPr>
          <p:spPr>
            <a:xfrm>
              <a:off x="252068" y="2057125"/>
              <a:ext cx="28728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Assess cost-cutting scenarios: </a:t>
              </a:r>
              <a:endPara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1) Close runs</a:t>
              </a:r>
              <a:endPara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2) Add a run, increase the vertical drop by 150 feet, and install an additional chair lift</a:t>
              </a:r>
              <a:endPara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3) Add 2 acres of snow making</a:t>
              </a:r>
              <a:endPara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1000"/>
                </a:spcAft>
                <a:buNone/>
              </a:pPr>
              <a:r>
                <a:rPr lang="en" sz="15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4) Extend the longest run by 0.2 miles and snow coverage by adding 4 acres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8" name="Google Shape;338;p19"/>
          <p:cNvGrpSpPr/>
          <p:nvPr/>
        </p:nvGrpSpPr>
        <p:grpSpPr>
          <a:xfrm>
            <a:off x="4331622" y="1597875"/>
            <a:ext cx="4396250" cy="3483050"/>
            <a:chOff x="2944204" y="1189775"/>
            <a:chExt cx="3305700" cy="3483050"/>
          </a:xfrm>
        </p:grpSpPr>
        <p:sp>
          <p:nvSpPr>
            <p:cNvPr id="339" name="Google Shape;339;p19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rPr>
                <a:t>Result: </a:t>
              </a:r>
              <a:r>
                <a:rPr lang="en" sz="1800">
                  <a:solidFill>
                    <a:schemeClr val="lt1"/>
                  </a:solidFill>
                  <a:latin typeface="Maven Pro"/>
                  <a:ea typeface="Maven Pro"/>
                  <a:cs typeface="Maven Pro"/>
                  <a:sym typeface="Maven Pro"/>
                </a:rPr>
                <a:t>Proposed Changes’ Impact on Pricing</a:t>
              </a:r>
              <a:endParaRPr sz="1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40" name="Google Shape;340;p19"/>
            <p:cNvSpPr txBox="1"/>
            <p:nvPr/>
          </p:nvSpPr>
          <p:spPr>
            <a:xfrm>
              <a:off x="3478945" y="2057125"/>
              <a:ext cx="2434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Font typeface="Nunito"/>
                <a:buChar char="●"/>
              </a:pPr>
              <a:r>
                <a:rPr b="1" lang="en" sz="15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Sharp drop in revenue noted only after closing 6 runs</a:t>
              </a:r>
              <a:endParaRPr b="1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Font typeface="Nunito"/>
                <a:buChar char="●"/>
              </a:pPr>
              <a:r>
                <a:rPr b="1" lang="en" sz="15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Scenario 2 allows for $2.39 increase in ticket price ($4MM over season)</a:t>
              </a:r>
              <a:endParaRPr b="1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1000"/>
                </a:spcBef>
                <a:spcAft>
                  <a:spcPts val="1000"/>
                </a:spcAft>
                <a:buClr>
                  <a:schemeClr val="dk2"/>
                </a:buClr>
                <a:buSzPts val="1500"/>
                <a:buFont typeface="Nunito"/>
                <a:buChar char="●"/>
              </a:pPr>
              <a:r>
                <a:rPr b="1" lang="en" sz="15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Scenario 3 and 4 led to no added benefits in ticket price</a:t>
              </a:r>
              <a:endParaRPr b="1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&amp; Conclusion</a:t>
            </a:r>
            <a:endParaRPr/>
          </a:p>
        </p:txBody>
      </p:sp>
      <p:sp>
        <p:nvSpPr>
          <p:cNvPr id="346" name="Google Shape;346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Given Big Mountain’s competitive position in these areas,</a:t>
            </a:r>
            <a:r>
              <a:rPr b="1" lang="en" sz="1500"/>
              <a:t> </a:t>
            </a:r>
            <a:br>
              <a:rPr b="1" lang="en" sz="1500"/>
            </a:br>
            <a:r>
              <a:rPr lang="en" sz="1500"/>
              <a:t>an increase in ticket pricing from $81 to $89 is recommended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Upto 5 runs can be closed without a noticeable decrease in revenue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Adding a run, increasing the vertical drop by 150 feet, and installing an additional chair lift leads to &gt;$4MM revenue gain over a skiing season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Adding 2 acres of snow making or extending the longest run by 0.2 miles and snow coverage by 4 acres will not lead to any financial benefit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