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9a35ba9e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9a35ba9e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a35ba9e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a35ba9e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a35ba9e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a35ba9e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9a35ba9e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9a35ba9e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a35ba9e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a35ba9e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a35ba9e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9a35ba9e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9a35ba9e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9a35ba9e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9a35ba9e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9a35ba9e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9a35ba9e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9a35ba9e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a35ba9e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a35ba9e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a35ba9e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a35ba9e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9a35ba9e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9a35ba9e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a35ba9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a35ba9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a35ba9e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a35ba9e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9a35ba9e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9a35ba9e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deeper study of the features available show that there were a lot of sub-categories of the fields which represented too much granularity. For example: ‘education’, ‘educ_higher’ and ‘educ_elem_sec’ were fields that all summed up to another field in the dataset ‘education_services’. Since we did not need all levels of granularity but rather just the high level spendings and earnings of the city, careful cleaning was conducted to only keep the highest level of the different categories in the dataset.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9a35ba9e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9a35ba9e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9a35ba9e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9a35ba9e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a35ba9e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a35ba9e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three examples above are scatter plots of three features against the target variable rev_total. As visible there were some features that were completely unrelated to the city's income, such as the spending on liquor stores, while other features showed more correlation such as cash holdings of the city. However, rather intuitively, the feature that showed the most correlation with the city’s income was the city’s direct spending. This exercise highlighted that the features at hand were not instructive features that helped inform the city’s income, but rather features that were simply resulting from the city’s income. Therefore, trying to use these features to forecast the income did not make much sense.</a:t>
            </a:r>
            <a:endParaRPr/>
          </a:p>
          <a:p>
            <a:pPr indent="0" lvl="0" marL="0" rtl="0" algn="l">
              <a:spcBef>
                <a:spcPts val="0"/>
              </a:spcBef>
              <a:spcAft>
                <a:spcPts val="0"/>
              </a:spcAft>
              <a:buNone/>
            </a:pPr>
            <a:r>
              <a:rPr lang="en"/>
              <a:t>With this finding, Method 2 (auto-regressive moving average models) was chosen as the best way to predict the city’s income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gif"/><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Forecasting City Finances</a:t>
            </a:r>
            <a:endParaRPr/>
          </a:p>
        </p:txBody>
      </p:sp>
      <p:sp>
        <p:nvSpPr>
          <p:cNvPr id="55" name="Google Shape;55;p13"/>
          <p:cNvSpPr txBox="1"/>
          <p:nvPr>
            <p:ph idx="1" type="subTitle"/>
          </p:nvPr>
        </p:nvSpPr>
        <p:spPr>
          <a:xfrm>
            <a:off x="311700" y="41523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Presenter: Varishth Torul Baluckram</a:t>
            </a:r>
            <a:endParaRPr/>
          </a:p>
          <a:p>
            <a:pPr indent="0" lvl="0" marL="0" rtl="0" algn="l">
              <a:spcBef>
                <a:spcPts val="0"/>
              </a:spcBef>
              <a:spcAft>
                <a:spcPts val="0"/>
              </a:spcAft>
              <a:buNone/>
            </a:pPr>
            <a:r>
              <a:rPr lang="en"/>
              <a:t>Mentor: Kenneth Gil-Pasquel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Varying levels of correlation</a:t>
            </a:r>
            <a:endParaRPr/>
          </a:p>
          <a:p>
            <a:pPr indent="-342900" lvl="0" marL="457200" rtl="0" algn="l">
              <a:spcBef>
                <a:spcPts val="0"/>
              </a:spcBef>
              <a:spcAft>
                <a:spcPts val="0"/>
              </a:spcAft>
              <a:buSzPts val="1800"/>
              <a:buChar char="●"/>
            </a:pPr>
            <a:r>
              <a:rPr lang="en"/>
              <a:t>T</a:t>
            </a:r>
            <a:r>
              <a:rPr lang="en"/>
              <a:t>he highest correlation with the city’s income was the city’s direct spending </a:t>
            </a:r>
            <a:endParaRPr/>
          </a:p>
          <a:p>
            <a:pPr indent="-342900" lvl="0" marL="457200" rtl="0" algn="l">
              <a:spcBef>
                <a:spcPts val="0"/>
              </a:spcBef>
              <a:spcAft>
                <a:spcPts val="0"/>
              </a:spcAft>
              <a:buSzPts val="1800"/>
              <a:buChar char="●"/>
            </a:pPr>
            <a:r>
              <a:rPr lang="en"/>
              <a:t>Features at hand were not instructive features that helped inform the city’s income, but rather features that were simply resulting from the city’s income </a:t>
            </a:r>
            <a:endParaRPr/>
          </a:p>
          <a:p>
            <a:pPr indent="0" lvl="0" marL="457200" rtl="0" algn="l">
              <a:spcBef>
                <a:spcPts val="1200"/>
              </a:spcBef>
              <a:spcAft>
                <a:spcPts val="1200"/>
              </a:spcAft>
              <a:buNone/>
            </a:pPr>
            <a:r>
              <a:rPr b="1" lang="en">
                <a:solidFill>
                  <a:srgbClr val="FFFFFF"/>
                </a:solidFill>
              </a:rPr>
              <a:t>With this finding, Method 2 (ARIMA models) was chosen as the best way to predict the city’s income</a:t>
            </a:r>
            <a:endParaRPr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NY: New York as a subset of the dataset for assessing classic characteristics for time-series analyses, such as auto-correlation, seasonality, and stationarity</a:t>
            </a:r>
            <a:endParaRPr sz="1800"/>
          </a:p>
        </p:txBody>
      </p:sp>
      <p:grpSp>
        <p:nvGrpSpPr>
          <p:cNvPr id="125" name="Google Shape;125;p24"/>
          <p:cNvGrpSpPr/>
          <p:nvPr/>
        </p:nvGrpSpPr>
        <p:grpSpPr>
          <a:xfrm>
            <a:off x="163950" y="2682938"/>
            <a:ext cx="8816100" cy="2266962"/>
            <a:chOff x="245950" y="2235688"/>
            <a:chExt cx="8816100" cy="2266962"/>
          </a:xfrm>
        </p:grpSpPr>
        <p:pic>
          <p:nvPicPr>
            <p:cNvPr id="126" name="Google Shape;126;p24"/>
            <p:cNvPicPr preferRelativeResize="0"/>
            <p:nvPr/>
          </p:nvPicPr>
          <p:blipFill>
            <a:blip r:embed="rId3">
              <a:alphaModFix/>
            </a:blip>
            <a:stretch>
              <a:fillRect/>
            </a:stretch>
          </p:blipFill>
          <p:spPr>
            <a:xfrm>
              <a:off x="3724050" y="2235700"/>
              <a:ext cx="5338000" cy="2266950"/>
            </a:xfrm>
            <a:prstGeom prst="rect">
              <a:avLst/>
            </a:prstGeom>
            <a:noFill/>
            <a:ln>
              <a:noFill/>
            </a:ln>
          </p:spPr>
        </p:pic>
        <p:pic>
          <p:nvPicPr>
            <p:cNvPr id="127" name="Google Shape;127;p24"/>
            <p:cNvPicPr preferRelativeResize="0"/>
            <p:nvPr/>
          </p:nvPicPr>
          <p:blipFill>
            <a:blip r:embed="rId4">
              <a:alphaModFix/>
            </a:blip>
            <a:stretch>
              <a:fillRect/>
            </a:stretch>
          </p:blipFill>
          <p:spPr>
            <a:xfrm>
              <a:off x="245950" y="2235688"/>
              <a:ext cx="3371850" cy="22669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Plots below are obtained using the the statsmodels library</a:t>
            </a:r>
            <a:endParaRPr/>
          </a:p>
          <a:p>
            <a:pPr indent="-342900" lvl="1" marL="914400" rtl="0" algn="l">
              <a:spcBef>
                <a:spcPts val="0"/>
              </a:spcBef>
              <a:spcAft>
                <a:spcPts val="0"/>
              </a:spcAft>
              <a:buSzPts val="1800"/>
              <a:buChar char="○"/>
            </a:pPr>
            <a:r>
              <a:rPr lang="en" sz="1800"/>
              <a:t>No strong seasonality and time series is mostly correlated to 1 or 2 lags </a:t>
            </a:r>
            <a:endParaRPr sz="1800"/>
          </a:p>
          <a:p>
            <a:pPr indent="-342900" lvl="1" marL="914400" rtl="0" algn="l">
              <a:spcBef>
                <a:spcPts val="0"/>
              </a:spcBef>
              <a:spcAft>
                <a:spcPts val="0"/>
              </a:spcAft>
              <a:buSzPts val="1800"/>
              <a:buChar char="○"/>
            </a:pPr>
            <a:r>
              <a:rPr lang="en" sz="1800"/>
              <a:t>Non-stationarity confirmed this finding by applying the Dickey-Fuller test. Best method for achieving stationarity was a log-difference method</a:t>
            </a:r>
            <a:endParaRPr sz="1800"/>
          </a:p>
        </p:txBody>
      </p:sp>
      <p:grpSp>
        <p:nvGrpSpPr>
          <p:cNvPr id="134" name="Google Shape;134;p25"/>
          <p:cNvGrpSpPr/>
          <p:nvPr/>
        </p:nvGrpSpPr>
        <p:grpSpPr>
          <a:xfrm>
            <a:off x="163950" y="2682938"/>
            <a:ext cx="8816100" cy="2266962"/>
            <a:chOff x="245950" y="2235688"/>
            <a:chExt cx="8816100" cy="2266962"/>
          </a:xfrm>
        </p:grpSpPr>
        <p:pic>
          <p:nvPicPr>
            <p:cNvPr id="135" name="Google Shape;135;p25"/>
            <p:cNvPicPr preferRelativeResize="0"/>
            <p:nvPr/>
          </p:nvPicPr>
          <p:blipFill>
            <a:blip r:embed="rId3">
              <a:alphaModFix/>
            </a:blip>
            <a:stretch>
              <a:fillRect/>
            </a:stretch>
          </p:blipFill>
          <p:spPr>
            <a:xfrm>
              <a:off x="3724050" y="2235700"/>
              <a:ext cx="5338000" cy="2266950"/>
            </a:xfrm>
            <a:prstGeom prst="rect">
              <a:avLst/>
            </a:prstGeom>
            <a:noFill/>
            <a:ln>
              <a:noFill/>
            </a:ln>
          </p:spPr>
        </p:pic>
        <p:pic>
          <p:nvPicPr>
            <p:cNvPr id="136" name="Google Shape;136;p25"/>
            <p:cNvPicPr preferRelativeResize="0"/>
            <p:nvPr/>
          </p:nvPicPr>
          <p:blipFill>
            <a:blip r:embed="rId4">
              <a:alphaModFix/>
            </a:blip>
            <a:stretch>
              <a:fillRect/>
            </a:stretch>
          </p:blipFill>
          <p:spPr>
            <a:xfrm>
              <a:off x="245950" y="2235688"/>
              <a:ext cx="3371850" cy="226695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Testing</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ach city needs an ARIMA model specific to its time-series data</a:t>
            </a:r>
            <a:endParaRPr/>
          </a:p>
          <a:p>
            <a:pPr indent="-342900" lvl="0" marL="457200" rtl="0" algn="l">
              <a:spcBef>
                <a:spcPts val="0"/>
              </a:spcBef>
              <a:spcAft>
                <a:spcPts val="0"/>
              </a:spcAft>
              <a:buSzPts val="1800"/>
              <a:buChar char="●"/>
            </a:pPr>
            <a:r>
              <a:rPr lang="en"/>
              <a:t>Methodology for the training, modeling and testing:</a:t>
            </a:r>
            <a:endParaRPr/>
          </a:p>
          <a:p>
            <a:pPr indent="-342900" lvl="1" marL="914400" rtl="0" algn="l">
              <a:spcBef>
                <a:spcPts val="0"/>
              </a:spcBef>
              <a:spcAft>
                <a:spcPts val="0"/>
              </a:spcAft>
              <a:buSzPts val="1800"/>
              <a:buChar char="○"/>
            </a:pPr>
            <a:r>
              <a:rPr lang="en" sz="1800"/>
              <a:t>Find the hyperparameters (p, d, and q for ARIMA) that best suit each time-series for each city</a:t>
            </a:r>
            <a:endParaRPr sz="1800"/>
          </a:p>
          <a:p>
            <a:pPr indent="-342900" lvl="1" marL="914400" rtl="0" algn="l">
              <a:spcBef>
                <a:spcPts val="0"/>
              </a:spcBef>
              <a:spcAft>
                <a:spcPts val="0"/>
              </a:spcAft>
              <a:buSzPts val="1800"/>
              <a:buChar char="○"/>
            </a:pPr>
            <a:r>
              <a:rPr lang="en" sz="1800"/>
              <a:t>Use the first 85% of the dataset for a city to train the ARIMA model</a:t>
            </a:r>
            <a:endParaRPr sz="1800"/>
          </a:p>
          <a:p>
            <a:pPr indent="-342900" lvl="1" marL="914400" rtl="0" algn="l">
              <a:spcBef>
                <a:spcPts val="0"/>
              </a:spcBef>
              <a:spcAft>
                <a:spcPts val="0"/>
              </a:spcAft>
              <a:buSzPts val="1800"/>
              <a:buChar char="○"/>
            </a:pPr>
            <a:r>
              <a:rPr lang="en" sz="1800"/>
              <a:t>Using trained model, predict the next data point</a:t>
            </a:r>
            <a:endParaRPr sz="1800"/>
          </a:p>
          <a:p>
            <a:pPr indent="-342900" lvl="1" marL="914400" rtl="0" algn="l">
              <a:spcBef>
                <a:spcPts val="0"/>
              </a:spcBef>
              <a:spcAft>
                <a:spcPts val="0"/>
              </a:spcAft>
              <a:buSzPts val="1800"/>
              <a:buChar char="○"/>
            </a:pPr>
            <a:r>
              <a:rPr lang="en" sz="1800"/>
              <a:t>Add predicted data point to first training set, and repeat training and prediction until the remaining 15% of the dataset is predicted</a:t>
            </a:r>
            <a:endParaRPr sz="1800"/>
          </a:p>
          <a:p>
            <a:pPr indent="-342900" lvl="1" marL="914400" rtl="0" algn="l">
              <a:spcBef>
                <a:spcPts val="0"/>
              </a:spcBef>
              <a:spcAft>
                <a:spcPts val="0"/>
              </a:spcAft>
              <a:buSzPts val="1800"/>
              <a:buChar char="○"/>
            </a:pPr>
            <a:r>
              <a:rPr lang="en" sz="1800"/>
              <a:t>Evaluate the performance of the ARIMA model, using mean squared error. The p-d-q hyperparameter combination leading to the lowest error is chosen as the best ARIMA model for that city</a:t>
            </a:r>
            <a:endParaRPr sz="1800"/>
          </a:p>
          <a:p>
            <a:pPr indent="-342900" lvl="1" marL="914400" rtl="0" algn="l">
              <a:spcBef>
                <a:spcPts val="0"/>
              </a:spcBef>
              <a:spcAft>
                <a:spcPts val="0"/>
              </a:spcAft>
              <a:buSzPts val="1800"/>
              <a:buChar char="○"/>
            </a:pPr>
            <a:r>
              <a:rPr lang="en" sz="1800"/>
              <a:t>Repeat for all cities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Testing</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Below is a</a:t>
            </a:r>
            <a:r>
              <a:rPr lang="en"/>
              <a:t> snippet of data frame showing the result of the best ARIMA models obtained from training every city’s data using the described methodology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1600200" y="2012075"/>
            <a:ext cx="5943600" cy="273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performances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conclusion</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each city, use best ARIMA model to</a:t>
            </a:r>
            <a:r>
              <a:rPr lang="en"/>
              <a:t> forecast an out-of-sample data point, which was the desired purpose of this whole exercise! </a:t>
            </a:r>
            <a:endParaRPr/>
          </a:p>
          <a:p>
            <a:pPr indent="-342900" lvl="0" marL="457200" rtl="0" algn="l">
              <a:spcBef>
                <a:spcPts val="0"/>
              </a:spcBef>
              <a:spcAft>
                <a:spcPts val="0"/>
              </a:spcAft>
              <a:buSzPts val="1800"/>
              <a:buChar char="●"/>
            </a:pPr>
            <a:r>
              <a:rPr lang="en"/>
              <a:t>A widget was created for ease of visualisation and to toggle between cities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61" name="Google Shape;161;p29"/>
          <p:cNvGrpSpPr/>
          <p:nvPr/>
        </p:nvGrpSpPr>
        <p:grpSpPr>
          <a:xfrm>
            <a:off x="187238" y="2404150"/>
            <a:ext cx="8769525" cy="2355769"/>
            <a:chOff x="171450" y="2539500"/>
            <a:chExt cx="8769525" cy="2355769"/>
          </a:xfrm>
        </p:grpSpPr>
        <p:pic>
          <p:nvPicPr>
            <p:cNvPr id="162" name="Google Shape;162;p29"/>
            <p:cNvPicPr preferRelativeResize="0"/>
            <p:nvPr/>
          </p:nvPicPr>
          <p:blipFill>
            <a:blip r:embed="rId3">
              <a:alphaModFix/>
            </a:blip>
            <a:stretch>
              <a:fillRect/>
            </a:stretch>
          </p:blipFill>
          <p:spPr>
            <a:xfrm>
              <a:off x="171450" y="2539500"/>
              <a:ext cx="4276624" cy="2352141"/>
            </a:xfrm>
            <a:prstGeom prst="rect">
              <a:avLst/>
            </a:prstGeom>
            <a:noFill/>
            <a:ln>
              <a:noFill/>
            </a:ln>
          </p:spPr>
        </p:pic>
        <p:pic>
          <p:nvPicPr>
            <p:cNvPr id="163" name="Google Shape;163;p29"/>
            <p:cNvPicPr preferRelativeResize="0"/>
            <p:nvPr/>
          </p:nvPicPr>
          <p:blipFill rotWithShape="1">
            <a:blip r:embed="rId4">
              <a:alphaModFix/>
            </a:blip>
            <a:srcRect b="1228" l="0" r="0" t="1238"/>
            <a:stretch/>
          </p:blipFill>
          <p:spPr>
            <a:xfrm>
              <a:off x="4664350" y="2539500"/>
              <a:ext cx="4276625" cy="2355768"/>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Best</a:t>
            </a:r>
            <a:r>
              <a:rPr lang="en" u="sng"/>
              <a:t> performing models</a:t>
            </a:r>
            <a:endParaRPr u="sng"/>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conclusion</a:t>
            </a:r>
            <a:endParaRPr/>
          </a:p>
        </p:txBody>
      </p:sp>
      <p:sp>
        <p:nvSpPr>
          <p:cNvPr id="170" name="Google Shape;170;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W</a:t>
            </a:r>
            <a:r>
              <a:rPr lang="en" u="sng"/>
              <a:t>orst performing models</a:t>
            </a:r>
            <a:endParaRPr u="sng"/>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pic>
        <p:nvPicPr>
          <p:cNvPr id="171" name="Google Shape;171;p30"/>
          <p:cNvPicPr preferRelativeResize="0"/>
          <p:nvPr/>
        </p:nvPicPr>
        <p:blipFill rotWithShape="1">
          <a:blip r:embed="rId3">
            <a:alphaModFix/>
          </a:blip>
          <a:srcRect b="0" l="-3650" r="23070" t="0"/>
          <a:stretch/>
        </p:blipFill>
        <p:spPr>
          <a:xfrm>
            <a:off x="1494113" y="1717513"/>
            <a:ext cx="1895475" cy="1190625"/>
          </a:xfrm>
          <a:prstGeom prst="rect">
            <a:avLst/>
          </a:prstGeom>
          <a:noFill/>
          <a:ln>
            <a:noFill/>
          </a:ln>
        </p:spPr>
      </p:pic>
      <p:pic>
        <p:nvPicPr>
          <p:cNvPr id="172" name="Google Shape;172;p30"/>
          <p:cNvPicPr preferRelativeResize="0"/>
          <p:nvPr/>
        </p:nvPicPr>
        <p:blipFill>
          <a:blip r:embed="rId4">
            <a:alphaModFix/>
          </a:blip>
          <a:stretch>
            <a:fillRect/>
          </a:stretch>
        </p:blipFill>
        <p:spPr>
          <a:xfrm>
            <a:off x="755925" y="3073125"/>
            <a:ext cx="3371850" cy="1857375"/>
          </a:xfrm>
          <a:prstGeom prst="rect">
            <a:avLst/>
          </a:prstGeom>
          <a:noFill/>
          <a:ln>
            <a:noFill/>
          </a:ln>
        </p:spPr>
      </p:pic>
      <p:pic>
        <p:nvPicPr>
          <p:cNvPr id="173" name="Google Shape;173;p30"/>
          <p:cNvPicPr preferRelativeResize="0"/>
          <p:nvPr/>
        </p:nvPicPr>
        <p:blipFill rotWithShape="1">
          <a:blip r:embed="rId5">
            <a:alphaModFix/>
          </a:blip>
          <a:srcRect b="0" l="0" r="22839" t="0"/>
          <a:stretch/>
        </p:blipFill>
        <p:spPr>
          <a:xfrm>
            <a:off x="5754413" y="1717525"/>
            <a:ext cx="1895475" cy="1190625"/>
          </a:xfrm>
          <a:prstGeom prst="rect">
            <a:avLst/>
          </a:prstGeom>
          <a:noFill/>
          <a:ln>
            <a:noFill/>
          </a:ln>
        </p:spPr>
      </p:pic>
      <p:pic>
        <p:nvPicPr>
          <p:cNvPr id="174" name="Google Shape;174;p30"/>
          <p:cNvPicPr preferRelativeResize="0"/>
          <p:nvPr/>
        </p:nvPicPr>
        <p:blipFill rotWithShape="1">
          <a:blip r:embed="rId6">
            <a:alphaModFix/>
          </a:blip>
          <a:srcRect b="1228" l="0" r="0" t="1238"/>
          <a:stretch/>
        </p:blipFill>
        <p:spPr>
          <a:xfrm>
            <a:off x="5016225" y="3073125"/>
            <a:ext cx="3371850" cy="185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conclusion</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worst performing model, the training error was as high as 924% but the deviation from real data measured as “Absolute % error in testing” is ~38%</a:t>
            </a:r>
            <a:endParaRPr/>
          </a:p>
          <a:p>
            <a:pPr indent="-342900" lvl="0" marL="457200" rtl="0" algn="l">
              <a:spcBef>
                <a:spcPts val="0"/>
              </a:spcBef>
              <a:spcAft>
                <a:spcPts val="0"/>
              </a:spcAft>
              <a:buSzPts val="1800"/>
              <a:buChar char="●"/>
            </a:pPr>
            <a:r>
              <a:rPr lang="en"/>
              <a:t>In the best model, “</a:t>
            </a:r>
            <a:r>
              <a:rPr lang="en"/>
              <a:t>Absolute % error in testing”</a:t>
            </a:r>
            <a:r>
              <a:rPr lang="en"/>
              <a:t> drops to &lt;2.5%!</a:t>
            </a:r>
            <a:endParaRPr/>
          </a:p>
          <a:p>
            <a:pPr indent="-342900" lvl="0" marL="457200" rtl="0" algn="l">
              <a:spcBef>
                <a:spcPts val="0"/>
              </a:spcBef>
              <a:spcAft>
                <a:spcPts val="0"/>
              </a:spcAft>
              <a:buSzPts val="1800"/>
              <a:buChar char="●"/>
            </a:pPr>
            <a:r>
              <a:rPr lang="en"/>
              <a:t>Poor performance was due to the presence of big/significant fluctuations in the historical data (like the one visible in the plot on the left below)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81" name="Google Shape;181;p31"/>
          <p:cNvGrpSpPr/>
          <p:nvPr/>
        </p:nvGrpSpPr>
        <p:grpSpPr>
          <a:xfrm>
            <a:off x="1023975" y="3035450"/>
            <a:ext cx="7096050" cy="1857375"/>
            <a:chOff x="687725" y="3047225"/>
            <a:chExt cx="7096050" cy="1857375"/>
          </a:xfrm>
        </p:grpSpPr>
        <p:pic>
          <p:nvPicPr>
            <p:cNvPr id="182" name="Google Shape;182;p31"/>
            <p:cNvPicPr preferRelativeResize="0"/>
            <p:nvPr/>
          </p:nvPicPr>
          <p:blipFill>
            <a:blip r:embed="rId3">
              <a:alphaModFix/>
            </a:blip>
            <a:stretch>
              <a:fillRect/>
            </a:stretch>
          </p:blipFill>
          <p:spPr>
            <a:xfrm>
              <a:off x="687725" y="3047225"/>
              <a:ext cx="3371850" cy="1857375"/>
            </a:xfrm>
            <a:prstGeom prst="rect">
              <a:avLst/>
            </a:prstGeom>
            <a:noFill/>
            <a:ln>
              <a:noFill/>
            </a:ln>
          </p:spPr>
        </p:pic>
        <p:pic>
          <p:nvPicPr>
            <p:cNvPr id="183" name="Google Shape;183;p31"/>
            <p:cNvPicPr preferRelativeResize="0"/>
            <p:nvPr/>
          </p:nvPicPr>
          <p:blipFill rotWithShape="1">
            <a:blip r:embed="rId4">
              <a:alphaModFix/>
            </a:blip>
            <a:srcRect b="1228" l="0" r="0" t="1238"/>
            <a:stretch/>
          </p:blipFill>
          <p:spPr>
            <a:xfrm>
              <a:off x="4411925" y="3047225"/>
              <a:ext cx="3371850" cy="18573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Context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budgeting at governmental institutions is as important, if not more important, as at private companies</a:t>
            </a:r>
            <a:endParaRPr/>
          </a:p>
          <a:p>
            <a:pPr indent="-342900" lvl="0" marL="457200" rtl="0" algn="l">
              <a:spcBef>
                <a:spcPts val="0"/>
              </a:spcBef>
              <a:spcAft>
                <a:spcPts val="0"/>
              </a:spcAft>
              <a:buSzPts val="1800"/>
              <a:buChar char="●"/>
            </a:pPr>
            <a:r>
              <a:rPr lang="en"/>
              <a:t>To be able to ensure that a city is able to cover all its expected spendings, proper forecasting of the city’s income is primordial. </a:t>
            </a:r>
            <a:br>
              <a:rPr lang="en"/>
            </a:br>
            <a:br>
              <a:rPr lang="en"/>
            </a:br>
            <a:r>
              <a:rPr b="1" lang="en">
                <a:solidFill>
                  <a:schemeClr val="dk1"/>
                </a:solidFill>
              </a:rPr>
              <a:t>This study explored this problem and proposed a solution to that end</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Name:</a:t>
            </a:r>
            <a:r>
              <a:rPr lang="en"/>
              <a:t> </a:t>
            </a:r>
            <a:r>
              <a:rPr lang="en"/>
              <a:t>“Fiscally Standardized Cities database”</a:t>
            </a:r>
            <a:endParaRPr/>
          </a:p>
          <a:p>
            <a:pPr indent="-342900" lvl="0" marL="457200" rtl="0" algn="l">
              <a:spcBef>
                <a:spcPts val="0"/>
              </a:spcBef>
              <a:spcAft>
                <a:spcPts val="0"/>
              </a:spcAft>
              <a:buSzPts val="1800"/>
              <a:buChar char="●"/>
            </a:pPr>
            <a:r>
              <a:rPr lang="en"/>
              <a:t>Source:</a:t>
            </a:r>
            <a:r>
              <a:rPr lang="en"/>
              <a:t> Lincoln Institute of Land Policy </a:t>
            </a:r>
            <a:endParaRPr/>
          </a:p>
          <a:p>
            <a:pPr indent="-342900" lvl="0" marL="457200" rtl="0" algn="l">
              <a:spcBef>
                <a:spcPts val="0"/>
              </a:spcBef>
              <a:spcAft>
                <a:spcPts val="0"/>
              </a:spcAft>
              <a:buSzPts val="1800"/>
              <a:buChar char="●"/>
            </a:pPr>
            <a:r>
              <a:rPr lang="en"/>
              <a:t>Content: </a:t>
            </a:r>
            <a:endParaRPr/>
          </a:p>
          <a:p>
            <a:pPr indent="-342900" lvl="1" marL="914400" rtl="0" algn="l">
              <a:spcBef>
                <a:spcPts val="0"/>
              </a:spcBef>
              <a:spcAft>
                <a:spcPts val="0"/>
              </a:spcAft>
              <a:buSzPts val="1800"/>
              <a:buChar char="○"/>
            </a:pPr>
            <a:r>
              <a:rPr lang="en" sz="1800"/>
              <a:t>City-level finances for 150 of the largest U.S. cities in a standardized format</a:t>
            </a:r>
            <a:endParaRPr sz="1800"/>
          </a:p>
          <a:p>
            <a:pPr indent="-342900" lvl="1" marL="914400" rtl="0" algn="l">
              <a:spcBef>
                <a:spcPts val="0"/>
              </a:spcBef>
              <a:spcAft>
                <a:spcPts val="0"/>
              </a:spcAft>
              <a:buSzPts val="1800"/>
              <a:buChar char="○"/>
            </a:pPr>
            <a:r>
              <a:rPr lang="en" sz="1800"/>
              <a:t>I</a:t>
            </a:r>
            <a:r>
              <a:rPr lang="en" sz="1800"/>
              <a:t>ncome</a:t>
            </a:r>
            <a:r>
              <a:rPr lang="en" sz="1800"/>
              <a:t> and expenditures for the years 1977 to 2016 at various levels of local government, e.g: cities, counties, school districts, etc…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Assessing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SzPts val="1800"/>
              <a:buChar char="●"/>
            </a:pPr>
            <a:r>
              <a:rPr lang="en"/>
              <a:t>“Duplicate” features: </a:t>
            </a:r>
            <a:endParaRPr/>
          </a:p>
          <a:p>
            <a:pPr indent="-342900" lvl="1" marL="914400" rtl="0" algn="l">
              <a:lnSpc>
                <a:spcPct val="95000"/>
              </a:lnSpc>
              <a:spcBef>
                <a:spcPts val="0"/>
              </a:spcBef>
              <a:spcAft>
                <a:spcPts val="0"/>
              </a:spcAft>
              <a:buSzPts val="1800"/>
              <a:buChar char="○"/>
            </a:pPr>
            <a:r>
              <a:rPr lang="en" sz="1800"/>
              <a:t>Beginning number of features: 663</a:t>
            </a:r>
            <a:endParaRPr sz="1800"/>
          </a:p>
          <a:p>
            <a:pPr indent="-342900" lvl="1" marL="914400" rtl="0" algn="l">
              <a:lnSpc>
                <a:spcPct val="95000"/>
              </a:lnSpc>
              <a:spcBef>
                <a:spcPts val="0"/>
              </a:spcBef>
              <a:spcAft>
                <a:spcPts val="0"/>
              </a:spcAft>
              <a:buSzPts val="1800"/>
              <a:buChar char="○"/>
            </a:pPr>
            <a:r>
              <a:rPr lang="en" sz="1800"/>
              <a:t>Appeared repeated at different governmental levels (for eg: “rev_total” v/s “rev_total_city” v/s “rev_total_cnty”)</a:t>
            </a:r>
            <a:endParaRPr sz="1800"/>
          </a:p>
          <a:p>
            <a:pPr indent="-342900" lvl="1" marL="914400" rtl="0" algn="l">
              <a:lnSpc>
                <a:spcPct val="95000"/>
              </a:lnSpc>
              <a:spcBef>
                <a:spcPts val="0"/>
              </a:spcBef>
              <a:spcAft>
                <a:spcPts val="0"/>
              </a:spcAft>
              <a:buSzPts val="1800"/>
              <a:buChar char="○"/>
            </a:pPr>
            <a:r>
              <a:rPr lang="en" sz="1800"/>
              <a:t>Features of interest, fiscally standardized features, were the ones without any suffix (like “city” or “cnty”) </a:t>
            </a:r>
            <a:endParaRPr sz="1800"/>
          </a:p>
          <a:p>
            <a:pPr indent="-342900" lvl="1" marL="914400" rtl="0" algn="l">
              <a:lnSpc>
                <a:spcPct val="95000"/>
              </a:lnSpc>
              <a:spcBef>
                <a:spcPts val="0"/>
              </a:spcBef>
              <a:spcAft>
                <a:spcPts val="0"/>
              </a:spcAft>
              <a:buSzPts val="1800"/>
              <a:buChar char="○"/>
            </a:pPr>
            <a:r>
              <a:rPr lang="en" sz="1800"/>
              <a:t>Getting rid of the irrelevant features dropped the count from 663 to 139</a:t>
            </a:r>
            <a:endParaRPr sz="1800"/>
          </a:p>
          <a:p>
            <a:pPr indent="-342900" lvl="0" marL="457200" rtl="0" algn="l">
              <a:lnSpc>
                <a:spcPct val="95000"/>
              </a:lnSpc>
              <a:spcBef>
                <a:spcPts val="0"/>
              </a:spcBef>
              <a:spcAft>
                <a:spcPts val="0"/>
              </a:spcAft>
              <a:buSzPts val="1800"/>
              <a:buChar char="●"/>
            </a:pPr>
            <a:r>
              <a:rPr lang="en"/>
              <a:t>Null values: Only 5 features with null entries, likely erroneously entered. These fields were also dropped, bringing total count of features to 658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Outliers: Histograms highlighted that many features seemed to contain outliers, for example, consider</a:t>
            </a:r>
            <a:r>
              <a:rPr lang="en"/>
              <a:t> the histogram for the field </a:t>
            </a:r>
            <a:r>
              <a:rPr lang="en"/>
              <a:t>‘misc_property_sale’</a:t>
            </a:r>
            <a:endParaRPr sz="1300"/>
          </a:p>
        </p:txBody>
      </p:sp>
      <p:pic>
        <p:nvPicPr>
          <p:cNvPr id="90" name="Google Shape;90;p19"/>
          <p:cNvPicPr preferRelativeResize="0"/>
          <p:nvPr/>
        </p:nvPicPr>
        <p:blipFill>
          <a:blip r:embed="rId3">
            <a:alphaModFix/>
          </a:blip>
          <a:stretch>
            <a:fillRect/>
          </a:stretch>
        </p:blipFill>
        <p:spPr>
          <a:xfrm>
            <a:off x="1890700" y="2198500"/>
            <a:ext cx="5362575"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Exploration revealed that the source of the outlier was </a:t>
            </a:r>
            <a:r>
              <a:rPr lang="en"/>
              <a:t>one specific city, NJ: Bayonne. This city has two very unjustifiably large (~300x higher) values compared to neighboring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1885950" y="2325450"/>
            <a:ext cx="5372100" cy="271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arget variable: rev_total field</a:t>
            </a:r>
            <a:endParaRPr/>
          </a:p>
          <a:p>
            <a:pPr indent="-342900" lvl="0" marL="457200" rtl="0" algn="l">
              <a:spcBef>
                <a:spcPts val="0"/>
              </a:spcBef>
              <a:spcAft>
                <a:spcPts val="0"/>
              </a:spcAft>
              <a:buSzPts val="1800"/>
              <a:buChar char="●"/>
            </a:pPr>
            <a:r>
              <a:rPr lang="en"/>
              <a:t>Exploratory variables depend potential modeling approaches: </a:t>
            </a:r>
            <a:endParaRPr/>
          </a:p>
          <a:p>
            <a:pPr indent="-342900" lvl="1" marL="914400" rtl="0" algn="l">
              <a:spcBef>
                <a:spcPts val="0"/>
              </a:spcBef>
              <a:spcAft>
                <a:spcPts val="0"/>
              </a:spcAft>
              <a:buSzPts val="1800"/>
              <a:buChar char="○"/>
            </a:pPr>
            <a:r>
              <a:rPr lang="en" sz="1800"/>
              <a:t>Method 1: use historical expenditure data to predict income (regression models), or</a:t>
            </a:r>
            <a:endParaRPr sz="1800"/>
          </a:p>
          <a:p>
            <a:pPr indent="-342900" lvl="1" marL="914400" rtl="0" algn="l">
              <a:spcBef>
                <a:spcPts val="0"/>
              </a:spcBef>
              <a:spcAft>
                <a:spcPts val="0"/>
              </a:spcAft>
              <a:buSzPts val="1800"/>
              <a:buChar char="○"/>
            </a:pPr>
            <a:r>
              <a:rPr lang="en" sz="1800"/>
              <a:t>Method 2: use historical income data to predict income (ARIMA models).</a:t>
            </a:r>
            <a:endParaRPr sz="1800"/>
          </a:p>
          <a:p>
            <a:pPr indent="-342900" lvl="0" marL="457200" rtl="0" algn="l">
              <a:spcBef>
                <a:spcPts val="0"/>
              </a:spcBef>
              <a:spcAft>
                <a:spcPts val="0"/>
              </a:spcAft>
              <a:buSzPts val="1800"/>
              <a:buChar char="●"/>
            </a:pPr>
            <a:r>
              <a:rPr lang="en"/>
              <a:t>Correlation of other fields against the target variable examples: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104" name="Google Shape;104;p21"/>
          <p:cNvGrpSpPr/>
          <p:nvPr/>
        </p:nvGrpSpPr>
        <p:grpSpPr>
          <a:xfrm>
            <a:off x="1281813" y="3413238"/>
            <a:ext cx="6580375" cy="1471613"/>
            <a:chOff x="1111713" y="3613313"/>
            <a:chExt cx="6580375" cy="1471613"/>
          </a:xfrm>
        </p:grpSpPr>
        <p:pic>
          <p:nvPicPr>
            <p:cNvPr id="105" name="Google Shape;105;p21"/>
            <p:cNvPicPr preferRelativeResize="0"/>
            <p:nvPr/>
          </p:nvPicPr>
          <p:blipFill>
            <a:blip r:embed="rId3">
              <a:alphaModFix/>
            </a:blip>
            <a:stretch>
              <a:fillRect/>
            </a:stretch>
          </p:blipFill>
          <p:spPr>
            <a:xfrm>
              <a:off x="1111713" y="3613313"/>
              <a:ext cx="1847850" cy="1447800"/>
            </a:xfrm>
            <a:prstGeom prst="rect">
              <a:avLst/>
            </a:prstGeom>
            <a:noFill/>
            <a:ln>
              <a:noFill/>
            </a:ln>
          </p:spPr>
        </p:pic>
        <p:pic>
          <p:nvPicPr>
            <p:cNvPr id="106" name="Google Shape;106;p21"/>
            <p:cNvPicPr preferRelativeResize="0"/>
            <p:nvPr/>
          </p:nvPicPr>
          <p:blipFill rotWithShape="1">
            <a:blip r:embed="rId4">
              <a:alphaModFix/>
            </a:blip>
            <a:srcRect b="15440" l="0" r="0" t="0"/>
            <a:stretch/>
          </p:blipFill>
          <p:spPr>
            <a:xfrm>
              <a:off x="3435125" y="3637125"/>
              <a:ext cx="1838325" cy="1400175"/>
            </a:xfrm>
            <a:prstGeom prst="rect">
              <a:avLst/>
            </a:prstGeom>
            <a:noFill/>
            <a:ln>
              <a:noFill/>
            </a:ln>
          </p:spPr>
        </p:pic>
        <p:pic>
          <p:nvPicPr>
            <p:cNvPr id="107" name="Google Shape;107;p21"/>
            <p:cNvPicPr preferRelativeResize="0"/>
            <p:nvPr/>
          </p:nvPicPr>
          <p:blipFill>
            <a:blip r:embed="rId5">
              <a:alphaModFix/>
            </a:blip>
            <a:stretch>
              <a:fillRect/>
            </a:stretch>
          </p:blipFill>
          <p:spPr>
            <a:xfrm>
              <a:off x="5748988" y="3637125"/>
              <a:ext cx="1943100" cy="14478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