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7D4FC-C152-4235-A349-10FAEB7F6697}">
  <a:tblStyle styleId="{6747D4FC-C152-4235-A349-10FAEB7F6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BA5C7BF-C878-4C91-BDBD-B449BB78D5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3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layfairDispl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9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stagram-engineering.com/emojineering-part-1-machine-learning-for-emoji-trendsmachine-learning-for-emoji-trends-7f5f9cb979ad" TargetMode="External"/><Relationship Id="rId3" Type="http://schemas.openxmlformats.org/officeDocument/2006/relationships/hyperlink" Target="http://minuum.com/exploring-emoji-the-quest-for-the-perfect-emoticon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ed937ec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ed937ec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quantify how emoji correspond to particular emotions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japanese  wordemoji means  \picture  +  charac-ter", and has no semantical connection to english emo-tion as you might have thought.  However, emojis in-deed very often carry the emotional state of the writer. That is why, no surprises that as a part of the digital text emojis were exploited in various NLP researches related to sentiment analysis or emotion </a:t>
            </a:r>
            <a:r>
              <a:rPr lang="en"/>
              <a:t>classification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6f7090d0_2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06f7090d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38121bf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38121b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ad7c6d46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1ad7c6d4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1ad7c6d46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1ad7c6d4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1ad7c6d46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1ad7c6d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1ad7c6d46_2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1ad7c6d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1ad7c6d46_2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1ad7c6d46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06f7090d0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06f7090d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638121bf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638121b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99830f6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99830f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new corpus?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e5e43db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e5e43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data is typically rich in lexical variations, and hence, tend to contain a great deal of out-of-vocabulary words.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the future, will all text contain emoji?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Then 10% of the Instagram text contained emoji in the first month.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emojitracker: realtime emoji use on twitter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we look at a smiley face, the same parts of the brain are activated as when we look at a real human face.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https://instagram-engineering.com/emojineering-part-1-machine-learning-for-emoji-trendsmachine-learning-for-emoji-trends-7f5f9cb979ad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http://minuum.com/exploring-emoji-the-quest-for-the-perfect-emoticon/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9830f6a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9830f6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new corpus?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f864f74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f864f7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Assisting in writing e-mails, documents, and other text to convey desired emotion (and avoiding misinterpretation).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Detecting how people use emotion-bearing-words to persuade and coerce others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ff5ca903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ff5ca9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has shown that standard word embeddings are not adequate to represent relationships between emotion and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missing: No lexicon for emoji-emotions yet!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38121bfb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38121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ff5ca903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ff5ca90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new corpus?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f864f7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f864f7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steps.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 w2v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Compute cos_sim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vectors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ad7c6d46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ad7c6d4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new corpus?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ff5ca903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ff5ca90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ff5ca903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ff5ca90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for applications to know the degree to which an emotion is expressed in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81B6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Workshop on Computational Approaches to Subjectivity and Sentiment Analysis (WASSA)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6287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55E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2687700"/>
          </a:xfrm>
          <a:prstGeom prst="rect">
            <a:avLst/>
          </a:prstGeom>
          <a:solidFill>
            <a:srgbClr val="F55E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5" name="Google Shape;145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5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mailto:abu.shoeb@rutgers.edu" TargetMode="External"/><Relationship Id="rId5" Type="http://schemas.openxmlformats.org/officeDocument/2006/relationships/hyperlink" Target="http://emoji.nlproc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nstagram-engineering.tumblr.com/post/117889701472/emojineering-part-1-machine-learning-for-emoji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ctrTitle"/>
          </p:nvPr>
        </p:nvSpPr>
        <p:spPr>
          <a:xfrm>
            <a:off x="411175" y="488950"/>
            <a:ext cx="8282400" cy="14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EmoTag - Towards an Emotion-Based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of Emojis</a:t>
            </a:r>
            <a:endParaRPr sz="3600"/>
          </a:p>
        </p:txBody>
      </p:sp>
      <p:sp>
        <p:nvSpPr>
          <p:cNvPr id="158" name="Google Shape;158;p3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Abu Awal Md Shoeb, Shahab Raji, and Gerard de Melo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Rutgers University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September 03, 2019, Varna, Bulgaria</a:t>
            </a:r>
            <a:endParaRPr sz="1200"/>
          </a:p>
        </p:txBody>
      </p:sp>
      <p:pic>
        <p:nvPicPr>
          <p:cNvPr id="159" name="Google Shape;1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825" y="4451125"/>
            <a:ext cx="2011850" cy="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46"/>
          <p:cNvGraphicFramePr/>
          <p:nvPr/>
        </p:nvGraphicFramePr>
        <p:xfrm>
          <a:off x="593475" y="10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{6747D4FC-C152-4235-A349-10FAEB7F6697}</a:tableStyleId>
              </a:tblPr>
              <a:tblGrid>
                <a:gridCol w="1792500"/>
                <a:gridCol w="1914750"/>
                <a:gridCol w="750300"/>
                <a:gridCol w="628075"/>
                <a:gridCol w="628050"/>
                <a:gridCol w="834925"/>
                <a:gridCol w="722125"/>
                <a:gridCol w="534025"/>
              </a:tblGrid>
              <a:tr h="3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Methods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Anger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Fear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Joy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Sadness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Dim</a:t>
                      </a:r>
                      <a:endParaRPr b="1"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905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Interpretable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Affective Tweets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EmoTag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05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Non-Interpretable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Int.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0.68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word2vec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GloVe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0.68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GloVe Twitter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0.68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</a:t>
                      </a:r>
                      <a:endParaRPr sz="1200"/>
                    </a:p>
                  </a:txBody>
                  <a:tcPr marT="0" marB="25400" marR="25400" marL="25400" anchor="ctr">
                    <a:lnL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EmoInt Results Including Other Baselines </a:t>
            </a:r>
            <a:endParaRPr/>
          </a:p>
        </p:txBody>
      </p:sp>
      <p:sp>
        <p:nvSpPr>
          <p:cNvPr id="277" name="Google Shape;277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1232650" y="4227225"/>
            <a:ext cx="6790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Pearson Correlations between Gold Score and Predicted Emotion Score for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1411950"/>
            <a:ext cx="8520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Evaluating Sentiment &amp; Emotion Scores</a:t>
            </a:r>
            <a:endParaRPr sz="6000"/>
          </a:p>
        </p:txBody>
      </p:sp>
      <p:sp>
        <p:nvSpPr>
          <p:cNvPr id="284" name="Google Shape;284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Score Generation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Evaluating </a:t>
            </a:r>
            <a:r>
              <a:rPr b="1" lang="en">
                <a:solidFill>
                  <a:srgbClr val="0000FF"/>
                </a:solidFill>
              </a:rPr>
              <a:t>Sentiment</a:t>
            </a:r>
            <a:r>
              <a:rPr b="1" lang="en"/>
              <a:t> of Emojis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NRC EmoLex is used to capture </a:t>
            </a:r>
            <a:r>
              <a:rPr lang="en" sz="1800">
                <a:solidFill>
                  <a:srgbClr val="0000FF"/>
                </a:solidFill>
              </a:rPr>
              <a:t>sentiment words</a:t>
            </a:r>
            <a:r>
              <a:rPr lang="en" sz="1800"/>
              <a:t> from EmoTag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Find top K words (based on EmoTag Similarity Scores) for a given emoji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0000FF"/>
                </a:solidFill>
              </a:rPr>
              <a:t>Aggregated similarity scores</a:t>
            </a:r>
            <a:r>
              <a:rPr lang="en" sz="1800"/>
              <a:t> (K=3) are the final sentiment score</a:t>
            </a:r>
            <a:br>
              <a:rPr lang="en" sz="1800"/>
            </a:br>
            <a:r>
              <a:rPr lang="en" sz="1800"/>
              <a:t>for that emoji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use Sentiment of Emojis by Novak et al. as ground truth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1" name="Google Shape;291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r>
              <a:rPr lang="en"/>
              <a:t> Score </a:t>
            </a:r>
            <a:r>
              <a:rPr lang="en"/>
              <a:t>Evaluation</a:t>
            </a:r>
            <a:r>
              <a:rPr lang="en"/>
              <a:t> </a:t>
            </a:r>
            <a:endParaRPr/>
          </a:p>
        </p:txBody>
      </p:sp>
      <p:sp>
        <p:nvSpPr>
          <p:cNvPr id="297" name="Google Shape;297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50" y="1409694"/>
            <a:ext cx="40957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197730"/>
            <a:ext cx="4427000" cy="19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/>
        </p:nvSpPr>
        <p:spPr>
          <a:xfrm>
            <a:off x="996725" y="3236625"/>
            <a:ext cx="3413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Comparison of Emoji Sentiment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5263925" y="3008025"/>
            <a:ext cx="3413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Pearson Correlations of Our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Sentiment Score and Novak’s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Score Generation</a:t>
            </a:r>
            <a:r>
              <a:rPr lang="en"/>
              <a:t> 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Evaluating </a:t>
            </a:r>
            <a:r>
              <a:rPr b="1" lang="en" sz="1600">
                <a:solidFill>
                  <a:srgbClr val="B45F06"/>
                </a:solidFill>
              </a:rPr>
              <a:t>Emotion</a:t>
            </a:r>
            <a:r>
              <a:rPr b="1" lang="en" sz="1600"/>
              <a:t> of Emojis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NRC EmoLex is used to capture </a:t>
            </a:r>
            <a:r>
              <a:rPr lang="en" sz="1600">
                <a:solidFill>
                  <a:srgbClr val="B45F06"/>
                </a:solidFill>
              </a:rPr>
              <a:t>emotion words</a:t>
            </a:r>
            <a:r>
              <a:rPr lang="en" sz="1600"/>
              <a:t> from EmoTag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Rank top K words (based on EmoTag SImilarity Scores) for a given emoji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B45F06"/>
                </a:solidFill>
              </a:rPr>
              <a:t>Weighted average scores</a:t>
            </a:r>
            <a:r>
              <a:rPr lang="en" sz="1600"/>
              <a:t> (K=3) are the final emotion score for a given emoji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Affect Intensity Lexicon from NRC is used to reproduce their score using EmoTag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Rank top K emojis (based on EmoTag SImilarity Scores) for a given 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Arithmetic mean (K=10) is the final emotion scores for that 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 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Emoji2Emotion is used to predict </a:t>
            </a:r>
            <a:r>
              <a:rPr lang="en" sz="1600">
                <a:solidFill>
                  <a:srgbClr val="B45F06"/>
                </a:solidFill>
              </a:rPr>
              <a:t>Emotion Label</a:t>
            </a:r>
            <a:r>
              <a:rPr lang="en" sz="1600"/>
              <a:t> for Emojis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8" name="Google Shape;308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</a:t>
            </a:r>
            <a:r>
              <a:rPr lang="en"/>
              <a:t> Score Evaluation 1 </a:t>
            </a:r>
            <a:endParaRPr/>
          </a:p>
        </p:txBody>
      </p:sp>
      <p:sp>
        <p:nvSpPr>
          <p:cNvPr id="314" name="Google Shape;314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51"/>
          <p:cNvSpPr txBox="1"/>
          <p:nvPr/>
        </p:nvSpPr>
        <p:spPr>
          <a:xfrm>
            <a:off x="2528050" y="2842975"/>
            <a:ext cx="4045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Snapshot of Proposed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Emotion Score for Emojis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51"/>
          <p:cNvSpPr txBox="1"/>
          <p:nvPr/>
        </p:nvSpPr>
        <p:spPr>
          <a:xfrm>
            <a:off x="1669675" y="4320400"/>
            <a:ext cx="5658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Pearson Correlations of Our Score &amp;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Gold Score for Affect Intensity Lexicon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25" y="794000"/>
            <a:ext cx="5026826" cy="2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348" y="3350550"/>
            <a:ext cx="5904950" cy="9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Score Evaluation 2 </a:t>
            </a:r>
            <a:endParaRPr/>
          </a:p>
        </p:txBody>
      </p:sp>
      <p:sp>
        <p:nvSpPr>
          <p:cNvPr id="324" name="Google Shape;324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52"/>
          <p:cNvSpPr txBox="1"/>
          <p:nvPr/>
        </p:nvSpPr>
        <p:spPr>
          <a:xfrm>
            <a:off x="2039975" y="4131100"/>
            <a:ext cx="521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comparison between Emoji2EMotion (E2E) and EmoTag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00" y="807999"/>
            <a:ext cx="7125600" cy="32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EmoTag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It’s a huge and meaningful collection of Emoji centric Tweets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It shows how emojis and words co-occur in social media, including their connection to emotions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unique way to create interpretable word embedding with the help of emoji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53"/>
          <p:cNvSpPr txBox="1"/>
          <p:nvPr>
            <p:ph type="title"/>
          </p:nvPr>
        </p:nvSpPr>
        <p:spPr>
          <a:xfrm>
            <a:off x="3628050" y="3627938"/>
            <a:ext cx="18879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962" y="2818075"/>
            <a:ext cx="902075" cy="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1645550" y="4253125"/>
            <a:ext cx="6234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Contact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abu.shoeb@rutgers.edu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resources can be found at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http://emoji.nlproc.org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Backup</a:t>
            </a:r>
            <a:endParaRPr sz="60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Co-Occurrences</a:t>
            </a:r>
            <a:endParaRPr/>
          </a:p>
        </p:txBody>
      </p:sp>
      <p:sp>
        <p:nvSpPr>
          <p:cNvPr id="348" name="Google Shape;348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0" y="865050"/>
            <a:ext cx="5425698" cy="382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298" y="1754400"/>
            <a:ext cx="3033552" cy="226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Emojis are Ubiquitous</a:t>
            </a:r>
            <a:endParaRPr/>
          </a:p>
        </p:txBody>
      </p:sp>
      <p:sp>
        <p:nvSpPr>
          <p:cNvPr id="165" name="Google Shape;165;p38"/>
          <p:cNvSpPr txBox="1"/>
          <p:nvPr>
            <p:ph idx="4294967295" type="body"/>
          </p:nvPr>
        </p:nvSpPr>
        <p:spPr>
          <a:xfrm>
            <a:off x="720875" y="4483650"/>
            <a:ext cx="7813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http://instagram-engineering.tumblr.com/post/117889701472/emojineering-part-1-machine-learning-for-emoji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Emoticons in mind: An event-related potential study by Churches O, Nicholls M, Thiessen M, Kohler M, Keage H (2014)</a:t>
            </a:r>
            <a:endParaRPr sz="1100"/>
          </a:p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311700" y="856175"/>
            <a:ext cx="42603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study found that </a:t>
            </a:r>
            <a:r>
              <a:rPr lang="en"/>
              <a:t>half of social media text contains emojis</a:t>
            </a:r>
            <a:br>
              <a:rPr lang="en"/>
            </a:br>
            <a:r>
              <a:rPr lang="en"/>
              <a:t>(</a:t>
            </a:r>
            <a:r>
              <a:rPr lang="en"/>
              <a:t>as of 2015)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parts of the brain are activated as when we look at a</a:t>
            </a:r>
            <a:br>
              <a:rPr lang="en"/>
            </a:br>
            <a:r>
              <a:rPr lang="en"/>
              <a:t>real human face</a:t>
            </a:r>
            <a:br>
              <a:rPr lang="en"/>
            </a:b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Oxford Dictionaries named “Face With Tears of Joy”             its 2015</a:t>
            </a:r>
            <a:br>
              <a:rPr lang="en"/>
            </a:br>
            <a:r>
              <a:rPr lang="en"/>
              <a:t>Word of the year </a:t>
            </a:r>
            <a:endParaRPr/>
          </a:p>
        </p:txBody>
      </p:sp>
      <p:pic>
        <p:nvPicPr>
          <p:cNvPr id="167" name="Google Shape;1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300" y="3333353"/>
            <a:ext cx="351600" cy="3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425" y="1395325"/>
            <a:ext cx="2365350" cy="1983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</a:t>
            </a:r>
            <a:r>
              <a:rPr lang="en"/>
              <a:t> of Lexicons - An Example </a:t>
            </a:r>
            <a:endParaRPr/>
          </a:p>
        </p:txBody>
      </p:sp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975" y="2069651"/>
            <a:ext cx="5537076" cy="32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56"/>
          <p:cNvGraphicFramePr/>
          <p:nvPr/>
        </p:nvGraphicFramePr>
        <p:xfrm>
          <a:off x="914675" y="10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{1BA5C7BF-C878-4C91-BDBD-B449BB78D5F6}</a:tableStyleId>
              </a:tblPr>
              <a:tblGrid>
                <a:gridCol w="906425"/>
                <a:gridCol w="549975"/>
                <a:gridCol w="527250"/>
              </a:tblGrid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Tokens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you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smiling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happy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2+2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hoidaze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morning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thursday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59" name="Google Shape;35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950" y="2810275"/>
            <a:ext cx="447545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😃" id="360" name="Google Shape;360;p56" title="Smiling face with open mouth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8550" y="1195275"/>
            <a:ext cx="174625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👍" id="361" name="Google Shape;361;p56" title="Thumbs up sig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4541" y="1173633"/>
            <a:ext cx="174625" cy="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Previously Released Dataset</a:t>
            </a:r>
            <a:endParaRPr/>
          </a:p>
        </p:txBody>
      </p:sp>
      <p:graphicFrame>
        <p:nvGraphicFramePr>
          <p:cNvPr id="367" name="Google Shape;367;p57"/>
          <p:cNvGraphicFramePr/>
          <p:nvPr/>
        </p:nvGraphicFramePr>
        <p:xfrm>
          <a:off x="428800" y="107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{1BA5C7BF-C878-4C91-BDBD-B449BB78D5F6}</a:tableStyleId>
              </a:tblPr>
              <a:tblGrid>
                <a:gridCol w="1210025"/>
                <a:gridCol w="568325"/>
                <a:gridCol w="719400"/>
                <a:gridCol w="1803250"/>
                <a:gridCol w="929150"/>
                <a:gridCol w="1673050"/>
                <a:gridCol w="123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Paper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Lang.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Manual Annotation?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# of Emoji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Source/Size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Class/Output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5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 of Emojis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 EUL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 Human Annotators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1.6 M Tweets - only 4% has emoji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 Lexicon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Emoji2Vec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1661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6088 Emoji Descriptions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Pre-trained  embeddings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EmoWordNet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DepecheMood and crowd-sourced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67K Terms from EWN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Emotion Lexicon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Emoji2Emotion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 Human annotated tweets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31+50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84777 tweets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Emoji Emotion Mapping Tech.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EmoLex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 n-grams and bi-grams in 4 categories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Emotion Lexicon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7"/>
          <p:cNvSpPr txBox="1"/>
          <p:nvPr>
            <p:ph idx="4294967295" type="body"/>
          </p:nvPr>
        </p:nvSpPr>
        <p:spPr>
          <a:xfrm>
            <a:off x="428800" y="4427625"/>
            <a:ext cx="81366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no such huge dataset consists of frequently used emoji and text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Emoji-based Lexical Resources</a:t>
            </a:r>
            <a:endParaRPr/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word embeddings are not </a:t>
            </a:r>
            <a:r>
              <a:rPr lang="en"/>
              <a:t>interpretable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relationships among words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relationships between emotion and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is missing: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Interpretable Word Vectors based on</a:t>
            </a:r>
            <a:br>
              <a:rPr lang="en"/>
            </a:br>
            <a:r>
              <a:rPr lang="en"/>
              <a:t>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lexicon for emoji-emotions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Our Approach: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emoji to derive features/emotions </a:t>
            </a:r>
            <a:br>
              <a:rPr lang="en"/>
            </a:br>
            <a:r>
              <a:rPr lang="en"/>
              <a:t>for arbitrary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39"/>
          <p:cNvGrpSpPr/>
          <p:nvPr/>
        </p:nvGrpSpPr>
        <p:grpSpPr>
          <a:xfrm>
            <a:off x="5258878" y="2419350"/>
            <a:ext cx="3450239" cy="2401325"/>
            <a:chOff x="5391575" y="2571750"/>
            <a:chExt cx="3393900" cy="2401325"/>
          </a:xfrm>
        </p:grpSpPr>
        <p:sp>
          <p:nvSpPr>
            <p:cNvPr id="178" name="Google Shape;178;p39"/>
            <p:cNvSpPr/>
            <p:nvPr/>
          </p:nvSpPr>
          <p:spPr>
            <a:xfrm>
              <a:off x="5391575" y="2571750"/>
              <a:ext cx="3393900" cy="2401200"/>
            </a:xfrm>
            <a:prstGeom prst="roundRect">
              <a:avLst>
                <a:gd fmla="val 7006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7175" rotWithShape="0" algn="bl" dir="33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39"/>
            <p:cNvCxnSpPr>
              <a:stCxn id="180" idx="0"/>
            </p:cNvCxnSpPr>
            <p:nvPr/>
          </p:nvCxnSpPr>
          <p:spPr>
            <a:xfrm flipH="1" rot="10800000">
              <a:off x="5842475" y="2843375"/>
              <a:ext cx="1106400" cy="173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81" name="Google Shape;181;p39"/>
            <p:cNvCxnSpPr>
              <a:stCxn id="180" idx="3"/>
              <a:endCxn id="182" idx="1"/>
            </p:cNvCxnSpPr>
            <p:nvPr/>
          </p:nvCxnSpPr>
          <p:spPr>
            <a:xfrm>
              <a:off x="6293375" y="4776275"/>
              <a:ext cx="189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83" name="Google Shape;183;p39"/>
            <p:cNvSpPr txBox="1"/>
            <p:nvPr/>
          </p:nvSpPr>
          <p:spPr>
            <a:xfrm>
              <a:off x="6797375" y="2610900"/>
              <a:ext cx="6708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Emoji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39"/>
            <p:cNvSpPr txBox="1"/>
            <p:nvPr/>
          </p:nvSpPr>
          <p:spPr>
            <a:xfrm>
              <a:off x="5391575" y="4579475"/>
              <a:ext cx="901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Emotion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39"/>
            <p:cNvSpPr txBox="1"/>
            <p:nvPr/>
          </p:nvSpPr>
          <p:spPr>
            <a:xfrm>
              <a:off x="8188475" y="4579475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Text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4" name="Google Shape;184;p39"/>
            <p:cNvCxnSpPr/>
            <p:nvPr/>
          </p:nvCxnSpPr>
          <p:spPr>
            <a:xfrm rot="10800000">
              <a:off x="7357580" y="2843375"/>
              <a:ext cx="1106400" cy="173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EmoTag</a:t>
            </a:r>
            <a:endParaRPr sz="6000"/>
          </a:p>
        </p:txBody>
      </p:sp>
      <p:sp>
        <p:nvSpPr>
          <p:cNvPr id="190" name="Google Shape;190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 &amp; Lexicons</a:t>
            </a:r>
            <a:r>
              <a:rPr lang="en"/>
              <a:t>   </a:t>
            </a:r>
            <a:endParaRPr/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350250" y="866800"/>
            <a:ext cx="86124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Approach: Web Crawling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~20M tweets over a period of 1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tweets per day for each of 620 most frequently used emoji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single tweet contains at least one emoji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Cleansing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than 5 tweets from an individual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Each tweet contains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tweet-id, text, username, date, retweets, </a:t>
            </a:r>
            <a:r>
              <a:rPr lang="en">
                <a:solidFill>
                  <a:srgbClr val="5E696C"/>
                </a:solidFill>
                <a:highlight>
                  <a:srgbClr val="FFFFFF"/>
                </a:highlight>
              </a:rPr>
              <a:t>favorites</a:t>
            </a:r>
            <a:r>
              <a:rPr lang="en"/>
              <a:t>, geo-location, emoji, hashtags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7" name="Google Shape;197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/>
          <p:nvPr/>
        </p:nvSpPr>
        <p:spPr>
          <a:xfrm>
            <a:off x="78450" y="1062325"/>
            <a:ext cx="4549500" cy="1411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2"/>
          <p:cNvSpPr txBox="1"/>
          <p:nvPr/>
        </p:nvSpPr>
        <p:spPr>
          <a:xfrm>
            <a:off x="78450" y="734875"/>
            <a:ext cx="32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Word2Vec on Tweets corpus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635275" y="1122581"/>
            <a:ext cx="581700" cy="1299900"/>
          </a:xfrm>
          <a:prstGeom prst="rect">
            <a:avLst/>
          </a:prstGeom>
          <a:solidFill>
            <a:srgbClr val="FFF800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2"/>
          <p:cNvSpPr/>
          <p:nvPr/>
        </p:nvSpPr>
        <p:spPr>
          <a:xfrm>
            <a:off x="3135297" y="1122581"/>
            <a:ext cx="581700" cy="1299900"/>
          </a:xfrm>
          <a:prstGeom prst="rect">
            <a:avLst/>
          </a:prstGeom>
          <a:solidFill>
            <a:srgbClr val="FFF800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2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Induction</a:t>
            </a:r>
            <a:endParaRPr/>
          </a:p>
        </p:txBody>
      </p:sp>
      <p:sp>
        <p:nvSpPr>
          <p:cNvPr id="207" name="Google Shape;207;p42"/>
          <p:cNvSpPr txBox="1"/>
          <p:nvPr/>
        </p:nvSpPr>
        <p:spPr>
          <a:xfrm>
            <a:off x="-44372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1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507831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244526" y="1063806"/>
            <a:ext cx="32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42"/>
          <p:cNvSpPr txBox="1"/>
          <p:nvPr/>
        </p:nvSpPr>
        <p:spPr>
          <a:xfrm>
            <a:off x="1383636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n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2"/>
          <p:cNvSpPr txBox="1"/>
          <p:nvPr/>
        </p:nvSpPr>
        <p:spPr>
          <a:xfrm>
            <a:off x="1935839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emoji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1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42"/>
          <p:cNvSpPr txBox="1"/>
          <p:nvPr/>
        </p:nvSpPr>
        <p:spPr>
          <a:xfrm>
            <a:off x="2488042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emoji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3040244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emoji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3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255822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2"/>
          <p:cNvSpPr/>
          <p:nvPr/>
        </p:nvSpPr>
        <p:spPr>
          <a:xfrm>
            <a:off x="807469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1682164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/>
          <p:nvPr/>
        </p:nvSpPr>
        <p:spPr>
          <a:xfrm>
            <a:off x="2233811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2"/>
          <p:cNvSpPr/>
          <p:nvPr/>
        </p:nvSpPr>
        <p:spPr>
          <a:xfrm>
            <a:off x="2785458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3337106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2"/>
          <p:cNvSpPr txBox="1"/>
          <p:nvPr/>
        </p:nvSpPr>
        <p:spPr>
          <a:xfrm>
            <a:off x="3877950" y="1063806"/>
            <a:ext cx="8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emoji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620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42"/>
          <p:cNvSpPr/>
          <p:nvPr/>
        </p:nvSpPr>
        <p:spPr>
          <a:xfrm>
            <a:off x="4173700" y="1436356"/>
            <a:ext cx="240300" cy="90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42"/>
          <p:cNvGrpSpPr/>
          <p:nvPr/>
        </p:nvGrpSpPr>
        <p:grpSpPr>
          <a:xfrm>
            <a:off x="775448" y="2608465"/>
            <a:ext cx="3398400" cy="718551"/>
            <a:chOff x="775448" y="2370900"/>
            <a:chExt cx="3398400" cy="718551"/>
          </a:xfrm>
        </p:grpSpPr>
        <p:sp>
          <p:nvSpPr>
            <p:cNvPr id="223" name="Google Shape;223;p42"/>
            <p:cNvSpPr/>
            <p:nvPr/>
          </p:nvSpPr>
          <p:spPr>
            <a:xfrm rot="5400000">
              <a:off x="2049400" y="1258200"/>
              <a:ext cx="278100" cy="2503500"/>
            </a:xfrm>
            <a:prstGeom prst="rightBrace">
              <a:avLst>
                <a:gd fmla="val 138682" name="adj1"/>
                <a:gd fmla="val 50000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42"/>
            <p:cNvGrpSpPr/>
            <p:nvPr/>
          </p:nvGrpSpPr>
          <p:grpSpPr>
            <a:xfrm>
              <a:off x="775448" y="2695850"/>
              <a:ext cx="3398400" cy="393601"/>
              <a:chOff x="755277" y="2695850"/>
              <a:chExt cx="3398400" cy="393601"/>
            </a:xfrm>
          </p:grpSpPr>
          <p:sp>
            <p:nvSpPr>
              <p:cNvPr id="225" name="Google Shape;225;p42"/>
              <p:cNvSpPr/>
              <p:nvPr/>
            </p:nvSpPr>
            <p:spPr>
              <a:xfrm>
                <a:off x="785281" y="2695851"/>
                <a:ext cx="2675700" cy="393600"/>
              </a:xfrm>
              <a:prstGeom prst="rect">
                <a:avLst/>
              </a:prstGeom>
              <a:solidFill>
                <a:srgbClr val="FFF800">
                  <a:alpha val="74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2"/>
              <p:cNvSpPr txBox="1"/>
              <p:nvPr/>
            </p:nvSpPr>
            <p:spPr>
              <a:xfrm>
                <a:off x="755277" y="2695850"/>
                <a:ext cx="3398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Cosine_Similarity( </a:t>
                </a: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word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 , emoji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3 </a:t>
                </a: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)   </a:t>
                </a:r>
                <a:r>
                  <a:rPr i="1" lang="en" sz="1000">
                    <a:latin typeface="Lato"/>
                    <a:ea typeface="Lato"/>
                    <a:cs typeface="Lato"/>
                    <a:sym typeface="Lato"/>
                  </a:rPr>
                  <a:t>= 0.44</a:t>
                </a:r>
                <a:endParaRPr i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27" name="Google Shape;227;p42"/>
          <p:cNvSpPr txBox="1"/>
          <p:nvPr/>
        </p:nvSpPr>
        <p:spPr>
          <a:xfrm>
            <a:off x="3677113" y="1063806"/>
            <a:ext cx="32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8" name="Google Shape;228;p42"/>
          <p:cNvGrpSpPr/>
          <p:nvPr/>
        </p:nvGrpSpPr>
        <p:grpSpPr>
          <a:xfrm>
            <a:off x="4783288" y="1592900"/>
            <a:ext cx="4282988" cy="3411300"/>
            <a:chOff x="4783288" y="1592900"/>
            <a:chExt cx="4282988" cy="3411300"/>
          </a:xfrm>
        </p:grpSpPr>
        <p:sp>
          <p:nvSpPr>
            <p:cNvPr id="229" name="Google Shape;229;p42"/>
            <p:cNvSpPr txBox="1"/>
            <p:nvPr/>
          </p:nvSpPr>
          <p:spPr>
            <a:xfrm>
              <a:off x="4870700" y="1592900"/>
              <a:ext cx="3272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Emoji Vectors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Google Shape;230;p42"/>
            <p:cNvSpPr/>
            <p:nvPr/>
          </p:nvSpPr>
          <p:spPr>
            <a:xfrm>
              <a:off x="4885775" y="1986500"/>
              <a:ext cx="4180500" cy="30177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42"/>
            <p:cNvGrpSpPr/>
            <p:nvPr/>
          </p:nvGrpSpPr>
          <p:grpSpPr>
            <a:xfrm>
              <a:off x="4783288" y="1986488"/>
              <a:ext cx="4180601" cy="2964513"/>
              <a:chOff x="4783288" y="1986488"/>
              <a:chExt cx="4180601" cy="2964513"/>
            </a:xfrm>
          </p:grpSpPr>
          <p:sp>
            <p:nvSpPr>
              <p:cNvPr id="232" name="Google Shape;232;p42"/>
              <p:cNvSpPr txBox="1"/>
              <p:nvPr/>
            </p:nvSpPr>
            <p:spPr>
              <a:xfrm>
                <a:off x="4783288" y="2719700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word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3" name="Google Shape;233;p42"/>
              <p:cNvSpPr txBox="1"/>
              <p:nvPr/>
            </p:nvSpPr>
            <p:spPr>
              <a:xfrm>
                <a:off x="4783288" y="3179125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word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42"/>
              <p:cNvSpPr txBox="1"/>
              <p:nvPr/>
            </p:nvSpPr>
            <p:spPr>
              <a:xfrm>
                <a:off x="4783288" y="3638550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word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3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42"/>
              <p:cNvSpPr txBox="1"/>
              <p:nvPr/>
            </p:nvSpPr>
            <p:spPr>
              <a:xfrm>
                <a:off x="5026438" y="4097975"/>
                <a:ext cx="323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...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42"/>
              <p:cNvSpPr txBox="1"/>
              <p:nvPr/>
            </p:nvSpPr>
            <p:spPr>
              <a:xfrm>
                <a:off x="4783288" y="4557400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word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n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42"/>
              <p:cNvSpPr/>
              <p:nvPr/>
            </p:nvSpPr>
            <p:spPr>
              <a:xfrm rot="5400000">
                <a:off x="7189065" y="1272200"/>
                <a:ext cx="240300" cy="3288600"/>
              </a:xfrm>
              <a:prstGeom prst="bracketPair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2"/>
              <p:cNvSpPr/>
              <p:nvPr/>
            </p:nvSpPr>
            <p:spPr>
              <a:xfrm rot="5400000">
                <a:off x="7189065" y="1733693"/>
                <a:ext cx="240300" cy="3288600"/>
              </a:xfrm>
              <a:prstGeom prst="bracketPair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2"/>
              <p:cNvSpPr/>
              <p:nvPr/>
            </p:nvSpPr>
            <p:spPr>
              <a:xfrm rot="5400000">
                <a:off x="7189065" y="2195187"/>
                <a:ext cx="240300" cy="3288600"/>
              </a:xfrm>
              <a:prstGeom prst="bracketPair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2"/>
              <p:cNvSpPr/>
              <p:nvPr/>
            </p:nvSpPr>
            <p:spPr>
              <a:xfrm rot="5400000">
                <a:off x="7189065" y="3118174"/>
                <a:ext cx="240300" cy="3288600"/>
              </a:xfrm>
              <a:prstGeom prst="bracketPair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2"/>
              <p:cNvSpPr txBox="1"/>
              <p:nvPr/>
            </p:nvSpPr>
            <p:spPr>
              <a:xfrm rot="5400000">
                <a:off x="5551919" y="2194388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emoji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42"/>
              <p:cNvSpPr txBox="1"/>
              <p:nvPr/>
            </p:nvSpPr>
            <p:spPr>
              <a:xfrm rot="5400000">
                <a:off x="5989657" y="2194388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emoji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42"/>
              <p:cNvSpPr txBox="1"/>
              <p:nvPr/>
            </p:nvSpPr>
            <p:spPr>
              <a:xfrm rot="5400000">
                <a:off x="6427394" y="2194388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emoji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3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42"/>
              <p:cNvSpPr txBox="1"/>
              <p:nvPr/>
            </p:nvSpPr>
            <p:spPr>
              <a:xfrm rot="5400000">
                <a:off x="8362389" y="2194388"/>
                <a:ext cx="8094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emoji</a:t>
                </a:r>
                <a:r>
                  <a:rPr baseline="-25000" lang="en">
                    <a:latin typeface="Lato"/>
                    <a:ea typeface="Lato"/>
                    <a:cs typeface="Lato"/>
                    <a:sym typeface="Lato"/>
                  </a:rPr>
                  <a:t>620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42"/>
              <p:cNvSpPr txBox="1"/>
              <p:nvPr/>
            </p:nvSpPr>
            <p:spPr>
              <a:xfrm>
                <a:off x="7614919" y="2194406"/>
                <a:ext cx="323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...</a:t>
                </a:r>
                <a:endParaRPr baseline="-25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46" name="Google Shape;246;p42"/>
          <p:cNvGrpSpPr/>
          <p:nvPr/>
        </p:nvGrpSpPr>
        <p:grpSpPr>
          <a:xfrm>
            <a:off x="2151525" y="3185488"/>
            <a:ext cx="4898050" cy="1280938"/>
            <a:chOff x="2151525" y="3185488"/>
            <a:chExt cx="4898050" cy="1280938"/>
          </a:xfrm>
        </p:grpSpPr>
        <p:grpSp>
          <p:nvGrpSpPr>
            <p:cNvPr id="247" name="Google Shape;247;p42"/>
            <p:cNvGrpSpPr/>
            <p:nvPr/>
          </p:nvGrpSpPr>
          <p:grpSpPr>
            <a:xfrm>
              <a:off x="2151525" y="3185488"/>
              <a:ext cx="4852700" cy="1280938"/>
              <a:chOff x="2151525" y="3185488"/>
              <a:chExt cx="4852700" cy="1280938"/>
            </a:xfrm>
          </p:grpSpPr>
          <p:sp>
            <p:nvSpPr>
              <p:cNvPr id="248" name="Google Shape;248;p42"/>
              <p:cNvSpPr/>
              <p:nvPr/>
            </p:nvSpPr>
            <p:spPr>
              <a:xfrm>
                <a:off x="6610625" y="3185488"/>
                <a:ext cx="393600" cy="393600"/>
              </a:xfrm>
              <a:prstGeom prst="rect">
                <a:avLst/>
              </a:prstGeom>
              <a:solidFill>
                <a:srgbClr val="FFF800">
                  <a:alpha val="74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2"/>
              <p:cNvSpPr/>
              <p:nvPr/>
            </p:nvSpPr>
            <p:spPr>
              <a:xfrm flipH="1" rot="10800000">
                <a:off x="2151525" y="3361825"/>
                <a:ext cx="4807200" cy="1104600"/>
              </a:xfrm>
              <a:prstGeom prst="uturnArrow">
                <a:avLst>
                  <a:gd fmla="val 3389" name="adj1"/>
                  <a:gd fmla="val 11408" name="adj2"/>
                  <a:gd fmla="val 10023" name="adj3"/>
                  <a:gd fmla="val 45590" name="adj4"/>
                  <a:gd fmla="val 79717" name="adj5"/>
                </a:avLst>
              </a:prstGeom>
              <a:solidFill>
                <a:srgbClr val="BFC7CA">
                  <a:alpha val="1844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42"/>
            <p:cNvSpPr txBox="1"/>
            <p:nvPr/>
          </p:nvSpPr>
          <p:spPr>
            <a:xfrm>
              <a:off x="6591775" y="3216023"/>
              <a:ext cx="45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0.44</a:t>
              </a:r>
              <a:endParaRPr i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 Vector Induction</a:t>
            </a:r>
            <a:endParaRPr/>
          </a:p>
        </p:txBody>
      </p:sp>
      <p:sp>
        <p:nvSpPr>
          <p:cNvPr id="256" name="Google Shape;256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98"/>
            <a:ext cx="8839202" cy="2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1233100"/>
            <a:ext cx="8520600" cy="19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Evaluation of</a:t>
            </a:r>
            <a:br>
              <a:rPr lang="en" sz="6000"/>
            </a:br>
            <a:r>
              <a:rPr lang="en" sz="6000"/>
              <a:t>New Vectors</a:t>
            </a:r>
            <a:endParaRPr sz="6000"/>
          </a:p>
        </p:txBody>
      </p:sp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105706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EmoInt – WASSA Shared Task</a:t>
            </a:r>
            <a:r>
              <a:rPr lang="en"/>
              <a:t> 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866824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Task:</a:t>
            </a:r>
            <a:r>
              <a:rPr lang="en"/>
              <a:t> given a tweet and an emotion X, determine the intensity or degree of emotion X felt by the speaker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the intensity of emotions in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Intensities are real valued scores in [0,1]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Emotions: classified as anger, fear, joy, sadness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Approach: Supervised Learning Method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Random Forest</a:t>
            </a:r>
            <a:r>
              <a:rPr lang="en"/>
              <a:t> regressor with 800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many features including the output of a CNN-LSTM network that uses </a:t>
            </a:r>
            <a:r>
              <a:rPr lang="en">
                <a:solidFill>
                  <a:srgbClr val="990000"/>
                </a:solidFill>
              </a:rPr>
              <a:t>our Emoji Vectors as the word embedding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