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 id="2147483682" r:id="rId2"/>
    <p:sldMasterId id="214748368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embeddedFontLst>
    <p:embeddedFont>
      <p:font typeface="Lato" panose="020F0502020204030203" pitchFamily="34" charset="77"/>
      <p:regular r:id="rId19"/>
      <p:bold r:id="rId20"/>
      <p:italic r:id="rId21"/>
      <p:boldItalic r:id="rId22"/>
    </p:embeddedFont>
    <p:embeddedFont>
      <p:font typeface="Oswald" pitchFamily="2" charset="77"/>
      <p:regular r:id="rId23"/>
      <p:bold r:id="rId24"/>
    </p:embeddedFont>
    <p:embeddedFont>
      <p:font typeface="Playfair Display" pitchFamily="2" charset="77"/>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Source Code Pro" panose="020B0509030403020204"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7ed937ecd_0_1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7ed937ec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Hi everyone. Welcome to our EMNLP presentation. </a:t>
            </a:r>
            <a:endParaRPr sz="1050">
              <a:solidFill>
                <a:srgbClr val="3C404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20000"/>
              </a:lnSpc>
              <a:spcBef>
                <a:spcPts val="0"/>
              </a:spcBef>
              <a:spcAft>
                <a:spcPts val="0"/>
              </a:spcAft>
              <a:buClr>
                <a:schemeClr val="dk1"/>
              </a:buClr>
              <a:buSzPts val="1100"/>
              <a:buFont typeface="Arial"/>
              <a:buNone/>
            </a:pPr>
            <a:r>
              <a:rPr lang="en"/>
              <a:t>Our paper is about the connection between emojis and emotions, and I hope many of you can relate to this topic.</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20000"/>
              </a:lnSpc>
              <a:spcBef>
                <a:spcPts val="0"/>
              </a:spcBef>
              <a:spcAft>
                <a:spcPts val="0"/>
              </a:spcAft>
              <a:buClr>
                <a:schemeClr val="dk1"/>
              </a:buClr>
              <a:buSzPts val="1100"/>
              <a:buFont typeface="Arial"/>
              <a:buNone/>
            </a:pPr>
            <a:r>
              <a:rPr lang="en"/>
              <a:t>I’m Abu Shoeb from Rutgers University, New Brunswick, USA and my advisor is Gerard de Melo from HPI, University of Potsdam, Germany. </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20000"/>
              </a:lnSpc>
              <a:spcBef>
                <a:spcPts val="0"/>
              </a:spcBef>
              <a:spcAft>
                <a:spcPts val="0"/>
              </a:spcAft>
              <a:buClr>
                <a:schemeClr val="dk1"/>
              </a:buClr>
              <a:buSzPts val="1100"/>
              <a:buFont typeface="Arial"/>
              <a:buNone/>
            </a:pPr>
            <a:r>
              <a:rPr lang="en"/>
              <a:t>So let’s get started.</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f9343c8c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f9343c8c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Clr>
                <a:schemeClr val="dk1"/>
              </a:buClr>
              <a:buSzPts val="1100"/>
              <a:buFont typeface="Arial"/>
              <a:buNone/>
            </a:pPr>
            <a:r>
              <a:rPr lang="en"/>
              <a:t>Before we jump into our experiments, I want you guys to participate in a small quiz! </a:t>
            </a:r>
            <a:endParaRPr/>
          </a:p>
          <a:p>
            <a:pPr marL="0" lvl="0" indent="0" algn="l" rtl="0">
              <a:lnSpc>
                <a:spcPct val="138000"/>
              </a:lnSpc>
              <a:spcBef>
                <a:spcPts val="0"/>
              </a:spcBef>
              <a:spcAft>
                <a:spcPts val="0"/>
              </a:spcAft>
              <a:buClr>
                <a:schemeClr val="dk1"/>
              </a:buClr>
              <a:buSzPts val="1100"/>
              <a:buFont typeface="Arial"/>
              <a:buNone/>
            </a:pPr>
            <a:endParaRPr/>
          </a:p>
          <a:p>
            <a:pPr marL="0" lvl="0" indent="0" algn="l" rtl="0">
              <a:lnSpc>
                <a:spcPct val="138000"/>
              </a:lnSpc>
              <a:spcBef>
                <a:spcPts val="0"/>
              </a:spcBef>
              <a:spcAft>
                <a:spcPts val="0"/>
              </a:spcAft>
              <a:buClr>
                <a:schemeClr val="dk1"/>
              </a:buClr>
              <a:buSzPts val="1100"/>
              <a:buFont typeface="Arial"/>
              <a:buNone/>
            </a:pPr>
            <a:r>
              <a:rPr lang="en"/>
              <a:t>Let’s say you are given some emojis, Thumbs Down, Birthday Cake, and Rose. Can you tell which of the emotions would have the highest association level for them? </a:t>
            </a:r>
            <a:endParaRPr/>
          </a:p>
          <a:p>
            <a:pPr marL="0" lvl="0" indent="0" algn="l" rtl="0">
              <a:lnSpc>
                <a:spcPct val="138000"/>
              </a:lnSpc>
              <a:spcBef>
                <a:spcPts val="0"/>
              </a:spcBef>
              <a:spcAft>
                <a:spcPts val="0"/>
              </a:spcAft>
              <a:buClr>
                <a:schemeClr val="dk1"/>
              </a:buClr>
              <a:buSzPts val="1100"/>
              <a:buFont typeface="Arial"/>
              <a:buNone/>
            </a:pPr>
            <a:r>
              <a:rPr lang="en"/>
              <a:t>I will pause for a moment, so that you can think about your answer.</a:t>
            </a:r>
            <a:endParaRPr/>
          </a:p>
          <a:p>
            <a:pPr marL="0" lvl="0" indent="0" algn="l" rtl="0">
              <a:lnSpc>
                <a:spcPct val="138000"/>
              </a:lnSpc>
              <a:spcBef>
                <a:spcPts val="0"/>
              </a:spcBef>
              <a:spcAft>
                <a:spcPts val="0"/>
              </a:spcAft>
              <a:buClr>
                <a:schemeClr val="dk1"/>
              </a:buClr>
              <a:buSzPts val="1100"/>
              <a:buFont typeface="Arial"/>
              <a:buNone/>
            </a:pPr>
            <a:endParaRPr/>
          </a:p>
          <a:p>
            <a:pPr marL="0" lvl="0" indent="0" algn="l" rtl="0">
              <a:lnSpc>
                <a:spcPct val="138000"/>
              </a:lnSpc>
              <a:spcBef>
                <a:spcPts val="0"/>
              </a:spcBef>
              <a:spcAft>
                <a:spcPts val="0"/>
              </a:spcAft>
              <a:buClr>
                <a:schemeClr val="dk1"/>
              </a:buClr>
              <a:buSzPts val="1100"/>
              <a:buFont typeface="Arial"/>
              <a:buNone/>
            </a:pPr>
            <a:r>
              <a:rPr lang="en"/>
              <a:t>Ok let’s do the first one. 3,2, 1 . . . so the first one is Disgust</a:t>
            </a:r>
            <a:endParaRPr/>
          </a:p>
          <a:p>
            <a:pPr marL="0" lvl="0" indent="0" algn="l" rtl="0">
              <a:lnSpc>
                <a:spcPct val="138000"/>
              </a:lnSpc>
              <a:spcBef>
                <a:spcPts val="0"/>
              </a:spcBef>
              <a:spcAft>
                <a:spcPts val="0"/>
              </a:spcAft>
              <a:buClr>
                <a:schemeClr val="dk1"/>
              </a:buClr>
              <a:buSzPts val="1100"/>
              <a:buFont typeface="Arial"/>
              <a:buNone/>
            </a:pPr>
            <a:endParaRPr/>
          </a:p>
          <a:p>
            <a:pPr marL="0" lvl="0" indent="0" algn="l" rtl="0">
              <a:lnSpc>
                <a:spcPct val="138000"/>
              </a:lnSpc>
              <a:spcBef>
                <a:spcPts val="0"/>
              </a:spcBef>
              <a:spcAft>
                <a:spcPts val="0"/>
              </a:spcAft>
              <a:buClr>
                <a:schemeClr val="dk1"/>
              </a:buClr>
              <a:buSzPts val="1100"/>
              <a:buFont typeface="Arial"/>
              <a:buNone/>
            </a:pPr>
            <a:r>
              <a:rPr lang="en"/>
              <a:t>3,2,1 … the second one is Joy</a:t>
            </a:r>
            <a:endParaRPr/>
          </a:p>
          <a:p>
            <a:pPr marL="0" lvl="0" indent="0" algn="l" rtl="0">
              <a:lnSpc>
                <a:spcPct val="138000"/>
              </a:lnSpc>
              <a:spcBef>
                <a:spcPts val="0"/>
              </a:spcBef>
              <a:spcAft>
                <a:spcPts val="0"/>
              </a:spcAft>
              <a:buClr>
                <a:schemeClr val="dk1"/>
              </a:buClr>
              <a:buSzPts val="1100"/>
              <a:buFont typeface="Arial"/>
              <a:buNone/>
            </a:pPr>
            <a:endParaRPr/>
          </a:p>
          <a:p>
            <a:pPr marL="0" lvl="0" indent="0" algn="l" rtl="0">
              <a:lnSpc>
                <a:spcPct val="138000"/>
              </a:lnSpc>
              <a:spcBef>
                <a:spcPts val="0"/>
              </a:spcBef>
              <a:spcAft>
                <a:spcPts val="0"/>
              </a:spcAft>
              <a:buClr>
                <a:schemeClr val="dk1"/>
              </a:buClr>
              <a:buSzPts val="1100"/>
              <a:buFont typeface="Arial"/>
              <a:buNone/>
            </a:pPr>
            <a:r>
              <a:rPr lang="en"/>
              <a:t>Let’s do the last one. 3,2,1 . . . and it’s Trust </a:t>
            </a:r>
            <a:endParaRPr/>
          </a:p>
          <a:p>
            <a:pPr marL="0" lvl="0" indent="0" algn="l" rtl="0">
              <a:lnSpc>
                <a:spcPct val="115000"/>
              </a:lnSpc>
              <a:spcBef>
                <a:spcPts val="0"/>
              </a:spcBef>
              <a:spcAft>
                <a:spcPts val="0"/>
              </a:spcAft>
              <a:buNone/>
            </a:pPr>
            <a:endParaRPr/>
          </a:p>
          <a:p>
            <a:pPr marL="0" lvl="0" indent="0" algn="l" rtl="0">
              <a:lnSpc>
                <a:spcPct val="115000"/>
              </a:lnSpc>
              <a:spcBef>
                <a:spcPts val="1600"/>
              </a:spcBef>
              <a:spcAft>
                <a:spcPts val="160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0832ba3c3_0_58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0832ba3c3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So let’s look at our experimental results that we performed to compare automatic methods with the human-annotated scores. </a:t>
            </a:r>
            <a:r>
              <a:rPr lang="en">
                <a:solidFill>
                  <a:srgbClr val="222222"/>
                </a:solidFill>
                <a:highlight>
                  <a:schemeClr val="lt1"/>
                </a:highlight>
              </a:rPr>
              <a:t>We considered different resources and compared them against the human ratings in terms of Pearson Correlation.</a:t>
            </a:r>
            <a:endParaRPr>
              <a:solidFill>
                <a:srgbClr val="222222"/>
              </a:solidFill>
              <a:highlight>
                <a:schemeClr val="lt1"/>
              </a:highlight>
            </a:endParaRPr>
          </a:p>
          <a:p>
            <a:pPr marL="0" lvl="0" indent="0" algn="l" rtl="0">
              <a:lnSpc>
                <a:spcPct val="115000"/>
              </a:lnSpc>
              <a:spcBef>
                <a:spcPts val="1600"/>
              </a:spcBef>
              <a:spcAft>
                <a:spcPts val="0"/>
              </a:spcAft>
              <a:buNone/>
            </a:pPr>
            <a:r>
              <a:rPr lang="en">
                <a:solidFill>
                  <a:srgbClr val="222222"/>
                </a:solidFill>
                <a:highlight>
                  <a:schemeClr val="lt1"/>
                </a:highlight>
              </a:rPr>
              <a:t>We first considered GloVe, which captures word similarity quite well but does not get very strong results for emoji-emotion associations.</a:t>
            </a:r>
            <a:endParaRPr>
              <a:solidFill>
                <a:srgbClr val="222222"/>
              </a:solidFill>
              <a:highlight>
                <a:schemeClr val="lt1"/>
              </a:highlight>
            </a:endParaRPr>
          </a:p>
          <a:p>
            <a:pPr marL="0" lvl="0" indent="0" algn="l" rtl="0">
              <a:lnSpc>
                <a:spcPct val="115000"/>
              </a:lnSpc>
              <a:spcBef>
                <a:spcPts val="1600"/>
              </a:spcBef>
              <a:spcAft>
                <a:spcPts val="1600"/>
              </a:spcAft>
              <a:buNone/>
            </a:pPr>
            <a:r>
              <a:rPr lang="en">
                <a:solidFill>
                  <a:srgbClr val="222222"/>
                </a:solidFill>
                <a:highlight>
                  <a:schemeClr val="lt1"/>
                </a:highlight>
              </a:rPr>
              <a:t>Next, we evaluated different word emotion lexicons. In previous work, we created EmoTag interpretable word vectors that allow us to find related words for each emoji, using cosine similarities or co-occurrence frequencies. Then we look up the emotions for those related words. We find that this domain specific emoji embedding gives better emotion prediction than other vanilla embedding like Glove and Word2Vec.</a:t>
            </a:r>
            <a:endParaRPr strike="sng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a18408e42d_2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a18408e42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22222"/>
                </a:solidFill>
                <a:highlight>
                  <a:srgbClr val="FFFFFF"/>
                </a:highlight>
              </a:rPr>
              <a:t>So here is a glimpse of our top emotion intensive emojis. The second column is based on the annotation experiments and the last column shows our predicted emojis excluding the 150 emojis that were human-annotated. </a:t>
            </a:r>
            <a:endParaRPr>
              <a:solidFill>
                <a:srgbClr val="222222"/>
              </a:solidFill>
              <a:highlight>
                <a:srgbClr val="FFFFFF"/>
              </a:highlight>
            </a:endParaRPr>
          </a:p>
          <a:p>
            <a:pPr marL="0" lvl="0" indent="0" algn="l" rtl="0">
              <a:lnSpc>
                <a:spcPct val="115000"/>
              </a:lnSpc>
              <a:spcBef>
                <a:spcPts val="1600"/>
              </a:spcBef>
              <a:spcAft>
                <a:spcPts val="0"/>
              </a:spcAft>
              <a:buNone/>
            </a:pPr>
            <a:r>
              <a:rPr lang="en" strike="sngStrike">
                <a:solidFill>
                  <a:srgbClr val="222222"/>
                </a:solidFill>
                <a:highlight>
                  <a:srgbClr val="FFFFFF"/>
                </a:highlight>
              </a:rPr>
              <a:t>Just so you guys know, we are going to release all resources including this result online and you should be able to access it soon. </a:t>
            </a:r>
            <a:endParaRPr strike="sngStrike">
              <a:solidFill>
                <a:srgbClr val="222222"/>
              </a:solidFill>
              <a:highlight>
                <a:srgbClr val="FFFFFF"/>
              </a:highlight>
            </a:endParaRPr>
          </a:p>
          <a:p>
            <a:pPr marL="0" lvl="0" indent="0" algn="l" rtl="0">
              <a:lnSpc>
                <a:spcPct val="115000"/>
              </a:lnSpc>
              <a:spcBef>
                <a:spcPts val="1600"/>
              </a:spcBef>
              <a:spcAft>
                <a:spcPts val="1600"/>
              </a:spcAft>
              <a:buNone/>
            </a:pPr>
            <a:endParaRPr>
              <a:solidFill>
                <a:srgbClr val="22222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0832ba3c3_0_2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0832ba3c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 conclusion, we can say that this is the first resource for emoji-emotion pairs. Although we </a:t>
            </a:r>
            <a:r>
              <a:rPr lang="en">
                <a:solidFill>
                  <a:schemeClr val="dk1"/>
                </a:solidFill>
              </a:rPr>
              <a:t>only </a:t>
            </a:r>
            <a:r>
              <a:rPr lang="en"/>
              <a:t>used it for emoji emotion prediction, we believe it can be useful for Consumer Behavior Analytics, Emoji Recommendation, and User Modeling.</a:t>
            </a:r>
            <a:endParaRPr/>
          </a:p>
          <a:p>
            <a:pPr marL="0" lvl="0" indent="0" algn="l" rtl="0">
              <a:lnSpc>
                <a:spcPct val="115000"/>
              </a:lnSpc>
              <a:spcBef>
                <a:spcPts val="1600"/>
              </a:spcBef>
              <a:spcAft>
                <a:spcPts val="160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a18408e42d_2_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a18408e42d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Thanks for your attention. We also sincerely thank our annotators who made this research possible. </a:t>
            </a:r>
            <a:endParaRPr/>
          </a:p>
          <a:p>
            <a:pPr marL="0" lvl="0" indent="0" algn="l" rtl="0">
              <a:lnSpc>
                <a:spcPct val="115000"/>
              </a:lnSpc>
              <a:spcBef>
                <a:spcPts val="1600"/>
              </a:spcBef>
              <a:spcAft>
                <a:spcPts val="0"/>
              </a:spcAft>
              <a:buNone/>
            </a:pPr>
            <a:r>
              <a:rPr lang="en"/>
              <a:t>Please also check out our website where we are making the EmoTag1200 dataset along with additional emoji resources available online. Feel free to contact us if you have additional questions or comments. </a:t>
            </a:r>
            <a:endParaRPr/>
          </a:p>
          <a:p>
            <a:pPr marL="0" lvl="0" indent="0" algn="l" rtl="0">
              <a:lnSpc>
                <a:spcPct val="115000"/>
              </a:lnSpc>
              <a:spcBef>
                <a:spcPts val="1600"/>
              </a:spcBef>
              <a:spcAft>
                <a:spcPts val="0"/>
              </a:spcAft>
              <a:buNone/>
            </a:pPr>
            <a:r>
              <a:rPr lang="en" strike="sngStrike"/>
              <a:t>Thank you all for listening to our Virtual EMNLP talk. We look forward to receiving any questions or concerns you may have about this research. Thank you!    </a:t>
            </a:r>
            <a:endParaRPr strike="sngStrike"/>
          </a:p>
          <a:p>
            <a:pPr marL="0" lvl="0" indent="0" algn="l" rtl="0">
              <a:lnSpc>
                <a:spcPct val="115000"/>
              </a:lnSpc>
              <a:spcBef>
                <a:spcPts val="1600"/>
              </a:spcBef>
              <a:spcAft>
                <a:spcPts val="160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0832ba3c3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0832ba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 our work, we want to quantify how emoji correspond to particular emotions.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Let’s consider an example from personal messaging.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This image shows a conversation in plain text. It is somewhat neutral and we cannot really be sure of the associated emotions.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However, let’s look at the same conversation with emojis. As you can see, positive or negative emojis may change the tone of the conversation.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You can relate this to my presentation where I have facial expressions while delivering my talk. Emojis can play the same role here by conveying emotions in the conversation. </a:t>
            </a:r>
            <a:endParaRPr/>
          </a:p>
          <a:p>
            <a:pPr marL="0" lvl="0" indent="0" algn="l" rtl="0">
              <a:lnSpc>
                <a:spcPct val="115000"/>
              </a:lnSpc>
              <a:spcBef>
                <a:spcPts val="0"/>
              </a:spcBef>
              <a:spcAft>
                <a:spcPts val="16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0832ba3c3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0832ba3c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Clr>
                <a:schemeClr val="dk1"/>
              </a:buClr>
              <a:buSzPts val="1100"/>
              <a:buFont typeface="Arial"/>
              <a:buNone/>
            </a:pPr>
            <a:r>
              <a:rPr lang="en"/>
              <a:t>“Emoji” means picture character in Japanese and the word is not related to the word emotion. Still, there is a clear connection between emojis and emotions.</a:t>
            </a:r>
            <a:endParaRPr/>
          </a:p>
          <a:p>
            <a:pPr marL="0" lvl="0" indent="0" algn="l" rtl="0">
              <a:lnSpc>
                <a:spcPct val="138000"/>
              </a:lnSpc>
              <a:spcBef>
                <a:spcPts val="0"/>
              </a:spcBef>
              <a:spcAft>
                <a:spcPts val="0"/>
              </a:spcAft>
              <a:buClr>
                <a:schemeClr val="dk1"/>
              </a:buClr>
              <a:buSzPts val="1100"/>
              <a:buFont typeface="Arial"/>
              <a:buNone/>
            </a:pPr>
            <a:r>
              <a:rPr lang="en"/>
              <a:t> </a:t>
            </a:r>
            <a:endParaRPr/>
          </a:p>
          <a:p>
            <a:pPr marL="0" lvl="0" indent="0" algn="l" rtl="0">
              <a:lnSpc>
                <a:spcPct val="115000"/>
              </a:lnSpc>
              <a:spcBef>
                <a:spcPts val="0"/>
              </a:spcBef>
              <a:spcAft>
                <a:spcPts val="0"/>
              </a:spcAft>
              <a:buNone/>
            </a:pPr>
            <a:r>
              <a:rPr lang="en"/>
              <a:t>Studies show that when we look at a smiley face, the same parts of the brain are activated as when we look at a real human face. Facial expressions have also been the foundation of emotion theories such as Ekman’s 6 basic emotions.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Despite these connections, previous work has not studied in detail the connection between specific emojis and emotions. In our work, we try to fill this gap.</a:t>
            </a:r>
            <a:endParaRPr/>
          </a:p>
          <a:p>
            <a:pPr marL="0" lvl="0" indent="0" algn="l" rtl="0">
              <a:lnSpc>
                <a:spcPct val="115000"/>
              </a:lnSpc>
              <a:spcBef>
                <a:spcPts val="0"/>
              </a:spcBef>
              <a:spcAft>
                <a:spcPts val="0"/>
              </a:spcAft>
              <a:buNone/>
            </a:pPr>
            <a:endParaRPr strike="sng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638121bf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638121bf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Clr>
                <a:schemeClr val="dk1"/>
              </a:buClr>
              <a:buSzPts val="1100"/>
              <a:buFont typeface="Arial"/>
              <a:buNone/>
            </a:pPr>
            <a:r>
              <a:rPr lang="en"/>
              <a:t>We created a new resource called EmoTag with 1,200 emoji-emotion pairs, annotated by humans who rated the strength of their association. </a:t>
            </a:r>
            <a:endParaRPr/>
          </a:p>
          <a:p>
            <a:pPr marL="0" lvl="0" indent="0" algn="l" rtl="0">
              <a:lnSpc>
                <a:spcPct val="138000"/>
              </a:lnSpc>
              <a:spcBef>
                <a:spcPts val="1600"/>
              </a:spcBef>
              <a:spcAft>
                <a:spcPts val="0"/>
              </a:spcAft>
              <a:buClr>
                <a:schemeClr val="dk1"/>
              </a:buClr>
              <a:buSzPts val="1100"/>
              <a:buFont typeface="Arial"/>
              <a:buNone/>
            </a:pPr>
            <a:r>
              <a:rPr lang="en"/>
              <a:t>The name EmoTag indicates its usefulness in exploiting emojis for emotional tagging.   </a:t>
            </a:r>
            <a:endParaRPr strike="sngStrike"/>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0832ba3c3_0_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0832ba3c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The annotation experiment was designed to collect 8 emotion ratings for a set of 150 popular emojis. Their popularity was determined based on their frequency on the Twitter platform. </a:t>
            </a:r>
            <a:endParaRPr>
              <a:solidFill>
                <a:srgbClr val="222222"/>
              </a:solidFill>
              <a:highlight>
                <a:srgbClr val="FFFFFF"/>
              </a:highlight>
            </a:endParaRPr>
          </a:p>
          <a:p>
            <a:pPr marL="0" lvl="0" indent="0" algn="l" rtl="0">
              <a:lnSpc>
                <a:spcPct val="100000"/>
              </a:lnSpc>
              <a:spcBef>
                <a:spcPts val="1600"/>
              </a:spcBef>
              <a:spcAft>
                <a:spcPts val="0"/>
              </a:spcAft>
              <a:buClr>
                <a:schemeClr val="dk1"/>
              </a:buClr>
              <a:buSzPts val="1100"/>
              <a:buFont typeface="Arial"/>
              <a:buNone/>
            </a:pPr>
            <a:r>
              <a:rPr lang="en">
                <a:solidFill>
                  <a:srgbClr val="222222"/>
                </a:solidFill>
                <a:highlight>
                  <a:srgbClr val="FFFFFF"/>
                </a:highlight>
              </a:rPr>
              <a:t>The 8 emotions are the basic ones in Plutchik’s Wheel of Emotions.</a:t>
            </a:r>
            <a:endParaRPr>
              <a:solidFill>
                <a:srgbClr val="222222"/>
              </a:solidFill>
              <a:highlight>
                <a:srgbClr val="FFFFFF"/>
              </a:highlight>
            </a:endParaRPr>
          </a:p>
          <a:p>
            <a:pPr marL="0" lvl="0" indent="0" algn="l" rtl="0">
              <a:lnSpc>
                <a:spcPct val="100000"/>
              </a:lnSpc>
              <a:spcBef>
                <a:spcPts val="1600"/>
              </a:spcBef>
              <a:spcAft>
                <a:spcPts val="0"/>
              </a:spcAft>
              <a:buClr>
                <a:schemeClr val="dk1"/>
              </a:buClr>
              <a:buSzPts val="1100"/>
              <a:buFont typeface="Arial"/>
              <a:buNone/>
            </a:pPr>
            <a:r>
              <a:rPr lang="en">
                <a:solidFill>
                  <a:srgbClr val="222222"/>
                </a:solidFill>
                <a:highlight>
                  <a:srgbClr val="FFFFFF"/>
                </a:highlight>
              </a:rPr>
              <a:t>We can see here the Web interface that we designed for this annotation task. Raters were asked to describe the degree of association on a 5-point scale, which we later turned into scores between 0 and 1.</a:t>
            </a:r>
            <a:endParaRPr strike="sngStrike">
              <a:solidFill>
                <a:srgbClr val="222222"/>
              </a:solidFill>
              <a:highlight>
                <a:schemeClr val="lt1"/>
              </a:highlight>
            </a:endParaRPr>
          </a:p>
          <a:p>
            <a:pPr marL="0" lvl="0" indent="0" algn="l" rtl="0">
              <a:lnSpc>
                <a:spcPct val="115000"/>
              </a:lnSpc>
              <a:spcBef>
                <a:spcPts val="1600"/>
              </a:spcBef>
              <a:spcAft>
                <a:spcPts val="0"/>
              </a:spcAft>
              <a:buNone/>
            </a:pPr>
            <a:endParaRPr>
              <a:solidFill>
                <a:srgbClr val="222222"/>
              </a:solidFill>
              <a:highlight>
                <a:srgbClr val="FFFFFF"/>
              </a:highlight>
            </a:endParaRPr>
          </a:p>
          <a:p>
            <a:pPr marL="0" lvl="0" indent="0" algn="l" rtl="0">
              <a:lnSpc>
                <a:spcPct val="115000"/>
              </a:lnSpc>
              <a:spcBef>
                <a:spcPts val="1600"/>
              </a:spcBef>
              <a:spcAft>
                <a:spcPts val="160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4e36c985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4e36c98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Clr>
                <a:schemeClr val="dk1"/>
              </a:buClr>
              <a:buSzPts val="1100"/>
              <a:buFont typeface="Arial"/>
              <a:buNone/>
            </a:pPr>
            <a:r>
              <a:rPr lang="en">
                <a:solidFill>
                  <a:srgbClr val="222222"/>
                </a:solidFill>
                <a:highlight>
                  <a:srgbClr val="FFFFFF"/>
                </a:highlight>
              </a:rPr>
              <a:t>Every association was rated by 9 annotators, and we used the average to determine the final rating for each emoji-emotion pair. We used a consistent set of human annotators and made sure that all of them are native or near-native speakers of </a:t>
            </a:r>
            <a:r>
              <a:rPr lang="en">
                <a:solidFill>
                  <a:srgbClr val="222222"/>
                </a:solidFill>
                <a:highlight>
                  <a:schemeClr val="lt1"/>
                </a:highlight>
              </a:rPr>
              <a:t>English with </a:t>
            </a:r>
            <a:r>
              <a:rPr lang="en">
                <a:solidFill>
                  <a:srgbClr val="222222"/>
                </a:solidFill>
                <a:highlight>
                  <a:srgbClr val="FFFFFF"/>
                </a:highlight>
              </a:rPr>
              <a:t>extensive past experience of using emojis.</a:t>
            </a:r>
            <a:endParaRPr>
              <a:solidFill>
                <a:srgbClr val="222222"/>
              </a:solidFill>
              <a:highlight>
                <a:srgbClr val="FFFFFF"/>
              </a:highlight>
            </a:endParaRPr>
          </a:p>
          <a:p>
            <a:pPr marL="0" lvl="0" indent="0" algn="l" rtl="0">
              <a:lnSpc>
                <a:spcPct val="138000"/>
              </a:lnSpc>
              <a:spcBef>
                <a:spcPts val="1600"/>
              </a:spcBef>
              <a:spcAft>
                <a:spcPts val="1600"/>
              </a:spcAft>
              <a:buClr>
                <a:schemeClr val="dk1"/>
              </a:buClr>
              <a:buSzPts val="1100"/>
              <a:buFont typeface="Arial"/>
              <a:buNone/>
            </a:pPr>
            <a:r>
              <a:rPr lang="en">
                <a:solidFill>
                  <a:schemeClr val="dk1"/>
                </a:solidFill>
              </a:rPr>
              <a:t>We also recommended them to rate no more than one set of 25 emojis per day to preserve the quality and stability of the ratings. Additionally, within each set, we randomized emojis so the order of emojis was not the same for different participants.</a:t>
            </a:r>
            <a:endParaRPr strike="sngStrike">
              <a:solidFill>
                <a:srgbClr val="2222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0832ba3c3_0_5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0832ba3c3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Clr>
                <a:schemeClr val="dk1"/>
              </a:buClr>
              <a:buSzPts val="1100"/>
              <a:buFont typeface="Arial"/>
              <a:buNone/>
            </a:pPr>
            <a:r>
              <a:rPr lang="en">
                <a:solidFill>
                  <a:srgbClr val="222222"/>
                </a:solidFill>
                <a:highlight>
                  <a:srgbClr val="FFFFFF"/>
                </a:highlight>
              </a:rPr>
              <a:t>After collecting all ratings, we first checked the inter-annotator agreement between pairs of human raters across the entire set of emoji-emotion ratings. </a:t>
            </a:r>
            <a:endParaRPr>
              <a:solidFill>
                <a:srgbClr val="222222"/>
              </a:solidFill>
              <a:highlight>
                <a:srgbClr val="FFFFFF"/>
              </a:highlight>
            </a:endParaRPr>
          </a:p>
          <a:p>
            <a:pPr marL="0" lvl="0" indent="0" algn="l" rtl="0">
              <a:lnSpc>
                <a:spcPct val="138000"/>
              </a:lnSpc>
              <a:spcBef>
                <a:spcPts val="1600"/>
              </a:spcBef>
              <a:spcAft>
                <a:spcPts val="0"/>
              </a:spcAft>
              <a:buClr>
                <a:schemeClr val="dk1"/>
              </a:buClr>
              <a:buSzPts val="1100"/>
              <a:buFont typeface="Arial"/>
              <a:buNone/>
            </a:pPr>
            <a:r>
              <a:rPr lang="en">
                <a:solidFill>
                  <a:srgbClr val="222222"/>
                </a:solidFill>
                <a:highlight>
                  <a:srgbClr val="FFFFFF"/>
                </a:highlight>
              </a:rPr>
              <a:t>In this confusion matrix, R1 to R9 represents 9 raters. The table shows Pearson Correlation scores ranging from -1 to 1, where higher the number is higher the agreement between two raters.  </a:t>
            </a:r>
            <a:endParaRPr>
              <a:solidFill>
                <a:srgbClr val="222222"/>
              </a:solidFill>
              <a:highlight>
                <a:srgbClr val="FFFFFF"/>
              </a:highlight>
            </a:endParaRPr>
          </a:p>
          <a:p>
            <a:pPr marL="0" lvl="0" indent="0" algn="l" rtl="0">
              <a:lnSpc>
                <a:spcPct val="138000"/>
              </a:lnSpc>
              <a:spcBef>
                <a:spcPts val="1600"/>
              </a:spcBef>
              <a:spcAft>
                <a:spcPts val="0"/>
              </a:spcAft>
              <a:buClr>
                <a:schemeClr val="dk1"/>
              </a:buClr>
              <a:buSzPts val="1100"/>
              <a:buFont typeface="Arial"/>
              <a:buNone/>
            </a:pPr>
            <a:r>
              <a:rPr lang="en">
                <a:solidFill>
                  <a:srgbClr val="222222"/>
                </a:solidFill>
                <a:highlight>
                  <a:srgbClr val="FFFFFF"/>
                </a:highlight>
              </a:rPr>
              <a:t>For quality control, we checked whether there was any individual rater that disagreed substantially with all other raters. Fortunately, this was not the case and we decided not to eliminate data from any rater.</a:t>
            </a:r>
            <a:endParaRPr>
              <a:solidFill>
                <a:srgbClr val="222222"/>
              </a:solidFill>
              <a:highlight>
                <a:srgbClr val="FFFFFF"/>
              </a:highlight>
            </a:endParaRPr>
          </a:p>
          <a:p>
            <a:pPr marL="0" lvl="0" indent="0" algn="l" rtl="0">
              <a:lnSpc>
                <a:spcPct val="115000"/>
              </a:lnSpc>
              <a:spcBef>
                <a:spcPts val="1600"/>
              </a:spcBef>
              <a:spcAft>
                <a:spcPts val="160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0832ba3c3_0_5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0832ba3c3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Clr>
                <a:schemeClr val="dk1"/>
              </a:buClr>
              <a:buSzPts val="1100"/>
              <a:buFont typeface="Arial"/>
              <a:buNone/>
            </a:pPr>
            <a:r>
              <a:rPr lang="en" strike="sngStrike">
                <a:solidFill>
                  <a:srgbClr val="222222"/>
                </a:solidFill>
                <a:highlight>
                  <a:srgbClr val="FFFFFF"/>
                </a:highlight>
              </a:rPr>
              <a:t>In the previous slide, we looked into the overall agreement between raters. Now we are interested in investigating how the agreement works for different emotion classes. </a:t>
            </a:r>
            <a:endParaRPr strike="sngStrike">
              <a:solidFill>
                <a:srgbClr val="222222"/>
              </a:solidFill>
              <a:highlight>
                <a:srgbClr val="FFFFFF"/>
              </a:highlight>
            </a:endParaRPr>
          </a:p>
          <a:p>
            <a:pPr marL="0" lvl="0" indent="0" algn="l" rtl="0">
              <a:lnSpc>
                <a:spcPct val="138000"/>
              </a:lnSpc>
              <a:spcBef>
                <a:spcPts val="1600"/>
              </a:spcBef>
              <a:spcAft>
                <a:spcPts val="0"/>
              </a:spcAft>
              <a:buClr>
                <a:schemeClr val="dk1"/>
              </a:buClr>
              <a:buSzPts val="1100"/>
              <a:buFont typeface="Arial"/>
              <a:buNone/>
            </a:pPr>
            <a:r>
              <a:rPr lang="en">
                <a:solidFill>
                  <a:srgbClr val="222222"/>
                </a:solidFill>
                <a:highlight>
                  <a:srgbClr val="FFFFFF"/>
                </a:highlight>
              </a:rPr>
              <a:t>We computed the average Pearson Correlation between individual raters and the mean scores separately for each emotion. We found that Joy, Anticipation, and Trust have a fairly high agreement, and Fear, Surprise, and Disgust have a slightly lower agreement. </a:t>
            </a:r>
            <a:endParaRPr>
              <a:solidFill>
                <a:srgbClr val="222222"/>
              </a:solidFill>
              <a:highlight>
                <a:srgbClr val="FFFFFF"/>
              </a:highlight>
            </a:endParaRPr>
          </a:p>
          <a:p>
            <a:pPr marL="0" lvl="0" indent="0" algn="l" rtl="0">
              <a:lnSpc>
                <a:spcPct val="138000"/>
              </a:lnSpc>
              <a:spcBef>
                <a:spcPts val="1600"/>
              </a:spcBef>
              <a:spcAft>
                <a:spcPts val="0"/>
              </a:spcAft>
              <a:buClr>
                <a:schemeClr val="dk1"/>
              </a:buClr>
              <a:buSzPts val="1100"/>
              <a:buFont typeface="Arial"/>
              <a:buNone/>
            </a:pPr>
            <a:r>
              <a:rPr lang="en" strike="sngStrike">
                <a:solidFill>
                  <a:srgbClr val="222222"/>
                </a:solidFill>
                <a:highlight>
                  <a:srgbClr val="FFFFFF"/>
                </a:highlight>
              </a:rPr>
              <a:t>The pink line represents the overall trend of agreement.</a:t>
            </a:r>
            <a:endParaRPr strike="sngStrike">
              <a:solidFill>
                <a:srgbClr val="222222"/>
              </a:solidFill>
              <a:highlight>
                <a:srgbClr val="FFFFFF"/>
              </a:highlight>
            </a:endParaRPr>
          </a:p>
          <a:p>
            <a:pPr marL="0" lvl="0" indent="0" algn="l" rtl="0">
              <a:lnSpc>
                <a:spcPct val="115000"/>
              </a:lnSpc>
              <a:spcBef>
                <a:spcPts val="1600"/>
              </a:spcBef>
              <a:spcAft>
                <a:spcPts val="1600"/>
              </a:spcAft>
              <a:buNone/>
            </a:pPr>
            <a:endParaRPr>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638121bfb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638121bf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Now that we have baseline emotion scores for a set of emojis, we wanted to see if we can predict these scores by leveraging other existing resources. </a:t>
            </a:r>
            <a:endParaRPr/>
          </a:p>
          <a:p>
            <a:pPr marL="0" lvl="0" indent="0" algn="l" rtl="0">
              <a:lnSpc>
                <a:spcPct val="115000"/>
              </a:lnSpc>
              <a:spcBef>
                <a:spcPts val="1600"/>
              </a:spcBef>
              <a:spcAft>
                <a:spcPts val="160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rot="10800000">
            <a:off x="4226100" y="2628750"/>
            <a:ext cx="691800" cy="388500"/>
          </a:xfrm>
          <a:prstGeom prst="triangle">
            <a:avLst>
              <a:gd name="adj" fmla="val 50000"/>
            </a:avLst>
          </a:prstGeom>
          <a:solidFill>
            <a:srgbClr val="F55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25" y="0"/>
            <a:ext cx="9144000" cy="2687700"/>
          </a:xfrm>
          <a:prstGeom prst="rect">
            <a:avLst/>
          </a:prstGeom>
          <a:solidFill>
            <a:srgbClr val="F55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endParaRPr/>
          </a:p>
        </p:txBody>
      </p:sp>
      <p:sp>
        <p:nvSpPr>
          <p:cNvPr id="58" name="Google Shape;58;p14"/>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Font typeface="Oswald"/>
              <a:buNone/>
              <a:defRPr sz="3600">
                <a:latin typeface="Oswald"/>
                <a:ea typeface="Oswald"/>
                <a:cs typeface="Oswald"/>
                <a:sym typeface="Oswald"/>
              </a:defRPr>
            </a:lvl1pPr>
            <a:lvl2pPr lvl="1" algn="ctr" rtl="0">
              <a:lnSpc>
                <a:spcPct val="100000"/>
              </a:lnSpc>
              <a:spcBef>
                <a:spcPts val="0"/>
              </a:spcBef>
              <a:spcAft>
                <a:spcPts val="0"/>
              </a:spcAft>
              <a:buSzPts val="3600"/>
              <a:buFont typeface="Oswald"/>
              <a:buNone/>
              <a:defRPr sz="3600">
                <a:latin typeface="Oswald"/>
                <a:ea typeface="Oswald"/>
                <a:cs typeface="Oswald"/>
                <a:sym typeface="Oswald"/>
              </a:defRPr>
            </a:lvl2pPr>
            <a:lvl3pPr lvl="2" algn="ctr" rtl="0">
              <a:lnSpc>
                <a:spcPct val="100000"/>
              </a:lnSpc>
              <a:spcBef>
                <a:spcPts val="0"/>
              </a:spcBef>
              <a:spcAft>
                <a:spcPts val="0"/>
              </a:spcAft>
              <a:buSzPts val="3600"/>
              <a:buFont typeface="Oswald"/>
              <a:buNone/>
              <a:defRPr sz="3600">
                <a:latin typeface="Oswald"/>
                <a:ea typeface="Oswald"/>
                <a:cs typeface="Oswald"/>
                <a:sym typeface="Oswald"/>
              </a:defRPr>
            </a:lvl3pPr>
            <a:lvl4pPr lvl="3" algn="ctr" rtl="0">
              <a:lnSpc>
                <a:spcPct val="100000"/>
              </a:lnSpc>
              <a:spcBef>
                <a:spcPts val="0"/>
              </a:spcBef>
              <a:spcAft>
                <a:spcPts val="0"/>
              </a:spcAft>
              <a:buSzPts val="3600"/>
              <a:buFont typeface="Oswald"/>
              <a:buNone/>
              <a:defRPr sz="3600">
                <a:latin typeface="Oswald"/>
                <a:ea typeface="Oswald"/>
                <a:cs typeface="Oswald"/>
                <a:sym typeface="Oswald"/>
              </a:defRPr>
            </a:lvl4pPr>
            <a:lvl5pPr lvl="4" algn="ctr" rtl="0">
              <a:lnSpc>
                <a:spcPct val="100000"/>
              </a:lnSpc>
              <a:spcBef>
                <a:spcPts val="0"/>
              </a:spcBef>
              <a:spcAft>
                <a:spcPts val="0"/>
              </a:spcAft>
              <a:buSzPts val="3600"/>
              <a:buFont typeface="Oswald"/>
              <a:buNone/>
              <a:defRPr sz="3600">
                <a:latin typeface="Oswald"/>
                <a:ea typeface="Oswald"/>
                <a:cs typeface="Oswald"/>
                <a:sym typeface="Oswald"/>
              </a:defRPr>
            </a:lvl5pPr>
            <a:lvl6pPr lvl="5" algn="ctr" rtl="0">
              <a:lnSpc>
                <a:spcPct val="100000"/>
              </a:lnSpc>
              <a:spcBef>
                <a:spcPts val="0"/>
              </a:spcBef>
              <a:spcAft>
                <a:spcPts val="0"/>
              </a:spcAft>
              <a:buSzPts val="3600"/>
              <a:buFont typeface="Oswald"/>
              <a:buNone/>
              <a:defRPr sz="3600">
                <a:latin typeface="Oswald"/>
                <a:ea typeface="Oswald"/>
                <a:cs typeface="Oswald"/>
                <a:sym typeface="Oswald"/>
              </a:defRPr>
            </a:lvl6pPr>
            <a:lvl7pPr lvl="6" algn="ctr" rtl="0">
              <a:lnSpc>
                <a:spcPct val="100000"/>
              </a:lnSpc>
              <a:spcBef>
                <a:spcPts val="0"/>
              </a:spcBef>
              <a:spcAft>
                <a:spcPts val="0"/>
              </a:spcAft>
              <a:buSzPts val="3600"/>
              <a:buFont typeface="Oswald"/>
              <a:buNone/>
              <a:defRPr sz="3600">
                <a:latin typeface="Oswald"/>
                <a:ea typeface="Oswald"/>
                <a:cs typeface="Oswald"/>
                <a:sym typeface="Oswald"/>
              </a:defRPr>
            </a:lvl7pPr>
            <a:lvl8pPr lvl="7" algn="ctr" rtl="0">
              <a:lnSpc>
                <a:spcPct val="100000"/>
              </a:lnSpc>
              <a:spcBef>
                <a:spcPts val="0"/>
              </a:spcBef>
              <a:spcAft>
                <a:spcPts val="0"/>
              </a:spcAft>
              <a:buSzPts val="3600"/>
              <a:buFont typeface="Oswald"/>
              <a:buNone/>
              <a:defRPr sz="3600">
                <a:latin typeface="Oswald"/>
                <a:ea typeface="Oswald"/>
                <a:cs typeface="Oswald"/>
                <a:sym typeface="Oswald"/>
              </a:defRPr>
            </a:lvl8pPr>
            <a:lvl9pPr lvl="8" algn="ctr" rtl="0">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66" name="Google Shape;66;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71" name="Google Shape;71;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17"/>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7"/>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80" name="Google Shape;80;p19"/>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9"/>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21"/>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89" name="Google Shape;89;p21"/>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600"/>
              <a:buNone/>
              <a:defRPr sz="4600">
                <a:solidFill>
                  <a:schemeClr val="lt1"/>
                </a:solidFill>
              </a:defRPr>
            </a:lvl1pPr>
            <a:lvl2pPr lvl="1" algn="ctr" rtl="0">
              <a:spcBef>
                <a:spcPts val="0"/>
              </a:spcBef>
              <a:spcAft>
                <a:spcPts val="0"/>
              </a:spcAft>
              <a:buClr>
                <a:schemeClr val="lt1"/>
              </a:buClr>
              <a:buSzPts val="4600"/>
              <a:buNone/>
              <a:defRPr sz="4600">
                <a:solidFill>
                  <a:schemeClr val="lt1"/>
                </a:solidFill>
              </a:defRPr>
            </a:lvl2pPr>
            <a:lvl3pPr lvl="2" algn="ctr" rtl="0">
              <a:spcBef>
                <a:spcPts val="0"/>
              </a:spcBef>
              <a:spcAft>
                <a:spcPts val="0"/>
              </a:spcAft>
              <a:buClr>
                <a:schemeClr val="lt1"/>
              </a:buClr>
              <a:buSzPts val="4600"/>
              <a:buNone/>
              <a:defRPr sz="4600">
                <a:solidFill>
                  <a:schemeClr val="lt1"/>
                </a:solidFill>
              </a:defRPr>
            </a:lvl3pPr>
            <a:lvl4pPr lvl="3" algn="ctr" rtl="0">
              <a:spcBef>
                <a:spcPts val="0"/>
              </a:spcBef>
              <a:spcAft>
                <a:spcPts val="0"/>
              </a:spcAft>
              <a:buClr>
                <a:schemeClr val="lt1"/>
              </a:buClr>
              <a:buSzPts val="4600"/>
              <a:buNone/>
              <a:defRPr sz="4600">
                <a:solidFill>
                  <a:schemeClr val="lt1"/>
                </a:solidFill>
              </a:defRPr>
            </a:lvl4pPr>
            <a:lvl5pPr lvl="4" algn="ctr" rtl="0">
              <a:spcBef>
                <a:spcPts val="0"/>
              </a:spcBef>
              <a:spcAft>
                <a:spcPts val="0"/>
              </a:spcAft>
              <a:buClr>
                <a:schemeClr val="lt1"/>
              </a:buClr>
              <a:buSzPts val="4600"/>
              <a:buNone/>
              <a:defRPr sz="4600">
                <a:solidFill>
                  <a:schemeClr val="lt1"/>
                </a:solidFill>
              </a:defRPr>
            </a:lvl5pPr>
            <a:lvl6pPr lvl="5" algn="ctr" rtl="0">
              <a:spcBef>
                <a:spcPts val="0"/>
              </a:spcBef>
              <a:spcAft>
                <a:spcPts val="0"/>
              </a:spcAft>
              <a:buClr>
                <a:schemeClr val="lt1"/>
              </a:buClr>
              <a:buSzPts val="4600"/>
              <a:buNone/>
              <a:defRPr sz="4600">
                <a:solidFill>
                  <a:schemeClr val="lt1"/>
                </a:solidFill>
              </a:defRPr>
            </a:lvl6pPr>
            <a:lvl7pPr lvl="6" algn="ctr" rtl="0">
              <a:spcBef>
                <a:spcPts val="0"/>
              </a:spcBef>
              <a:spcAft>
                <a:spcPts val="0"/>
              </a:spcAft>
              <a:buClr>
                <a:schemeClr val="lt1"/>
              </a:buClr>
              <a:buSzPts val="4600"/>
              <a:buNone/>
              <a:defRPr sz="4600">
                <a:solidFill>
                  <a:schemeClr val="lt1"/>
                </a:solidFill>
              </a:defRPr>
            </a:lvl7pPr>
            <a:lvl8pPr lvl="7" algn="ctr" rtl="0">
              <a:spcBef>
                <a:spcPts val="0"/>
              </a:spcBef>
              <a:spcAft>
                <a:spcPts val="0"/>
              </a:spcAft>
              <a:buClr>
                <a:schemeClr val="lt1"/>
              </a:buClr>
              <a:buSzPts val="4600"/>
              <a:buNone/>
              <a:defRPr sz="4600">
                <a:solidFill>
                  <a:schemeClr val="lt1"/>
                </a:solidFill>
              </a:defRPr>
            </a:lvl8pPr>
            <a:lvl9pPr lvl="8" algn="ctr" rtl="0">
              <a:spcBef>
                <a:spcPts val="0"/>
              </a:spcBef>
              <a:spcAft>
                <a:spcPts val="0"/>
              </a:spcAft>
              <a:buClr>
                <a:schemeClr val="lt1"/>
              </a:buClr>
              <a:buSzPts val="4600"/>
              <a:buNone/>
              <a:defRPr sz="4600">
                <a:solidFill>
                  <a:schemeClr val="lt1"/>
                </a:solidFill>
              </a:defRPr>
            </a:lvl9pPr>
          </a:lstStyle>
          <a:p>
            <a:endParaRPr/>
          </a:p>
        </p:txBody>
      </p:sp>
      <p:sp>
        <p:nvSpPr>
          <p:cNvPr id="90" name="Google Shape;90;p21"/>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900"/>
              <a:buNone/>
              <a:defRPr sz="1900">
                <a:solidFill>
                  <a:schemeClr val="lt1"/>
                </a:solidFill>
              </a:defRPr>
            </a:lvl1pPr>
            <a:lvl2pPr lvl="1" algn="ctr" rtl="0">
              <a:lnSpc>
                <a:spcPct val="100000"/>
              </a:lnSpc>
              <a:spcBef>
                <a:spcPts val="0"/>
              </a:spcBef>
              <a:spcAft>
                <a:spcPts val="0"/>
              </a:spcAft>
              <a:buClr>
                <a:schemeClr val="lt1"/>
              </a:buClr>
              <a:buSzPts val="1900"/>
              <a:buNone/>
              <a:defRPr sz="1900">
                <a:solidFill>
                  <a:schemeClr val="lt1"/>
                </a:solidFill>
              </a:defRPr>
            </a:lvl2pPr>
            <a:lvl3pPr lvl="2" algn="ctr" rtl="0">
              <a:lnSpc>
                <a:spcPct val="100000"/>
              </a:lnSpc>
              <a:spcBef>
                <a:spcPts val="0"/>
              </a:spcBef>
              <a:spcAft>
                <a:spcPts val="0"/>
              </a:spcAft>
              <a:buClr>
                <a:schemeClr val="lt1"/>
              </a:buClr>
              <a:buSzPts val="1900"/>
              <a:buNone/>
              <a:defRPr sz="1900">
                <a:solidFill>
                  <a:schemeClr val="lt1"/>
                </a:solidFill>
              </a:defRPr>
            </a:lvl3pPr>
            <a:lvl4pPr lvl="3" algn="ctr" rtl="0">
              <a:lnSpc>
                <a:spcPct val="100000"/>
              </a:lnSpc>
              <a:spcBef>
                <a:spcPts val="0"/>
              </a:spcBef>
              <a:spcAft>
                <a:spcPts val="0"/>
              </a:spcAft>
              <a:buClr>
                <a:schemeClr val="lt1"/>
              </a:buClr>
              <a:buSzPts val="1900"/>
              <a:buNone/>
              <a:defRPr sz="1900">
                <a:solidFill>
                  <a:schemeClr val="lt1"/>
                </a:solidFill>
              </a:defRPr>
            </a:lvl4pPr>
            <a:lvl5pPr lvl="4" algn="ctr" rtl="0">
              <a:lnSpc>
                <a:spcPct val="100000"/>
              </a:lnSpc>
              <a:spcBef>
                <a:spcPts val="0"/>
              </a:spcBef>
              <a:spcAft>
                <a:spcPts val="0"/>
              </a:spcAft>
              <a:buClr>
                <a:schemeClr val="lt1"/>
              </a:buClr>
              <a:buSzPts val="1900"/>
              <a:buNone/>
              <a:defRPr sz="1900">
                <a:solidFill>
                  <a:schemeClr val="lt1"/>
                </a:solidFill>
              </a:defRPr>
            </a:lvl5pPr>
            <a:lvl6pPr lvl="5" algn="ctr" rtl="0">
              <a:lnSpc>
                <a:spcPct val="100000"/>
              </a:lnSpc>
              <a:spcBef>
                <a:spcPts val="0"/>
              </a:spcBef>
              <a:spcAft>
                <a:spcPts val="0"/>
              </a:spcAft>
              <a:buClr>
                <a:schemeClr val="lt1"/>
              </a:buClr>
              <a:buSzPts val="1900"/>
              <a:buNone/>
              <a:defRPr sz="1900">
                <a:solidFill>
                  <a:schemeClr val="lt1"/>
                </a:solidFill>
              </a:defRPr>
            </a:lvl6pPr>
            <a:lvl7pPr lvl="6" algn="ctr" rtl="0">
              <a:lnSpc>
                <a:spcPct val="100000"/>
              </a:lnSpc>
              <a:spcBef>
                <a:spcPts val="0"/>
              </a:spcBef>
              <a:spcAft>
                <a:spcPts val="0"/>
              </a:spcAft>
              <a:buClr>
                <a:schemeClr val="lt1"/>
              </a:buClr>
              <a:buSzPts val="1900"/>
              <a:buNone/>
              <a:defRPr sz="1900">
                <a:solidFill>
                  <a:schemeClr val="lt1"/>
                </a:solidFill>
              </a:defRPr>
            </a:lvl7pPr>
            <a:lvl8pPr lvl="7" algn="ctr" rtl="0">
              <a:lnSpc>
                <a:spcPct val="100000"/>
              </a:lnSpc>
              <a:spcBef>
                <a:spcPts val="0"/>
              </a:spcBef>
              <a:spcAft>
                <a:spcPts val="0"/>
              </a:spcAft>
              <a:buClr>
                <a:schemeClr val="lt1"/>
              </a:buClr>
              <a:buSzPts val="1900"/>
              <a:buNone/>
              <a:defRPr sz="1900">
                <a:solidFill>
                  <a:schemeClr val="lt1"/>
                </a:solidFill>
              </a:defRPr>
            </a:lvl8pPr>
            <a:lvl9pPr lvl="8" algn="ctr" rtl="0">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91" name="Google Shape;9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98" name="Google Shape;9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7"/>
        <p:cNvGrpSpPr/>
        <p:nvPr/>
      </p:nvGrpSpPr>
      <p:grpSpPr>
        <a:xfrm>
          <a:off x="0" y="0"/>
          <a:ext cx="0" cy="0"/>
          <a:chOff x="0" y="0"/>
          <a:chExt cx="0" cy="0"/>
        </a:xfrm>
      </p:grpSpPr>
      <p:sp>
        <p:nvSpPr>
          <p:cNvPr id="108" name="Google Shape;108;p26"/>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6"/>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6"/>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11" name="Google Shape;111;p26"/>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12" name="Google Shape;112;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3"/>
        <p:cNvGrpSpPr/>
        <p:nvPr/>
      </p:nvGrpSpPr>
      <p:grpSpPr>
        <a:xfrm>
          <a:off x="0" y="0"/>
          <a:ext cx="0" cy="0"/>
          <a:chOff x="0" y="0"/>
          <a:chExt cx="0" cy="0"/>
        </a:xfrm>
      </p:grpSpPr>
      <p:sp>
        <p:nvSpPr>
          <p:cNvPr id="114" name="Google Shape;114;p27"/>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15" name="Google Shape;115;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6"/>
        <p:cNvGrpSpPr/>
        <p:nvPr/>
      </p:nvGrpSpPr>
      <p:grpSpPr>
        <a:xfrm>
          <a:off x="0" y="0"/>
          <a:ext cx="0" cy="0"/>
          <a:chOff x="0" y="0"/>
          <a:chExt cx="0" cy="0"/>
        </a:xfrm>
      </p:grpSpPr>
      <p:sp>
        <p:nvSpPr>
          <p:cNvPr id="117" name="Google Shape;117;p28"/>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8"/>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9" name="Google Shape;11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0" name="Google Shape;120;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3" name="Google Shape;123;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4" name="Google Shape;124;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5" name="Google Shape;125;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8" name="Google Shape;128;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1" name="Google Shape;131;p31"/>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2" name="Google Shape;132;p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133"/>
        <p:cNvGrpSpPr/>
        <p:nvPr/>
      </p:nvGrpSpPr>
      <p:grpSpPr>
        <a:xfrm>
          <a:off x="0" y="0"/>
          <a:ext cx="0" cy="0"/>
          <a:chOff x="0" y="0"/>
          <a:chExt cx="0" cy="0"/>
        </a:xfrm>
      </p:grpSpPr>
      <p:sp>
        <p:nvSpPr>
          <p:cNvPr id="134" name="Google Shape;134;p32"/>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35" name="Google Shape;135;p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6"/>
        <p:cNvGrpSpPr/>
        <p:nvPr/>
      </p:nvGrpSpPr>
      <p:grpSpPr>
        <a:xfrm>
          <a:off x="0" y="0"/>
          <a:ext cx="0" cy="0"/>
          <a:chOff x="0" y="0"/>
          <a:chExt cx="0" cy="0"/>
        </a:xfrm>
      </p:grpSpPr>
      <p:sp>
        <p:nvSpPr>
          <p:cNvPr id="137" name="Google Shape;137;p33"/>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3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39" name="Google Shape;139;p33"/>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0" name="Google Shape;140;p3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3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42" name="Google Shape;142;p3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3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45" name="Google Shape;145;p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
        <p:cNvGrpSpPr/>
        <p:nvPr/>
      </p:nvGrpSpPr>
      <p:grpSpPr>
        <a:xfrm>
          <a:off x="0" y="0"/>
          <a:ext cx="0" cy="0"/>
          <a:chOff x="0" y="0"/>
          <a:chExt cx="0" cy="0"/>
        </a:xfrm>
      </p:grpSpPr>
      <p:sp>
        <p:nvSpPr>
          <p:cNvPr id="147" name="Google Shape;147;p35"/>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5"/>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Font typeface="Lato"/>
              <a:buNone/>
              <a:defRPr sz="10000">
                <a:latin typeface="Lato"/>
                <a:ea typeface="Lato"/>
                <a:cs typeface="Lato"/>
                <a:sym typeface="Lato"/>
              </a:defRPr>
            </a:lvl1pPr>
            <a:lvl2pPr lvl="1" algn="ctr" rtl="0">
              <a:spcBef>
                <a:spcPts val="0"/>
              </a:spcBef>
              <a:spcAft>
                <a:spcPts val="0"/>
              </a:spcAft>
              <a:buSzPts val="10000"/>
              <a:buFont typeface="Lato"/>
              <a:buNone/>
              <a:defRPr sz="10000">
                <a:latin typeface="Lato"/>
                <a:ea typeface="Lato"/>
                <a:cs typeface="Lato"/>
                <a:sym typeface="Lato"/>
              </a:defRPr>
            </a:lvl2pPr>
            <a:lvl3pPr lvl="2" algn="ctr" rtl="0">
              <a:spcBef>
                <a:spcPts val="0"/>
              </a:spcBef>
              <a:spcAft>
                <a:spcPts val="0"/>
              </a:spcAft>
              <a:buSzPts val="10000"/>
              <a:buFont typeface="Lato"/>
              <a:buNone/>
              <a:defRPr sz="10000">
                <a:latin typeface="Lato"/>
                <a:ea typeface="Lato"/>
                <a:cs typeface="Lato"/>
                <a:sym typeface="Lato"/>
              </a:defRPr>
            </a:lvl3pPr>
            <a:lvl4pPr lvl="3" algn="ctr" rtl="0">
              <a:spcBef>
                <a:spcPts val="0"/>
              </a:spcBef>
              <a:spcAft>
                <a:spcPts val="0"/>
              </a:spcAft>
              <a:buSzPts val="10000"/>
              <a:buFont typeface="Lato"/>
              <a:buNone/>
              <a:defRPr sz="10000">
                <a:latin typeface="Lato"/>
                <a:ea typeface="Lato"/>
                <a:cs typeface="Lato"/>
                <a:sym typeface="Lato"/>
              </a:defRPr>
            </a:lvl4pPr>
            <a:lvl5pPr lvl="4" algn="ctr" rtl="0">
              <a:spcBef>
                <a:spcPts val="0"/>
              </a:spcBef>
              <a:spcAft>
                <a:spcPts val="0"/>
              </a:spcAft>
              <a:buSzPts val="10000"/>
              <a:buFont typeface="Lato"/>
              <a:buNone/>
              <a:defRPr sz="10000">
                <a:latin typeface="Lato"/>
                <a:ea typeface="Lato"/>
                <a:cs typeface="Lato"/>
                <a:sym typeface="Lato"/>
              </a:defRPr>
            </a:lvl5pPr>
            <a:lvl6pPr lvl="5" algn="ctr" rtl="0">
              <a:spcBef>
                <a:spcPts val="0"/>
              </a:spcBef>
              <a:spcAft>
                <a:spcPts val="0"/>
              </a:spcAft>
              <a:buSzPts val="10000"/>
              <a:buFont typeface="Lato"/>
              <a:buNone/>
              <a:defRPr sz="10000">
                <a:latin typeface="Lato"/>
                <a:ea typeface="Lato"/>
                <a:cs typeface="Lato"/>
                <a:sym typeface="Lato"/>
              </a:defRPr>
            </a:lvl6pPr>
            <a:lvl7pPr lvl="6" algn="ctr" rtl="0">
              <a:spcBef>
                <a:spcPts val="0"/>
              </a:spcBef>
              <a:spcAft>
                <a:spcPts val="0"/>
              </a:spcAft>
              <a:buSzPts val="10000"/>
              <a:buFont typeface="Lato"/>
              <a:buNone/>
              <a:defRPr sz="10000">
                <a:latin typeface="Lato"/>
                <a:ea typeface="Lato"/>
                <a:cs typeface="Lato"/>
                <a:sym typeface="Lato"/>
              </a:defRPr>
            </a:lvl7pPr>
            <a:lvl8pPr lvl="7" algn="ctr" rtl="0">
              <a:spcBef>
                <a:spcPts val="0"/>
              </a:spcBef>
              <a:spcAft>
                <a:spcPts val="0"/>
              </a:spcAft>
              <a:buSzPts val="10000"/>
              <a:buFont typeface="Lato"/>
              <a:buNone/>
              <a:defRPr sz="10000">
                <a:latin typeface="Lato"/>
                <a:ea typeface="Lato"/>
                <a:cs typeface="Lato"/>
                <a:sym typeface="Lato"/>
              </a:defRPr>
            </a:lvl8pPr>
            <a:lvl9pPr lvl="8" algn="ctr" rtl="0">
              <a:spcBef>
                <a:spcPts val="0"/>
              </a:spcBef>
              <a:spcAft>
                <a:spcPts val="0"/>
              </a:spcAft>
              <a:buSzPts val="10000"/>
              <a:buFont typeface="Lato"/>
              <a:buNone/>
              <a:defRPr sz="10000">
                <a:latin typeface="Lato"/>
                <a:ea typeface="Lato"/>
                <a:cs typeface="Lato"/>
                <a:sym typeface="Lato"/>
              </a:defRPr>
            </a:lvl9pPr>
          </a:lstStyle>
          <a:p>
            <a:r>
              <a:t>xx%</a:t>
            </a:r>
          </a:p>
        </p:txBody>
      </p:sp>
      <p:sp>
        <p:nvSpPr>
          <p:cNvPr id="149" name="Google Shape;149;p35"/>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50" name="Google Shape;150;p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3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Source Code Pro"/>
                <a:ea typeface="Source Code Pro"/>
                <a:cs typeface="Source Code Pro"/>
                <a:sym typeface="Source Code Pro"/>
              </a:defRPr>
            </a:lvl1pPr>
            <a:lvl2pPr lvl="1" algn="r" rtl="0">
              <a:buNone/>
              <a:defRPr sz="1000">
                <a:solidFill>
                  <a:schemeClr val="dk2"/>
                </a:solidFill>
                <a:latin typeface="Source Code Pro"/>
                <a:ea typeface="Source Code Pro"/>
                <a:cs typeface="Source Code Pro"/>
                <a:sym typeface="Source Code Pro"/>
              </a:defRPr>
            </a:lvl2pPr>
            <a:lvl3pPr lvl="2" algn="r" rtl="0">
              <a:buNone/>
              <a:defRPr sz="1000">
                <a:solidFill>
                  <a:schemeClr val="dk2"/>
                </a:solidFill>
                <a:latin typeface="Source Code Pro"/>
                <a:ea typeface="Source Code Pro"/>
                <a:cs typeface="Source Code Pro"/>
                <a:sym typeface="Source Code Pro"/>
              </a:defRPr>
            </a:lvl3pPr>
            <a:lvl4pPr lvl="3" algn="r" rtl="0">
              <a:buNone/>
              <a:defRPr sz="1000">
                <a:solidFill>
                  <a:schemeClr val="dk2"/>
                </a:solidFill>
                <a:latin typeface="Source Code Pro"/>
                <a:ea typeface="Source Code Pro"/>
                <a:cs typeface="Source Code Pro"/>
                <a:sym typeface="Source Code Pro"/>
              </a:defRPr>
            </a:lvl4pPr>
            <a:lvl5pPr lvl="4" algn="r" rtl="0">
              <a:buNone/>
              <a:defRPr sz="1000">
                <a:solidFill>
                  <a:schemeClr val="dk2"/>
                </a:solidFill>
                <a:latin typeface="Source Code Pro"/>
                <a:ea typeface="Source Code Pro"/>
                <a:cs typeface="Source Code Pro"/>
                <a:sym typeface="Source Code Pro"/>
              </a:defRPr>
            </a:lvl5pPr>
            <a:lvl6pPr lvl="5" algn="r" rtl="0">
              <a:buNone/>
              <a:defRPr sz="1000">
                <a:solidFill>
                  <a:schemeClr val="dk2"/>
                </a:solidFill>
                <a:latin typeface="Source Code Pro"/>
                <a:ea typeface="Source Code Pro"/>
                <a:cs typeface="Source Code Pro"/>
                <a:sym typeface="Source Code Pro"/>
              </a:defRPr>
            </a:lvl6pPr>
            <a:lvl7pPr lvl="6" algn="r" rtl="0">
              <a:buNone/>
              <a:defRPr sz="1000">
                <a:solidFill>
                  <a:schemeClr val="dk2"/>
                </a:solidFill>
                <a:latin typeface="Source Code Pro"/>
                <a:ea typeface="Source Code Pro"/>
                <a:cs typeface="Source Code Pro"/>
                <a:sym typeface="Source Code Pro"/>
              </a:defRPr>
            </a:lvl7pPr>
            <a:lvl8pPr lvl="7" algn="r" rtl="0">
              <a:buNone/>
              <a:defRPr sz="1000">
                <a:solidFill>
                  <a:schemeClr val="dk2"/>
                </a:solidFill>
                <a:latin typeface="Source Code Pro"/>
                <a:ea typeface="Source Code Pro"/>
                <a:cs typeface="Source Code Pro"/>
                <a:sym typeface="Source Code Pro"/>
              </a:defRPr>
            </a:lvl8pPr>
            <a:lvl9pPr lvl="8" algn="r" rtl="0">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105" name="Google Shape;10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106" name="Google Shape;106;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24.png"/><Relationship Id="rId5" Type="http://schemas.openxmlformats.org/officeDocument/2006/relationships/hyperlink" Target="http://emoji.nlproc.org" TargetMode="External"/><Relationship Id="rId4" Type="http://schemas.openxmlformats.org/officeDocument/2006/relationships/hyperlink" Target="mailto:abu.shoeb@rutgers.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hyperlink" Target="https://shoeb.info/emotag/experiment/"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7"/>
          <p:cNvSpPr txBox="1">
            <a:spLocks noGrp="1"/>
          </p:cNvSpPr>
          <p:nvPr>
            <p:ph type="ctrTitle"/>
          </p:nvPr>
        </p:nvSpPr>
        <p:spPr>
          <a:xfrm>
            <a:off x="411175" y="635425"/>
            <a:ext cx="8282400" cy="126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EmoTag1200 👍: Understanding the Association between Emojis 😄 and Emotions 😻</a:t>
            </a:r>
            <a:endParaRPr sz="3600"/>
          </a:p>
        </p:txBody>
      </p:sp>
      <p:sp>
        <p:nvSpPr>
          <p:cNvPr id="158" name="Google Shape;158;p37"/>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1800" b="1"/>
          </a:p>
          <a:p>
            <a:pPr marL="0" lvl="0" indent="0" algn="ctr" rtl="0">
              <a:spcBef>
                <a:spcPts val="0"/>
              </a:spcBef>
              <a:spcAft>
                <a:spcPts val="0"/>
              </a:spcAft>
              <a:buNone/>
            </a:pPr>
            <a:r>
              <a:rPr lang="en" sz="1800" b="1"/>
              <a:t>Abu Awal Md Shoeb and Gerard de Melo</a:t>
            </a:r>
            <a:endParaRPr sz="1800" b="1"/>
          </a:p>
          <a:p>
            <a:pPr marL="0" lvl="0" indent="0" algn="ctr" rtl="0">
              <a:spcBef>
                <a:spcPts val="0"/>
              </a:spcBef>
              <a:spcAft>
                <a:spcPts val="0"/>
              </a:spcAft>
              <a:buNone/>
            </a:pPr>
            <a:r>
              <a:rPr lang="en" sz="1800"/>
              <a:t>EMNLP 2020</a:t>
            </a:r>
            <a:endParaRPr sz="1800"/>
          </a:p>
          <a:p>
            <a:pPr marL="0" lvl="0" indent="0" algn="ctr" rtl="0">
              <a:spcBef>
                <a:spcPts val="0"/>
              </a:spcBef>
              <a:spcAft>
                <a:spcPts val="0"/>
              </a:spcAft>
              <a:buNone/>
            </a:pPr>
            <a:endParaRPr/>
          </a:p>
        </p:txBody>
      </p:sp>
      <p:pic>
        <p:nvPicPr>
          <p:cNvPr id="159" name="Google Shape;159;p37"/>
          <p:cNvPicPr preferRelativeResize="0"/>
          <p:nvPr/>
        </p:nvPicPr>
        <p:blipFill>
          <a:blip r:embed="rId3">
            <a:alphaModFix/>
          </a:blip>
          <a:stretch>
            <a:fillRect/>
          </a:stretch>
        </p:blipFill>
        <p:spPr>
          <a:xfrm>
            <a:off x="196525" y="4289225"/>
            <a:ext cx="2205109" cy="708000"/>
          </a:xfrm>
          <a:prstGeom prst="rect">
            <a:avLst/>
          </a:prstGeom>
          <a:noFill/>
          <a:ln>
            <a:noFill/>
          </a:ln>
        </p:spPr>
      </p:pic>
      <p:pic>
        <p:nvPicPr>
          <p:cNvPr id="160" name="Google Shape;160;p37"/>
          <p:cNvPicPr preferRelativeResize="0"/>
          <p:nvPr/>
        </p:nvPicPr>
        <p:blipFill>
          <a:blip r:embed="rId4">
            <a:alphaModFix/>
          </a:blip>
          <a:stretch>
            <a:fillRect/>
          </a:stretch>
        </p:blipFill>
        <p:spPr>
          <a:xfrm>
            <a:off x="1919251" y="2208275"/>
            <a:ext cx="5433174" cy="869300"/>
          </a:xfrm>
          <a:prstGeom prst="rect">
            <a:avLst/>
          </a:prstGeom>
          <a:noFill/>
          <a:ln w="9525" cap="flat" cmpd="sng">
            <a:solidFill>
              <a:srgbClr val="F4CCCC"/>
            </a:solidFill>
            <a:prstDash val="solid"/>
            <a:round/>
            <a:headEnd type="none" w="sm" len="sm"/>
            <a:tailEnd type="none" w="sm" len="sm"/>
          </a:ln>
        </p:spPr>
      </p:pic>
      <p:pic>
        <p:nvPicPr>
          <p:cNvPr id="161" name="Google Shape;161;p37"/>
          <p:cNvPicPr preferRelativeResize="0"/>
          <p:nvPr/>
        </p:nvPicPr>
        <p:blipFill>
          <a:blip r:embed="rId5">
            <a:alphaModFix/>
          </a:blip>
          <a:stretch>
            <a:fillRect/>
          </a:stretch>
        </p:blipFill>
        <p:spPr>
          <a:xfrm>
            <a:off x="7770609" y="4351275"/>
            <a:ext cx="1250891" cy="708000"/>
          </a:xfrm>
          <a:prstGeom prst="rect">
            <a:avLst/>
          </a:prstGeom>
          <a:noFill/>
          <a:ln>
            <a:noFill/>
          </a:ln>
        </p:spPr>
      </p:pic>
      <p:pic>
        <p:nvPicPr>
          <p:cNvPr id="162" name="Google Shape;162;p37"/>
          <p:cNvPicPr preferRelativeResize="0"/>
          <p:nvPr/>
        </p:nvPicPr>
        <p:blipFill>
          <a:blip r:embed="rId6">
            <a:alphaModFix/>
          </a:blip>
          <a:stretch>
            <a:fillRect/>
          </a:stretch>
        </p:blipFill>
        <p:spPr>
          <a:xfrm>
            <a:off x="7550248" y="2359775"/>
            <a:ext cx="1375552" cy="1777900"/>
          </a:xfrm>
          <a:prstGeom prst="rect">
            <a:avLst/>
          </a:prstGeom>
          <a:noFill/>
          <a:ln>
            <a:noFill/>
          </a:ln>
        </p:spPr>
      </p:pic>
      <p:pic>
        <p:nvPicPr>
          <p:cNvPr id="163" name="Google Shape;163;p37"/>
          <p:cNvPicPr preferRelativeResize="0"/>
          <p:nvPr/>
        </p:nvPicPr>
        <p:blipFill>
          <a:blip r:embed="rId7">
            <a:alphaModFix/>
          </a:blip>
          <a:stretch>
            <a:fillRect/>
          </a:stretch>
        </p:blipFill>
        <p:spPr>
          <a:xfrm>
            <a:off x="247193" y="2429868"/>
            <a:ext cx="1531000" cy="1707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1000"/>
                                        <p:tgtEl>
                                          <p:spTgt spid="16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 calcmode="lin" valueType="num">
                                      <p:cBhvr additive="base">
                                        <p:cTn id="12" dur="1000"/>
                                        <p:tgtEl>
                                          <p:spTgt spid="16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6"/>
          <p:cNvSpPr txBox="1">
            <a:spLocks noGrp="1"/>
          </p:cNvSpPr>
          <p:nvPr>
            <p:ph type="title"/>
          </p:nvPr>
        </p:nvSpPr>
        <p:spPr>
          <a:xfrm>
            <a:off x="311700" y="612275"/>
            <a:ext cx="8520600" cy="93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600"/>
              <a:t>Can You Predict Emotion?</a:t>
            </a:r>
            <a:endParaRPr sz="5600"/>
          </a:p>
        </p:txBody>
      </p:sp>
      <p:sp>
        <p:nvSpPr>
          <p:cNvPr id="242" name="Google Shape;242;p4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
        <p:nvSpPr>
          <p:cNvPr id="243" name="Google Shape;243;p46"/>
          <p:cNvSpPr txBox="1"/>
          <p:nvPr/>
        </p:nvSpPr>
        <p:spPr>
          <a:xfrm>
            <a:off x="507600" y="1693225"/>
            <a:ext cx="81288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Lato"/>
                <a:ea typeface="Lato"/>
                <a:cs typeface="Lato"/>
                <a:sym typeface="Lato"/>
              </a:rPr>
              <a:t>To make it easy, a short list of emotions are given for a particular emoji. </a:t>
            </a:r>
            <a:endParaRPr sz="1800">
              <a:latin typeface="Lato"/>
              <a:ea typeface="Lato"/>
              <a:cs typeface="Lato"/>
              <a:sym typeface="Lato"/>
            </a:endParaRPr>
          </a:p>
        </p:txBody>
      </p:sp>
      <p:sp>
        <p:nvSpPr>
          <p:cNvPr id="244" name="Google Shape;244;p46"/>
          <p:cNvSpPr txBox="1"/>
          <p:nvPr/>
        </p:nvSpPr>
        <p:spPr>
          <a:xfrm>
            <a:off x="546825" y="2397925"/>
            <a:ext cx="5985000" cy="7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t> 👎 ( </a:t>
            </a:r>
            <a:r>
              <a:rPr lang="en" sz="3600">
                <a:solidFill>
                  <a:srgbClr val="980000"/>
                </a:solidFill>
              </a:rPr>
              <a:t>Disgust</a:t>
            </a:r>
            <a:r>
              <a:rPr lang="en" sz="3600"/>
              <a:t> or </a:t>
            </a:r>
            <a:r>
              <a:rPr lang="en" sz="3600">
                <a:solidFill>
                  <a:srgbClr val="FF0000"/>
                </a:solidFill>
              </a:rPr>
              <a:t>Fear</a:t>
            </a:r>
            <a:r>
              <a:rPr lang="en" sz="3600"/>
              <a:t> or </a:t>
            </a:r>
            <a:r>
              <a:rPr lang="en" sz="3600">
                <a:solidFill>
                  <a:srgbClr val="38761D"/>
                </a:solidFill>
              </a:rPr>
              <a:t>Joy</a:t>
            </a:r>
            <a:r>
              <a:rPr lang="en" sz="3600"/>
              <a:t> )</a:t>
            </a:r>
            <a:endParaRPr sz="3600"/>
          </a:p>
        </p:txBody>
      </p:sp>
      <p:sp>
        <p:nvSpPr>
          <p:cNvPr id="245" name="Google Shape;245;p46"/>
          <p:cNvSpPr txBox="1"/>
          <p:nvPr/>
        </p:nvSpPr>
        <p:spPr>
          <a:xfrm>
            <a:off x="546825" y="3042905"/>
            <a:ext cx="6328800" cy="7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 🎂 ( </a:t>
            </a:r>
            <a:r>
              <a:rPr lang="en" sz="3600" dirty="0">
                <a:solidFill>
                  <a:srgbClr val="38761D"/>
                </a:solidFill>
              </a:rPr>
              <a:t>Joy</a:t>
            </a:r>
            <a:r>
              <a:rPr lang="en" sz="3600" dirty="0"/>
              <a:t> or </a:t>
            </a:r>
            <a:r>
              <a:rPr lang="en" sz="3600" dirty="0">
                <a:solidFill>
                  <a:srgbClr val="FF9900"/>
                </a:solidFill>
              </a:rPr>
              <a:t>Surprise</a:t>
            </a:r>
            <a:r>
              <a:rPr lang="en" sz="3600" dirty="0"/>
              <a:t> or </a:t>
            </a:r>
            <a:r>
              <a:rPr lang="en" sz="3600" dirty="0">
                <a:solidFill>
                  <a:srgbClr val="0000FF"/>
                </a:solidFill>
              </a:rPr>
              <a:t>Trust</a:t>
            </a:r>
            <a:r>
              <a:rPr lang="en" sz="3600" dirty="0"/>
              <a:t> )</a:t>
            </a:r>
            <a:endParaRPr sz="3600" dirty="0"/>
          </a:p>
        </p:txBody>
      </p:sp>
      <p:sp>
        <p:nvSpPr>
          <p:cNvPr id="246" name="Google Shape;246;p46"/>
          <p:cNvSpPr txBox="1"/>
          <p:nvPr/>
        </p:nvSpPr>
        <p:spPr>
          <a:xfrm>
            <a:off x="507600" y="3647283"/>
            <a:ext cx="6520200" cy="7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 </a:t>
            </a:r>
            <a:r>
              <a:rPr lang="en" sz="4800" dirty="0"/>
              <a:t>🌹</a:t>
            </a:r>
            <a:r>
              <a:rPr lang="en" sz="3600" dirty="0"/>
              <a:t>( </a:t>
            </a:r>
            <a:r>
              <a:rPr lang="en" sz="3600" dirty="0">
                <a:solidFill>
                  <a:srgbClr val="38761D"/>
                </a:solidFill>
              </a:rPr>
              <a:t>Joy</a:t>
            </a:r>
            <a:r>
              <a:rPr lang="en" sz="3600" dirty="0"/>
              <a:t> or </a:t>
            </a:r>
            <a:r>
              <a:rPr lang="en" sz="3600" dirty="0">
                <a:solidFill>
                  <a:srgbClr val="FF9900"/>
                </a:solidFill>
              </a:rPr>
              <a:t>Surprise</a:t>
            </a:r>
            <a:r>
              <a:rPr lang="en" sz="3600" dirty="0"/>
              <a:t> or </a:t>
            </a:r>
            <a:r>
              <a:rPr lang="en" sz="3600" dirty="0">
                <a:solidFill>
                  <a:srgbClr val="0000FF"/>
                </a:solidFill>
              </a:rPr>
              <a:t>Trust</a:t>
            </a:r>
            <a:r>
              <a:rPr lang="en" sz="3600" dirty="0"/>
              <a:t> )</a:t>
            </a:r>
            <a:endParaRPr sz="3600" dirty="0"/>
          </a:p>
        </p:txBody>
      </p:sp>
      <p:sp>
        <p:nvSpPr>
          <p:cNvPr id="247" name="Google Shape;247;p46"/>
          <p:cNvSpPr txBox="1"/>
          <p:nvPr/>
        </p:nvSpPr>
        <p:spPr>
          <a:xfrm>
            <a:off x="6892425" y="2448150"/>
            <a:ext cx="1967400" cy="64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980000"/>
                </a:solidFill>
                <a:latin typeface="Lato"/>
                <a:ea typeface="Lato"/>
                <a:cs typeface="Lato"/>
                <a:sym typeface="Lato"/>
              </a:rPr>
              <a:t>Disgust</a:t>
            </a:r>
            <a:endParaRPr sz="3600">
              <a:solidFill>
                <a:srgbClr val="980000"/>
              </a:solidFill>
              <a:latin typeface="Lato"/>
              <a:ea typeface="Lato"/>
              <a:cs typeface="Lato"/>
              <a:sym typeface="Lato"/>
            </a:endParaRPr>
          </a:p>
        </p:txBody>
      </p:sp>
      <p:sp>
        <p:nvSpPr>
          <p:cNvPr id="248" name="Google Shape;248;p46"/>
          <p:cNvSpPr txBox="1"/>
          <p:nvPr/>
        </p:nvSpPr>
        <p:spPr>
          <a:xfrm>
            <a:off x="6892425" y="3060474"/>
            <a:ext cx="1967400" cy="64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rgbClr val="38761D"/>
                </a:solidFill>
                <a:latin typeface="Lato"/>
                <a:ea typeface="Lato"/>
                <a:cs typeface="Lato"/>
                <a:sym typeface="Lato"/>
              </a:rPr>
              <a:t>Joy</a:t>
            </a:r>
            <a:endParaRPr sz="3600" dirty="0">
              <a:solidFill>
                <a:srgbClr val="38761D"/>
              </a:solidFill>
              <a:latin typeface="Lato"/>
              <a:ea typeface="Lato"/>
              <a:cs typeface="Lato"/>
              <a:sym typeface="Lato"/>
            </a:endParaRPr>
          </a:p>
        </p:txBody>
      </p:sp>
      <p:sp>
        <p:nvSpPr>
          <p:cNvPr id="249" name="Google Shape;249;p46"/>
          <p:cNvSpPr txBox="1"/>
          <p:nvPr/>
        </p:nvSpPr>
        <p:spPr>
          <a:xfrm>
            <a:off x="6892425" y="3768042"/>
            <a:ext cx="1967400" cy="64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rgbClr val="0000FF"/>
                </a:solidFill>
                <a:latin typeface="Lato"/>
                <a:ea typeface="Lato"/>
                <a:cs typeface="Lato"/>
                <a:sym typeface="Lato"/>
              </a:rPr>
              <a:t>Trust</a:t>
            </a:r>
            <a:endParaRPr sz="3600" dirty="0">
              <a:solidFill>
                <a:srgbClr val="0000FF"/>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animEffect transition="in" filter="fade">
                                      <p:cBhvr>
                                        <p:cTn id="12" dur="1000"/>
                                        <p:tgtEl>
                                          <p:spTgt spid="2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fade">
                                      <p:cBhvr>
                                        <p:cTn id="17" dur="1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7"/>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 of Different Prediction Models</a:t>
            </a:r>
            <a:endParaRPr/>
          </a:p>
        </p:txBody>
      </p:sp>
      <p:sp>
        <p:nvSpPr>
          <p:cNvPr id="255" name="Google Shape;255;p4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56" name="Google Shape;256;p47"/>
          <p:cNvSpPr txBox="1"/>
          <p:nvPr/>
        </p:nvSpPr>
        <p:spPr>
          <a:xfrm>
            <a:off x="311700" y="3684150"/>
            <a:ext cx="8520600" cy="83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Lato"/>
                <a:ea typeface="Lato"/>
                <a:cs typeface="Lato"/>
                <a:sym typeface="Lato"/>
              </a:rPr>
              <a:t>Pearson Correlation scores for all considered prediction methods. Bolded scores represent the highest correlation observed for the emotion in the respective column except for the human agreement score.</a:t>
            </a:r>
            <a:endParaRPr sz="1200">
              <a:latin typeface="Lato"/>
              <a:ea typeface="Lato"/>
              <a:cs typeface="Lato"/>
              <a:sym typeface="Lato"/>
            </a:endParaRPr>
          </a:p>
        </p:txBody>
      </p:sp>
      <p:pic>
        <p:nvPicPr>
          <p:cNvPr id="257" name="Google Shape;257;p47"/>
          <p:cNvPicPr preferRelativeResize="0"/>
          <p:nvPr/>
        </p:nvPicPr>
        <p:blipFill>
          <a:blip r:embed="rId3">
            <a:alphaModFix/>
          </a:blip>
          <a:stretch>
            <a:fillRect/>
          </a:stretch>
        </p:blipFill>
        <p:spPr>
          <a:xfrm>
            <a:off x="76200" y="1093650"/>
            <a:ext cx="8915401" cy="26079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8"/>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Top-Ranked Emotion Intensive Emojis</a:t>
            </a:r>
            <a:endParaRPr/>
          </a:p>
        </p:txBody>
      </p:sp>
      <p:sp>
        <p:nvSpPr>
          <p:cNvPr id="263" name="Google Shape;263;p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64" name="Google Shape;264;p48"/>
          <p:cNvPicPr preferRelativeResize="0"/>
          <p:nvPr/>
        </p:nvPicPr>
        <p:blipFill>
          <a:blip r:embed="rId3">
            <a:alphaModFix/>
          </a:blip>
          <a:stretch>
            <a:fillRect/>
          </a:stretch>
        </p:blipFill>
        <p:spPr>
          <a:xfrm>
            <a:off x="2487663" y="924950"/>
            <a:ext cx="4168676" cy="3973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9"/>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 EmoTag1200</a:t>
            </a:r>
            <a:endParaRPr/>
          </a:p>
        </p:txBody>
      </p:sp>
      <p:sp>
        <p:nvSpPr>
          <p:cNvPr id="270" name="Google Shape;270;p49"/>
          <p:cNvSpPr txBox="1">
            <a:spLocks noGrp="1"/>
          </p:cNvSpPr>
          <p:nvPr>
            <p:ph type="body" idx="1"/>
          </p:nvPr>
        </p:nvSpPr>
        <p:spPr>
          <a:xfrm>
            <a:off x="311700" y="923875"/>
            <a:ext cx="8520600" cy="4071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We created the first resource describing emoji–emotion pairs</a:t>
            </a:r>
            <a:endParaRPr/>
          </a:p>
          <a:p>
            <a:pPr marL="457200" lvl="0" indent="-342900" algn="l" rtl="0">
              <a:lnSpc>
                <a:spcPct val="150000"/>
              </a:lnSpc>
              <a:spcBef>
                <a:spcPts val="0"/>
              </a:spcBef>
              <a:spcAft>
                <a:spcPts val="0"/>
              </a:spcAft>
              <a:buSzPts val="1800"/>
              <a:buChar char="●"/>
            </a:pPr>
            <a:r>
              <a:rPr lang="en"/>
              <a:t>We found that ratings can be predicted automatically based on emotion data</a:t>
            </a:r>
            <a:endParaRPr/>
          </a:p>
          <a:p>
            <a:pPr marL="0" marR="0" lvl="0" indent="0" algn="l" rtl="0">
              <a:lnSpc>
                <a:spcPct val="115000"/>
              </a:lnSpc>
              <a:spcBef>
                <a:spcPts val="1600"/>
              </a:spcBef>
              <a:spcAft>
                <a:spcPts val="0"/>
              </a:spcAft>
              <a:buNone/>
            </a:pPr>
            <a:endParaRPr sz="1600" b="1"/>
          </a:p>
          <a:p>
            <a:pPr marL="0" marR="0" lvl="0" indent="0" algn="ctr" rtl="0">
              <a:lnSpc>
                <a:spcPct val="115000"/>
              </a:lnSpc>
              <a:spcBef>
                <a:spcPts val="1600"/>
              </a:spcBef>
              <a:spcAft>
                <a:spcPts val="0"/>
              </a:spcAft>
              <a:buNone/>
            </a:pPr>
            <a:r>
              <a:rPr lang="en" b="1"/>
              <a:t>Potential Use Cases</a:t>
            </a:r>
            <a:endParaRPr b="1"/>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 </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 </a:t>
            </a:r>
            <a:endParaRPr sz="1400"/>
          </a:p>
          <a:p>
            <a:pPr marL="0" lvl="0" indent="0" algn="l" rtl="0">
              <a:spcBef>
                <a:spcPts val="1600"/>
              </a:spcBef>
              <a:spcAft>
                <a:spcPts val="1600"/>
              </a:spcAft>
              <a:buNone/>
            </a:pPr>
            <a:endParaRPr sz="1400"/>
          </a:p>
        </p:txBody>
      </p:sp>
      <p:sp>
        <p:nvSpPr>
          <p:cNvPr id="271" name="Google Shape;271;p4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72" name="Google Shape;272;p49"/>
          <p:cNvSpPr/>
          <p:nvPr/>
        </p:nvSpPr>
        <p:spPr>
          <a:xfrm>
            <a:off x="982825" y="3177825"/>
            <a:ext cx="1583400" cy="1503300"/>
          </a:xfrm>
          <a:prstGeom prst="ellipse">
            <a:avLst/>
          </a:prstGeom>
          <a:solidFill>
            <a:srgbClr val="CFE2F3"/>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Emotion &amp; Sentiment Analysis</a:t>
            </a:r>
            <a:endParaRPr/>
          </a:p>
        </p:txBody>
      </p:sp>
      <p:sp>
        <p:nvSpPr>
          <p:cNvPr id="273" name="Google Shape;273;p49"/>
          <p:cNvSpPr/>
          <p:nvPr/>
        </p:nvSpPr>
        <p:spPr>
          <a:xfrm>
            <a:off x="2735425" y="3177825"/>
            <a:ext cx="1583400" cy="1503300"/>
          </a:xfrm>
          <a:prstGeom prst="ellipse">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Consumer Behavior Analytics</a:t>
            </a:r>
            <a:endParaRPr/>
          </a:p>
        </p:txBody>
      </p:sp>
      <p:sp>
        <p:nvSpPr>
          <p:cNvPr id="274" name="Google Shape;274;p49"/>
          <p:cNvSpPr/>
          <p:nvPr/>
        </p:nvSpPr>
        <p:spPr>
          <a:xfrm>
            <a:off x="4488025" y="3177825"/>
            <a:ext cx="1583400" cy="1503300"/>
          </a:xfrm>
          <a:prstGeom prst="ellipse">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Context Sensitive Emoji </a:t>
            </a:r>
            <a:r>
              <a:rPr lang="en" sz="900"/>
              <a:t>Recommendation</a:t>
            </a:r>
            <a:endParaRPr sz="900"/>
          </a:p>
        </p:txBody>
      </p:sp>
      <p:sp>
        <p:nvSpPr>
          <p:cNvPr id="275" name="Google Shape;275;p49"/>
          <p:cNvSpPr/>
          <p:nvPr/>
        </p:nvSpPr>
        <p:spPr>
          <a:xfrm>
            <a:off x="6316825" y="3177825"/>
            <a:ext cx="1583400" cy="1503300"/>
          </a:xfrm>
          <a:prstGeom prst="ellipse">
            <a:avLst/>
          </a:prstGeom>
          <a:solidFill>
            <a:srgbClr val="CFE2F3"/>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Opinion Mining &amp; User Modeling</a:t>
            </a:r>
            <a:endParaRPr/>
          </a:p>
        </p:txBody>
      </p:sp>
      <p:pic>
        <p:nvPicPr>
          <p:cNvPr id="276" name="Google Shape;276;p49"/>
          <p:cNvPicPr preferRelativeResize="0"/>
          <p:nvPr/>
        </p:nvPicPr>
        <p:blipFill>
          <a:blip r:embed="rId3">
            <a:alphaModFix/>
          </a:blip>
          <a:stretch>
            <a:fillRect/>
          </a:stretch>
        </p:blipFill>
        <p:spPr>
          <a:xfrm>
            <a:off x="1545687" y="2968550"/>
            <a:ext cx="457675" cy="457675"/>
          </a:xfrm>
          <a:prstGeom prst="rect">
            <a:avLst/>
          </a:prstGeom>
          <a:noFill/>
          <a:ln>
            <a:noFill/>
          </a:ln>
        </p:spPr>
      </p:pic>
      <p:pic>
        <p:nvPicPr>
          <p:cNvPr id="277" name="Google Shape;277;p49"/>
          <p:cNvPicPr preferRelativeResize="0"/>
          <p:nvPr/>
        </p:nvPicPr>
        <p:blipFill>
          <a:blip r:embed="rId4">
            <a:alphaModFix/>
          </a:blip>
          <a:stretch>
            <a:fillRect/>
          </a:stretch>
        </p:blipFill>
        <p:spPr>
          <a:xfrm>
            <a:off x="3267625" y="2968575"/>
            <a:ext cx="457650" cy="457650"/>
          </a:xfrm>
          <a:prstGeom prst="rect">
            <a:avLst/>
          </a:prstGeom>
          <a:noFill/>
          <a:ln>
            <a:noFill/>
          </a:ln>
        </p:spPr>
      </p:pic>
      <p:pic>
        <p:nvPicPr>
          <p:cNvPr id="278" name="Google Shape;278;p49"/>
          <p:cNvPicPr preferRelativeResize="0"/>
          <p:nvPr/>
        </p:nvPicPr>
        <p:blipFill>
          <a:blip r:embed="rId5">
            <a:alphaModFix/>
          </a:blip>
          <a:stretch>
            <a:fillRect/>
          </a:stretch>
        </p:blipFill>
        <p:spPr>
          <a:xfrm>
            <a:off x="5065750" y="2967475"/>
            <a:ext cx="458750" cy="458750"/>
          </a:xfrm>
          <a:prstGeom prst="rect">
            <a:avLst/>
          </a:prstGeom>
          <a:noFill/>
          <a:ln>
            <a:noFill/>
          </a:ln>
        </p:spPr>
      </p:pic>
      <p:pic>
        <p:nvPicPr>
          <p:cNvPr id="279" name="Google Shape;279;p49"/>
          <p:cNvPicPr preferRelativeResize="0"/>
          <p:nvPr/>
        </p:nvPicPr>
        <p:blipFill>
          <a:blip r:embed="rId6">
            <a:alphaModFix/>
          </a:blip>
          <a:stretch>
            <a:fillRect/>
          </a:stretch>
        </p:blipFill>
        <p:spPr>
          <a:xfrm>
            <a:off x="6909600" y="2967475"/>
            <a:ext cx="458750" cy="45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85" name="Google Shape;285;p50"/>
          <p:cNvPicPr preferRelativeResize="0"/>
          <p:nvPr/>
        </p:nvPicPr>
        <p:blipFill>
          <a:blip r:embed="rId3">
            <a:alphaModFix/>
          </a:blip>
          <a:stretch>
            <a:fillRect/>
          </a:stretch>
        </p:blipFill>
        <p:spPr>
          <a:xfrm>
            <a:off x="4173852" y="1505878"/>
            <a:ext cx="968225" cy="968200"/>
          </a:xfrm>
          <a:prstGeom prst="rect">
            <a:avLst/>
          </a:prstGeom>
          <a:noFill/>
          <a:ln>
            <a:noFill/>
          </a:ln>
        </p:spPr>
      </p:pic>
      <p:sp>
        <p:nvSpPr>
          <p:cNvPr id="286" name="Google Shape;286;p50"/>
          <p:cNvSpPr txBox="1"/>
          <p:nvPr/>
        </p:nvSpPr>
        <p:spPr>
          <a:xfrm>
            <a:off x="1706350" y="3590025"/>
            <a:ext cx="6234300" cy="6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Contact - </a:t>
            </a:r>
            <a:r>
              <a:rPr lang="en" u="sng">
                <a:solidFill>
                  <a:schemeClr val="hlink"/>
                </a:solidFill>
                <a:latin typeface="Lato"/>
                <a:ea typeface="Lato"/>
                <a:cs typeface="Lato"/>
                <a:sym typeface="Lato"/>
                <a:hlinkClick r:id="rId4"/>
              </a:rPr>
              <a:t>abu.shoeb@rutgers.edu</a:t>
            </a:r>
            <a:r>
              <a:rPr lang="en">
                <a:latin typeface="Lato"/>
                <a:ea typeface="Lato"/>
                <a:cs typeface="Lato"/>
                <a:sym typeface="Lato"/>
              </a:rPr>
              <a:t> </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All resources can be found at </a:t>
            </a:r>
            <a:r>
              <a:rPr lang="en" u="sng">
                <a:solidFill>
                  <a:schemeClr val="hlink"/>
                </a:solidFill>
                <a:latin typeface="Lato"/>
                <a:ea typeface="Lato"/>
                <a:cs typeface="Lato"/>
                <a:sym typeface="Lato"/>
                <a:hlinkClick r:id="rId5"/>
              </a:rPr>
              <a:t>http://emoji.nlproc.org</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p:txBody>
      </p:sp>
      <p:sp>
        <p:nvSpPr>
          <p:cNvPr id="287" name="Google Shape;287;p50"/>
          <p:cNvSpPr txBox="1">
            <a:spLocks noGrp="1"/>
          </p:cNvSpPr>
          <p:nvPr>
            <p:ph type="title"/>
          </p:nvPr>
        </p:nvSpPr>
        <p:spPr>
          <a:xfrm>
            <a:off x="3266725" y="739775"/>
            <a:ext cx="2782500" cy="5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Thank You!</a:t>
            </a:r>
            <a:endParaRPr sz="3600"/>
          </a:p>
        </p:txBody>
      </p:sp>
      <p:sp>
        <p:nvSpPr>
          <p:cNvPr id="288" name="Google Shape;288;p50"/>
          <p:cNvSpPr txBox="1">
            <a:spLocks noGrp="1"/>
          </p:cNvSpPr>
          <p:nvPr>
            <p:ph type="title"/>
          </p:nvPr>
        </p:nvSpPr>
        <p:spPr>
          <a:xfrm>
            <a:off x="636700" y="2884050"/>
            <a:ext cx="7952400" cy="5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0">
                <a:solidFill>
                  <a:srgbClr val="000000"/>
                </a:solidFill>
              </a:rPr>
              <a:t>A Big Thanks           to All Our Annotators</a:t>
            </a:r>
            <a:r>
              <a:rPr lang="en" sz="2400"/>
              <a:t>  </a:t>
            </a:r>
            <a:endParaRPr sz="2400"/>
          </a:p>
        </p:txBody>
      </p:sp>
      <p:pic>
        <p:nvPicPr>
          <p:cNvPr id="289" name="Google Shape;289;p50"/>
          <p:cNvPicPr preferRelativeResize="0"/>
          <p:nvPr/>
        </p:nvPicPr>
        <p:blipFill>
          <a:blip r:embed="rId6">
            <a:alphaModFix/>
          </a:blip>
          <a:stretch>
            <a:fillRect/>
          </a:stretch>
        </p:blipFill>
        <p:spPr>
          <a:xfrm>
            <a:off x="3762461" y="2921046"/>
            <a:ext cx="628035" cy="526800"/>
          </a:xfrm>
          <a:prstGeom prst="rect">
            <a:avLst/>
          </a:prstGeom>
          <a:noFill/>
          <a:ln>
            <a:noFill/>
          </a:ln>
        </p:spPr>
      </p:pic>
      <p:sp>
        <p:nvSpPr>
          <p:cNvPr id="290" name="Google Shape;290;p50"/>
          <p:cNvSpPr txBox="1"/>
          <p:nvPr/>
        </p:nvSpPr>
        <p:spPr>
          <a:xfrm>
            <a:off x="251175" y="4553800"/>
            <a:ext cx="86490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Lato"/>
                <a:ea typeface="Lato"/>
                <a:cs typeface="Lato"/>
                <a:sym typeface="Lato"/>
              </a:rPr>
              <a:t>Available Downloads: EmoTag1200  ||  Emoji-Centric Tweets  ||  EmoTag Vectors  ||  Word–Emoji Co-Occurrences</a:t>
            </a: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8"/>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Plain Text </a:t>
            </a:r>
            <a:r>
              <a:rPr lang="en">
                <a:solidFill>
                  <a:srgbClr val="666666"/>
                </a:solidFill>
              </a:rPr>
              <a:t>vs</a:t>
            </a:r>
            <a:r>
              <a:rPr lang="en"/>
              <a:t>     ve Emojis </a:t>
            </a:r>
            <a:r>
              <a:rPr lang="en">
                <a:solidFill>
                  <a:srgbClr val="666666"/>
                </a:solidFill>
              </a:rPr>
              <a:t>vs</a:t>
            </a:r>
            <a:r>
              <a:rPr lang="en"/>
              <a:t>      ve Emojis</a:t>
            </a:r>
            <a:endParaRPr/>
          </a:p>
        </p:txBody>
      </p:sp>
      <p:sp>
        <p:nvSpPr>
          <p:cNvPr id="169" name="Google Shape;169;p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70" name="Google Shape;170;p38"/>
          <p:cNvPicPr preferRelativeResize="0"/>
          <p:nvPr/>
        </p:nvPicPr>
        <p:blipFill rotWithShape="1">
          <a:blip r:embed="rId3">
            <a:alphaModFix/>
          </a:blip>
          <a:srcRect l="1943" t="5076" r="3716" b="22710"/>
          <a:stretch/>
        </p:blipFill>
        <p:spPr>
          <a:xfrm>
            <a:off x="2074475" y="884200"/>
            <a:ext cx="4883750" cy="1856476"/>
          </a:xfrm>
          <a:prstGeom prst="rect">
            <a:avLst/>
          </a:prstGeom>
          <a:noFill/>
          <a:ln w="9525" cap="flat" cmpd="sng">
            <a:solidFill>
              <a:srgbClr val="4A86E8"/>
            </a:solidFill>
            <a:prstDash val="solid"/>
            <a:round/>
            <a:headEnd type="none" w="sm" len="sm"/>
            <a:tailEnd type="none" w="sm" len="sm"/>
          </a:ln>
        </p:spPr>
      </p:pic>
      <p:pic>
        <p:nvPicPr>
          <p:cNvPr id="171" name="Google Shape;171;p38"/>
          <p:cNvPicPr preferRelativeResize="0"/>
          <p:nvPr/>
        </p:nvPicPr>
        <p:blipFill rotWithShape="1">
          <a:blip r:embed="rId4">
            <a:alphaModFix/>
          </a:blip>
          <a:srcRect r="19034" b="16583"/>
          <a:stretch/>
        </p:blipFill>
        <p:spPr>
          <a:xfrm>
            <a:off x="717900" y="2990350"/>
            <a:ext cx="3582549" cy="1559924"/>
          </a:xfrm>
          <a:prstGeom prst="rect">
            <a:avLst/>
          </a:prstGeom>
          <a:noFill/>
          <a:ln w="9525" cap="flat" cmpd="sng">
            <a:solidFill>
              <a:srgbClr val="4A86E8"/>
            </a:solidFill>
            <a:prstDash val="solid"/>
            <a:round/>
            <a:headEnd type="none" w="sm" len="sm"/>
            <a:tailEnd type="none" w="sm" len="sm"/>
          </a:ln>
        </p:spPr>
      </p:pic>
      <p:pic>
        <p:nvPicPr>
          <p:cNvPr id="172" name="Google Shape;172;p38"/>
          <p:cNvPicPr preferRelativeResize="0"/>
          <p:nvPr/>
        </p:nvPicPr>
        <p:blipFill rotWithShape="1">
          <a:blip r:embed="rId5">
            <a:alphaModFix/>
          </a:blip>
          <a:srcRect r="10770" b="16853"/>
          <a:stretch/>
        </p:blipFill>
        <p:spPr>
          <a:xfrm>
            <a:off x="4605250" y="2969275"/>
            <a:ext cx="4026256" cy="1559925"/>
          </a:xfrm>
          <a:prstGeom prst="rect">
            <a:avLst/>
          </a:prstGeom>
          <a:noFill/>
          <a:ln w="9525" cap="flat" cmpd="sng">
            <a:solidFill>
              <a:srgbClr val="4A86E8"/>
            </a:solidFill>
            <a:prstDash val="solid"/>
            <a:round/>
            <a:headEnd type="none" w="sm" len="sm"/>
            <a:tailEnd type="none" w="sm" len="sm"/>
          </a:ln>
        </p:spPr>
      </p:pic>
      <p:pic>
        <p:nvPicPr>
          <p:cNvPr id="173" name="Google Shape;173;p38"/>
          <p:cNvPicPr preferRelativeResize="0"/>
          <p:nvPr/>
        </p:nvPicPr>
        <p:blipFill>
          <a:blip r:embed="rId6">
            <a:alphaModFix/>
          </a:blip>
          <a:stretch>
            <a:fillRect/>
          </a:stretch>
        </p:blipFill>
        <p:spPr>
          <a:xfrm>
            <a:off x="3283700" y="375475"/>
            <a:ext cx="431250" cy="431250"/>
          </a:xfrm>
          <a:prstGeom prst="rect">
            <a:avLst/>
          </a:prstGeom>
          <a:noFill/>
          <a:ln>
            <a:noFill/>
          </a:ln>
        </p:spPr>
      </p:pic>
      <p:pic>
        <p:nvPicPr>
          <p:cNvPr id="174" name="Google Shape;174;p38"/>
          <p:cNvPicPr preferRelativeResize="0"/>
          <p:nvPr/>
        </p:nvPicPr>
        <p:blipFill>
          <a:blip r:embed="rId7">
            <a:alphaModFix/>
          </a:blip>
          <a:stretch>
            <a:fillRect/>
          </a:stretch>
        </p:blipFill>
        <p:spPr>
          <a:xfrm>
            <a:off x="6157175" y="394301"/>
            <a:ext cx="393600" cy="393600"/>
          </a:xfrm>
          <a:prstGeom prst="rect">
            <a:avLst/>
          </a:prstGeom>
          <a:noFill/>
          <a:ln>
            <a:noFill/>
          </a:ln>
        </p:spPr>
      </p:pic>
      <p:sp>
        <p:nvSpPr>
          <p:cNvPr id="175" name="Google Shape;175;p38"/>
          <p:cNvSpPr txBox="1"/>
          <p:nvPr/>
        </p:nvSpPr>
        <p:spPr>
          <a:xfrm>
            <a:off x="590000" y="4698950"/>
            <a:ext cx="8302500" cy="3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50">
                <a:solidFill>
                  <a:srgbClr val="2E414F"/>
                </a:solidFill>
                <a:highlight>
                  <a:srgbClr val="FFFFFF"/>
                </a:highlight>
                <a:latin typeface="Courier New"/>
                <a:ea typeface="Courier New"/>
                <a:cs typeface="Courier New"/>
                <a:sym typeface="Courier New"/>
              </a:rPr>
              <a:t>Source: Shatha Ali A Hakami, The Importance of Understanding Emoji : An Investigative Study, 2017</a:t>
            </a:r>
            <a:endParaRPr sz="1200">
              <a:solidFill>
                <a:srgbClr val="999999"/>
              </a:solidFill>
              <a:latin typeface="Lato"/>
              <a:ea typeface="Lato"/>
              <a:cs typeface="Lato"/>
              <a:sym typeface="Lato"/>
            </a:endParaRPr>
          </a:p>
        </p:txBody>
      </p:sp>
      <p:pic>
        <p:nvPicPr>
          <p:cNvPr id="176" name="Google Shape;176;p38"/>
          <p:cNvPicPr preferRelativeResize="0"/>
          <p:nvPr/>
        </p:nvPicPr>
        <p:blipFill>
          <a:blip r:embed="rId6">
            <a:alphaModFix/>
          </a:blip>
          <a:stretch>
            <a:fillRect/>
          </a:stretch>
        </p:blipFill>
        <p:spPr>
          <a:xfrm>
            <a:off x="3819725" y="4051900"/>
            <a:ext cx="431250" cy="431250"/>
          </a:xfrm>
          <a:prstGeom prst="rect">
            <a:avLst/>
          </a:prstGeom>
          <a:noFill/>
          <a:ln>
            <a:noFill/>
          </a:ln>
        </p:spPr>
      </p:pic>
      <p:pic>
        <p:nvPicPr>
          <p:cNvPr id="177" name="Google Shape;177;p38"/>
          <p:cNvPicPr preferRelativeResize="0"/>
          <p:nvPr/>
        </p:nvPicPr>
        <p:blipFill>
          <a:blip r:embed="rId7">
            <a:alphaModFix/>
          </a:blip>
          <a:stretch>
            <a:fillRect/>
          </a:stretch>
        </p:blipFill>
        <p:spPr>
          <a:xfrm>
            <a:off x="8214575" y="4128101"/>
            <a:ext cx="393600" cy="39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par>
                                <p:cTn id="8" presetID="10" presetClass="entr" presetSubtype="0" fill="hold" nodeType="withEffect">
                                  <p:stCondLst>
                                    <p:cond delay="0"/>
                                  </p:stCondLst>
                                  <p:childTnLst>
                                    <p:set>
                                      <p:cBhvr>
                                        <p:cTn id="9" dur="1" fill="hold">
                                          <p:stCondLst>
                                            <p:cond delay="0"/>
                                          </p:stCondLst>
                                        </p:cTn>
                                        <p:tgtEl>
                                          <p:spTgt spid="176"/>
                                        </p:tgtEl>
                                        <p:attrNameLst>
                                          <p:attrName>style.visibility</p:attrName>
                                        </p:attrNameLst>
                                      </p:cBhvr>
                                      <p:to>
                                        <p:strVal val="visible"/>
                                      </p:to>
                                    </p:set>
                                    <p:animEffect transition="in" filter="fade">
                                      <p:cBhvr>
                                        <p:cTn id="10" dur="1000"/>
                                        <p:tgtEl>
                                          <p:spTgt spid="1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2"/>
                                        </p:tgtEl>
                                        <p:attrNameLst>
                                          <p:attrName>style.visibility</p:attrName>
                                        </p:attrNameLst>
                                      </p:cBhvr>
                                      <p:to>
                                        <p:strVal val="visible"/>
                                      </p:to>
                                    </p:set>
                                    <p:animEffect transition="in" filter="fade">
                                      <p:cBhvr>
                                        <p:cTn id="15" dur="1000"/>
                                        <p:tgtEl>
                                          <p:spTgt spid="172"/>
                                        </p:tgtEl>
                                      </p:cBhvr>
                                    </p:animEffect>
                                  </p:childTnLst>
                                </p:cTn>
                              </p:par>
                              <p:par>
                                <p:cTn id="16" presetID="10" presetClass="entr" presetSubtype="0" fill="hold" nodeType="withEffect">
                                  <p:stCondLst>
                                    <p:cond delay="0"/>
                                  </p:stCondLst>
                                  <p:childTnLst>
                                    <p:set>
                                      <p:cBhvr>
                                        <p:cTn id="17" dur="1" fill="hold">
                                          <p:stCondLst>
                                            <p:cond delay="0"/>
                                          </p:stCondLst>
                                        </p:cTn>
                                        <p:tgtEl>
                                          <p:spTgt spid="177"/>
                                        </p:tgtEl>
                                        <p:attrNameLst>
                                          <p:attrName>style.visibility</p:attrName>
                                        </p:attrNameLst>
                                      </p:cBhvr>
                                      <p:to>
                                        <p:strVal val="visible"/>
                                      </p:to>
                                    </p:set>
                                    <p:animEffect transition="in" filter="fade">
                                      <p:cBhvr>
                                        <p:cTn id="18"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Emojis and Emotion</a:t>
            </a:r>
            <a:endParaRPr/>
          </a:p>
        </p:txBody>
      </p:sp>
      <p:sp>
        <p:nvSpPr>
          <p:cNvPr id="183" name="Google Shape;183;p39"/>
          <p:cNvSpPr txBox="1">
            <a:spLocks noGrp="1"/>
          </p:cNvSpPr>
          <p:nvPr>
            <p:ph type="body" idx="4294967295"/>
          </p:nvPr>
        </p:nvSpPr>
        <p:spPr>
          <a:xfrm>
            <a:off x="720875" y="4617575"/>
            <a:ext cx="7813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a:t>1:   Emoticons in mind: An event-related potential study by Churches et al. (2014)</a:t>
            </a:r>
            <a:endParaRPr sz="900"/>
          </a:p>
        </p:txBody>
      </p:sp>
      <p:sp>
        <p:nvSpPr>
          <p:cNvPr id="184" name="Google Shape;184;p3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85" name="Google Shape;185;p39"/>
          <p:cNvPicPr preferRelativeResize="0"/>
          <p:nvPr/>
        </p:nvPicPr>
        <p:blipFill>
          <a:blip r:embed="rId3">
            <a:alphaModFix/>
          </a:blip>
          <a:stretch>
            <a:fillRect/>
          </a:stretch>
        </p:blipFill>
        <p:spPr>
          <a:xfrm>
            <a:off x="1364467" y="1198475"/>
            <a:ext cx="3166028" cy="2688640"/>
          </a:xfrm>
          <a:prstGeom prst="rect">
            <a:avLst/>
          </a:prstGeom>
          <a:noFill/>
          <a:ln>
            <a:noFill/>
          </a:ln>
          <a:effectLst>
            <a:outerShdw blurRad="214313" dist="19050" dir="5400000" algn="bl" rotWithShape="0">
              <a:srgbClr val="000000">
                <a:alpha val="50000"/>
              </a:srgbClr>
            </a:outerShdw>
          </a:effectLst>
        </p:spPr>
      </p:pic>
      <p:pic>
        <p:nvPicPr>
          <p:cNvPr id="186" name="Google Shape;186;p39"/>
          <p:cNvPicPr preferRelativeResize="0"/>
          <p:nvPr/>
        </p:nvPicPr>
        <p:blipFill>
          <a:blip r:embed="rId4">
            <a:alphaModFix/>
          </a:blip>
          <a:stretch>
            <a:fillRect/>
          </a:stretch>
        </p:blipFill>
        <p:spPr>
          <a:xfrm>
            <a:off x="4891575" y="1195877"/>
            <a:ext cx="2962726" cy="2688650"/>
          </a:xfrm>
          <a:prstGeom prst="rect">
            <a:avLst/>
          </a:prstGeom>
          <a:noFill/>
          <a:ln>
            <a:noFill/>
          </a:ln>
        </p:spPr>
      </p:pic>
      <p:sp>
        <p:nvSpPr>
          <p:cNvPr id="187" name="Google Shape;187;p39"/>
          <p:cNvSpPr txBox="1">
            <a:spLocks noGrp="1"/>
          </p:cNvSpPr>
          <p:nvPr>
            <p:ph type="body" idx="4294967295"/>
          </p:nvPr>
        </p:nvSpPr>
        <p:spPr>
          <a:xfrm>
            <a:off x="5287100" y="4013250"/>
            <a:ext cx="2254500" cy="3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4343"/>
              </a:solidFill>
            </a:endParaRPr>
          </a:p>
          <a:p>
            <a:pPr marL="0" lvl="0" indent="0" algn="ctr" rtl="0">
              <a:spcBef>
                <a:spcPts val="0"/>
              </a:spcBef>
              <a:spcAft>
                <a:spcPts val="0"/>
              </a:spcAft>
              <a:buNone/>
            </a:pPr>
            <a:r>
              <a:rPr lang="en" sz="1400">
                <a:solidFill>
                  <a:srgbClr val="434343"/>
                </a:solidFill>
              </a:rPr>
              <a:t>Ekman's 6 Basic Emotions</a:t>
            </a:r>
            <a:endParaRPr sz="1400">
              <a:solidFill>
                <a:srgbClr val="434343"/>
              </a:solidFill>
            </a:endParaRPr>
          </a:p>
          <a:p>
            <a:pPr marL="0" lvl="0" indent="0" algn="l" rtl="0">
              <a:spcBef>
                <a:spcPts val="0"/>
              </a:spcBef>
              <a:spcAft>
                <a:spcPts val="0"/>
              </a:spcAft>
              <a:buNone/>
            </a:pPr>
            <a:endParaRPr sz="1400">
              <a:solidFill>
                <a:srgbClr val="434343"/>
              </a:solidFill>
            </a:endParaRPr>
          </a:p>
        </p:txBody>
      </p:sp>
      <p:sp>
        <p:nvSpPr>
          <p:cNvPr id="188" name="Google Shape;188;p39"/>
          <p:cNvSpPr txBox="1">
            <a:spLocks noGrp="1"/>
          </p:cNvSpPr>
          <p:nvPr>
            <p:ph type="body" idx="4294967295"/>
          </p:nvPr>
        </p:nvSpPr>
        <p:spPr>
          <a:xfrm>
            <a:off x="1313425" y="4013250"/>
            <a:ext cx="3165900" cy="41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4343"/>
              </a:solidFill>
            </a:endParaRPr>
          </a:p>
          <a:p>
            <a:pPr marL="0" lvl="0" indent="0" algn="ctr" rtl="0">
              <a:spcBef>
                <a:spcPts val="0"/>
              </a:spcBef>
              <a:spcAft>
                <a:spcPts val="0"/>
              </a:spcAft>
              <a:buNone/>
            </a:pPr>
            <a:r>
              <a:rPr lang="en" sz="1400">
                <a:solidFill>
                  <a:srgbClr val="434343"/>
                </a:solidFill>
              </a:rPr>
              <a:t>Emoji vs Facial Expression</a:t>
            </a:r>
            <a:r>
              <a:rPr lang="en" sz="1400" baseline="30000">
                <a:solidFill>
                  <a:srgbClr val="434343"/>
                </a:solidFill>
              </a:rPr>
              <a:t>1</a:t>
            </a:r>
            <a:endParaRPr sz="1400" baseline="30000">
              <a:solidFill>
                <a:srgbClr val="434343"/>
              </a:solidFill>
            </a:endParaRPr>
          </a:p>
          <a:p>
            <a:pPr marL="0" lvl="0" indent="0" algn="l" rtl="0">
              <a:spcBef>
                <a:spcPts val="0"/>
              </a:spcBef>
              <a:spcAft>
                <a:spcPts val="0"/>
              </a:spcAft>
              <a:buNone/>
            </a:pPr>
            <a:endParaRPr sz="1400">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1000"/>
                                        <p:tgtEl>
                                          <p:spTgt spid="1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88"/>
                                        </p:tgtEl>
                                        <p:attrNameLst>
                                          <p:attrName>style.visibility</p:attrName>
                                        </p:attrNameLst>
                                      </p:cBhvr>
                                      <p:to>
                                        <p:strVal val="visible"/>
                                      </p:to>
                                    </p:set>
                                    <p:animEffect transition="in" filter="fade">
                                      <p:cBhvr>
                                        <p:cTn id="10" dur="1000"/>
                                        <p:tgtEl>
                                          <p:spTgt spid="1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6"/>
                                        </p:tgtEl>
                                        <p:attrNameLst>
                                          <p:attrName>style.visibility</p:attrName>
                                        </p:attrNameLst>
                                      </p:cBhvr>
                                      <p:to>
                                        <p:strVal val="visible"/>
                                      </p:to>
                                    </p:set>
                                    <p:animEffect transition="in" filter="fade">
                                      <p:cBhvr>
                                        <p:cTn id="15" dur="1000"/>
                                        <p:tgtEl>
                                          <p:spTgt spid="18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87"/>
                                        </p:tgtEl>
                                        <p:attrNameLst>
                                          <p:attrName>style.visibility</p:attrName>
                                        </p:attrNameLst>
                                      </p:cBhvr>
                                      <p:to>
                                        <p:strVal val="visible"/>
                                      </p:to>
                                    </p:set>
                                    <p:animEffect transition="in" filter="fade">
                                      <p:cBhvr>
                                        <p:cTn id="19"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0"/>
          <p:cNvSpPr txBox="1">
            <a:spLocks noGrp="1"/>
          </p:cNvSpPr>
          <p:nvPr>
            <p:ph type="title"/>
          </p:nvPr>
        </p:nvSpPr>
        <p:spPr>
          <a:xfrm>
            <a:off x="311700" y="1145675"/>
            <a:ext cx="8520600" cy="93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err="1"/>
              <a:t>EmoTag</a:t>
            </a:r>
            <a:r>
              <a:rPr lang="en" sz="6000" dirty="0"/>
              <a:t> 1200</a:t>
            </a:r>
            <a:endParaRPr sz="6000" dirty="0"/>
          </a:p>
        </p:txBody>
      </p:sp>
      <p:sp>
        <p:nvSpPr>
          <p:cNvPr id="194" name="Google Shape;194;p4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195" name="Google Shape;195;p40"/>
          <p:cNvSpPr txBox="1"/>
          <p:nvPr/>
        </p:nvSpPr>
        <p:spPr>
          <a:xfrm>
            <a:off x="536725" y="2084325"/>
            <a:ext cx="81288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Lato"/>
                <a:ea typeface="Lato"/>
                <a:cs typeface="Lato"/>
                <a:sym typeface="Lato"/>
              </a:rPr>
              <a:t>1,200 emoji–emotion ratings </a:t>
            </a:r>
            <a:endParaRPr sz="1800">
              <a:latin typeface="Lato"/>
              <a:ea typeface="Lato"/>
              <a:cs typeface="Lato"/>
              <a:sym typeface="Lato"/>
            </a:endParaRPr>
          </a:p>
          <a:p>
            <a:pPr marL="0" lvl="0" indent="0" algn="ctr" rtl="0">
              <a:spcBef>
                <a:spcPts val="0"/>
              </a:spcBef>
              <a:spcAft>
                <a:spcPts val="0"/>
              </a:spcAft>
              <a:buNone/>
            </a:pPr>
            <a:r>
              <a:rPr lang="en" sz="1800">
                <a:latin typeface="Lato"/>
                <a:ea typeface="Lato"/>
                <a:cs typeface="Lato"/>
                <a:sym typeface="Lato"/>
              </a:rPr>
              <a:t>to better understand the association between emojis and emotions </a:t>
            </a:r>
            <a:endParaRPr sz="1800">
              <a:latin typeface="Lato"/>
              <a:ea typeface="Lato"/>
              <a:cs typeface="Lato"/>
              <a:sym typeface="Lato"/>
            </a:endParaRPr>
          </a:p>
        </p:txBody>
      </p:sp>
      <p:sp>
        <p:nvSpPr>
          <p:cNvPr id="196" name="Google Shape;196;p40"/>
          <p:cNvSpPr txBox="1"/>
          <p:nvPr/>
        </p:nvSpPr>
        <p:spPr>
          <a:xfrm>
            <a:off x="979713" y="3035125"/>
            <a:ext cx="7168243" cy="15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  👉    😊     😡  	😳	   🌹</a:t>
            </a:r>
            <a:endParaRPr sz="4800" dirty="0"/>
          </a:p>
          <a:p>
            <a:pPr marL="0" lvl="0" indent="0" algn="l" rtl="0">
              <a:spcBef>
                <a:spcPts val="0"/>
              </a:spcBef>
              <a:spcAft>
                <a:spcPts val="0"/>
              </a:spcAft>
              <a:buNone/>
            </a:pPr>
            <a:r>
              <a:rPr lang="en" sz="1800" dirty="0"/>
              <a:t>      0.25              0.92                1.00                  0.5                0.72</a:t>
            </a:r>
            <a:endParaRPr sz="1800" dirty="0"/>
          </a:p>
          <a:p>
            <a:pPr marL="0" lvl="0" indent="0" algn="l" rtl="0">
              <a:spcBef>
                <a:spcPts val="0"/>
              </a:spcBef>
              <a:spcAft>
                <a:spcPts val="0"/>
              </a:spcAft>
              <a:buNone/>
            </a:pPr>
            <a:r>
              <a:rPr lang="en" sz="1800" dirty="0">
                <a:solidFill>
                  <a:schemeClr val="accent1">
                    <a:lumMod val="75000"/>
                    <a:lumOff val="25000"/>
                  </a:schemeClr>
                </a:solidFill>
              </a:rPr>
              <a:t>Anticipation</a:t>
            </a:r>
            <a:r>
              <a:rPr lang="en" sz="1800" dirty="0"/>
              <a:t>         </a:t>
            </a:r>
            <a:r>
              <a:rPr lang="en" sz="1800" dirty="0">
                <a:solidFill>
                  <a:schemeClr val="accent3">
                    <a:lumMod val="50000"/>
                  </a:schemeClr>
                </a:solidFill>
              </a:rPr>
              <a:t>Joy</a:t>
            </a:r>
            <a:r>
              <a:rPr lang="en" sz="1800" dirty="0"/>
              <a:t>                </a:t>
            </a:r>
            <a:r>
              <a:rPr lang="en" sz="1800" dirty="0">
                <a:solidFill>
                  <a:schemeClr val="accent5"/>
                </a:solidFill>
              </a:rPr>
              <a:t>Anger</a:t>
            </a:r>
            <a:r>
              <a:rPr lang="en" sz="1800" dirty="0"/>
              <a:t>               </a:t>
            </a:r>
            <a:r>
              <a:rPr lang="en" sz="1800" dirty="0">
                <a:solidFill>
                  <a:schemeClr val="accent6">
                    <a:lumMod val="75000"/>
                  </a:schemeClr>
                </a:solidFill>
              </a:rPr>
              <a:t>Fear</a:t>
            </a:r>
            <a:r>
              <a:rPr lang="en" sz="1800" dirty="0"/>
              <a:t>              </a:t>
            </a:r>
            <a:r>
              <a:rPr lang="en" sz="1800" dirty="0">
                <a:solidFill>
                  <a:srgbClr val="0070C0"/>
                </a:solidFill>
              </a:rPr>
              <a:t>Trust</a:t>
            </a:r>
            <a:endParaRPr sz="1800"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1"/>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Annotation Task</a:t>
            </a:r>
            <a:endParaRPr/>
          </a:p>
        </p:txBody>
      </p:sp>
      <p:sp>
        <p:nvSpPr>
          <p:cNvPr id="202" name="Google Shape;202;p4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03" name="Google Shape;203;p41"/>
          <p:cNvSpPr txBox="1"/>
          <p:nvPr/>
        </p:nvSpPr>
        <p:spPr>
          <a:xfrm>
            <a:off x="532188" y="4637300"/>
            <a:ext cx="4225500" cy="57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chemeClr val="hlink"/>
                </a:solidFill>
                <a:latin typeface="Lato"/>
                <a:ea typeface="Lato"/>
                <a:cs typeface="Lato"/>
                <a:sym typeface="Lato"/>
                <a:hlinkClick r:id="rId3"/>
              </a:rPr>
              <a:t>https://shoeb.info/emotag/experiment/</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p:txBody>
      </p:sp>
      <p:pic>
        <p:nvPicPr>
          <p:cNvPr id="204" name="Google Shape;204;p41"/>
          <p:cNvPicPr preferRelativeResize="0"/>
          <p:nvPr/>
        </p:nvPicPr>
        <p:blipFill rotWithShape="1">
          <a:blip r:embed="rId4">
            <a:alphaModFix/>
          </a:blip>
          <a:srcRect l="21821" t="12918" r="22638" b="29870"/>
          <a:stretch/>
        </p:blipFill>
        <p:spPr>
          <a:xfrm>
            <a:off x="419975" y="2027900"/>
            <a:ext cx="4449927" cy="2609400"/>
          </a:xfrm>
          <a:prstGeom prst="rect">
            <a:avLst/>
          </a:prstGeom>
          <a:noFill/>
          <a:ln>
            <a:noFill/>
          </a:ln>
        </p:spPr>
      </p:pic>
      <p:sp>
        <p:nvSpPr>
          <p:cNvPr id="205" name="Google Shape;205;p41"/>
          <p:cNvSpPr txBox="1"/>
          <p:nvPr/>
        </p:nvSpPr>
        <p:spPr>
          <a:xfrm>
            <a:off x="412400" y="941250"/>
            <a:ext cx="3581700" cy="1083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Lato"/>
              <a:buChar char="●"/>
            </a:pPr>
            <a:r>
              <a:rPr lang="en" sz="1800">
                <a:latin typeface="Lato"/>
                <a:ea typeface="Lato"/>
                <a:cs typeface="Lato"/>
                <a:sym typeface="Lato"/>
              </a:rPr>
              <a:t>8 Emotions</a:t>
            </a:r>
            <a:endParaRPr sz="1800">
              <a:latin typeface="Lato"/>
              <a:ea typeface="Lato"/>
              <a:cs typeface="Lato"/>
              <a:sym typeface="Lato"/>
            </a:endParaRPr>
          </a:p>
          <a:p>
            <a:pPr marL="457200" lvl="0" indent="-342900" algn="l" rtl="0">
              <a:lnSpc>
                <a:spcPct val="100000"/>
              </a:lnSpc>
              <a:spcBef>
                <a:spcPts val="0"/>
              </a:spcBef>
              <a:spcAft>
                <a:spcPts val="0"/>
              </a:spcAft>
              <a:buSzPts val="1800"/>
              <a:buFont typeface="Lato"/>
              <a:buChar char="●"/>
            </a:pPr>
            <a:r>
              <a:rPr lang="en" sz="1800">
                <a:latin typeface="Lato"/>
                <a:ea typeface="Lato"/>
                <a:cs typeface="Lato"/>
                <a:sym typeface="Lato"/>
              </a:rPr>
              <a:t>5 Association Levels (0-4)</a:t>
            </a:r>
            <a:endParaRPr sz="1800">
              <a:latin typeface="Lato"/>
              <a:ea typeface="Lato"/>
              <a:cs typeface="Lato"/>
              <a:sym typeface="Lato"/>
            </a:endParaRPr>
          </a:p>
          <a:p>
            <a:pPr marL="457200" lvl="0" indent="-342900" algn="l" rtl="0">
              <a:lnSpc>
                <a:spcPct val="100000"/>
              </a:lnSpc>
              <a:spcBef>
                <a:spcPts val="0"/>
              </a:spcBef>
              <a:spcAft>
                <a:spcPts val="0"/>
              </a:spcAft>
              <a:buSzPts val="1800"/>
              <a:buFont typeface="Lato"/>
              <a:buChar char="●"/>
            </a:pPr>
            <a:r>
              <a:rPr lang="en" sz="1800">
                <a:latin typeface="Lato"/>
                <a:ea typeface="Lato"/>
                <a:cs typeface="Lato"/>
                <a:sym typeface="Lato"/>
              </a:rPr>
              <a:t>Total 150 Popular Emojis</a:t>
            </a:r>
            <a:endParaRPr sz="1800">
              <a:latin typeface="Lato"/>
              <a:ea typeface="Lato"/>
              <a:cs typeface="Lato"/>
              <a:sym typeface="Lato"/>
            </a:endParaRPr>
          </a:p>
        </p:txBody>
      </p:sp>
      <p:pic>
        <p:nvPicPr>
          <p:cNvPr id="206" name="Google Shape;206;p41"/>
          <p:cNvPicPr preferRelativeResize="0"/>
          <p:nvPr/>
        </p:nvPicPr>
        <p:blipFill rotWithShape="1">
          <a:blip r:embed="rId5">
            <a:alphaModFix/>
          </a:blip>
          <a:srcRect l="2574" t="3736" r="3121" b="3782"/>
          <a:stretch/>
        </p:blipFill>
        <p:spPr>
          <a:xfrm>
            <a:off x="5144600" y="1062300"/>
            <a:ext cx="3652061" cy="3631475"/>
          </a:xfrm>
          <a:prstGeom prst="rect">
            <a:avLst/>
          </a:prstGeom>
          <a:noFill/>
          <a:ln>
            <a:noFill/>
          </a:ln>
        </p:spPr>
      </p:pic>
      <p:sp>
        <p:nvSpPr>
          <p:cNvPr id="207" name="Google Shape;207;p41"/>
          <p:cNvSpPr txBox="1">
            <a:spLocks noGrp="1"/>
          </p:cNvSpPr>
          <p:nvPr>
            <p:ph type="body" idx="4294967295"/>
          </p:nvPr>
        </p:nvSpPr>
        <p:spPr>
          <a:xfrm>
            <a:off x="5739275" y="4604500"/>
            <a:ext cx="2462700" cy="3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4343"/>
              </a:solidFill>
            </a:endParaRPr>
          </a:p>
          <a:p>
            <a:pPr marL="0" lvl="0" indent="0" algn="l" rtl="0">
              <a:spcBef>
                <a:spcPts val="0"/>
              </a:spcBef>
              <a:spcAft>
                <a:spcPts val="0"/>
              </a:spcAft>
              <a:buNone/>
            </a:pPr>
            <a:r>
              <a:rPr lang="en" sz="1400">
                <a:solidFill>
                  <a:srgbClr val="980000"/>
                </a:solidFill>
              </a:rPr>
              <a:t>Plutchik's Wheel of Emotions</a:t>
            </a:r>
            <a:endParaRPr sz="1400">
              <a:solidFill>
                <a:srgbClr val="980000"/>
              </a:solidFill>
            </a:endParaRPr>
          </a:p>
          <a:p>
            <a:pPr marL="0" lvl="0" indent="0" algn="l" rtl="0">
              <a:spcBef>
                <a:spcPts val="0"/>
              </a:spcBef>
              <a:spcAft>
                <a:spcPts val="0"/>
              </a:spcAft>
              <a:buNone/>
            </a:pPr>
            <a:endParaRPr sz="1400">
              <a:solidFill>
                <a:srgbClr val="434343"/>
              </a:solidFill>
            </a:endParaRPr>
          </a:p>
        </p:txBody>
      </p:sp>
      <p:sp>
        <p:nvSpPr>
          <p:cNvPr id="208" name="Google Shape;208;p41"/>
          <p:cNvSpPr/>
          <p:nvPr/>
        </p:nvSpPr>
        <p:spPr>
          <a:xfrm>
            <a:off x="5984838" y="1838525"/>
            <a:ext cx="1998600" cy="2045100"/>
          </a:xfrm>
          <a:prstGeom prst="flowChartConnector">
            <a:avLst/>
          </a:prstGeom>
          <a:noFill/>
          <a:ln w="28575" cap="flat" cmpd="sng">
            <a:solidFill>
              <a:srgbClr val="000000"/>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1"/>
          <p:cNvSpPr/>
          <p:nvPr/>
        </p:nvSpPr>
        <p:spPr>
          <a:xfrm>
            <a:off x="6318050" y="2209025"/>
            <a:ext cx="1335600" cy="1338000"/>
          </a:xfrm>
          <a:prstGeom prst="flowChartConnector">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2"/>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Annotation Process</a:t>
            </a:r>
            <a:endParaRPr/>
          </a:p>
        </p:txBody>
      </p:sp>
      <p:sp>
        <p:nvSpPr>
          <p:cNvPr id="215" name="Google Shape;215;p4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16" name="Google Shape;216;p42"/>
          <p:cNvSpPr txBox="1"/>
          <p:nvPr/>
        </p:nvSpPr>
        <p:spPr>
          <a:xfrm>
            <a:off x="585125" y="1384475"/>
            <a:ext cx="7905000" cy="3131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Lato"/>
              <a:buChar char="●"/>
            </a:pPr>
            <a:r>
              <a:rPr lang="en" sz="1800">
                <a:latin typeface="Lato"/>
                <a:ea typeface="Lato"/>
                <a:cs typeface="Lato"/>
                <a:sym typeface="Lato"/>
              </a:rPr>
              <a:t>Each final rating is an average of 9 human ratings</a:t>
            </a:r>
            <a:endParaRPr sz="1800">
              <a:latin typeface="Lato"/>
              <a:ea typeface="Lato"/>
              <a:cs typeface="Lato"/>
              <a:sym typeface="Lato"/>
            </a:endParaRPr>
          </a:p>
          <a:p>
            <a:pPr marL="914400" lvl="1" indent="-342900" algn="l" rtl="0">
              <a:lnSpc>
                <a:spcPct val="150000"/>
              </a:lnSpc>
              <a:spcBef>
                <a:spcPts val="0"/>
              </a:spcBef>
              <a:spcAft>
                <a:spcPts val="0"/>
              </a:spcAft>
              <a:buSzPts val="1800"/>
              <a:buFont typeface="Lato"/>
              <a:buChar char="○"/>
            </a:pPr>
            <a:r>
              <a:rPr lang="en" sz="1800">
                <a:latin typeface="Lato"/>
                <a:ea typeface="Lato"/>
                <a:cs typeface="Lato"/>
                <a:sym typeface="Lato"/>
              </a:rPr>
              <a:t>Consistent set of 9 human annotators</a:t>
            </a:r>
            <a:endParaRPr sz="1800">
              <a:latin typeface="Lato"/>
              <a:ea typeface="Lato"/>
              <a:cs typeface="Lato"/>
              <a:sym typeface="Lato"/>
            </a:endParaRPr>
          </a:p>
          <a:p>
            <a:pPr marL="914400" lvl="1" indent="-342900" algn="l" rtl="0">
              <a:lnSpc>
                <a:spcPct val="150000"/>
              </a:lnSpc>
              <a:spcBef>
                <a:spcPts val="0"/>
              </a:spcBef>
              <a:spcAft>
                <a:spcPts val="0"/>
              </a:spcAft>
              <a:buSzPts val="1800"/>
              <a:buFont typeface="Lato"/>
              <a:buChar char="○"/>
            </a:pPr>
            <a:r>
              <a:rPr lang="en" sz="1800">
                <a:latin typeface="Lato"/>
                <a:ea typeface="Lato"/>
                <a:cs typeface="Lato"/>
                <a:sym typeface="Lato"/>
              </a:rPr>
              <a:t>Native/near-native speakers of English, age 25–35</a:t>
            </a:r>
            <a:endParaRPr sz="1800">
              <a:latin typeface="Lato"/>
              <a:ea typeface="Lato"/>
              <a:cs typeface="Lato"/>
              <a:sym typeface="Lato"/>
            </a:endParaRPr>
          </a:p>
          <a:p>
            <a:pPr marL="914400" lvl="1" indent="-342900" algn="l" rtl="0">
              <a:lnSpc>
                <a:spcPct val="150000"/>
              </a:lnSpc>
              <a:spcBef>
                <a:spcPts val="0"/>
              </a:spcBef>
              <a:spcAft>
                <a:spcPts val="0"/>
              </a:spcAft>
              <a:buSzPts val="1800"/>
              <a:buFont typeface="Lato"/>
              <a:buChar char="○"/>
            </a:pPr>
            <a:r>
              <a:rPr lang="en" sz="1800">
                <a:latin typeface="Lato"/>
                <a:ea typeface="Lato"/>
                <a:cs typeface="Lato"/>
                <a:sym typeface="Lato"/>
              </a:rPr>
              <a:t>Extensive prior experience in using emojis for communication</a:t>
            </a:r>
            <a:endParaRPr sz="1800">
              <a:latin typeface="Lato"/>
              <a:ea typeface="Lato"/>
              <a:cs typeface="Lato"/>
              <a:sym typeface="Lato"/>
            </a:endParaRPr>
          </a:p>
          <a:p>
            <a:pPr marL="457200" lvl="0" indent="-342900" algn="l" rtl="0">
              <a:lnSpc>
                <a:spcPct val="150000"/>
              </a:lnSpc>
              <a:spcBef>
                <a:spcPts val="0"/>
              </a:spcBef>
              <a:spcAft>
                <a:spcPts val="0"/>
              </a:spcAft>
              <a:buSzPts val="1800"/>
              <a:buFont typeface="Lato"/>
              <a:buChar char="●"/>
            </a:pPr>
            <a:r>
              <a:rPr lang="en" sz="1800">
                <a:latin typeface="Lato"/>
                <a:ea typeface="Lato"/>
                <a:cs typeface="Lato"/>
                <a:sym typeface="Lato"/>
              </a:rPr>
              <a:t>Annotation Setup</a:t>
            </a:r>
            <a:endParaRPr sz="1800">
              <a:latin typeface="Lato"/>
              <a:ea typeface="Lato"/>
              <a:cs typeface="Lato"/>
              <a:sym typeface="Lato"/>
            </a:endParaRPr>
          </a:p>
          <a:p>
            <a:pPr marL="914400" lvl="1" indent="-342900" algn="l" rtl="0">
              <a:lnSpc>
                <a:spcPct val="150000"/>
              </a:lnSpc>
              <a:spcBef>
                <a:spcPts val="0"/>
              </a:spcBef>
              <a:spcAft>
                <a:spcPts val="0"/>
              </a:spcAft>
              <a:buSzPts val="1800"/>
              <a:buFont typeface="Lato"/>
              <a:buChar char="○"/>
            </a:pPr>
            <a:r>
              <a:rPr lang="en" sz="1800">
                <a:latin typeface="Lato"/>
                <a:ea typeface="Lato"/>
                <a:cs typeface="Lato"/>
                <a:sym typeface="Lato"/>
              </a:rPr>
              <a:t>Raters were asked to do one set of 25 emojis per day</a:t>
            </a:r>
            <a:endParaRPr sz="1800">
              <a:latin typeface="Lato"/>
              <a:ea typeface="Lato"/>
              <a:cs typeface="Lato"/>
              <a:sym typeface="Lato"/>
            </a:endParaRPr>
          </a:p>
          <a:p>
            <a:pPr marL="914400" lvl="1" indent="-342900" algn="l" rtl="0">
              <a:lnSpc>
                <a:spcPct val="150000"/>
              </a:lnSpc>
              <a:spcBef>
                <a:spcPts val="0"/>
              </a:spcBef>
              <a:spcAft>
                <a:spcPts val="0"/>
              </a:spcAft>
              <a:buSzPts val="1800"/>
              <a:buFont typeface="Lato"/>
              <a:buChar char="○"/>
            </a:pPr>
            <a:r>
              <a:rPr lang="en" sz="1800">
                <a:latin typeface="Lato"/>
                <a:ea typeface="Lato"/>
                <a:cs typeface="Lato"/>
                <a:sym typeface="Lato"/>
              </a:rPr>
              <a:t>The order of emojis was randomized for each rater</a:t>
            </a: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Overall Inter-Annotator Agreement</a:t>
            </a:r>
            <a:endParaRPr/>
          </a:p>
        </p:txBody>
      </p:sp>
      <p:sp>
        <p:nvSpPr>
          <p:cNvPr id="222" name="Google Shape;222;p4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23" name="Google Shape;223;p43"/>
          <p:cNvPicPr preferRelativeResize="0"/>
          <p:nvPr/>
        </p:nvPicPr>
        <p:blipFill>
          <a:blip r:embed="rId3">
            <a:alphaModFix/>
          </a:blip>
          <a:stretch>
            <a:fillRect/>
          </a:stretch>
        </p:blipFill>
        <p:spPr>
          <a:xfrm>
            <a:off x="1952625" y="846550"/>
            <a:ext cx="5391150" cy="395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4"/>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Correlation between Rater &amp; Gold Scores</a:t>
            </a:r>
            <a:endParaRPr/>
          </a:p>
        </p:txBody>
      </p:sp>
      <p:sp>
        <p:nvSpPr>
          <p:cNvPr id="229" name="Google Shape;229;p4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30" name="Google Shape;230;p44" title="Chart"/>
          <p:cNvPicPr preferRelativeResize="0"/>
          <p:nvPr/>
        </p:nvPicPr>
        <p:blipFill>
          <a:blip r:embed="rId3">
            <a:alphaModFix/>
          </a:blip>
          <a:stretch>
            <a:fillRect/>
          </a:stretch>
        </p:blipFill>
        <p:spPr>
          <a:xfrm>
            <a:off x="1295400" y="941250"/>
            <a:ext cx="6426387" cy="3973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5"/>
          <p:cNvSpPr txBox="1">
            <a:spLocks noGrp="1"/>
          </p:cNvSpPr>
          <p:nvPr>
            <p:ph type="title"/>
          </p:nvPr>
        </p:nvSpPr>
        <p:spPr>
          <a:xfrm>
            <a:off x="311700" y="1233100"/>
            <a:ext cx="8520600" cy="217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Prediction</a:t>
            </a:r>
            <a:br>
              <a:rPr lang="en" sz="6000"/>
            </a:br>
            <a:r>
              <a:rPr lang="en" sz="6000"/>
              <a:t>Experiments</a:t>
            </a:r>
            <a:endParaRPr sz="6000"/>
          </a:p>
        </p:txBody>
      </p:sp>
      <p:sp>
        <p:nvSpPr>
          <p:cNvPr id="236" name="Google Shape;236;p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1542</Words>
  <Application>Microsoft Macintosh PowerPoint</Application>
  <PresentationFormat>On-screen Show (16:9)</PresentationFormat>
  <Paragraphs>136</Paragraphs>
  <Slides>14</Slides>
  <Notes>14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Courier New</vt:lpstr>
      <vt:lpstr>Source Code Pro</vt:lpstr>
      <vt:lpstr>Oswald</vt:lpstr>
      <vt:lpstr>Playfair Display</vt:lpstr>
      <vt:lpstr>Roboto</vt:lpstr>
      <vt:lpstr>Lato</vt:lpstr>
      <vt:lpstr>Simple Light</vt:lpstr>
      <vt:lpstr>Modern Writer</vt:lpstr>
      <vt:lpstr>Coral</vt:lpstr>
      <vt:lpstr>EmoTag1200 👍: Understanding the Association between Emojis 😄 and Emotions 😻</vt:lpstr>
      <vt:lpstr>Plain Text vs     ve Emojis vs      ve Emojis</vt:lpstr>
      <vt:lpstr>Emojis and Emotion</vt:lpstr>
      <vt:lpstr>EmoTag 1200</vt:lpstr>
      <vt:lpstr>Annotation Task</vt:lpstr>
      <vt:lpstr>Annotation Process</vt:lpstr>
      <vt:lpstr>Overall Inter-Annotator Agreement</vt:lpstr>
      <vt:lpstr>Correlation between Rater &amp; Gold Scores</vt:lpstr>
      <vt:lpstr>Prediction Experiments</vt:lpstr>
      <vt:lpstr>Can You Predict Emotion?</vt:lpstr>
      <vt:lpstr>Comparison of Different Prediction Models</vt:lpstr>
      <vt:lpstr>Top-Ranked Emotion Intensive Emojis</vt:lpstr>
      <vt:lpstr>Conclusion: EmoTag1200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EmoTag1200 👍: Understanding the Association between Emojis 😄 and Emotions 😻</dc:title>
  <cp:lastModifiedBy>Abu Shoeb</cp:lastModifiedBy>
  <cp:revision>1</cp:revision>
  <dcterms:modified xsi:type="dcterms:W3CDTF">2020-10-27T01:16:36Z</dcterms:modified>
</cp:coreProperties>
</file>