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54"/>
    <a:srgbClr val="90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A485-4A3C-101A-CF8C-9860817AD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5016E-F30D-12A0-42F2-8E4530811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C564B-4E7F-1DE7-8352-32AB458B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9E7E-C785-C16E-3E92-B0661900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15F4-5C21-DA19-B181-9F7EAEF0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DB6D-F553-474E-8568-1C1F7EF0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CB91E-E7A9-186B-9F4C-AF6160A3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3DC3-9DC7-9F5F-0E9B-43D548F9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4C2B-A695-13B7-C6A0-DAEE6E74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637E6-FD2E-8D02-B672-E88167C7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0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14599-1ACB-8A4C-C2F2-534920630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56808-1596-9A72-F238-2DAEF324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BC90-BD46-E5C4-B8F6-44DD0E68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A080-C6FD-D0FE-FB07-7461B9EB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89B1-4FC7-60FC-6D0E-BC39A0D7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EA01-6C5C-0D21-4610-075212B4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130F-0A69-9455-E345-C7104EEE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8588-11A3-FEBC-0D3F-15D026E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ED41-B1DC-38A9-A479-5570A510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FC6F-9F15-0700-AFB8-38D4FD3F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8098-803F-73C3-0427-8B860DFE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6E08-6F96-62B4-5F5C-F1E98E66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806C-337B-1A4D-5999-A63773C1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4981-F698-F9C3-E2FE-F5EBB84B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034E-0618-9C08-B621-28F00F03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648F-AD83-3DE9-EBFB-8E0B841B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A034-27F0-3CC5-CFFD-B592BF86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74B21-082F-07CD-7066-967A62F1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CB54-F50F-3EBB-3FF9-43FDA18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CE67C-0DC2-36BF-ECFC-1D1EA3F0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7BB9-1E8A-B0BA-E14D-26EDA11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6A27-8584-6D15-6875-6FBBC97C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36653-C818-15B9-5FA4-B2A59C42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E8C72-E3C0-6DDF-64C7-FA59B5A9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687DD-6206-49AB-830E-34BBF995C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AF99D-922B-45A1-FFA1-C3879216A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64B5-86E3-839F-F9AC-11FF0631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573D-D054-7DE1-28B8-C42AB294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698EF-090E-DA1B-68D6-D1370D9B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540D-CBD4-43AD-757B-5F04C640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144B-4201-EAA2-B892-CE0C304A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8C07-73F9-EA4F-EF48-F1038EF1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525FA-B2D5-9DFB-14C9-DD97F6E5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19D41-8BFE-3895-583A-A9AEC43F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634B1-1BFF-67E4-B2E1-7AE65CEC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AE5F5-BCE9-CB8D-24D2-2029AB42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9CD4-0362-D59C-4C5C-7F0CBF06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242F-D925-F84E-7C52-ED0E70C5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FD632-94FA-1C18-E1D9-EAA960E4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FBE3E-ECA9-11CB-43C3-03C83EF1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2150-E299-75C0-818D-BA125757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981D-BA4D-7955-0B23-80871B41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6683-B254-B13E-CC57-78F7F95F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94A8-FAD3-709F-8DD7-27F7A3CB2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A4F68-941D-89B1-E1E3-B2B489974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A2E4-31BB-2ECB-DE2D-1D526ADD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9B881-CEFF-A995-9690-50688356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224D-A6D7-8091-33B9-35DAD864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22A4A-181A-4FEB-4065-5C9AE05A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C926E-F1D6-120F-AD05-7ACBC79A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4BECC-32FB-D2BD-AA0D-B8F8AED8C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8876-9236-4045-B4A3-1FB08EE95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F2C14-B03C-FE64-A732-2929AE2D6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A694-69EE-F1AB-1CFF-719ABCC1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21B9-5ADC-4BFA-ADA0-2523415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ktok Banner - Free Vectors &amp; PSDs to Download">
            <a:extLst>
              <a:ext uri="{FF2B5EF4-FFF2-40B4-BE49-F238E27FC236}">
                <a16:creationId xmlns:a16="http://schemas.microsoft.com/office/drawing/2014/main" id="{609B94A6-E50C-3E02-4C23-737CA9481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783667" cy="47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0904C-2429-5AF1-CD95-AC8A2171236E}"/>
              </a:ext>
            </a:extLst>
          </p:cNvPr>
          <p:cNvSpPr txBox="1"/>
          <p:nvPr/>
        </p:nvSpPr>
        <p:spPr>
          <a:xfrm>
            <a:off x="4669365" y="660590"/>
            <a:ext cx="7145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Maximizing Engagement</a:t>
            </a:r>
            <a:b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with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63D8-6CDC-89C5-4852-9A0AC02D39E5}"/>
              </a:ext>
            </a:extLst>
          </p:cNvPr>
          <p:cNvSpPr txBox="1"/>
          <p:nvPr/>
        </p:nvSpPr>
        <p:spPr>
          <a:xfrm>
            <a:off x="4669366" y="3075506"/>
            <a:ext cx="7145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should advertisers post new campaign content to leverage trends and maximize engagement?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ad campaigns fail to leverage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Short life-cycles require agile advertising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 Learning may provide evidence to disrupt social media advertising strategies and returns.</a:t>
            </a:r>
          </a:p>
        </p:txBody>
      </p:sp>
    </p:spTree>
    <p:extLst>
      <p:ext uri="{BB962C8B-B14F-4D97-AF65-F5344CB8AC3E}">
        <p14:creationId xmlns:p14="http://schemas.microsoft.com/office/powerpoint/2010/main" val="195709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E9677D3-E92B-6CC4-2A03-7271A578369B}"/>
              </a:ext>
            </a:extLst>
          </p:cNvPr>
          <p:cNvSpPr/>
          <p:nvPr/>
        </p:nvSpPr>
        <p:spPr>
          <a:xfrm>
            <a:off x="4449756" y="3928392"/>
            <a:ext cx="2275777" cy="2055642"/>
          </a:xfrm>
          <a:prstGeom prst="ellipse">
            <a:avLst/>
          </a:prstGeom>
          <a:solidFill>
            <a:srgbClr val="FC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ikTok for Business - TikTok Analytics and Scheduler - Hootsuite">
            <a:extLst>
              <a:ext uri="{FF2B5EF4-FFF2-40B4-BE49-F238E27FC236}">
                <a16:creationId xmlns:a16="http://schemas.microsoft.com/office/drawing/2014/main" id="{E9C81E17-8E2B-AC34-A477-C29F2BCEA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6" b="49204"/>
          <a:stretch/>
        </p:blipFill>
        <p:spPr bwMode="auto">
          <a:xfrm>
            <a:off x="-4292" y="0"/>
            <a:ext cx="2204028" cy="19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612BA6-4FA0-B65B-8302-39CCE71B1DE0}"/>
              </a:ext>
            </a:extLst>
          </p:cNvPr>
          <p:cNvSpPr/>
          <p:nvPr/>
        </p:nvSpPr>
        <p:spPr>
          <a:xfrm>
            <a:off x="2130301" y="118533"/>
            <a:ext cx="4042776" cy="4055533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F5E11F-D1AA-D0FF-5140-C3603A31957D}"/>
              </a:ext>
            </a:extLst>
          </p:cNvPr>
          <p:cNvSpPr/>
          <p:nvPr/>
        </p:nvSpPr>
        <p:spPr>
          <a:xfrm>
            <a:off x="6727584" y="-266700"/>
            <a:ext cx="4795549" cy="4165600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04CB9-AEC7-E4DC-B0E3-C3CAFA666D60}"/>
              </a:ext>
            </a:extLst>
          </p:cNvPr>
          <p:cNvSpPr/>
          <p:nvPr/>
        </p:nvSpPr>
        <p:spPr>
          <a:xfrm>
            <a:off x="7557146" y="3313010"/>
            <a:ext cx="4267201" cy="4165600"/>
          </a:xfrm>
          <a:prstGeom prst="ellipse">
            <a:avLst/>
          </a:prstGeom>
          <a:solidFill>
            <a:srgbClr val="FC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D0E88-20B6-9D12-0D04-25A703CB63A2}"/>
              </a:ext>
            </a:extLst>
          </p:cNvPr>
          <p:cNvSpPr txBox="1"/>
          <p:nvPr/>
        </p:nvSpPr>
        <p:spPr>
          <a:xfrm>
            <a:off x="2312826" y="1084411"/>
            <a:ext cx="3955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obtained from TikTok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Hosted on GitHub by Ivan Tran</a:t>
            </a:r>
            <a:br>
              <a:rPr lang="en-US" dirty="0"/>
            </a:br>
            <a:r>
              <a:rPr lang="en-US" dirty="0"/>
              <a:t>“How to Become TikTok Famous”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 CSV files with many duplicates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52k Observations, 15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Metadata on Users and Videos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Target Variable: Engagement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A5551-F4B0-E275-69F3-007D0D1BF7E0}"/>
              </a:ext>
            </a:extLst>
          </p:cNvPr>
          <p:cNvSpPr/>
          <p:nvPr/>
        </p:nvSpPr>
        <p:spPr>
          <a:xfrm>
            <a:off x="3386255" y="161081"/>
            <a:ext cx="1530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24403-6A2A-E332-D3E8-0A9CEDC98FEF}"/>
              </a:ext>
            </a:extLst>
          </p:cNvPr>
          <p:cNvSpPr/>
          <p:nvPr/>
        </p:nvSpPr>
        <p:spPr>
          <a:xfrm>
            <a:off x="8364102" y="3605797"/>
            <a:ext cx="2653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CCF14-EAC1-2EEE-8FEE-1ACD7B3F4725}"/>
              </a:ext>
            </a:extLst>
          </p:cNvPr>
          <p:cNvSpPr txBox="1"/>
          <p:nvPr/>
        </p:nvSpPr>
        <p:spPr>
          <a:xfrm>
            <a:off x="8191124" y="4457559"/>
            <a:ext cx="3955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Duplicate records removed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Datetime converted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Unix to Datetime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Multiple features engineered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Removal of “Original Sounds”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Grouped by Song Title as the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trending property of videos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D0ADED-CBED-817F-C219-A43AF6C5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59" y="-7185"/>
            <a:ext cx="3565512" cy="2755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BAB640-C7DB-4764-EB8B-24D4B5FE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" y="3313010"/>
            <a:ext cx="5177700" cy="35077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063162-AA7D-BEB8-F4BA-6C5B0D8C04D7}"/>
              </a:ext>
            </a:extLst>
          </p:cNvPr>
          <p:cNvSpPr txBox="1"/>
          <p:nvPr/>
        </p:nvSpPr>
        <p:spPr>
          <a:xfrm>
            <a:off x="2688867" y="6442118"/>
            <a:ext cx="26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Harvard Business 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9BB55-B41E-2FF7-4B5D-FC658313D4D3}"/>
              </a:ext>
            </a:extLst>
          </p:cNvPr>
          <p:cNvSpPr txBox="1"/>
          <p:nvPr/>
        </p:nvSpPr>
        <p:spPr>
          <a:xfrm>
            <a:off x="5118940" y="4292599"/>
            <a:ext cx="1779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Research reveals engagement patterns.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0B72B-9598-B110-08C6-6D24755D54FA}"/>
              </a:ext>
            </a:extLst>
          </p:cNvPr>
          <p:cNvSpPr txBox="1"/>
          <p:nvPr/>
        </p:nvSpPr>
        <p:spPr>
          <a:xfrm>
            <a:off x="7015987" y="2748495"/>
            <a:ext cx="43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Video creation is right-skewed.</a:t>
            </a:r>
          </a:p>
        </p:txBody>
      </p:sp>
    </p:spTree>
    <p:extLst>
      <p:ext uri="{BB962C8B-B14F-4D97-AF65-F5344CB8AC3E}">
        <p14:creationId xmlns:p14="http://schemas.microsoft.com/office/powerpoint/2010/main" val="23393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kTok for Business - TikTok Analytics and Scheduler - Hootsuite">
            <a:extLst>
              <a:ext uri="{FF2B5EF4-FFF2-40B4-BE49-F238E27FC236}">
                <a16:creationId xmlns:a16="http://schemas.microsoft.com/office/drawing/2014/main" id="{E9C81E17-8E2B-AC34-A477-C29F2BCE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" y="3937000"/>
            <a:ext cx="4601575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9677D3-E92B-6CC4-2A03-7271A578369B}"/>
              </a:ext>
            </a:extLst>
          </p:cNvPr>
          <p:cNvSpPr/>
          <p:nvPr/>
        </p:nvSpPr>
        <p:spPr>
          <a:xfrm>
            <a:off x="8163823" y="189344"/>
            <a:ext cx="3535453" cy="3456229"/>
          </a:xfrm>
          <a:prstGeom prst="ellipse">
            <a:avLst/>
          </a:prstGeom>
          <a:solidFill>
            <a:srgbClr val="FC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12BA6-4FA0-B65B-8302-39CCE71B1DE0}"/>
              </a:ext>
            </a:extLst>
          </p:cNvPr>
          <p:cNvSpPr/>
          <p:nvPr/>
        </p:nvSpPr>
        <p:spPr>
          <a:xfrm>
            <a:off x="4448490" y="2174075"/>
            <a:ext cx="4042776" cy="4055533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F5E11F-D1AA-D0FF-5140-C3603A31957D}"/>
              </a:ext>
            </a:extLst>
          </p:cNvPr>
          <p:cNvSpPr/>
          <p:nvPr/>
        </p:nvSpPr>
        <p:spPr>
          <a:xfrm>
            <a:off x="8701137" y="4201842"/>
            <a:ext cx="4064687" cy="3870020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04CB9-AEC7-E4DC-B0E3-C3CAFA666D60}"/>
              </a:ext>
            </a:extLst>
          </p:cNvPr>
          <p:cNvSpPr/>
          <p:nvPr/>
        </p:nvSpPr>
        <p:spPr>
          <a:xfrm>
            <a:off x="228164" y="176097"/>
            <a:ext cx="4267201" cy="4165600"/>
          </a:xfrm>
          <a:prstGeom prst="ellipse">
            <a:avLst/>
          </a:prstGeom>
          <a:solidFill>
            <a:srgbClr val="FC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8A5B4-385A-3669-4BA3-CD95001D5A41}"/>
              </a:ext>
            </a:extLst>
          </p:cNvPr>
          <p:cNvSpPr txBox="1"/>
          <p:nvPr/>
        </p:nvSpPr>
        <p:spPr>
          <a:xfrm>
            <a:off x="696228" y="2170517"/>
            <a:ext cx="1765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Comments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Shares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6A38D-AC15-E0A8-45E6-930DDC68629A}"/>
              </a:ext>
            </a:extLst>
          </p:cNvPr>
          <p:cNvSpPr txBox="1"/>
          <p:nvPr/>
        </p:nvSpPr>
        <p:spPr>
          <a:xfrm>
            <a:off x="2215185" y="2170517"/>
            <a:ext cx="1765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Song Uses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 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Engagement Rate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6BA67-3A1E-EC32-8438-104AA8E57437}"/>
              </a:ext>
            </a:extLst>
          </p:cNvPr>
          <p:cNvSpPr/>
          <p:nvPr/>
        </p:nvSpPr>
        <p:spPr>
          <a:xfrm>
            <a:off x="792295" y="411042"/>
            <a:ext cx="28457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</a:t>
            </a:r>
            <a:b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Exclusion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1AEE0-CBE2-E587-AFE5-51B5CB2DFE7A}"/>
              </a:ext>
            </a:extLst>
          </p:cNvPr>
          <p:cNvSpPr/>
          <p:nvPr/>
        </p:nvSpPr>
        <p:spPr>
          <a:xfrm>
            <a:off x="8477109" y="411042"/>
            <a:ext cx="2922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BA01C-9017-3E6E-631A-3F944265D4A2}"/>
              </a:ext>
            </a:extLst>
          </p:cNvPr>
          <p:cNvSpPr txBox="1"/>
          <p:nvPr/>
        </p:nvSpPr>
        <p:spPr>
          <a:xfrm>
            <a:off x="8477109" y="1218629"/>
            <a:ext cx="3166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Decision Tree Regressor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(optimized at max depth 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Random Forest Regressor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MLP Regressor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Neural Network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46DEAC-AFAB-1FCF-45A5-5266E5A87DA2}"/>
              </a:ext>
            </a:extLst>
          </p:cNvPr>
          <p:cNvSpPr/>
          <p:nvPr/>
        </p:nvSpPr>
        <p:spPr>
          <a:xfrm>
            <a:off x="4378696" y="2810561"/>
            <a:ext cx="4182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Preprocessing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F59EA-AF8D-F9AA-44E5-7DC2433C7A43}"/>
              </a:ext>
            </a:extLst>
          </p:cNvPr>
          <p:cNvSpPr txBox="1"/>
          <p:nvPr/>
        </p:nvSpPr>
        <p:spPr>
          <a:xfrm>
            <a:off x="4934310" y="3834930"/>
            <a:ext cx="3166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Train, Validation, Test Split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Scaler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Four Feature Sets Created</a:t>
            </a:r>
            <a:br>
              <a:rPr lang="en-US" dirty="0"/>
            </a:br>
            <a:r>
              <a:rPr lang="en-US" dirty="0"/>
              <a:t>Binarized Song Titles</a:t>
            </a:r>
            <a:br>
              <a:rPr lang="en-US" dirty="0"/>
            </a:br>
            <a:r>
              <a:rPr lang="en-US" dirty="0"/>
              <a:t>Binarized Hashtags</a:t>
            </a:r>
            <a:br>
              <a:rPr lang="en-US" dirty="0"/>
            </a:br>
            <a:r>
              <a:rPr lang="en-US" dirty="0"/>
              <a:t>Binarized Songs &amp; Hashes</a:t>
            </a:r>
            <a:br>
              <a:rPr lang="en-US" dirty="0"/>
            </a:br>
            <a:r>
              <a:rPr lang="en-US" dirty="0"/>
              <a:t>Titles &amp; Hashes Excluded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72DF4-285C-9CFF-838F-B83617B061C1}"/>
              </a:ext>
            </a:extLst>
          </p:cNvPr>
          <p:cNvSpPr txBox="1"/>
          <p:nvPr/>
        </p:nvSpPr>
        <p:spPr>
          <a:xfrm>
            <a:off x="9150381" y="5347831"/>
            <a:ext cx="31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model was iterated over the four Feature 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metrics were collected</a:t>
            </a:r>
          </a:p>
        </p:txBody>
      </p:sp>
    </p:spTree>
    <p:extLst>
      <p:ext uri="{BB962C8B-B14F-4D97-AF65-F5344CB8AC3E}">
        <p14:creationId xmlns:p14="http://schemas.microsoft.com/office/powerpoint/2010/main" val="115727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E9677D3-E92B-6CC4-2A03-7271A578369B}"/>
              </a:ext>
            </a:extLst>
          </p:cNvPr>
          <p:cNvSpPr/>
          <p:nvPr/>
        </p:nvSpPr>
        <p:spPr>
          <a:xfrm>
            <a:off x="4682067" y="4284133"/>
            <a:ext cx="2710771" cy="2684373"/>
          </a:xfrm>
          <a:prstGeom prst="ellipse">
            <a:avLst/>
          </a:prstGeom>
          <a:solidFill>
            <a:srgbClr val="FC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ikTok for Business - TikTok Analytics and Scheduler - Hootsuite">
            <a:extLst>
              <a:ext uri="{FF2B5EF4-FFF2-40B4-BE49-F238E27FC236}">
                <a16:creationId xmlns:a16="http://schemas.microsoft.com/office/drawing/2014/main" id="{E9C81E17-8E2B-AC34-A477-C29F2BCE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612BA6-4FA0-B65B-8302-39CCE71B1DE0}"/>
              </a:ext>
            </a:extLst>
          </p:cNvPr>
          <p:cNvSpPr/>
          <p:nvPr/>
        </p:nvSpPr>
        <p:spPr>
          <a:xfrm>
            <a:off x="273339" y="372011"/>
            <a:ext cx="4042776" cy="4055533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F5E11F-D1AA-D0FF-5140-C3603A31957D}"/>
              </a:ext>
            </a:extLst>
          </p:cNvPr>
          <p:cNvSpPr/>
          <p:nvPr/>
        </p:nvSpPr>
        <p:spPr>
          <a:xfrm>
            <a:off x="8534399" y="2041440"/>
            <a:ext cx="3556001" cy="3454400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04CB9-AEC7-E4DC-B0E3-C3CAFA666D60}"/>
              </a:ext>
            </a:extLst>
          </p:cNvPr>
          <p:cNvSpPr/>
          <p:nvPr/>
        </p:nvSpPr>
        <p:spPr>
          <a:xfrm>
            <a:off x="4367098" y="118533"/>
            <a:ext cx="4267201" cy="4165600"/>
          </a:xfrm>
          <a:prstGeom prst="ellipse">
            <a:avLst/>
          </a:prstGeom>
          <a:solidFill>
            <a:srgbClr val="FC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BF21FC-0FE0-CFF3-D6C6-85A853E7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" y="0"/>
            <a:ext cx="4446397" cy="345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EFB086-8770-725D-2C95-FA520797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333" y="1932057"/>
            <a:ext cx="4505764" cy="475842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7E5D767-E32D-5EAD-7319-217211656C7E}"/>
              </a:ext>
            </a:extLst>
          </p:cNvPr>
          <p:cNvSpPr/>
          <p:nvPr/>
        </p:nvSpPr>
        <p:spPr>
          <a:xfrm>
            <a:off x="5556221" y="2735039"/>
            <a:ext cx="1430866" cy="373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56C583-5DF6-69E1-2DA7-2C9A3A228E0A}"/>
              </a:ext>
            </a:extLst>
          </p:cNvPr>
          <p:cNvSpPr/>
          <p:nvPr/>
        </p:nvSpPr>
        <p:spPr>
          <a:xfrm>
            <a:off x="7195967" y="846799"/>
            <a:ext cx="3878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Performance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962B88-03E1-2C1B-2D87-DC4B1CC10E9B}"/>
              </a:ext>
            </a:extLst>
          </p:cNvPr>
          <p:cNvSpPr/>
          <p:nvPr/>
        </p:nvSpPr>
        <p:spPr>
          <a:xfrm>
            <a:off x="5556221" y="6087839"/>
            <a:ext cx="1430866" cy="373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DD8912-0A84-E10F-2B88-426E411B5A40}"/>
              </a:ext>
            </a:extLst>
          </p:cNvPr>
          <p:cNvSpPr/>
          <p:nvPr/>
        </p:nvSpPr>
        <p:spPr>
          <a:xfrm>
            <a:off x="5556221" y="4999458"/>
            <a:ext cx="1430866" cy="373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DFC05B8-7774-95D1-3BEE-EE9B13A7C426}"/>
              </a:ext>
            </a:extLst>
          </p:cNvPr>
          <p:cNvSpPr/>
          <p:nvPr/>
        </p:nvSpPr>
        <p:spPr>
          <a:xfrm>
            <a:off x="5556221" y="3851811"/>
            <a:ext cx="1430866" cy="373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C9271-1EC3-B164-EF1C-8CEA2999693B}"/>
              </a:ext>
            </a:extLst>
          </p:cNvPr>
          <p:cNvSpPr txBox="1"/>
          <p:nvPr/>
        </p:nvSpPr>
        <p:spPr>
          <a:xfrm>
            <a:off x="5556221" y="1198445"/>
            <a:ext cx="1726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Insignificant performance difference between feature sets.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97EED-F152-FA4C-8499-19C985AFC48D}"/>
              </a:ext>
            </a:extLst>
          </p:cNvPr>
          <p:cNvSpPr txBox="1"/>
          <p:nvPr/>
        </p:nvSpPr>
        <p:spPr>
          <a:xfrm>
            <a:off x="919075" y="3454400"/>
            <a:ext cx="2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Optimized Max Depth</a:t>
            </a:r>
          </a:p>
        </p:txBody>
      </p:sp>
    </p:spTree>
    <p:extLst>
      <p:ext uri="{BB962C8B-B14F-4D97-AF65-F5344CB8AC3E}">
        <p14:creationId xmlns:p14="http://schemas.microsoft.com/office/powerpoint/2010/main" val="27479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Tiktok Banner - Free Vectors &amp; PSDs to Download">
            <a:extLst>
              <a:ext uri="{FF2B5EF4-FFF2-40B4-BE49-F238E27FC236}">
                <a16:creationId xmlns:a16="http://schemas.microsoft.com/office/drawing/2014/main" id="{94A0538C-ACE6-B068-CB3B-D7B467C6A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31" y="4000382"/>
            <a:ext cx="2857618" cy="28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9677D3-E92B-6CC4-2A03-7271A578369B}"/>
              </a:ext>
            </a:extLst>
          </p:cNvPr>
          <p:cNvSpPr/>
          <p:nvPr/>
        </p:nvSpPr>
        <p:spPr>
          <a:xfrm>
            <a:off x="4682067" y="4284133"/>
            <a:ext cx="2710771" cy="2684373"/>
          </a:xfrm>
          <a:prstGeom prst="ellipse">
            <a:avLst/>
          </a:prstGeom>
          <a:solidFill>
            <a:srgbClr val="FC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12BA6-4FA0-B65B-8302-39CCE71B1DE0}"/>
              </a:ext>
            </a:extLst>
          </p:cNvPr>
          <p:cNvSpPr/>
          <p:nvPr/>
        </p:nvSpPr>
        <p:spPr>
          <a:xfrm>
            <a:off x="273339" y="372011"/>
            <a:ext cx="4042776" cy="4055533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F5E11F-D1AA-D0FF-5140-C3603A31957D}"/>
              </a:ext>
            </a:extLst>
          </p:cNvPr>
          <p:cNvSpPr/>
          <p:nvPr/>
        </p:nvSpPr>
        <p:spPr>
          <a:xfrm>
            <a:off x="8534399" y="2041440"/>
            <a:ext cx="3556001" cy="3454400"/>
          </a:xfrm>
          <a:prstGeom prst="ellipse">
            <a:avLst/>
          </a:prstGeom>
          <a:solidFill>
            <a:srgbClr val="90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9074C-D489-1BEB-76F9-ED6C4FB5FDB8}"/>
              </a:ext>
            </a:extLst>
          </p:cNvPr>
          <p:cNvSpPr/>
          <p:nvPr/>
        </p:nvSpPr>
        <p:spPr>
          <a:xfrm>
            <a:off x="1096322" y="583214"/>
            <a:ext cx="2396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A85DD-00C5-4288-C0DA-64BD507E2027}"/>
              </a:ext>
            </a:extLst>
          </p:cNvPr>
          <p:cNvSpPr txBox="1"/>
          <p:nvPr/>
        </p:nvSpPr>
        <p:spPr>
          <a:xfrm>
            <a:off x="806524" y="1506544"/>
            <a:ext cx="2976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Production times exceed viable engagement windows.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Leveraging trends requires a more agile marketing approach.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7D4A450-ABDD-4AE6-A7B3-3FBE2228C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85" y="-60695"/>
            <a:ext cx="7588715" cy="46058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81AE5D-29B4-1766-8562-4331050D4814}"/>
              </a:ext>
            </a:extLst>
          </p:cNvPr>
          <p:cNvSpPr/>
          <p:nvPr/>
        </p:nvSpPr>
        <p:spPr>
          <a:xfrm>
            <a:off x="4499084" y="5034175"/>
            <a:ext cx="3076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35A47-565C-46A7-3A99-7E4E5FC7DD69}"/>
              </a:ext>
            </a:extLst>
          </p:cNvPr>
          <p:cNvSpPr txBox="1"/>
          <p:nvPr/>
        </p:nvSpPr>
        <p:spPr>
          <a:xfrm>
            <a:off x="7749191" y="5262139"/>
            <a:ext cx="2976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Specific Bands of creation/engagement outside of trend pattern.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RNN applications over days of use window.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2D235E-1BE2-D78A-4F01-4F15B13C7F0D}"/>
              </a:ext>
            </a:extLst>
          </p:cNvPr>
          <p:cNvSpPr/>
          <p:nvPr/>
        </p:nvSpPr>
        <p:spPr>
          <a:xfrm>
            <a:off x="6819892" y="984185"/>
            <a:ext cx="560502" cy="26843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1DB8BE-778F-DF54-078D-11A18CF0AC3A}"/>
              </a:ext>
            </a:extLst>
          </p:cNvPr>
          <p:cNvSpPr/>
          <p:nvPr/>
        </p:nvSpPr>
        <p:spPr>
          <a:xfrm>
            <a:off x="7507883" y="996896"/>
            <a:ext cx="560502" cy="26843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6AB18-1A55-3BFC-1FE2-A965D381419D}"/>
              </a:ext>
            </a:extLst>
          </p:cNvPr>
          <p:cNvSpPr/>
          <p:nvPr/>
        </p:nvSpPr>
        <p:spPr>
          <a:xfrm>
            <a:off x="8148567" y="1023573"/>
            <a:ext cx="560502" cy="26843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DC31AD-0E88-53AC-68C2-4B57BA312F27}"/>
              </a:ext>
            </a:extLst>
          </p:cNvPr>
          <p:cNvSpPr/>
          <p:nvPr/>
        </p:nvSpPr>
        <p:spPr>
          <a:xfrm>
            <a:off x="9454655" y="1023572"/>
            <a:ext cx="560502" cy="26843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260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Culbertson</dc:creator>
  <cp:lastModifiedBy>Victor Culbertson</cp:lastModifiedBy>
  <cp:revision>7</cp:revision>
  <dcterms:created xsi:type="dcterms:W3CDTF">2023-01-24T15:28:26Z</dcterms:created>
  <dcterms:modified xsi:type="dcterms:W3CDTF">2023-02-12T21:08:10Z</dcterms:modified>
</cp:coreProperties>
</file>