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319" r:id="rId3"/>
    <p:sldId id="320" r:id="rId4"/>
    <p:sldId id="321" r:id="rId5"/>
    <p:sldId id="322" r:id="rId6"/>
    <p:sldId id="323" r:id="rId7"/>
    <p:sldId id="324" r:id="rId8"/>
    <p:sldId id="325" r:id="rId9"/>
    <p:sldId id="326" r:id="rId10"/>
    <p:sldId id="327" r:id="rId11"/>
    <p:sldId id="328" r:id="rId12"/>
    <p:sldId id="299" r:id="rId13"/>
    <p:sldId id="304" r:id="rId14"/>
    <p:sldId id="305" r:id="rId15"/>
    <p:sldId id="306" r:id="rId16"/>
    <p:sldId id="307" r:id="rId17"/>
    <p:sldId id="308" r:id="rId18"/>
    <p:sldId id="310" r:id="rId19"/>
    <p:sldId id="311" r:id="rId20"/>
    <p:sldId id="303" r:id="rId21"/>
    <p:sldId id="284" r:id="rId22"/>
    <p:sldId id="285" r:id="rId23"/>
    <p:sldId id="286" r:id="rId24"/>
    <p:sldId id="287" r:id="rId25"/>
    <p:sldId id="289" r:id="rId26"/>
    <p:sldId id="290" r:id="rId27"/>
    <p:sldId id="292" r:id="rId28"/>
    <p:sldId id="293" r:id="rId29"/>
    <p:sldId id="294" r:id="rId30"/>
    <p:sldId id="295" r:id="rId31"/>
    <p:sldId id="296" r:id="rId32"/>
    <p:sldId id="297" r:id="rId33"/>
    <p:sldId id="291" r:id="rId34"/>
    <p:sldId id="312" r:id="rId35"/>
    <p:sldId id="317" r:id="rId36"/>
    <p:sldId id="318" r:id="rId37"/>
    <p:sldId id="258" r:id="rId38"/>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341F0D9-A177-480D-9C1D-B55204DC4947}">
          <p14:sldIdLst>
            <p14:sldId id="256"/>
            <p14:sldId id="319"/>
            <p14:sldId id="320"/>
            <p14:sldId id="321"/>
            <p14:sldId id="322"/>
            <p14:sldId id="323"/>
            <p14:sldId id="324"/>
            <p14:sldId id="325"/>
            <p14:sldId id="326"/>
            <p14:sldId id="327"/>
            <p14:sldId id="328"/>
            <p14:sldId id="299"/>
            <p14:sldId id="304"/>
            <p14:sldId id="305"/>
            <p14:sldId id="306"/>
            <p14:sldId id="307"/>
            <p14:sldId id="308"/>
            <p14:sldId id="310"/>
            <p14:sldId id="311"/>
            <p14:sldId id="303"/>
            <p14:sldId id="284"/>
            <p14:sldId id="285"/>
            <p14:sldId id="286"/>
            <p14:sldId id="287"/>
            <p14:sldId id="289"/>
            <p14:sldId id="290"/>
            <p14:sldId id="292"/>
            <p14:sldId id="293"/>
            <p14:sldId id="294"/>
            <p14:sldId id="295"/>
            <p14:sldId id="296"/>
            <p14:sldId id="297"/>
            <p14:sldId id="291"/>
            <p14:sldId id="312"/>
            <p14:sldId id="317"/>
            <p14:sldId id="318"/>
          </p14:sldIdLst>
        </p14:section>
        <p14:section name="Sección sin título" id="{08BED16D-A868-4C23-B427-E9128FF4CC2D}">
          <p14:sldIdLst>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1"/>
  </p:normalViewPr>
  <p:slideViewPr>
    <p:cSldViewPr snapToGrid="0" snapToObjects="1">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CD016E-2354-4DA4-866C-79ED6CCBB236}" type="datetimeFigureOut">
              <a:rPr lang="es-CO" smtClean="0"/>
              <a:t>6/01/2022</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673C3-6D18-4C01-B13A-483B83245998}" type="slidenum">
              <a:rPr lang="es-CO" smtClean="0"/>
              <a:t>‹Nº›</a:t>
            </a:fld>
            <a:endParaRPr lang="es-CO"/>
          </a:p>
        </p:txBody>
      </p:sp>
    </p:spTree>
    <p:extLst>
      <p:ext uri="{BB962C8B-B14F-4D97-AF65-F5344CB8AC3E}">
        <p14:creationId xmlns:p14="http://schemas.microsoft.com/office/powerpoint/2010/main" val="348356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712822" y="3579211"/>
            <a:ext cx="3213464" cy="409303"/>
          </a:xfrm>
        </p:spPr>
        <p:txBody>
          <a:bodyPr anchor="b">
            <a:normAutofit/>
          </a:bodyPr>
          <a:lstStyle>
            <a:lvl1pPr algn="ctr">
              <a:defRPr sz="2200">
                <a:solidFill>
                  <a:schemeClr val="bg1"/>
                </a:solidFill>
              </a:defRPr>
            </a:lvl1pPr>
          </a:lstStyle>
          <a:p>
            <a:r>
              <a:rPr lang="es-ES_tradnl" dirty="0" smtClean="0"/>
              <a:t>Clic para editar título</a:t>
            </a:r>
            <a:endParaRPr lang="en-US" dirty="0"/>
          </a:p>
        </p:txBody>
      </p:sp>
    </p:spTree>
    <p:extLst>
      <p:ext uri="{BB962C8B-B14F-4D97-AF65-F5344CB8AC3E}">
        <p14:creationId xmlns:p14="http://schemas.microsoft.com/office/powerpoint/2010/main" val="5888920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0F016410-C1F3-F445-AFA9-69A0F4D0A58D}" type="datetimeFigureOut">
              <a:rPr lang="es-ES_tradnl" smtClean="0"/>
              <a:t>06/01/2022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2373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0F016410-C1F3-F445-AFA9-69A0F4D0A58D}" type="datetimeFigureOut">
              <a:rPr lang="es-ES_tradnl" smtClean="0"/>
              <a:t>06/01/2022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68025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0F016410-C1F3-F445-AFA9-69A0F4D0A58D}" type="datetimeFigureOut">
              <a:rPr lang="es-ES_tradnl" smtClean="0"/>
              <a:t>06/01/2022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90450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485844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0F016410-C1F3-F445-AFA9-69A0F4D0A58D}" type="datetimeFigureOut">
              <a:rPr lang="es-ES_tradnl" smtClean="0"/>
              <a:t>06/01/2022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72003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_tradnl"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0F016410-C1F3-F445-AFA9-69A0F4D0A58D}" type="datetimeFigureOut">
              <a:rPr lang="es-ES_tradnl" smtClean="0"/>
              <a:t>06/01/2022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56559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0F016410-C1F3-F445-AFA9-69A0F4D0A58D}" type="datetimeFigureOut">
              <a:rPr lang="es-ES_tradnl" smtClean="0"/>
              <a:t>06/01/2022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13810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16410-C1F3-F445-AFA9-69A0F4D0A58D}" type="datetimeFigureOut">
              <a:rPr lang="es-ES_tradnl" smtClean="0"/>
              <a:t>06/01/2022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50237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0F016410-C1F3-F445-AFA9-69A0F4D0A58D}" type="datetimeFigureOut">
              <a:rPr lang="es-ES_tradnl" smtClean="0"/>
              <a:t>06/01/2022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72069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0F016410-C1F3-F445-AFA9-69A0F4D0A58D}" type="datetimeFigureOut">
              <a:rPr lang="es-ES_tradnl" smtClean="0"/>
              <a:t>06/01/2022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712545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06134" y="34836"/>
            <a:ext cx="7886700" cy="1325563"/>
          </a:xfrm>
          <a:prstGeom prst="rect">
            <a:avLst/>
          </a:prstGeom>
        </p:spPr>
        <p:txBody>
          <a:bodyPr vert="horz" lIns="91440" tIns="45720" rIns="91440" bIns="45720" rtlCol="0" anchor="ctr">
            <a:normAutofit/>
          </a:bodyPr>
          <a:lstStyle/>
          <a:p>
            <a:r>
              <a:rPr lang="es-ES_tradnl" dirty="0" smtClean="0"/>
              <a:t>Clic para editar título</a:t>
            </a:r>
            <a:endParaRPr lang="en-US" dirty="0"/>
          </a:p>
        </p:txBody>
      </p:sp>
      <p:sp>
        <p:nvSpPr>
          <p:cNvPr id="3" name="Text Placeholder 2"/>
          <p:cNvSpPr>
            <a:spLocks noGrp="1"/>
          </p:cNvSpPr>
          <p:nvPr>
            <p:ph type="body" idx="1"/>
          </p:nvPr>
        </p:nvSpPr>
        <p:spPr>
          <a:xfrm>
            <a:off x="106134" y="1412653"/>
            <a:ext cx="8828860" cy="4807174"/>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16410-C1F3-F445-AFA9-69A0F4D0A58D}" type="datetimeFigureOut">
              <a:rPr lang="es-ES_tradnl" smtClean="0"/>
              <a:t>06/01/2022</a:t>
            </a:fld>
            <a:endParaRPr 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86BD1-B9C2-744F-8E97-255DE502F743}" type="slidenum">
              <a:rPr lang="es-ES_tradnl" smtClean="0"/>
              <a:t>‹Nº›</a:t>
            </a:fld>
            <a:endParaRPr lang="es-ES_tradnl"/>
          </a:p>
        </p:txBody>
      </p:sp>
    </p:spTree>
    <p:extLst>
      <p:ext uri="{BB962C8B-B14F-4D97-AF65-F5344CB8AC3E}">
        <p14:creationId xmlns:p14="http://schemas.microsoft.com/office/powerpoint/2010/main" val="154129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b="1" kern="1200">
          <a:solidFill>
            <a:srgbClr val="023E82"/>
          </a:solidFill>
          <a:latin typeface="Century Gothic" charset="0"/>
          <a:ea typeface="Century Gothic" charset="0"/>
          <a:cs typeface="Century Gothic"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Helvetica"/>
          <a:ea typeface="Century Gothic" charset="0"/>
          <a:cs typeface="Helvetic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Helvetica"/>
          <a:ea typeface="Century Gothic" charset="0"/>
          <a:cs typeface="Helvetic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Helvetica"/>
          <a:ea typeface="Century Gothic" charset="0"/>
          <a:cs typeface="Helvetic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Helvetica"/>
          <a:ea typeface="Century Gothic" charset="0"/>
          <a:cs typeface="Helvetic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Helvetica"/>
          <a:ea typeface="Century Gothic" charset="0"/>
          <a:cs typeface="Helvetic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roblesweb.es/2017/10/29/como-usar-localstorage-javascrip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normAutofit fontScale="90000"/>
          </a:bodyPr>
          <a:lstStyle/>
          <a:p>
            <a:r>
              <a:rPr lang="es-ES" dirty="0" smtClean="0"/>
              <a:t>MANTENIMIENTO DE PAGINAS WEB</a:t>
            </a:r>
            <a:br>
              <a:rPr lang="es-ES" dirty="0" smtClean="0"/>
            </a:br>
            <a:endParaRPr lang="es-ES" dirty="0"/>
          </a:p>
        </p:txBody>
      </p:sp>
    </p:spTree>
    <p:extLst>
      <p:ext uri="{BB962C8B-B14F-4D97-AF65-F5344CB8AC3E}">
        <p14:creationId xmlns:p14="http://schemas.microsoft.com/office/powerpoint/2010/main" val="375189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5" name="Marcador de contenido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7796981" cy="6858000"/>
          </a:xfrm>
          <a:prstGeom prst="rect">
            <a:avLst/>
          </a:prstGeom>
          <a:noFill/>
          <a:ln>
            <a:noFill/>
          </a:ln>
        </p:spPr>
      </p:pic>
    </p:spTree>
    <p:extLst>
      <p:ext uri="{BB962C8B-B14F-4D97-AF65-F5344CB8AC3E}">
        <p14:creationId xmlns:p14="http://schemas.microsoft.com/office/powerpoint/2010/main" val="2227497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4" name="Marcador de contenido 3"/>
          <p:cNvPicPr>
            <a:picLocks noGrp="1" noChangeAspect="1"/>
          </p:cNvPicPr>
          <p:nvPr>
            <p:ph idx="1"/>
          </p:nvPr>
        </p:nvPicPr>
        <p:blipFill>
          <a:blip r:embed="rId2"/>
          <a:stretch>
            <a:fillRect/>
          </a:stretch>
        </p:blipFill>
        <p:spPr>
          <a:xfrm>
            <a:off x="573338" y="1412875"/>
            <a:ext cx="7894136" cy="4806950"/>
          </a:xfrm>
          <a:prstGeom prst="rect">
            <a:avLst/>
          </a:prstGeom>
        </p:spPr>
      </p:pic>
      <p:pic>
        <p:nvPicPr>
          <p:cNvPr id="1026" name="Picture 2" descr="Resultado de imagen para introduccion a java 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291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a:xfrm>
            <a:off x="106134" y="1412652"/>
            <a:ext cx="8828860" cy="5089459"/>
          </a:xfrm>
        </p:spPr>
        <p:txBody>
          <a:bodyPr>
            <a:normAutofit/>
          </a:bodyPr>
          <a:lstStyle/>
          <a:p>
            <a:pPr marL="0" indent="0">
              <a:lnSpc>
                <a:spcPct val="100000"/>
              </a:lnSpc>
              <a:buNone/>
            </a:pPr>
            <a:r>
              <a:rPr lang="es-CO" sz="2200" b="1" dirty="0" err="1" smtClean="0">
                <a:solidFill>
                  <a:schemeClr val="tx1"/>
                </a:solidFill>
                <a:latin typeface="Arial" panose="020B0604020202020204" pitchFamily="34" charset="0"/>
                <a:cs typeface="Arial" panose="020B0604020202020204" pitchFamily="34" charset="0"/>
              </a:rPr>
              <a:t>Fetch</a:t>
            </a:r>
            <a:endParaRPr lang="es-CO" sz="2200" b="1"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err="1">
                <a:solidFill>
                  <a:schemeClr val="tx1"/>
                </a:solidFill>
                <a:latin typeface="Arial" panose="020B0604020202020204" pitchFamily="34" charset="0"/>
                <a:cs typeface="Arial" panose="020B0604020202020204" pitchFamily="34" charset="0"/>
              </a:rPr>
              <a:t>Fetch</a:t>
            </a:r>
            <a:r>
              <a:rPr lang="es-MX" sz="2200" dirty="0">
                <a:solidFill>
                  <a:schemeClr val="tx1"/>
                </a:solidFill>
                <a:latin typeface="Arial" panose="020B0604020202020204" pitchFamily="34" charset="0"/>
                <a:cs typeface="Arial" panose="020B0604020202020204" pitchFamily="34" charset="0"/>
              </a:rPr>
              <a:t> es el nombre de una nueva API para </a:t>
            </a:r>
            <a:r>
              <a:rPr lang="es-MX" sz="2200" dirty="0" err="1">
                <a:solidFill>
                  <a:schemeClr val="tx1"/>
                </a:solidFill>
                <a:latin typeface="Arial" panose="020B0604020202020204" pitchFamily="34" charset="0"/>
                <a:cs typeface="Arial" panose="020B0604020202020204" pitchFamily="34" charset="0"/>
              </a:rPr>
              <a:t>Javascript</a:t>
            </a:r>
            <a:r>
              <a:rPr lang="es-MX" sz="2200" dirty="0">
                <a:solidFill>
                  <a:schemeClr val="tx1"/>
                </a:solidFill>
                <a:latin typeface="Arial" panose="020B0604020202020204" pitchFamily="34" charset="0"/>
                <a:cs typeface="Arial" panose="020B0604020202020204" pitchFamily="34" charset="0"/>
              </a:rPr>
              <a:t> con la cuál podemos realizar peticiones HTTP asíncronas utilizando promesas y de forma que el código sea un poco más sencillo y menos </a:t>
            </a:r>
            <a:r>
              <a:rPr lang="es-MX" sz="2200" dirty="0" err="1">
                <a:solidFill>
                  <a:schemeClr val="tx1"/>
                </a:solidFill>
                <a:latin typeface="Arial" panose="020B0604020202020204" pitchFamily="34" charset="0"/>
                <a:cs typeface="Arial" panose="020B0604020202020204" pitchFamily="34" charset="0"/>
              </a:rPr>
              <a:t>verbose</a:t>
            </a:r>
            <a:r>
              <a:rPr lang="es-MX" sz="2200" dirty="0">
                <a:solidFill>
                  <a:schemeClr val="tx1"/>
                </a:solidFill>
                <a:latin typeface="Arial" panose="020B0604020202020204" pitchFamily="34" charset="0"/>
                <a:cs typeface="Arial" panose="020B0604020202020204" pitchFamily="34" charset="0"/>
              </a:rPr>
              <a:t>. La forma de realizar una petición es muy sencilla, básicamente se trata de llamar a </a:t>
            </a:r>
            <a:r>
              <a:rPr lang="es-MX" sz="2200" dirty="0" err="1">
                <a:solidFill>
                  <a:schemeClr val="tx1"/>
                </a:solidFill>
                <a:latin typeface="Arial" panose="020B0604020202020204" pitchFamily="34" charset="0"/>
                <a:cs typeface="Arial" panose="020B0604020202020204" pitchFamily="34" charset="0"/>
              </a:rPr>
              <a:t>fetch</a:t>
            </a:r>
            <a:r>
              <a:rPr lang="es-MX" sz="2200" dirty="0">
                <a:solidFill>
                  <a:schemeClr val="tx1"/>
                </a:solidFill>
                <a:latin typeface="Arial" panose="020B0604020202020204" pitchFamily="34" charset="0"/>
                <a:cs typeface="Arial" panose="020B0604020202020204" pitchFamily="34" charset="0"/>
              </a:rPr>
              <a:t> y pasarle por parámetro la URL de la petición a </a:t>
            </a:r>
            <a:r>
              <a:rPr lang="es-MX" sz="2200" dirty="0" smtClean="0">
                <a:solidFill>
                  <a:schemeClr val="tx1"/>
                </a:solidFill>
                <a:latin typeface="Arial" panose="020B0604020202020204" pitchFamily="34" charset="0"/>
                <a:cs typeface="Arial" panose="020B0604020202020204" pitchFamily="34" charset="0"/>
              </a:rPr>
              <a:t>realizar</a:t>
            </a:r>
          </a:p>
          <a:p>
            <a:pPr marL="0" indent="0">
              <a:lnSpc>
                <a:spcPct val="100000"/>
              </a:lnSpc>
              <a:buNone/>
            </a:pPr>
            <a:r>
              <a:rPr lang="es-MX" sz="2200" b="1" dirty="0" smtClean="0">
                <a:solidFill>
                  <a:schemeClr val="tx1"/>
                </a:solidFill>
                <a:latin typeface="Arial" panose="020B0604020202020204" pitchFamily="34" charset="0"/>
                <a:cs typeface="Arial" panose="020B0604020202020204" pitchFamily="34" charset="0"/>
              </a:rPr>
              <a:t>Promesa</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Una </a:t>
            </a:r>
            <a:r>
              <a:rPr lang="es-MX" sz="2200" dirty="0" err="1">
                <a:solidFill>
                  <a:schemeClr val="tx1"/>
                </a:solidFill>
                <a:latin typeface="Arial" panose="020B0604020202020204" pitchFamily="34" charset="0"/>
                <a:cs typeface="Arial" panose="020B0604020202020204" pitchFamily="34" charset="0"/>
              </a:rPr>
              <a:t>Promise</a:t>
            </a:r>
            <a:r>
              <a:rPr lang="es-MX" sz="2200" dirty="0">
                <a:solidFill>
                  <a:schemeClr val="tx1"/>
                </a:solidFill>
                <a:latin typeface="Arial" panose="020B0604020202020204" pitchFamily="34" charset="0"/>
                <a:cs typeface="Arial" panose="020B0604020202020204" pitchFamily="34" charset="0"/>
              </a:rPr>
              <a:t> (promesa en castellano) es un objeto que representa la terminación o el fracaso de una operación asíncrona</a:t>
            </a:r>
            <a:endParaRPr lang="es-CO" sz="2200" dirty="0" smtClean="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445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a:xfrm>
            <a:off x="106134" y="1412652"/>
            <a:ext cx="8828860" cy="5089459"/>
          </a:xfrm>
        </p:spPr>
        <p:txBody>
          <a:bodyPr>
            <a:normAutofit/>
          </a:bodyPr>
          <a:lstStyle/>
          <a:p>
            <a:pPr marL="0" indent="0">
              <a:lnSpc>
                <a:spcPct val="100000"/>
              </a:lnSpc>
              <a:buNone/>
            </a:pPr>
            <a:r>
              <a:rPr lang="es-MX" sz="2200" b="1" dirty="0" err="1" smtClean="0">
                <a:solidFill>
                  <a:schemeClr val="tx1"/>
                </a:solidFill>
                <a:latin typeface="Arial" panose="020B0604020202020204" pitchFamily="34" charset="0"/>
                <a:cs typeface="Arial" panose="020B0604020202020204" pitchFamily="34" charset="0"/>
              </a:rPr>
              <a:t>fetch</a:t>
            </a:r>
            <a:r>
              <a:rPr lang="es-MX" sz="2200" b="1" dirty="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devolverá una </a:t>
            </a:r>
            <a:r>
              <a:rPr lang="es-MX" sz="2200" b="1" dirty="0" smtClean="0">
                <a:solidFill>
                  <a:schemeClr val="tx1"/>
                </a:solidFill>
                <a:latin typeface="Arial" panose="020B0604020202020204" pitchFamily="34" charset="0"/>
                <a:cs typeface="Arial" panose="020B0604020202020204" pitchFamily="34" charset="0"/>
              </a:rPr>
              <a:t>promesa</a:t>
            </a:r>
            <a:r>
              <a:rPr lang="es-MX" sz="2200" dirty="0" smtClean="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que será aceptada cuando reciba una respuesta y sólo será rechazada si hay un fallo de red o si por alguna razón no se pudo completar la petición. El modo más habitual de manejar las promesas es utilizando </a:t>
            </a:r>
            <a:r>
              <a:rPr lang="es-MX" sz="2200" b="1" dirty="0">
                <a:solidFill>
                  <a:schemeClr val="tx1"/>
                </a:solidFill>
                <a:latin typeface="Arial" panose="020B0604020202020204" pitchFamily="34" charset="0"/>
                <a:cs typeface="Arial" panose="020B0604020202020204" pitchFamily="34" charset="0"/>
              </a:rPr>
              <a:t>.</a:t>
            </a:r>
            <a:r>
              <a:rPr lang="es-MX" sz="2200" b="1" dirty="0" err="1">
                <a:solidFill>
                  <a:schemeClr val="tx1"/>
                </a:solidFill>
                <a:latin typeface="Arial" panose="020B0604020202020204" pitchFamily="34" charset="0"/>
                <a:cs typeface="Arial" panose="020B0604020202020204" pitchFamily="34" charset="0"/>
              </a:rPr>
              <a:t>then</a:t>
            </a:r>
            <a:r>
              <a:rPr lang="es-MX" sz="2200" b="1" dirty="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Esto se suele reescribir de la siguiente forma, que queda mucho más simple:</a:t>
            </a:r>
          </a:p>
          <a:p>
            <a:pPr marL="0" indent="0">
              <a:lnSpc>
                <a:spcPct val="100000"/>
              </a:lnSpc>
              <a:buNone/>
            </a:pPr>
            <a:endParaRPr lang="es-MX" sz="22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err="1">
                <a:solidFill>
                  <a:schemeClr val="tx1"/>
                </a:solidFill>
                <a:latin typeface="Arial" panose="020B0604020202020204" pitchFamily="34" charset="0"/>
                <a:cs typeface="Arial" panose="020B0604020202020204" pitchFamily="34" charset="0"/>
              </a:rPr>
              <a:t>fetch</a:t>
            </a:r>
            <a:r>
              <a:rPr lang="es-MX" sz="2200" dirty="0">
                <a:solidFill>
                  <a:schemeClr val="tx1"/>
                </a:solidFill>
                <a:latin typeface="Arial" panose="020B0604020202020204" pitchFamily="34" charset="0"/>
                <a:cs typeface="Arial" panose="020B0604020202020204" pitchFamily="34" charset="0"/>
              </a:rPr>
              <a:t>("/robots.txt")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then</a:t>
            </a:r>
            <a:r>
              <a:rPr lang="es-MX" sz="2200" dirty="0">
                <a:solidFill>
                  <a:schemeClr val="tx1"/>
                </a:solidFill>
                <a:latin typeface="Arial" panose="020B0604020202020204" pitchFamily="34" charset="0"/>
                <a:cs typeface="Arial" panose="020B0604020202020204" pitchFamily="34" charset="0"/>
              </a:rPr>
              <a:t>(</a:t>
            </a:r>
            <a:r>
              <a:rPr lang="es-MX" sz="2200" dirty="0" err="1">
                <a:solidFill>
                  <a:schemeClr val="tx1"/>
                </a:solidFill>
                <a:latin typeface="Arial" panose="020B0604020202020204" pitchFamily="34" charset="0"/>
                <a:cs typeface="Arial" panose="020B0604020202020204" pitchFamily="34" charset="0"/>
              </a:rPr>
              <a:t>function</a:t>
            </a:r>
            <a:r>
              <a:rPr lang="es-MX" sz="2200" dirty="0">
                <a:solidFill>
                  <a:schemeClr val="tx1"/>
                </a:solidFill>
                <a:latin typeface="Arial" panose="020B0604020202020204" pitchFamily="34" charset="0"/>
                <a:cs typeface="Arial" panose="020B0604020202020204" pitchFamily="34" charset="0"/>
              </a:rPr>
              <a:t>(response) {</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    /** Código que procesa la respuesta **/</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  </a:t>
            </a:r>
            <a:r>
              <a:rPr lang="es-MX" sz="22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endParaRPr lang="es-MX" sz="22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El método </a:t>
            </a:r>
            <a:r>
              <a:rPr lang="es-MX" sz="2200" dirty="0" err="1">
                <a:solidFill>
                  <a:schemeClr val="tx1"/>
                </a:solidFill>
                <a:latin typeface="Arial" panose="020B0604020202020204" pitchFamily="34" charset="0"/>
                <a:cs typeface="Arial" panose="020B0604020202020204" pitchFamily="34" charset="0"/>
              </a:rPr>
              <a:t>then</a:t>
            </a:r>
            <a:r>
              <a:rPr lang="es-MX" sz="2200" dirty="0">
                <a:solidFill>
                  <a:schemeClr val="tx1"/>
                </a:solidFill>
                <a:latin typeface="Arial" panose="020B0604020202020204" pitchFamily="34" charset="0"/>
                <a:cs typeface="Arial" panose="020B0604020202020204" pitchFamily="34" charset="0"/>
              </a:rPr>
              <a:t>() retorna una </a:t>
            </a:r>
            <a:r>
              <a:rPr lang="es-MX" sz="2200" b="1" dirty="0">
                <a:solidFill>
                  <a:schemeClr val="tx1"/>
                </a:solidFill>
                <a:latin typeface="Arial" panose="020B0604020202020204" pitchFamily="34" charset="0"/>
                <a:cs typeface="Arial" panose="020B0604020202020204" pitchFamily="34" charset="0"/>
              </a:rPr>
              <a:t>Promesa</a:t>
            </a:r>
            <a:endParaRPr lang="es-CO" sz="2200" b="1" dirty="0" smtClean="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941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a:xfrm>
            <a:off x="106134" y="1412652"/>
            <a:ext cx="8828860" cy="5089459"/>
          </a:xfrm>
        </p:spPr>
        <p:txBody>
          <a:bodyPr>
            <a:normAutofit/>
          </a:bodyPr>
          <a:lstStyle/>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Al método </a:t>
            </a:r>
            <a:r>
              <a:rPr lang="es-MX" sz="2200" b="1" dirty="0">
                <a:solidFill>
                  <a:schemeClr val="tx1"/>
                </a:solidFill>
                <a:latin typeface="Arial" panose="020B0604020202020204" pitchFamily="34" charset="0"/>
                <a:cs typeface="Arial" panose="020B0604020202020204" pitchFamily="34" charset="0"/>
              </a:rPr>
              <a:t>.</a:t>
            </a:r>
            <a:r>
              <a:rPr lang="es-MX" sz="2200" b="1" dirty="0" err="1">
                <a:solidFill>
                  <a:schemeClr val="tx1"/>
                </a:solidFill>
                <a:latin typeface="Arial" panose="020B0604020202020204" pitchFamily="34" charset="0"/>
                <a:cs typeface="Arial" panose="020B0604020202020204" pitchFamily="34" charset="0"/>
              </a:rPr>
              <a:t>then</a:t>
            </a:r>
            <a:r>
              <a:rPr lang="es-MX" sz="2200" b="1" dirty="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se le pasa una función </a:t>
            </a:r>
            <a:r>
              <a:rPr lang="es-MX" sz="2200" dirty="0" err="1">
                <a:solidFill>
                  <a:schemeClr val="tx1"/>
                </a:solidFill>
                <a:latin typeface="Arial" panose="020B0604020202020204" pitchFamily="34" charset="0"/>
                <a:cs typeface="Arial" panose="020B0604020202020204" pitchFamily="34" charset="0"/>
              </a:rPr>
              <a:t>callback</a:t>
            </a:r>
            <a:r>
              <a:rPr lang="es-MX" sz="2200" dirty="0">
                <a:solidFill>
                  <a:schemeClr val="tx1"/>
                </a:solidFill>
                <a:latin typeface="Arial" panose="020B0604020202020204" pitchFamily="34" charset="0"/>
                <a:cs typeface="Arial" panose="020B0604020202020204" pitchFamily="34" charset="0"/>
              </a:rPr>
              <a:t> donde su parámetro response es el objeto de respuesta de la petición que hemos realizado</a:t>
            </a:r>
            <a:r>
              <a:rPr lang="es-MX" sz="22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Un </a:t>
            </a:r>
            <a:r>
              <a:rPr lang="es-MX" sz="2200" b="1" dirty="0" err="1">
                <a:solidFill>
                  <a:schemeClr val="tx1"/>
                </a:solidFill>
                <a:latin typeface="Arial" panose="020B0604020202020204" pitchFamily="34" charset="0"/>
                <a:cs typeface="Arial" panose="020B0604020202020204" pitchFamily="34" charset="0"/>
              </a:rPr>
              <a:t>callback</a:t>
            </a:r>
            <a:r>
              <a:rPr lang="es-MX" sz="2200" dirty="0">
                <a:solidFill>
                  <a:schemeClr val="tx1"/>
                </a:solidFill>
                <a:latin typeface="Arial" panose="020B0604020202020204" pitchFamily="34" charset="0"/>
                <a:cs typeface="Arial" panose="020B0604020202020204" pitchFamily="34" charset="0"/>
              </a:rPr>
              <a:t> (llamada de vuelta) es una función que recibe como argumento otra </a:t>
            </a:r>
            <a:r>
              <a:rPr lang="es-MX" sz="2200" dirty="0" smtClean="0">
                <a:solidFill>
                  <a:schemeClr val="tx1"/>
                </a:solidFill>
                <a:latin typeface="Arial" panose="020B0604020202020204" pitchFamily="34" charset="0"/>
                <a:cs typeface="Arial" panose="020B0604020202020204" pitchFamily="34" charset="0"/>
              </a:rPr>
              <a:t>función </a:t>
            </a:r>
            <a:r>
              <a:rPr lang="es-MX" sz="2200" dirty="0">
                <a:solidFill>
                  <a:schemeClr val="tx1"/>
                </a:solidFill>
                <a:latin typeface="Arial" panose="020B0604020202020204" pitchFamily="34" charset="0"/>
                <a:cs typeface="Arial" panose="020B0604020202020204" pitchFamily="34" charset="0"/>
              </a:rPr>
              <a:t>y la </a:t>
            </a:r>
            <a:r>
              <a:rPr lang="es-MX" sz="2200" dirty="0" smtClean="0">
                <a:solidFill>
                  <a:schemeClr val="tx1"/>
                </a:solidFill>
                <a:latin typeface="Arial" panose="020B0604020202020204" pitchFamily="34" charset="0"/>
                <a:cs typeface="Arial" panose="020B0604020202020204" pitchFamily="34" charset="0"/>
              </a:rPr>
              <a:t>ejecuta.</a:t>
            </a:r>
            <a:endParaRPr lang="es-CO" sz="2200" dirty="0" smtClean="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02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4" name="Marcador de contenido 3"/>
          <p:cNvPicPr>
            <a:picLocks noGrp="1" noChangeAspect="1"/>
          </p:cNvPicPr>
          <p:nvPr>
            <p:ph idx="1"/>
          </p:nvPr>
        </p:nvPicPr>
        <p:blipFill>
          <a:blip r:embed="rId2"/>
          <a:stretch>
            <a:fillRect/>
          </a:stretch>
        </p:blipFill>
        <p:spPr>
          <a:xfrm>
            <a:off x="106363" y="1360399"/>
            <a:ext cx="8828087" cy="4108724"/>
          </a:xfrm>
          <a:prstGeom prst="rect">
            <a:avLst/>
          </a:prstGeom>
        </p:spPr>
      </p:pic>
      <p:pic>
        <p:nvPicPr>
          <p:cNvPr id="1026" name="Picture 2" descr="Resultado de imagen para introduccion a java 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200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solidFill>
                  <a:schemeClr val="tx1"/>
                </a:solidFill>
                <a:latin typeface="Arial" panose="020B0604020202020204" pitchFamily="34" charset="0"/>
                <a:cs typeface="Arial" panose="020B0604020202020204" pitchFamily="34" charset="0"/>
              </a:rPr>
              <a:t>Lectura de archivos. </a:t>
            </a:r>
            <a:r>
              <a:rPr lang="es-CO" dirty="0" err="1">
                <a:solidFill>
                  <a:schemeClr val="tx1"/>
                </a:solidFill>
                <a:latin typeface="Arial" panose="020B0604020202020204" pitchFamily="34" charset="0"/>
                <a:cs typeface="Arial" panose="020B0604020202020204" pitchFamily="34" charset="0"/>
              </a:rPr>
              <a:t>json</a:t>
            </a:r>
            <a:r>
              <a:rPr lang="es-CO" dirty="0">
                <a:solidFill>
                  <a:schemeClr val="tx1"/>
                </a:solidFill>
                <a:latin typeface="Arial" panose="020B0604020202020204" pitchFamily="34" charset="0"/>
                <a:cs typeface="Arial" panose="020B0604020202020204" pitchFamily="34" charset="0"/>
              </a:rPr>
              <a:t/>
            </a:r>
            <a:br>
              <a:rPr lang="es-CO" dirty="0">
                <a:solidFill>
                  <a:schemeClr val="tx1"/>
                </a:solidFill>
                <a:latin typeface="Arial" panose="020B0604020202020204" pitchFamily="34" charset="0"/>
                <a:cs typeface="Arial" panose="020B0604020202020204" pitchFamily="34" charset="0"/>
              </a:rPr>
            </a:br>
            <a:endParaRPr lang="es-CO" dirty="0"/>
          </a:p>
        </p:txBody>
      </p:sp>
      <p:pic>
        <p:nvPicPr>
          <p:cNvPr id="4" name="Marcador de contenido 3"/>
          <p:cNvPicPr>
            <a:picLocks noGrp="1" noChangeAspect="1"/>
          </p:cNvPicPr>
          <p:nvPr>
            <p:ph idx="1"/>
          </p:nvPr>
        </p:nvPicPr>
        <p:blipFill rotWithShape="1">
          <a:blip r:embed="rId2"/>
          <a:srcRect b="20600"/>
          <a:stretch/>
        </p:blipFill>
        <p:spPr>
          <a:xfrm>
            <a:off x="106363" y="1474738"/>
            <a:ext cx="8828087" cy="3942836"/>
          </a:xfrm>
          <a:prstGeom prst="rect">
            <a:avLst/>
          </a:prstGeom>
        </p:spPr>
      </p:pic>
      <p:pic>
        <p:nvPicPr>
          <p:cNvPr id="1026" name="Picture 2" descr="Resultado de imagen para introduccion a java 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463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4" name="Marcador de contenido 3"/>
          <p:cNvPicPr>
            <a:picLocks noGrp="1" noChangeAspect="1"/>
          </p:cNvPicPr>
          <p:nvPr>
            <p:ph idx="1"/>
          </p:nvPr>
        </p:nvPicPr>
        <p:blipFill>
          <a:blip r:embed="rId2"/>
          <a:stretch>
            <a:fillRect/>
          </a:stretch>
        </p:blipFill>
        <p:spPr>
          <a:xfrm>
            <a:off x="106363" y="1803875"/>
            <a:ext cx="8828087" cy="4307524"/>
          </a:xfrm>
          <a:prstGeom prst="rect">
            <a:avLst/>
          </a:prstGeom>
        </p:spPr>
      </p:pic>
      <p:pic>
        <p:nvPicPr>
          <p:cNvPr id="1026" name="Picture 2" descr="Resultado de imagen para introduccion a java 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39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4" name="Marcador de contenido 3"/>
          <p:cNvPicPr>
            <a:picLocks noGrp="1" noChangeAspect="1"/>
          </p:cNvPicPr>
          <p:nvPr>
            <p:ph idx="1"/>
          </p:nvPr>
        </p:nvPicPr>
        <p:blipFill rotWithShape="1">
          <a:blip r:embed="rId2"/>
          <a:srcRect b="6938"/>
          <a:stretch/>
        </p:blipFill>
        <p:spPr>
          <a:xfrm>
            <a:off x="106363" y="1474738"/>
            <a:ext cx="8828087" cy="4621262"/>
          </a:xfrm>
          <a:prstGeom prst="rect">
            <a:avLst/>
          </a:prstGeom>
        </p:spPr>
      </p:pic>
      <p:pic>
        <p:nvPicPr>
          <p:cNvPr id="1026" name="Picture 2" descr="Resultado de imagen para introduccion a java 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934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4" name="Marcador de contenido 3"/>
          <p:cNvPicPr>
            <a:picLocks noGrp="1" noChangeAspect="1"/>
          </p:cNvPicPr>
          <p:nvPr>
            <p:ph idx="1"/>
          </p:nvPr>
        </p:nvPicPr>
        <p:blipFill rotWithShape="1">
          <a:blip r:embed="rId2"/>
          <a:srcRect b="6344"/>
          <a:stretch/>
        </p:blipFill>
        <p:spPr>
          <a:xfrm>
            <a:off x="106363" y="1474738"/>
            <a:ext cx="8828087" cy="4650759"/>
          </a:xfrm>
          <a:prstGeom prst="rect">
            <a:avLst/>
          </a:prstGeom>
        </p:spPr>
      </p:pic>
      <p:pic>
        <p:nvPicPr>
          <p:cNvPr id="1026" name="Picture 2" descr="Resultado de imagen para introduccion a java 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027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a:solidFill>
                  <a:schemeClr val="tx1"/>
                </a:solidFill>
                <a:latin typeface="Arial" panose="020B0604020202020204" pitchFamily="34" charset="0"/>
                <a:cs typeface="Arial" panose="020B0604020202020204" pitchFamily="34" charset="0"/>
              </a:rPr>
              <a:t>FUNCIONES ANÓNIMAS DE JAVASCRIPT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La función anónima es una función que no tiene ningún nombre asociado. Normalmente usamos la palabra clave de función antes del nombre de la función para definir una función en JavaScript, sin embargo, en funciones anónimas en JavaScript, usamos solo la palabra clave de función sin el nombre de la función.</a:t>
            </a:r>
          </a:p>
          <a:p>
            <a:pPr marL="0" indent="0">
              <a:lnSpc>
                <a:spcPct val="100000"/>
              </a:lnSpc>
              <a:buNone/>
            </a:pPr>
            <a:endParaRPr lang="es-MX" sz="22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Una función anónima no es accesible después de su creación inicial, solo se puede acceder a ella mediante una variable en la que está almacenada como una función como un valor . Una función anónima también puede tener varios argumentos, pero solo una expresión.</a:t>
            </a:r>
            <a:endParaRPr lang="es-CO" sz="2200"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06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dirty="0"/>
              <a:t>(almacenamiento local</a:t>
            </a:r>
            <a:r>
              <a:rPr lang="es-CO" dirty="0" smtClean="0"/>
              <a:t>)</a:t>
            </a:r>
            <a:endParaRPr lang="es-CO" dirty="0"/>
          </a:p>
        </p:txBody>
      </p:sp>
      <p:sp>
        <p:nvSpPr>
          <p:cNvPr id="3" name="Marcador de contenido 2"/>
          <p:cNvSpPr>
            <a:spLocks noGrp="1"/>
          </p:cNvSpPr>
          <p:nvPr>
            <p:ph idx="1"/>
          </p:nvPr>
        </p:nvSpPr>
        <p:spPr>
          <a:xfrm>
            <a:off x="106134" y="1412652"/>
            <a:ext cx="8828860" cy="5089459"/>
          </a:xfrm>
        </p:spPr>
        <p:txBody>
          <a:bodyPr>
            <a:noAutofit/>
          </a:bodyPr>
          <a:lstStyle/>
          <a:p>
            <a:pPr marL="0" indent="0">
              <a:lnSpc>
                <a:spcPct val="100000"/>
              </a:lnSpc>
              <a:buNone/>
            </a:pPr>
            <a:r>
              <a:rPr lang="es-MX" sz="2200" b="1" dirty="0" smtClean="0">
                <a:solidFill>
                  <a:schemeClr val="tx1"/>
                </a:solidFill>
                <a:latin typeface="Arial" panose="020B0604020202020204" pitchFamily="34" charset="0"/>
                <a:cs typeface="Arial" panose="020B0604020202020204" pitchFamily="34" charset="0"/>
              </a:rPr>
              <a:t>¿</a:t>
            </a:r>
            <a:r>
              <a:rPr lang="es-MX" sz="2200" b="1" dirty="0">
                <a:solidFill>
                  <a:schemeClr val="tx1"/>
                </a:solidFill>
                <a:latin typeface="Arial" panose="020B0604020202020204" pitchFamily="34" charset="0"/>
                <a:cs typeface="Arial" panose="020B0604020202020204" pitchFamily="34" charset="0"/>
              </a:rPr>
              <a:t>Que es el </a:t>
            </a:r>
            <a:r>
              <a:rPr lang="es-MX" sz="2200" b="1" dirty="0" err="1">
                <a:solidFill>
                  <a:schemeClr val="tx1"/>
                </a:solidFill>
                <a:latin typeface="Arial" panose="020B0604020202020204" pitchFamily="34" charset="0"/>
                <a:cs typeface="Arial" panose="020B0604020202020204" pitchFamily="34" charset="0"/>
              </a:rPr>
              <a:t>LocalStorage</a:t>
            </a:r>
            <a:r>
              <a:rPr lang="es-MX" sz="2200" b="1"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Con el </a:t>
            </a:r>
            <a:r>
              <a:rPr lang="es-MX" sz="2200" dirty="0" err="1">
                <a:solidFill>
                  <a:schemeClr val="tx1"/>
                </a:solidFill>
                <a:latin typeface="Arial" panose="020B0604020202020204" pitchFamily="34" charset="0"/>
                <a:cs typeface="Arial" panose="020B0604020202020204" pitchFamily="34" charset="0"/>
              </a:rPr>
              <a:t>LocalStorage</a:t>
            </a:r>
            <a:r>
              <a:rPr lang="es-MX" sz="2200" dirty="0">
                <a:solidFill>
                  <a:schemeClr val="tx1"/>
                </a:solidFill>
                <a:latin typeface="Arial" panose="020B0604020202020204" pitchFamily="34" charset="0"/>
                <a:cs typeface="Arial" panose="020B0604020202020204" pitchFamily="34" charset="0"/>
              </a:rPr>
              <a:t> o HTML5 Web Storage podemos guardar información en nuestro navegador web a modo de sesión y que esa información persista y esté disponible durante la navegación entre las diferentes páginas de nuestro sitio o aplicación </a:t>
            </a:r>
            <a:r>
              <a:rPr lang="es-MX" sz="2200" dirty="0" smtClean="0">
                <a:solidFill>
                  <a:schemeClr val="tx1"/>
                </a:solidFill>
                <a:latin typeface="Arial" panose="020B0604020202020204" pitchFamily="34" charset="0"/>
                <a:cs typeface="Arial" panose="020B0604020202020204" pitchFamily="34" charset="0"/>
              </a:rPr>
              <a:t>web.</a:t>
            </a: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El </a:t>
            </a:r>
            <a:r>
              <a:rPr lang="es-MX" sz="2200" dirty="0" err="1">
                <a:solidFill>
                  <a:schemeClr val="tx1"/>
                </a:solidFill>
                <a:latin typeface="Arial" panose="020B0604020202020204" pitchFamily="34" charset="0"/>
                <a:cs typeface="Arial" panose="020B0604020202020204" pitchFamily="34" charset="0"/>
              </a:rPr>
              <a:t>LocalStorage</a:t>
            </a:r>
            <a:r>
              <a:rPr lang="es-MX" sz="2200" dirty="0">
                <a:solidFill>
                  <a:schemeClr val="tx1"/>
                </a:solidFill>
                <a:latin typeface="Arial" panose="020B0604020202020204" pitchFamily="34" charset="0"/>
                <a:cs typeface="Arial" panose="020B0604020202020204" pitchFamily="34" charset="0"/>
              </a:rPr>
              <a:t> suele usarse mucho en aplicaciones web desarrolladas completamente con JavaScript, con tecnologías como Angular, aunque también puede aplicarse a cualquier web en la cual necesitemos compartir datos entre secciones</a:t>
            </a:r>
            <a:r>
              <a:rPr lang="es-MX" sz="22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En las aplicaciones web monolíticas desarrolladas con un lenguaje de </a:t>
            </a:r>
            <a:r>
              <a:rPr lang="es-MX" sz="2200" dirty="0" err="1">
                <a:solidFill>
                  <a:schemeClr val="tx1"/>
                </a:solidFill>
                <a:latin typeface="Arial" panose="020B0604020202020204" pitchFamily="34" charset="0"/>
                <a:cs typeface="Arial" panose="020B0604020202020204" pitchFamily="34" charset="0"/>
              </a:rPr>
              <a:t>backend</a:t>
            </a:r>
            <a:r>
              <a:rPr lang="es-MX" sz="2200" dirty="0">
                <a:solidFill>
                  <a:schemeClr val="tx1"/>
                </a:solidFill>
                <a:latin typeface="Arial" panose="020B0604020202020204" pitchFamily="34" charset="0"/>
                <a:cs typeface="Arial" panose="020B0604020202020204" pitchFamily="34" charset="0"/>
              </a:rPr>
              <a:t> como PHP o cualquier otro, el uso del </a:t>
            </a:r>
            <a:r>
              <a:rPr lang="es-MX" sz="2200" dirty="0" err="1">
                <a:solidFill>
                  <a:schemeClr val="tx1"/>
                </a:solidFill>
                <a:latin typeface="Arial" panose="020B0604020202020204" pitchFamily="34" charset="0"/>
                <a:cs typeface="Arial" panose="020B0604020202020204" pitchFamily="34" charset="0"/>
              </a:rPr>
              <a:t>LocalStorage</a:t>
            </a:r>
            <a:r>
              <a:rPr lang="es-MX" sz="2200" dirty="0">
                <a:solidFill>
                  <a:schemeClr val="tx1"/>
                </a:solidFill>
                <a:latin typeface="Arial" panose="020B0604020202020204" pitchFamily="34" charset="0"/>
                <a:cs typeface="Arial" panose="020B0604020202020204" pitchFamily="34" charset="0"/>
              </a:rPr>
              <a:t> es </a:t>
            </a:r>
            <a:r>
              <a:rPr lang="es-MX" sz="2200" dirty="0" err="1">
                <a:solidFill>
                  <a:schemeClr val="tx1"/>
                </a:solidFill>
                <a:latin typeface="Arial" panose="020B0604020202020204" pitchFamily="34" charset="0"/>
                <a:cs typeface="Arial" panose="020B0604020202020204" pitchFamily="34" charset="0"/>
              </a:rPr>
              <a:t>sustitudo</a:t>
            </a:r>
            <a:r>
              <a:rPr lang="es-MX" sz="2200" dirty="0">
                <a:solidFill>
                  <a:schemeClr val="tx1"/>
                </a:solidFill>
                <a:latin typeface="Arial" panose="020B0604020202020204" pitchFamily="34" charset="0"/>
                <a:cs typeface="Arial" panose="020B0604020202020204" pitchFamily="34" charset="0"/>
              </a:rPr>
              <a:t> por las Sesiones del propio lenguaje de </a:t>
            </a:r>
            <a:r>
              <a:rPr lang="es-MX" sz="2200" dirty="0" err="1">
                <a:solidFill>
                  <a:schemeClr val="tx1"/>
                </a:solidFill>
                <a:latin typeface="Arial" panose="020B0604020202020204" pitchFamily="34" charset="0"/>
                <a:cs typeface="Arial" panose="020B0604020202020204" pitchFamily="34" charset="0"/>
              </a:rPr>
              <a:t>backend</a:t>
            </a:r>
            <a:r>
              <a:rPr lang="es-MX" sz="2200" dirty="0">
                <a:solidFill>
                  <a:schemeClr val="tx1"/>
                </a:solidFill>
                <a:latin typeface="Arial" panose="020B0604020202020204" pitchFamily="34" charset="0"/>
                <a:cs typeface="Arial" panose="020B0604020202020204" pitchFamily="34" charset="0"/>
              </a:rPr>
              <a:t> ya que el </a:t>
            </a:r>
            <a:r>
              <a:rPr lang="es-MX" sz="2200" dirty="0" err="1">
                <a:solidFill>
                  <a:schemeClr val="tx1"/>
                </a:solidFill>
                <a:latin typeface="Arial" panose="020B0604020202020204" pitchFamily="34" charset="0"/>
                <a:cs typeface="Arial" panose="020B0604020202020204" pitchFamily="34" charset="0"/>
              </a:rPr>
              <a:t>frontend</a:t>
            </a:r>
            <a:r>
              <a:rPr lang="es-MX" sz="2200" dirty="0">
                <a:solidFill>
                  <a:schemeClr val="tx1"/>
                </a:solidFill>
                <a:latin typeface="Arial" panose="020B0604020202020204" pitchFamily="34" charset="0"/>
                <a:cs typeface="Arial" panose="020B0604020202020204" pitchFamily="34" charset="0"/>
              </a:rPr>
              <a:t> y el </a:t>
            </a:r>
            <a:r>
              <a:rPr lang="es-MX" sz="2200" dirty="0" err="1">
                <a:solidFill>
                  <a:schemeClr val="tx1"/>
                </a:solidFill>
                <a:latin typeface="Arial" panose="020B0604020202020204" pitchFamily="34" charset="0"/>
                <a:cs typeface="Arial" panose="020B0604020202020204" pitchFamily="34" charset="0"/>
              </a:rPr>
              <a:t>backend</a:t>
            </a:r>
            <a:r>
              <a:rPr lang="es-MX" sz="2200" dirty="0">
                <a:solidFill>
                  <a:schemeClr val="tx1"/>
                </a:solidFill>
                <a:latin typeface="Arial" panose="020B0604020202020204" pitchFamily="34" charset="0"/>
                <a:cs typeface="Arial" panose="020B0604020202020204" pitchFamily="34" charset="0"/>
              </a:rPr>
              <a:t> están completamente integrados y mezclados.</a:t>
            </a:r>
            <a:endParaRPr lang="es-CO"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35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Autofit/>
          </a:bodyPr>
          <a:lstStyle/>
          <a:p>
            <a:pPr marL="0" indent="0">
              <a:lnSpc>
                <a:spcPct val="100000"/>
              </a:lnSpc>
              <a:buNone/>
            </a:pPr>
            <a:r>
              <a:rPr lang="es-MX" sz="2200" b="1" dirty="0">
                <a:solidFill>
                  <a:schemeClr val="tx1"/>
                </a:solidFill>
                <a:latin typeface="Arial" panose="020B0604020202020204" pitchFamily="34" charset="0"/>
                <a:cs typeface="Arial" panose="020B0604020202020204" pitchFamily="34" charset="0"/>
              </a:rPr>
              <a:t>Local </a:t>
            </a:r>
            <a:r>
              <a:rPr lang="es-MX" sz="2200" b="1" dirty="0" smtClean="0">
                <a:solidFill>
                  <a:schemeClr val="tx1"/>
                </a:solidFill>
                <a:latin typeface="Arial" panose="020B0604020202020204" pitchFamily="34" charset="0"/>
                <a:cs typeface="Arial" panose="020B0604020202020204" pitchFamily="34" charset="0"/>
              </a:rPr>
              <a:t>Storage </a:t>
            </a:r>
            <a:r>
              <a:rPr lang="es-MX" sz="2200" dirty="0" smtClean="0">
                <a:solidFill>
                  <a:schemeClr val="tx1"/>
                </a:solidFill>
                <a:latin typeface="Arial" panose="020B0604020202020204" pitchFamily="34" charset="0"/>
                <a:cs typeface="Arial" panose="020B0604020202020204" pitchFamily="34" charset="0"/>
              </a:rPr>
              <a:t>Guarda </a:t>
            </a:r>
            <a:r>
              <a:rPr lang="es-MX" sz="2200" dirty="0">
                <a:solidFill>
                  <a:schemeClr val="tx1"/>
                </a:solidFill>
                <a:latin typeface="Arial" panose="020B0604020202020204" pitchFamily="34" charset="0"/>
                <a:cs typeface="Arial" panose="020B0604020202020204" pitchFamily="34" charset="0"/>
              </a:rPr>
              <a:t>información que permanecerá almacenada por tiempo indefinido; sin importar que el navegador se cierre</a:t>
            </a:r>
            <a:r>
              <a:rPr lang="es-MX" sz="2200" dirty="0" smtClean="0">
                <a:solidFill>
                  <a:schemeClr val="tx1"/>
                </a:solidFill>
                <a:latin typeface="Arial" panose="020B0604020202020204" pitchFamily="34" charset="0"/>
                <a:cs typeface="Arial" panose="020B0604020202020204" pitchFamily="34" charset="0"/>
              </a:rPr>
              <a:t>.</a:t>
            </a:r>
            <a:endParaRPr lang="es-MX" sz="22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b="1" dirty="0" err="1">
                <a:solidFill>
                  <a:schemeClr val="tx1"/>
                </a:solidFill>
                <a:latin typeface="Arial" panose="020B0604020202020204" pitchFamily="34" charset="0"/>
                <a:cs typeface="Arial" panose="020B0604020202020204" pitchFamily="34" charset="0"/>
              </a:rPr>
              <a:t>Session</a:t>
            </a:r>
            <a:r>
              <a:rPr lang="es-MX" sz="2200" b="1" dirty="0">
                <a:solidFill>
                  <a:schemeClr val="tx1"/>
                </a:solidFill>
                <a:latin typeface="Arial" panose="020B0604020202020204" pitchFamily="34" charset="0"/>
                <a:cs typeface="Arial" panose="020B0604020202020204" pitchFamily="34" charset="0"/>
              </a:rPr>
              <a:t> </a:t>
            </a:r>
            <a:r>
              <a:rPr lang="es-MX" sz="2200" b="1" dirty="0" smtClean="0">
                <a:solidFill>
                  <a:schemeClr val="tx1"/>
                </a:solidFill>
                <a:latin typeface="Arial" panose="020B0604020202020204" pitchFamily="34" charset="0"/>
                <a:cs typeface="Arial" panose="020B0604020202020204" pitchFamily="34" charset="0"/>
              </a:rPr>
              <a:t>Storage </a:t>
            </a:r>
            <a:r>
              <a:rPr lang="es-MX" sz="2200" dirty="0" smtClean="0">
                <a:solidFill>
                  <a:schemeClr val="tx1"/>
                </a:solidFill>
                <a:latin typeface="Arial" panose="020B0604020202020204" pitchFamily="34" charset="0"/>
                <a:cs typeface="Arial" panose="020B0604020202020204" pitchFamily="34" charset="0"/>
              </a:rPr>
              <a:t>Almacena </a:t>
            </a:r>
            <a:r>
              <a:rPr lang="es-MX" sz="2200" dirty="0">
                <a:solidFill>
                  <a:schemeClr val="tx1"/>
                </a:solidFill>
                <a:latin typeface="Arial" panose="020B0604020202020204" pitchFamily="34" charset="0"/>
                <a:cs typeface="Arial" panose="020B0604020202020204" pitchFamily="34" charset="0"/>
              </a:rPr>
              <a:t>los datos de una sesión y éstos se eliminan cuando el navegador se cierra</a:t>
            </a:r>
            <a:r>
              <a:rPr lang="es-MX" sz="22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b="1" dirty="0">
                <a:solidFill>
                  <a:schemeClr val="tx1"/>
                </a:solidFill>
                <a:latin typeface="Arial" panose="020B0604020202020204" pitchFamily="34" charset="0"/>
                <a:cs typeface="Arial" panose="020B0604020202020204" pitchFamily="34" charset="0"/>
              </a:rPr>
              <a:t>Las características de Local Storage y </a:t>
            </a:r>
            <a:r>
              <a:rPr lang="es-MX" sz="2200" b="1" dirty="0" err="1">
                <a:solidFill>
                  <a:schemeClr val="tx1"/>
                </a:solidFill>
                <a:latin typeface="Arial" panose="020B0604020202020204" pitchFamily="34" charset="0"/>
                <a:cs typeface="Arial" panose="020B0604020202020204" pitchFamily="34" charset="0"/>
              </a:rPr>
              <a:t>Session</a:t>
            </a:r>
            <a:r>
              <a:rPr lang="es-MX" sz="2200" b="1" dirty="0">
                <a:solidFill>
                  <a:schemeClr val="tx1"/>
                </a:solidFill>
                <a:latin typeface="Arial" panose="020B0604020202020204" pitchFamily="34" charset="0"/>
                <a:cs typeface="Arial" panose="020B0604020202020204" pitchFamily="34" charset="0"/>
              </a:rPr>
              <a:t> Storage son:</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Permiten almacenar entre 5MB y 10MB de información; incluyendo texto </a:t>
            </a:r>
            <a:endParaRPr lang="es-MX" sz="2200"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La </a:t>
            </a:r>
            <a:r>
              <a:rPr lang="es-MX" sz="2200" dirty="0">
                <a:solidFill>
                  <a:schemeClr val="tx1"/>
                </a:solidFill>
                <a:latin typeface="Arial" panose="020B0604020202020204" pitchFamily="34" charset="0"/>
                <a:cs typeface="Arial" panose="020B0604020202020204" pitchFamily="34" charset="0"/>
              </a:rPr>
              <a:t>información está almacenada en la computadora del cliente y NO es enviada en cada petición del </a:t>
            </a:r>
            <a:r>
              <a:rPr lang="es-MX" sz="2200" dirty="0" smtClean="0">
                <a:solidFill>
                  <a:schemeClr val="tx1"/>
                </a:solidFill>
                <a:latin typeface="Arial" panose="020B0604020202020204" pitchFamily="34" charset="0"/>
                <a:cs typeface="Arial" panose="020B0604020202020204" pitchFamily="34" charset="0"/>
              </a:rPr>
              <a:t>servidor</a:t>
            </a: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Previenen </a:t>
            </a:r>
            <a:r>
              <a:rPr lang="es-MX" sz="2200" dirty="0">
                <a:solidFill>
                  <a:schemeClr val="tx1"/>
                </a:solidFill>
                <a:latin typeface="Arial" panose="020B0604020202020204" pitchFamily="34" charset="0"/>
                <a:cs typeface="Arial" panose="020B0604020202020204" pitchFamily="34" charset="0"/>
              </a:rPr>
              <a:t>pérdidas de información cuando se desconecta de la red</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La </a:t>
            </a:r>
            <a:r>
              <a:rPr lang="es-MX" sz="2200" dirty="0" smtClean="0">
                <a:solidFill>
                  <a:schemeClr val="tx1"/>
                </a:solidFill>
                <a:latin typeface="Arial" panose="020B0604020202020204" pitchFamily="34" charset="0"/>
                <a:cs typeface="Arial" panose="020B0604020202020204" pitchFamily="34" charset="0"/>
              </a:rPr>
              <a:t>información </a:t>
            </a:r>
            <a:r>
              <a:rPr lang="es-MX" sz="2200" dirty="0">
                <a:solidFill>
                  <a:schemeClr val="tx1"/>
                </a:solidFill>
                <a:latin typeface="Arial" panose="020B0604020202020204" pitchFamily="34" charset="0"/>
                <a:cs typeface="Arial" panose="020B0604020202020204" pitchFamily="34" charset="0"/>
              </a:rPr>
              <a:t>es guardada por domino web (incluye todas las páginas del dominio)</a:t>
            </a:r>
            <a:endParaRPr lang="es-CO"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3108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000" b="1" dirty="0" smtClean="0">
                <a:solidFill>
                  <a:schemeClr val="tx1"/>
                </a:solidFill>
              </a:rPr>
              <a:t>Compatibilidad</a:t>
            </a:r>
            <a:endParaRPr lang="es-CO" sz="2000" b="1" dirty="0">
              <a:solidFill>
                <a:schemeClr val="tx1"/>
              </a:solidFill>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1439634" y="4519481"/>
            <a:ext cx="5219700" cy="1752600"/>
          </a:xfrm>
          <a:prstGeom prst="rect">
            <a:avLst/>
          </a:prstGeom>
        </p:spPr>
      </p:pic>
      <p:pic>
        <p:nvPicPr>
          <p:cNvPr id="5" name="Imagen 4"/>
          <p:cNvPicPr>
            <a:picLocks noChangeAspect="1"/>
          </p:cNvPicPr>
          <p:nvPr/>
        </p:nvPicPr>
        <p:blipFill>
          <a:blip r:embed="rId4"/>
          <a:stretch>
            <a:fillRect/>
          </a:stretch>
        </p:blipFill>
        <p:spPr>
          <a:xfrm>
            <a:off x="2114670" y="1965942"/>
            <a:ext cx="4562475" cy="2000250"/>
          </a:xfrm>
          <a:prstGeom prst="rect">
            <a:avLst/>
          </a:prstGeom>
        </p:spPr>
      </p:pic>
    </p:spTree>
    <p:extLst>
      <p:ext uri="{BB962C8B-B14F-4D97-AF65-F5344CB8AC3E}">
        <p14:creationId xmlns:p14="http://schemas.microsoft.com/office/powerpoint/2010/main" val="1377773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106134" y="4038601"/>
            <a:ext cx="4362450" cy="1295400"/>
          </a:xfrm>
          <a:prstGeom prst="rect">
            <a:avLst/>
          </a:prstGeom>
        </p:spPr>
      </p:pic>
      <p:pic>
        <p:nvPicPr>
          <p:cNvPr id="6" name="Imagen 5"/>
          <p:cNvPicPr>
            <a:picLocks noChangeAspect="1"/>
          </p:cNvPicPr>
          <p:nvPr/>
        </p:nvPicPr>
        <p:blipFill>
          <a:blip r:embed="rId4"/>
          <a:stretch>
            <a:fillRect/>
          </a:stretch>
        </p:blipFill>
        <p:spPr>
          <a:xfrm>
            <a:off x="3338477" y="5465622"/>
            <a:ext cx="3464502" cy="1203613"/>
          </a:xfrm>
          <a:prstGeom prst="rect">
            <a:avLst/>
          </a:prstGeom>
        </p:spPr>
      </p:pic>
      <p:sp>
        <p:nvSpPr>
          <p:cNvPr id="3" name="Marcador de contenido 2"/>
          <p:cNvSpPr>
            <a:spLocks noGrp="1"/>
          </p:cNvSpPr>
          <p:nvPr>
            <p:ph idx="1"/>
          </p:nvPr>
        </p:nvSpPr>
        <p:spPr/>
        <p:txBody>
          <a:bodyPr/>
          <a:lstStyle/>
          <a:p>
            <a:endParaRPr lang="en-US" dirty="0"/>
          </a:p>
        </p:txBody>
      </p:sp>
      <p:pic>
        <p:nvPicPr>
          <p:cNvPr id="7" name="Imagen 6"/>
          <p:cNvPicPr>
            <a:picLocks noChangeAspect="1"/>
          </p:cNvPicPr>
          <p:nvPr/>
        </p:nvPicPr>
        <p:blipFill>
          <a:blip r:embed="rId5"/>
          <a:stretch>
            <a:fillRect/>
          </a:stretch>
        </p:blipFill>
        <p:spPr>
          <a:xfrm>
            <a:off x="106134" y="984974"/>
            <a:ext cx="6115050" cy="2943225"/>
          </a:xfrm>
          <a:prstGeom prst="rect">
            <a:avLst/>
          </a:prstGeom>
        </p:spPr>
      </p:pic>
    </p:spTree>
    <p:extLst>
      <p:ext uri="{BB962C8B-B14F-4D97-AF65-F5344CB8AC3E}">
        <p14:creationId xmlns:p14="http://schemas.microsoft.com/office/powerpoint/2010/main" val="595680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000" b="1" dirty="0" smtClean="0">
                <a:solidFill>
                  <a:schemeClr val="tx1"/>
                </a:solidFill>
              </a:rPr>
              <a:t>Eliminar todos los elementos</a:t>
            </a: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106134" y="1122753"/>
            <a:ext cx="6751866" cy="3331153"/>
          </a:xfrm>
          <a:prstGeom prst="rect">
            <a:avLst/>
          </a:prstGeom>
        </p:spPr>
      </p:pic>
      <p:pic>
        <p:nvPicPr>
          <p:cNvPr id="6" name="Imagen 5"/>
          <p:cNvPicPr>
            <a:picLocks noChangeAspect="1"/>
          </p:cNvPicPr>
          <p:nvPr/>
        </p:nvPicPr>
        <p:blipFill>
          <a:blip r:embed="rId4"/>
          <a:stretch>
            <a:fillRect/>
          </a:stretch>
        </p:blipFill>
        <p:spPr>
          <a:xfrm>
            <a:off x="327807" y="4506160"/>
            <a:ext cx="5205845" cy="1168112"/>
          </a:xfrm>
          <a:prstGeom prst="rect">
            <a:avLst/>
          </a:prstGeom>
        </p:spPr>
      </p:pic>
      <p:pic>
        <p:nvPicPr>
          <p:cNvPr id="7" name="Imagen 6"/>
          <p:cNvPicPr>
            <a:picLocks noChangeAspect="1"/>
          </p:cNvPicPr>
          <p:nvPr/>
        </p:nvPicPr>
        <p:blipFill>
          <a:blip r:embed="rId5"/>
          <a:stretch>
            <a:fillRect/>
          </a:stretch>
        </p:blipFill>
        <p:spPr>
          <a:xfrm>
            <a:off x="4314940" y="5454732"/>
            <a:ext cx="2992282" cy="1147300"/>
          </a:xfrm>
          <a:prstGeom prst="rect">
            <a:avLst/>
          </a:prstGeom>
        </p:spPr>
      </p:pic>
    </p:spTree>
    <p:extLst>
      <p:ext uri="{BB962C8B-B14F-4D97-AF65-F5344CB8AC3E}">
        <p14:creationId xmlns:p14="http://schemas.microsoft.com/office/powerpoint/2010/main" val="391667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000" b="1" dirty="0" err="1">
                <a:solidFill>
                  <a:schemeClr val="tx1"/>
                </a:solidFill>
              </a:rPr>
              <a:t>localStorage</a:t>
            </a:r>
            <a:r>
              <a:rPr lang="es-CO" sz="2000" b="1" dirty="0">
                <a:solidFill>
                  <a:schemeClr val="tx1"/>
                </a:solidFill>
              </a:rPr>
              <a:t> (almacenamiento local)</a:t>
            </a: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0" y="4082628"/>
            <a:ext cx="4371975" cy="1285875"/>
          </a:xfrm>
          <a:prstGeom prst="rect">
            <a:avLst/>
          </a:prstGeom>
        </p:spPr>
      </p:pic>
      <p:pic>
        <p:nvPicPr>
          <p:cNvPr id="6" name="Imagen 5"/>
          <p:cNvPicPr>
            <a:picLocks noChangeAspect="1"/>
          </p:cNvPicPr>
          <p:nvPr/>
        </p:nvPicPr>
        <p:blipFill>
          <a:blip r:embed="rId4"/>
          <a:stretch>
            <a:fillRect/>
          </a:stretch>
        </p:blipFill>
        <p:spPr>
          <a:xfrm>
            <a:off x="106134" y="5456093"/>
            <a:ext cx="4618266" cy="1296510"/>
          </a:xfrm>
          <a:prstGeom prst="rect">
            <a:avLst/>
          </a:prstGeom>
        </p:spPr>
      </p:pic>
      <p:pic>
        <p:nvPicPr>
          <p:cNvPr id="7" name="Imagen 6"/>
          <p:cNvPicPr>
            <a:picLocks noChangeAspect="1"/>
          </p:cNvPicPr>
          <p:nvPr/>
        </p:nvPicPr>
        <p:blipFill>
          <a:blip r:embed="rId5"/>
          <a:stretch>
            <a:fillRect/>
          </a:stretch>
        </p:blipFill>
        <p:spPr>
          <a:xfrm>
            <a:off x="106134" y="1360399"/>
            <a:ext cx="6019800" cy="3057525"/>
          </a:xfrm>
          <a:prstGeom prst="rect">
            <a:avLst/>
          </a:prstGeom>
        </p:spPr>
      </p:pic>
    </p:spTree>
    <p:extLst>
      <p:ext uri="{BB962C8B-B14F-4D97-AF65-F5344CB8AC3E}">
        <p14:creationId xmlns:p14="http://schemas.microsoft.com/office/powerpoint/2010/main" val="4132476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err="1">
                <a:solidFill>
                  <a:schemeClr val="tx1"/>
                </a:solidFill>
                <a:latin typeface="Arial" panose="020B0604020202020204" pitchFamily="34" charset="0"/>
                <a:cs typeface="Arial" panose="020B0604020202020204" pitchFamily="34" charset="0"/>
              </a:rPr>
              <a:t>JSON.stringify</a:t>
            </a:r>
            <a:r>
              <a:rPr lang="es-MX" sz="2200" b="1" dirty="0">
                <a:solidFill>
                  <a:schemeClr val="tx1"/>
                </a:solidFill>
                <a:latin typeface="Arial" panose="020B0604020202020204" pitchFamily="34" charset="0"/>
                <a:cs typeface="Arial" panose="020B0604020202020204" pitchFamily="34" charset="0"/>
              </a:rPr>
              <a:t>()</a:t>
            </a:r>
          </a:p>
          <a:p>
            <a:pPr marL="0" indent="0">
              <a:lnSpc>
                <a:spcPct val="100000"/>
              </a:lnSpc>
              <a:buNone/>
            </a:pPr>
            <a:endParaRPr lang="es-MX" sz="22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Este método convierte un objeto o valor en una cadena de texto JSON, opcionalmente reemplaza valores si se indica una función de reemplazo, o si se especifican las propiedades mediante un </a:t>
            </a:r>
            <a:r>
              <a:rPr lang="es-MX" sz="2200" dirty="0" err="1">
                <a:solidFill>
                  <a:schemeClr val="tx1"/>
                </a:solidFill>
                <a:latin typeface="Arial" panose="020B0604020202020204" pitchFamily="34" charset="0"/>
                <a:cs typeface="Arial" panose="020B0604020202020204" pitchFamily="34" charset="0"/>
              </a:rPr>
              <a:t>array</a:t>
            </a:r>
            <a:r>
              <a:rPr lang="es-MX" sz="2200" dirty="0">
                <a:solidFill>
                  <a:schemeClr val="tx1"/>
                </a:solidFill>
                <a:latin typeface="Arial" panose="020B0604020202020204" pitchFamily="34" charset="0"/>
                <a:cs typeface="Arial" panose="020B0604020202020204" pitchFamily="34" charset="0"/>
              </a:rPr>
              <a:t> de reemplazo.</a:t>
            </a:r>
          </a:p>
          <a:p>
            <a:pPr marL="0" indent="0">
              <a:lnSpc>
                <a:spcPct val="100000"/>
              </a:lnSpc>
              <a:buNone/>
            </a:pPr>
            <a:endParaRPr lang="es-MX" sz="22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b="1" dirty="0" err="1">
                <a:solidFill>
                  <a:schemeClr val="tx1"/>
                </a:solidFill>
                <a:latin typeface="Arial" panose="020B0604020202020204" pitchFamily="34" charset="0"/>
                <a:cs typeface="Arial" panose="020B0604020202020204" pitchFamily="34" charset="0"/>
              </a:rPr>
              <a:t>JSON.parse</a:t>
            </a:r>
            <a:r>
              <a:rPr lang="es-MX" sz="2200" b="1"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Este método analiza una cadena de texto como JSON, transformando opcionalmente el valor producido por el análisis</a:t>
            </a: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6159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000" b="1" dirty="0" err="1">
                <a:solidFill>
                  <a:schemeClr val="tx1"/>
                </a:solidFill>
              </a:rPr>
              <a:t>localStorage</a:t>
            </a:r>
            <a:r>
              <a:rPr lang="es-CO" sz="2000" b="1" dirty="0">
                <a:solidFill>
                  <a:schemeClr val="tx1"/>
                </a:solidFill>
              </a:rPr>
              <a:t> (almacenamiento local)</a:t>
            </a: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106133" y="1233487"/>
            <a:ext cx="7028957" cy="5277442"/>
          </a:xfrm>
          <a:prstGeom prst="rect">
            <a:avLst/>
          </a:prstGeom>
        </p:spPr>
      </p:pic>
    </p:spTree>
    <p:extLst>
      <p:ext uri="{BB962C8B-B14F-4D97-AF65-F5344CB8AC3E}">
        <p14:creationId xmlns:p14="http://schemas.microsoft.com/office/powerpoint/2010/main" val="3388438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000" b="1" dirty="0" err="1">
                <a:solidFill>
                  <a:schemeClr val="tx1"/>
                </a:solidFill>
              </a:rPr>
              <a:t>localStorage</a:t>
            </a:r>
            <a:r>
              <a:rPr lang="es-CO" sz="2000" b="1" dirty="0">
                <a:solidFill>
                  <a:schemeClr val="tx1"/>
                </a:solidFill>
              </a:rPr>
              <a:t> (almacenamiento local)</a:t>
            </a: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106133" y="1360399"/>
            <a:ext cx="7511281" cy="3973602"/>
          </a:xfrm>
          <a:prstGeom prst="rect">
            <a:avLst/>
          </a:prstGeom>
        </p:spPr>
      </p:pic>
    </p:spTree>
    <p:extLst>
      <p:ext uri="{BB962C8B-B14F-4D97-AF65-F5344CB8AC3E}">
        <p14:creationId xmlns:p14="http://schemas.microsoft.com/office/powerpoint/2010/main" val="339408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000" b="1" dirty="0" err="1">
                <a:solidFill>
                  <a:schemeClr val="tx1"/>
                </a:solidFill>
              </a:rPr>
              <a:t>localStorage</a:t>
            </a:r>
            <a:r>
              <a:rPr lang="es-CO" sz="2000" b="1" dirty="0">
                <a:solidFill>
                  <a:schemeClr val="tx1"/>
                </a:solidFill>
              </a:rPr>
              <a:t> (almacenamiento local)</a:t>
            </a: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106134" y="1130368"/>
            <a:ext cx="5934075" cy="3746432"/>
          </a:xfrm>
          <a:prstGeom prst="rect">
            <a:avLst/>
          </a:prstGeom>
        </p:spPr>
      </p:pic>
      <p:pic>
        <p:nvPicPr>
          <p:cNvPr id="5" name="Imagen 4"/>
          <p:cNvPicPr>
            <a:picLocks noChangeAspect="1"/>
          </p:cNvPicPr>
          <p:nvPr/>
        </p:nvPicPr>
        <p:blipFill>
          <a:blip r:embed="rId4"/>
          <a:stretch>
            <a:fillRect/>
          </a:stretch>
        </p:blipFill>
        <p:spPr>
          <a:xfrm>
            <a:off x="2289030" y="5170343"/>
            <a:ext cx="4067175" cy="1495425"/>
          </a:xfrm>
          <a:prstGeom prst="rect">
            <a:avLst/>
          </a:prstGeom>
        </p:spPr>
      </p:pic>
    </p:spTree>
    <p:extLst>
      <p:ext uri="{BB962C8B-B14F-4D97-AF65-F5344CB8AC3E}">
        <p14:creationId xmlns:p14="http://schemas.microsoft.com/office/powerpoint/2010/main" val="3573497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a:solidFill>
                  <a:schemeClr val="tx1"/>
                </a:solidFill>
                <a:latin typeface="Arial" panose="020B0604020202020204" pitchFamily="34" charset="0"/>
                <a:cs typeface="Arial" panose="020B0604020202020204" pitchFamily="34" charset="0"/>
              </a:rPr>
              <a:t>Funciones </a:t>
            </a:r>
            <a:r>
              <a:rPr lang="es-MX" sz="2200" b="1" dirty="0" smtClean="0">
                <a:solidFill>
                  <a:schemeClr val="tx1"/>
                </a:solidFill>
                <a:latin typeface="Arial" panose="020B0604020202020204" pitchFamily="34" charset="0"/>
                <a:cs typeface="Arial" panose="020B0604020202020204" pitchFamily="34" charset="0"/>
              </a:rPr>
              <a:t>Anónimas</a:t>
            </a: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Cuando </a:t>
            </a:r>
            <a:r>
              <a:rPr lang="es-MX" sz="2200" dirty="0">
                <a:solidFill>
                  <a:schemeClr val="tx1"/>
                </a:solidFill>
                <a:latin typeface="Arial" panose="020B0604020202020204" pitchFamily="34" charset="0"/>
                <a:cs typeface="Arial" panose="020B0604020202020204" pitchFamily="34" charset="0"/>
              </a:rPr>
              <a:t>una función se define sin un nombre, se le llama como una función anónima. La función se almacena en la memoria. Un uso muy común de las funciones anónimas es asignarlas a una variable:</a:t>
            </a:r>
            <a:endParaRPr lang="es-CO" sz="2200"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128871" y="2967617"/>
            <a:ext cx="7863963" cy="1850189"/>
          </a:xfrm>
          <a:prstGeom prst="rect">
            <a:avLst/>
          </a:prstGeom>
        </p:spPr>
      </p:pic>
      <p:pic>
        <p:nvPicPr>
          <p:cNvPr id="5" name="Imagen 4"/>
          <p:cNvPicPr>
            <a:picLocks noChangeAspect="1"/>
          </p:cNvPicPr>
          <p:nvPr/>
        </p:nvPicPr>
        <p:blipFill>
          <a:blip r:embed="rId4"/>
          <a:stretch>
            <a:fillRect/>
          </a:stretch>
        </p:blipFill>
        <p:spPr>
          <a:xfrm>
            <a:off x="128872" y="5046518"/>
            <a:ext cx="7212434" cy="1743075"/>
          </a:xfrm>
          <a:prstGeom prst="rect">
            <a:avLst/>
          </a:prstGeom>
        </p:spPr>
      </p:pic>
    </p:spTree>
    <p:extLst>
      <p:ext uri="{BB962C8B-B14F-4D97-AF65-F5344CB8AC3E}">
        <p14:creationId xmlns:p14="http://schemas.microsoft.com/office/powerpoint/2010/main" val="1067754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err="1">
                <a:solidFill>
                  <a:schemeClr val="tx1"/>
                </a:solidFill>
                <a:latin typeface="Arial" panose="020B0604020202020204" pitchFamily="34" charset="0"/>
                <a:cs typeface="Arial" panose="020B0604020202020204" pitchFamily="34" charset="0"/>
              </a:rPr>
              <a:t>push</a:t>
            </a:r>
            <a:r>
              <a:rPr lang="es-MX" sz="2200" b="1" dirty="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de JavaScript es un método muy útil para agregar elementos al final de una </a:t>
            </a:r>
            <a:r>
              <a:rPr lang="es-MX" sz="2200" dirty="0" err="1">
                <a:solidFill>
                  <a:schemeClr val="tx1"/>
                </a:solidFill>
                <a:latin typeface="Arial" panose="020B0604020202020204" pitchFamily="34" charset="0"/>
                <a:cs typeface="Arial" panose="020B0604020202020204" pitchFamily="34" charset="0"/>
              </a:rPr>
              <a:t>Array</a:t>
            </a:r>
            <a:r>
              <a:rPr lang="es-MX" sz="2200" dirty="0">
                <a:solidFill>
                  <a:schemeClr val="tx1"/>
                </a:solidFill>
                <a:latin typeface="Arial" panose="020B0604020202020204" pitchFamily="34" charset="0"/>
                <a:cs typeface="Arial" panose="020B0604020202020204" pitchFamily="34" charset="0"/>
              </a:rPr>
              <a:t> o arreglo. Después de agregar un elemento al final de la </a:t>
            </a:r>
            <a:r>
              <a:rPr lang="es-MX" sz="2200" dirty="0" err="1">
                <a:solidFill>
                  <a:schemeClr val="tx1"/>
                </a:solidFill>
                <a:latin typeface="Arial" panose="020B0604020202020204" pitchFamily="34" charset="0"/>
                <a:cs typeface="Arial" panose="020B0604020202020204" pitchFamily="34" charset="0"/>
              </a:rPr>
              <a:t>Array</a:t>
            </a:r>
            <a:r>
              <a:rPr lang="es-MX" sz="2200" dirty="0">
                <a:solidFill>
                  <a:schemeClr val="tx1"/>
                </a:solidFill>
                <a:latin typeface="Arial" panose="020B0604020202020204" pitchFamily="34" charset="0"/>
                <a:cs typeface="Arial" panose="020B0604020202020204" pitchFamily="34" charset="0"/>
              </a:rPr>
              <a:t>, el método . </a:t>
            </a:r>
            <a:r>
              <a:rPr lang="es-MX" sz="2200" dirty="0" err="1">
                <a:solidFill>
                  <a:schemeClr val="tx1"/>
                </a:solidFill>
                <a:latin typeface="Arial" panose="020B0604020202020204" pitchFamily="34" charset="0"/>
                <a:cs typeface="Arial" panose="020B0604020202020204" pitchFamily="34" charset="0"/>
              </a:rPr>
              <a:t>push</a:t>
            </a:r>
            <a:r>
              <a:rPr lang="es-MX" sz="2200" dirty="0">
                <a:solidFill>
                  <a:schemeClr val="tx1"/>
                </a:solidFill>
                <a:latin typeface="Arial" panose="020B0604020202020204" pitchFamily="34" charset="0"/>
                <a:cs typeface="Arial" panose="020B0604020202020204" pitchFamily="34" charset="0"/>
              </a:rPr>
              <a:t>() devuelve la nueva longitud de la </a:t>
            </a:r>
            <a:r>
              <a:rPr lang="es-MX" sz="2200" dirty="0" smtClean="0">
                <a:solidFill>
                  <a:schemeClr val="tx1"/>
                </a:solidFill>
                <a:latin typeface="Arial" panose="020B0604020202020204" pitchFamily="34" charset="0"/>
                <a:cs typeface="Arial" panose="020B0604020202020204" pitchFamily="34" charset="0"/>
              </a:rPr>
              <a:t>matriz</a:t>
            </a:r>
          </a:p>
          <a:p>
            <a:pPr marL="0" indent="0">
              <a:lnSpc>
                <a:spcPct val="100000"/>
              </a:lnSpc>
              <a:buNone/>
            </a:pPr>
            <a:endParaRPr lang="es-MX" sz="22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Eliminar elemento del final de un </a:t>
            </a:r>
            <a:r>
              <a:rPr lang="es-MX" sz="2200" b="1" dirty="0" err="1" smtClean="0">
                <a:solidFill>
                  <a:schemeClr val="tx1"/>
                </a:solidFill>
                <a:latin typeface="Arial" panose="020B0604020202020204" pitchFamily="34" charset="0"/>
                <a:cs typeface="Arial" panose="020B0604020202020204" pitchFamily="34" charset="0"/>
              </a:rPr>
              <a:t>Array</a:t>
            </a:r>
            <a:r>
              <a:rPr lang="es-MX" sz="2200" b="1" dirty="0" err="1" smtClean="0">
                <a:solidFill>
                  <a:schemeClr val="tx1"/>
                </a:solidFill>
                <a:latin typeface="Arial" panose="020B0604020202020204" pitchFamily="34" charset="0"/>
                <a:cs typeface="Arial" panose="020B0604020202020204" pitchFamily="34" charset="0"/>
                <a:sym typeface="Wingdings" panose="05000000000000000000" pitchFamily="2" charset="2"/>
              </a:rPr>
              <a:t>pow</a:t>
            </a:r>
            <a:r>
              <a:rPr lang="es-MX" sz="2200" b="1" dirty="0" smtClean="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s-CO" sz="2200" b="1"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805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000" b="1" dirty="0" err="1">
                <a:solidFill>
                  <a:schemeClr val="tx1"/>
                </a:solidFill>
              </a:rPr>
              <a:t>localStorage</a:t>
            </a:r>
            <a:r>
              <a:rPr lang="es-CO" sz="2000" b="1" dirty="0">
                <a:solidFill>
                  <a:schemeClr val="tx1"/>
                </a:solidFill>
              </a:rPr>
              <a:t> (almacenamiento local)</a:t>
            </a: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147637" y="1130368"/>
            <a:ext cx="8848725" cy="2743200"/>
          </a:xfrm>
          <a:prstGeom prst="rect">
            <a:avLst/>
          </a:prstGeom>
        </p:spPr>
      </p:pic>
      <p:pic>
        <p:nvPicPr>
          <p:cNvPr id="6" name="Imagen 5"/>
          <p:cNvPicPr>
            <a:picLocks noChangeAspect="1"/>
          </p:cNvPicPr>
          <p:nvPr/>
        </p:nvPicPr>
        <p:blipFill>
          <a:blip r:embed="rId4"/>
          <a:stretch>
            <a:fillRect/>
          </a:stretch>
        </p:blipFill>
        <p:spPr>
          <a:xfrm>
            <a:off x="2331125" y="4011635"/>
            <a:ext cx="5010180" cy="1906421"/>
          </a:xfrm>
          <a:prstGeom prst="rect">
            <a:avLst/>
          </a:prstGeom>
        </p:spPr>
      </p:pic>
    </p:spTree>
    <p:extLst>
      <p:ext uri="{BB962C8B-B14F-4D97-AF65-F5344CB8AC3E}">
        <p14:creationId xmlns:p14="http://schemas.microsoft.com/office/powerpoint/2010/main" val="36580445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000" b="1" dirty="0" err="1">
                <a:solidFill>
                  <a:schemeClr val="tx1"/>
                </a:solidFill>
              </a:rPr>
              <a:t>localStorage</a:t>
            </a:r>
            <a:r>
              <a:rPr lang="es-CO" sz="2000" b="1" dirty="0">
                <a:solidFill>
                  <a:schemeClr val="tx1"/>
                </a:solidFill>
              </a:rPr>
              <a:t> (almacenamiento local)</a:t>
            </a: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106134" y="1063515"/>
            <a:ext cx="8724900" cy="2752725"/>
          </a:xfrm>
          <a:prstGeom prst="rect">
            <a:avLst/>
          </a:prstGeom>
        </p:spPr>
      </p:pic>
      <p:pic>
        <p:nvPicPr>
          <p:cNvPr id="5" name="Imagen 4"/>
          <p:cNvPicPr>
            <a:picLocks noChangeAspect="1"/>
          </p:cNvPicPr>
          <p:nvPr/>
        </p:nvPicPr>
        <p:blipFill>
          <a:blip r:embed="rId4"/>
          <a:stretch>
            <a:fillRect/>
          </a:stretch>
        </p:blipFill>
        <p:spPr>
          <a:xfrm>
            <a:off x="184698" y="3868494"/>
            <a:ext cx="8671731" cy="1524000"/>
          </a:xfrm>
          <a:prstGeom prst="rect">
            <a:avLst/>
          </a:prstGeom>
        </p:spPr>
      </p:pic>
    </p:spTree>
    <p:extLst>
      <p:ext uri="{BB962C8B-B14F-4D97-AF65-F5344CB8AC3E}">
        <p14:creationId xmlns:p14="http://schemas.microsoft.com/office/powerpoint/2010/main" val="1302378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200" b="1" dirty="0" smtClean="0">
                <a:solidFill>
                  <a:schemeClr val="tx1"/>
                </a:solidFill>
                <a:latin typeface="Arial" panose="020B0604020202020204" pitchFamily="34" charset="0"/>
                <a:cs typeface="Arial" panose="020B0604020202020204" pitchFamily="34" charset="0"/>
              </a:rPr>
              <a:t>Propuesta 1</a:t>
            </a:r>
          </a:p>
          <a:p>
            <a:pPr marL="0" indent="0">
              <a:lnSpc>
                <a:spcPct val="100000"/>
              </a:lnSpc>
              <a:buNone/>
            </a:pPr>
            <a:r>
              <a:rPr lang="es-CO" sz="2200" dirty="0" smtClean="0">
                <a:solidFill>
                  <a:schemeClr val="tx1"/>
                </a:solidFill>
                <a:latin typeface="Arial" panose="020B0604020202020204" pitchFamily="34" charset="0"/>
                <a:cs typeface="Arial" panose="020B0604020202020204" pitchFamily="34" charset="0"/>
              </a:rPr>
              <a:t>Crear un formulario de </a:t>
            </a:r>
            <a:r>
              <a:rPr lang="es-CO" sz="2200" dirty="0" err="1" smtClean="0">
                <a:solidFill>
                  <a:schemeClr val="tx1"/>
                </a:solidFill>
                <a:latin typeface="Arial" panose="020B0604020202020204" pitchFamily="34" charset="0"/>
                <a:cs typeface="Arial" panose="020B0604020202020204" pitchFamily="34" charset="0"/>
              </a:rPr>
              <a:t>Login</a:t>
            </a:r>
            <a:r>
              <a:rPr lang="es-CO" sz="2200" dirty="0" smtClean="0">
                <a:solidFill>
                  <a:schemeClr val="tx1"/>
                </a:solidFill>
                <a:latin typeface="Arial" panose="020B0604020202020204" pitchFamily="34" charset="0"/>
                <a:cs typeface="Arial" panose="020B0604020202020204" pitchFamily="34" charset="0"/>
              </a:rPr>
              <a:t> para el acceso a la pagina principal. Los datos del usuario se encuentran en un  archivo con formato </a:t>
            </a:r>
            <a:r>
              <a:rPr lang="es-CO" sz="2200" dirty="0" err="1" smtClean="0">
                <a:solidFill>
                  <a:schemeClr val="tx1"/>
                </a:solidFill>
                <a:latin typeface="Arial" panose="020B0604020202020204" pitchFamily="34" charset="0"/>
                <a:cs typeface="Arial" panose="020B0604020202020204" pitchFamily="34" charset="0"/>
              </a:rPr>
              <a:t>Json</a:t>
            </a:r>
            <a:r>
              <a:rPr lang="es-CO" sz="2200" dirty="0" smtClean="0">
                <a:solidFill>
                  <a:schemeClr val="tx1"/>
                </a:solidFill>
                <a:latin typeface="Arial" panose="020B0604020202020204" pitchFamily="34" charset="0"/>
                <a:cs typeface="Arial" panose="020B0604020202020204" pitchFamily="34" charset="0"/>
              </a:rPr>
              <a:t>. Al momento de ingresar de manera correcta al sistema, los datos del usuarios se deben almacenar en </a:t>
            </a:r>
            <a:r>
              <a:rPr lang="es-CO" sz="2200" dirty="0" err="1" smtClean="0">
                <a:solidFill>
                  <a:schemeClr val="tx1"/>
                </a:solidFill>
                <a:latin typeface="Arial" panose="020B0604020202020204" pitchFamily="34" charset="0"/>
                <a:cs typeface="Arial" panose="020B0604020202020204" pitchFamily="34" charset="0"/>
              </a:rPr>
              <a:t>LocalStorage</a:t>
            </a:r>
            <a:r>
              <a:rPr lang="es-CO" sz="2200" dirty="0" smtClean="0">
                <a:solidFill>
                  <a:schemeClr val="tx1"/>
                </a:solidFill>
                <a:latin typeface="Arial" panose="020B0604020202020204" pitchFamily="34" charset="0"/>
                <a:cs typeface="Arial" panose="020B0604020202020204" pitchFamily="34" charset="0"/>
              </a:rPr>
              <a:t>, </a:t>
            </a:r>
            <a:r>
              <a:rPr lang="es-CO" sz="2200" dirty="0" err="1" smtClean="0">
                <a:solidFill>
                  <a:schemeClr val="tx1"/>
                </a:solidFill>
                <a:latin typeface="Arial" panose="020B0604020202020204" pitchFamily="34" charset="0"/>
                <a:cs typeface="Arial" panose="020B0604020202020204" pitchFamily="34" charset="0"/>
              </a:rPr>
              <a:t>renderizar</a:t>
            </a:r>
            <a:r>
              <a:rPr lang="es-CO" sz="2200" dirty="0" smtClean="0">
                <a:solidFill>
                  <a:schemeClr val="tx1"/>
                </a:solidFill>
                <a:latin typeface="Arial" panose="020B0604020202020204" pitchFamily="34" charset="0"/>
                <a:cs typeface="Arial" panose="020B0604020202020204" pitchFamily="34" charset="0"/>
              </a:rPr>
              <a:t> a la pagina principal, mostrar en alguna parte de la pagina el usuario. Si el usuario cierra sesión, se debe </a:t>
            </a:r>
            <a:r>
              <a:rPr lang="es-CO" sz="2200" dirty="0" err="1" smtClean="0">
                <a:solidFill>
                  <a:schemeClr val="tx1"/>
                </a:solidFill>
                <a:latin typeface="Arial" panose="020B0604020202020204" pitchFamily="34" charset="0"/>
                <a:cs typeface="Arial" panose="020B0604020202020204" pitchFamily="34" charset="0"/>
              </a:rPr>
              <a:t>renderizar</a:t>
            </a:r>
            <a:r>
              <a:rPr lang="es-CO" sz="2200" dirty="0" smtClean="0">
                <a:solidFill>
                  <a:schemeClr val="tx1"/>
                </a:solidFill>
                <a:latin typeface="Arial" panose="020B0604020202020204" pitchFamily="34" charset="0"/>
                <a:cs typeface="Arial" panose="020B0604020202020204" pitchFamily="34" charset="0"/>
              </a:rPr>
              <a:t> al </a:t>
            </a:r>
            <a:r>
              <a:rPr lang="es-CO" sz="2200" dirty="0" err="1" smtClean="0">
                <a:solidFill>
                  <a:schemeClr val="tx1"/>
                </a:solidFill>
                <a:latin typeface="Arial" panose="020B0604020202020204" pitchFamily="34" charset="0"/>
                <a:cs typeface="Arial" panose="020B0604020202020204" pitchFamily="34" charset="0"/>
              </a:rPr>
              <a:t>login</a:t>
            </a:r>
            <a:r>
              <a:rPr lang="es-CO" sz="2200" dirty="0" smtClean="0">
                <a:solidFill>
                  <a:schemeClr val="tx1"/>
                </a:solidFill>
                <a:latin typeface="Arial" panose="020B0604020202020204" pitchFamily="34" charset="0"/>
                <a:cs typeface="Arial" panose="020B0604020202020204" pitchFamily="34" charset="0"/>
              </a:rPr>
              <a:t>.</a:t>
            </a:r>
            <a:r>
              <a:rPr lang="es-CO" sz="2200" dirty="0">
                <a:solidFill>
                  <a:schemeClr val="tx1"/>
                </a:solidFill>
                <a:latin typeface="Arial" panose="020B0604020202020204" pitchFamily="34" charset="0"/>
                <a:cs typeface="Arial" panose="020B0604020202020204" pitchFamily="34" charset="0"/>
              </a:rPr>
              <a:t> </a:t>
            </a:r>
            <a:r>
              <a:rPr lang="es-CO" sz="2200" dirty="0" smtClean="0">
                <a:solidFill>
                  <a:schemeClr val="tx1"/>
                </a:solidFill>
                <a:latin typeface="Arial" panose="020B0604020202020204" pitchFamily="34" charset="0"/>
                <a:cs typeface="Arial" panose="020B0604020202020204" pitchFamily="34" charset="0"/>
              </a:rPr>
              <a:t>Si el usuario hace clic en atrás del navegador, no debe permitir y si el usuario no ha sido </a:t>
            </a:r>
            <a:r>
              <a:rPr lang="es-CO" sz="2200" dirty="0" err="1" smtClean="0">
                <a:solidFill>
                  <a:schemeClr val="tx1"/>
                </a:solidFill>
                <a:latin typeface="Arial" panose="020B0604020202020204" pitchFamily="34" charset="0"/>
                <a:cs typeface="Arial" panose="020B0604020202020204" pitchFamily="34" charset="0"/>
              </a:rPr>
              <a:t>logueado</a:t>
            </a:r>
            <a:r>
              <a:rPr lang="es-CO" sz="2200" dirty="0" smtClean="0">
                <a:solidFill>
                  <a:schemeClr val="tx1"/>
                </a:solidFill>
                <a:latin typeface="Arial" panose="020B0604020202020204" pitchFamily="34" charset="0"/>
                <a:cs typeface="Arial" panose="020B0604020202020204" pitchFamily="34" charset="0"/>
              </a:rPr>
              <a:t> y se coloca la </a:t>
            </a:r>
            <a:r>
              <a:rPr lang="es-CO" sz="2200" dirty="0" err="1" smtClean="0">
                <a:solidFill>
                  <a:schemeClr val="tx1"/>
                </a:solidFill>
                <a:latin typeface="Arial" panose="020B0604020202020204" pitchFamily="34" charset="0"/>
                <a:cs typeface="Arial" panose="020B0604020202020204" pitchFamily="34" charset="0"/>
              </a:rPr>
              <a:t>url</a:t>
            </a:r>
            <a:r>
              <a:rPr lang="es-CO" sz="2200" dirty="0" smtClean="0">
                <a:solidFill>
                  <a:schemeClr val="tx1"/>
                </a:solidFill>
                <a:latin typeface="Arial" panose="020B0604020202020204" pitchFamily="34" charset="0"/>
                <a:cs typeface="Arial" panose="020B0604020202020204" pitchFamily="34" charset="0"/>
              </a:rPr>
              <a:t> de forma manual, no debe permitir </a:t>
            </a:r>
            <a:r>
              <a:rPr lang="es-CO" sz="2200" dirty="0" err="1" smtClean="0">
                <a:solidFill>
                  <a:schemeClr val="tx1"/>
                </a:solidFill>
                <a:latin typeface="Arial" panose="020B0604020202020204" pitchFamily="34" charset="0"/>
                <a:cs typeface="Arial" panose="020B0604020202020204" pitchFamily="34" charset="0"/>
              </a:rPr>
              <a:t>mostar</a:t>
            </a:r>
            <a:r>
              <a:rPr lang="es-CO" sz="2200" dirty="0" smtClean="0">
                <a:solidFill>
                  <a:schemeClr val="tx1"/>
                </a:solidFill>
                <a:latin typeface="Arial" panose="020B0604020202020204" pitchFamily="34" charset="0"/>
                <a:cs typeface="Arial" panose="020B0604020202020204" pitchFamily="34" charset="0"/>
              </a:rPr>
              <a:t> la pantalla principal.</a:t>
            </a: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591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n-US" sz="2000" dirty="0">
                <a:hlinkClick r:id="rId2"/>
              </a:rPr>
              <a:t>https://victorroblesweb.es/2017/10/29/como-usar-localstorage-javascript/</a:t>
            </a:r>
            <a:endParaRPr lang="es-CO" sz="2000" b="1" dirty="0">
              <a:solidFill>
                <a:schemeClr val="tx1"/>
              </a:solidFill>
            </a:endParaRPr>
          </a:p>
        </p:txBody>
      </p:sp>
      <p:pic>
        <p:nvPicPr>
          <p:cNvPr id="1026" name="Picture 2" descr="Resultado de imagen para introduccion a java 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583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n-US" sz="2200" dirty="0" smtClean="0">
                <a:solidFill>
                  <a:schemeClr val="tx1"/>
                </a:solidFill>
                <a:latin typeface="Arial" panose="020B0604020202020204" pitchFamily="34" charset="0"/>
                <a:cs typeface="Arial" panose="020B0604020202020204" pitchFamily="34" charset="0"/>
              </a:rPr>
              <a:t>1</a:t>
            </a:r>
            <a:endParaRPr lang="es-CO" sz="2200" b="1"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018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n-US" sz="2200" dirty="0" smtClean="0">
                <a:solidFill>
                  <a:schemeClr val="tx1"/>
                </a:solidFill>
                <a:latin typeface="Arial" panose="020B0604020202020204" pitchFamily="34" charset="0"/>
                <a:cs typeface="Arial" panose="020B0604020202020204" pitchFamily="34" charset="0"/>
              </a:rPr>
              <a:t>1</a:t>
            </a:r>
            <a:endParaRPr lang="es-CO" sz="2200" b="1"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28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054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pic>
        <p:nvPicPr>
          <p:cNvPr id="4" name="Marcador de contenido 3"/>
          <p:cNvPicPr>
            <a:picLocks noGrp="1" noChangeAspect="1"/>
          </p:cNvPicPr>
          <p:nvPr>
            <p:ph idx="1"/>
          </p:nvPr>
        </p:nvPicPr>
        <p:blipFill>
          <a:blip r:embed="rId2"/>
          <a:stretch>
            <a:fillRect/>
          </a:stretch>
        </p:blipFill>
        <p:spPr>
          <a:xfrm>
            <a:off x="0" y="1"/>
            <a:ext cx="7728155" cy="3746090"/>
          </a:xfrm>
          <a:prstGeom prst="rect">
            <a:avLst/>
          </a:prstGeom>
        </p:spPr>
      </p:pic>
      <p:pic>
        <p:nvPicPr>
          <p:cNvPr id="1026" name="Picture 2" descr="Resultado de imagen para introduccion a java 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4"/>
          <a:stretch>
            <a:fillRect/>
          </a:stretch>
        </p:blipFill>
        <p:spPr>
          <a:xfrm>
            <a:off x="0" y="3844837"/>
            <a:ext cx="7108723" cy="2952750"/>
          </a:xfrm>
          <a:prstGeom prst="rect">
            <a:avLst/>
          </a:prstGeom>
        </p:spPr>
      </p:pic>
    </p:spTree>
    <p:extLst>
      <p:ext uri="{BB962C8B-B14F-4D97-AF65-F5344CB8AC3E}">
        <p14:creationId xmlns:p14="http://schemas.microsoft.com/office/powerpoint/2010/main" val="665457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err="1">
                <a:solidFill>
                  <a:schemeClr val="tx1"/>
                </a:solidFill>
                <a:latin typeface="Arial" panose="020B0604020202020204" pitchFamily="34" charset="0"/>
                <a:cs typeface="Arial" panose="020B0604020202020204" pitchFamily="34" charset="0"/>
              </a:rPr>
              <a:t>Arrow</a:t>
            </a:r>
            <a:r>
              <a:rPr lang="es-MX" sz="2200" b="1" dirty="0">
                <a:solidFill>
                  <a:schemeClr val="tx1"/>
                </a:solidFill>
                <a:latin typeface="Arial" panose="020B0604020202020204" pitchFamily="34" charset="0"/>
                <a:cs typeface="Arial" panose="020B0604020202020204" pitchFamily="34" charset="0"/>
              </a:rPr>
              <a:t> </a:t>
            </a:r>
            <a:r>
              <a:rPr lang="es-MX" sz="2200" b="1" dirty="0" err="1">
                <a:solidFill>
                  <a:schemeClr val="tx1"/>
                </a:solidFill>
                <a:latin typeface="Arial" panose="020B0604020202020204" pitchFamily="34" charset="0"/>
                <a:cs typeface="Arial" panose="020B0604020202020204" pitchFamily="34" charset="0"/>
              </a:rPr>
              <a:t>functions</a:t>
            </a:r>
            <a:r>
              <a:rPr lang="es-MX" sz="2200" b="1" dirty="0">
                <a:solidFill>
                  <a:schemeClr val="tx1"/>
                </a:solidFill>
                <a:latin typeface="Arial" panose="020B0604020202020204" pitchFamily="34" charset="0"/>
                <a:cs typeface="Arial" panose="020B0604020202020204" pitchFamily="34" charset="0"/>
              </a:rPr>
              <a:t> </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Las </a:t>
            </a:r>
            <a:r>
              <a:rPr lang="es-MX" sz="2200" dirty="0" err="1">
                <a:solidFill>
                  <a:schemeClr val="tx1"/>
                </a:solidFill>
                <a:latin typeface="Arial" panose="020B0604020202020204" pitchFamily="34" charset="0"/>
                <a:cs typeface="Arial" panose="020B0604020202020204" pitchFamily="34" charset="0"/>
              </a:rPr>
              <a:t>Arrow</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functions</a:t>
            </a:r>
            <a:r>
              <a:rPr lang="es-MX" sz="2200" dirty="0">
                <a:solidFill>
                  <a:schemeClr val="tx1"/>
                </a:solidFill>
                <a:latin typeface="Arial" panose="020B0604020202020204" pitchFamily="34" charset="0"/>
                <a:cs typeface="Arial" panose="020B0604020202020204" pitchFamily="34" charset="0"/>
              </a:rPr>
              <a:t>, funciones flecha o «</a:t>
            </a:r>
            <a:r>
              <a:rPr lang="es-MX" sz="2200" dirty="0" err="1">
                <a:solidFill>
                  <a:schemeClr val="tx1"/>
                </a:solidFill>
                <a:latin typeface="Arial" panose="020B0604020202020204" pitchFamily="34" charset="0"/>
                <a:cs typeface="Arial" panose="020B0604020202020204" pitchFamily="34" charset="0"/>
              </a:rPr>
              <a:t>fat</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arrow</a:t>
            </a:r>
            <a:r>
              <a:rPr lang="es-MX" sz="2200" dirty="0">
                <a:solidFill>
                  <a:schemeClr val="tx1"/>
                </a:solidFill>
                <a:latin typeface="Arial" panose="020B0604020202020204" pitchFamily="34" charset="0"/>
                <a:cs typeface="Arial" panose="020B0604020202020204" pitchFamily="34" charset="0"/>
              </a:rPr>
              <a:t>» son una forma corta de escribir funciones que aparece en </a:t>
            </a:r>
            <a:r>
              <a:rPr lang="es-MX" sz="2200" dirty="0" err="1">
                <a:solidFill>
                  <a:schemeClr val="tx1"/>
                </a:solidFill>
                <a:latin typeface="Arial" panose="020B0604020202020204" pitchFamily="34" charset="0"/>
                <a:cs typeface="Arial" panose="020B0604020202020204" pitchFamily="34" charset="0"/>
              </a:rPr>
              <a:t>Javascript</a:t>
            </a:r>
            <a:r>
              <a:rPr lang="es-MX" sz="2200" dirty="0">
                <a:solidFill>
                  <a:schemeClr val="tx1"/>
                </a:solidFill>
                <a:latin typeface="Arial" panose="020B0604020202020204" pitchFamily="34" charset="0"/>
                <a:cs typeface="Arial" panose="020B0604020202020204" pitchFamily="34" charset="0"/>
              </a:rPr>
              <a:t> a partir de </a:t>
            </a:r>
            <a:r>
              <a:rPr lang="es-MX" sz="2200" dirty="0" err="1">
                <a:solidFill>
                  <a:schemeClr val="tx1"/>
                </a:solidFill>
                <a:latin typeface="Arial" panose="020B0604020202020204" pitchFamily="34" charset="0"/>
                <a:cs typeface="Arial" panose="020B0604020202020204" pitchFamily="34" charset="0"/>
              </a:rPr>
              <a:t>ECMAScript</a:t>
            </a:r>
            <a:r>
              <a:rPr lang="es-MX" sz="2200" dirty="0">
                <a:solidFill>
                  <a:schemeClr val="tx1"/>
                </a:solidFill>
                <a:latin typeface="Arial" panose="020B0604020202020204" pitchFamily="34" charset="0"/>
                <a:cs typeface="Arial" panose="020B0604020202020204" pitchFamily="34" charset="0"/>
              </a:rPr>
              <a:t> 6. Básicamente, se trata de reemplazar eliminar la palabra </a:t>
            </a:r>
            <a:r>
              <a:rPr lang="es-MX" sz="2200" dirty="0" err="1">
                <a:solidFill>
                  <a:schemeClr val="tx1"/>
                </a:solidFill>
                <a:latin typeface="Arial" panose="020B0604020202020204" pitchFamily="34" charset="0"/>
                <a:cs typeface="Arial" panose="020B0604020202020204" pitchFamily="34" charset="0"/>
              </a:rPr>
              <a:t>function</a:t>
            </a:r>
            <a:r>
              <a:rPr lang="es-MX" sz="2200" dirty="0">
                <a:solidFill>
                  <a:schemeClr val="tx1"/>
                </a:solidFill>
                <a:latin typeface="Arial" panose="020B0604020202020204" pitchFamily="34" charset="0"/>
                <a:cs typeface="Arial" panose="020B0604020202020204" pitchFamily="34" charset="0"/>
              </a:rPr>
              <a:t> y añadir =&gt; antes de abrir las llaves:</a:t>
            </a:r>
            <a:endParaRPr lang="es-CO" sz="2200"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rotWithShape="1">
          <a:blip r:embed="rId3"/>
          <a:srcRect r="42806"/>
          <a:stretch/>
        </p:blipFill>
        <p:spPr>
          <a:xfrm>
            <a:off x="106134" y="3421626"/>
            <a:ext cx="6569969" cy="3288890"/>
          </a:xfrm>
          <a:prstGeom prst="rect">
            <a:avLst/>
          </a:prstGeom>
        </p:spPr>
      </p:pic>
    </p:spTree>
    <p:extLst>
      <p:ext uri="{BB962C8B-B14F-4D97-AF65-F5344CB8AC3E}">
        <p14:creationId xmlns:p14="http://schemas.microsoft.com/office/powerpoint/2010/main" val="2933956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ventajas</a:t>
            </a:r>
            <a:r>
              <a:rPr lang="en-US" b="0" dirty="0"/>
              <a:t> </a:t>
            </a:r>
            <a:endParaRPr lang="es-CO" dirty="0"/>
          </a:p>
        </p:txBody>
      </p:sp>
      <p:sp>
        <p:nvSpPr>
          <p:cNvPr id="3" name="Marcador de contenido 2"/>
          <p:cNvSpPr>
            <a:spLocks noGrp="1"/>
          </p:cNvSpPr>
          <p:nvPr>
            <p:ph idx="1"/>
          </p:nvPr>
        </p:nvSpPr>
        <p:spPr/>
        <p:txBody>
          <a:bodyPr>
            <a:normAutofit lnSpcReduction="10000"/>
          </a:bodyPr>
          <a:lstStyle/>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Si el cuerpo de la función sólo tiene una línea, podemos omitir las llaves ({}).</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Además, en ese caso, automáticamente se hace un </a:t>
            </a:r>
            <a:r>
              <a:rPr lang="es-MX" sz="2200" dirty="0" err="1">
                <a:solidFill>
                  <a:schemeClr val="tx1"/>
                </a:solidFill>
                <a:latin typeface="Arial" panose="020B0604020202020204" pitchFamily="34" charset="0"/>
                <a:cs typeface="Arial" panose="020B0604020202020204" pitchFamily="34" charset="0"/>
              </a:rPr>
              <a:t>return</a:t>
            </a:r>
            <a:r>
              <a:rPr lang="es-MX" sz="2200" dirty="0">
                <a:solidFill>
                  <a:schemeClr val="tx1"/>
                </a:solidFill>
                <a:latin typeface="Arial" panose="020B0604020202020204" pitchFamily="34" charset="0"/>
                <a:cs typeface="Arial" panose="020B0604020202020204" pitchFamily="34" charset="0"/>
              </a:rPr>
              <a:t> de esa única línea, por lo que podemos omitir también el </a:t>
            </a:r>
            <a:r>
              <a:rPr lang="es-MX" sz="2200" dirty="0" err="1">
                <a:solidFill>
                  <a:schemeClr val="tx1"/>
                </a:solidFill>
                <a:latin typeface="Arial" panose="020B0604020202020204" pitchFamily="34" charset="0"/>
                <a:cs typeface="Arial" panose="020B0604020202020204" pitchFamily="34" charset="0"/>
              </a:rPr>
              <a:t>return</a:t>
            </a:r>
            <a:r>
              <a:rPr lang="es-MX" sz="220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En el caso de que la función no tenga parámetros, se indica como en el ejemplo anterior: () =&gt;.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En el caso de que la función tenga un solo parámetro, se puede indicar simplemente el nombre del mismo: e =&gt;.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En el caso de que la función tenga 2 </a:t>
            </a:r>
            <a:r>
              <a:rPr lang="es-MX" sz="2200" dirty="0" err="1">
                <a:solidFill>
                  <a:schemeClr val="tx1"/>
                </a:solidFill>
                <a:latin typeface="Arial" panose="020B0604020202020204" pitchFamily="34" charset="0"/>
                <a:cs typeface="Arial" panose="020B0604020202020204" pitchFamily="34" charset="0"/>
              </a:rPr>
              <a:t>ó</a:t>
            </a:r>
            <a:r>
              <a:rPr lang="es-MX" sz="2200" dirty="0">
                <a:solidFill>
                  <a:schemeClr val="tx1"/>
                </a:solidFill>
                <a:latin typeface="Arial" panose="020B0604020202020204" pitchFamily="34" charset="0"/>
                <a:cs typeface="Arial" panose="020B0604020202020204" pitchFamily="34" charset="0"/>
              </a:rPr>
              <a:t> más parámetros, se indican entre paréntesis: (a, b) =&gt;.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Si queremos devolver un objeto, que coincide con la sintaxis de las llaves, se puede englobar con paréntesis: ({</a:t>
            </a:r>
            <a:r>
              <a:rPr lang="es-MX" sz="2200" dirty="0" err="1">
                <a:solidFill>
                  <a:schemeClr val="tx1"/>
                </a:solidFill>
                <a:latin typeface="Arial" panose="020B0604020202020204" pitchFamily="34" charset="0"/>
                <a:cs typeface="Arial" panose="020B0604020202020204" pitchFamily="34" charset="0"/>
              </a:rPr>
              <a:t>name</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Manz</a:t>
            </a:r>
            <a:r>
              <a:rPr lang="es-MX" sz="220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Por lo tanto, el ejemplo anterior se puede simplificar aún más:</a:t>
            </a:r>
            <a:endParaRPr lang="es-CO" sz="2200"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831"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049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b="1" dirty="0" err="1">
                <a:solidFill>
                  <a:schemeClr val="tx1"/>
                </a:solidFill>
                <a:latin typeface="Arial" panose="020B0604020202020204" pitchFamily="34" charset="0"/>
                <a:cs typeface="Arial" panose="020B0604020202020204" pitchFamily="34" charset="0"/>
              </a:rPr>
              <a:t>const</a:t>
            </a:r>
            <a:r>
              <a:rPr lang="es-MX" sz="2200" b="1" dirty="0">
                <a:solidFill>
                  <a:schemeClr val="tx1"/>
                </a:solidFill>
                <a:latin typeface="Arial" panose="020B0604020202020204" pitchFamily="34" charset="0"/>
                <a:cs typeface="Arial" panose="020B0604020202020204" pitchFamily="34" charset="0"/>
              </a:rPr>
              <a:t> </a:t>
            </a:r>
            <a:r>
              <a:rPr lang="es-MX" sz="2200" b="1" dirty="0" err="1">
                <a:solidFill>
                  <a:schemeClr val="tx1"/>
                </a:solidFill>
                <a:latin typeface="Arial" panose="020B0604020202020204" pitchFamily="34" charset="0"/>
                <a:cs typeface="Arial" panose="020B0604020202020204" pitchFamily="34" charset="0"/>
              </a:rPr>
              <a:t>func</a:t>
            </a:r>
            <a:r>
              <a:rPr lang="es-MX" sz="2200" b="1" dirty="0">
                <a:solidFill>
                  <a:schemeClr val="tx1"/>
                </a:solidFill>
                <a:latin typeface="Arial" panose="020B0604020202020204" pitchFamily="34" charset="0"/>
                <a:cs typeface="Arial" panose="020B0604020202020204" pitchFamily="34" charset="0"/>
              </a:rPr>
              <a:t> = () =&gt; "Función flecha."; </a:t>
            </a:r>
            <a:endParaRPr lang="es-MX" sz="2200" b="1"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0 parámetros: Devuelve "Función </a:t>
            </a:r>
            <a:r>
              <a:rPr lang="es-MX" sz="2200" dirty="0" smtClean="0">
                <a:solidFill>
                  <a:schemeClr val="tx1"/>
                </a:solidFill>
                <a:latin typeface="Arial" panose="020B0604020202020204" pitchFamily="34" charset="0"/>
                <a:cs typeface="Arial" panose="020B0604020202020204" pitchFamily="34" charset="0"/>
              </a:rPr>
              <a:t>flecha“</a:t>
            </a:r>
          </a:p>
          <a:p>
            <a:pPr marL="0" indent="0">
              <a:lnSpc>
                <a:spcPct val="100000"/>
              </a:lnSpc>
              <a:buNone/>
            </a:pPr>
            <a:endParaRPr lang="es-MX" sz="22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b="1" dirty="0" err="1">
                <a:solidFill>
                  <a:schemeClr val="tx1"/>
                </a:solidFill>
                <a:latin typeface="Arial" panose="020B0604020202020204" pitchFamily="34" charset="0"/>
                <a:cs typeface="Arial" panose="020B0604020202020204" pitchFamily="34" charset="0"/>
              </a:rPr>
              <a:t>const</a:t>
            </a:r>
            <a:r>
              <a:rPr lang="es-MX" sz="2200" b="1" dirty="0">
                <a:solidFill>
                  <a:schemeClr val="tx1"/>
                </a:solidFill>
                <a:latin typeface="Arial" panose="020B0604020202020204" pitchFamily="34" charset="0"/>
                <a:cs typeface="Arial" panose="020B0604020202020204" pitchFamily="34" charset="0"/>
              </a:rPr>
              <a:t> </a:t>
            </a:r>
            <a:r>
              <a:rPr lang="es-MX" sz="2200" b="1" dirty="0" err="1">
                <a:solidFill>
                  <a:schemeClr val="tx1"/>
                </a:solidFill>
                <a:latin typeface="Arial" panose="020B0604020202020204" pitchFamily="34" charset="0"/>
                <a:cs typeface="Arial" panose="020B0604020202020204" pitchFamily="34" charset="0"/>
              </a:rPr>
              <a:t>func</a:t>
            </a:r>
            <a:r>
              <a:rPr lang="es-MX" sz="2200" b="1" dirty="0">
                <a:solidFill>
                  <a:schemeClr val="tx1"/>
                </a:solidFill>
                <a:latin typeface="Arial" panose="020B0604020202020204" pitchFamily="34" charset="0"/>
                <a:cs typeface="Arial" panose="020B0604020202020204" pitchFamily="34" charset="0"/>
              </a:rPr>
              <a:t> = (e) =&gt; e + 1; </a:t>
            </a:r>
            <a:endParaRPr lang="es-MX" sz="2200" b="1"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1 parámetro: Devuelve el valor de e + </a:t>
            </a:r>
            <a:r>
              <a:rPr lang="es-MX" sz="2200" dirty="0" smtClean="0">
                <a:solidFill>
                  <a:schemeClr val="tx1"/>
                </a:solidFill>
                <a:latin typeface="Arial" panose="020B0604020202020204" pitchFamily="34" charset="0"/>
                <a:cs typeface="Arial" panose="020B0604020202020204" pitchFamily="34" charset="0"/>
              </a:rPr>
              <a:t>1</a:t>
            </a:r>
          </a:p>
          <a:p>
            <a:pPr marL="0" indent="0">
              <a:lnSpc>
                <a:spcPct val="100000"/>
              </a:lnSpc>
              <a:buNone/>
            </a:pPr>
            <a:endParaRPr lang="es-MX" sz="22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b="1" dirty="0" err="1">
                <a:solidFill>
                  <a:schemeClr val="tx1"/>
                </a:solidFill>
                <a:latin typeface="Arial" panose="020B0604020202020204" pitchFamily="34" charset="0"/>
                <a:cs typeface="Arial" panose="020B0604020202020204" pitchFamily="34" charset="0"/>
              </a:rPr>
              <a:t>const</a:t>
            </a:r>
            <a:r>
              <a:rPr lang="es-MX" sz="2200" b="1" dirty="0">
                <a:solidFill>
                  <a:schemeClr val="tx1"/>
                </a:solidFill>
                <a:latin typeface="Arial" panose="020B0604020202020204" pitchFamily="34" charset="0"/>
                <a:cs typeface="Arial" panose="020B0604020202020204" pitchFamily="34" charset="0"/>
              </a:rPr>
              <a:t> </a:t>
            </a:r>
            <a:r>
              <a:rPr lang="es-MX" sz="2200" b="1" dirty="0" err="1">
                <a:solidFill>
                  <a:schemeClr val="tx1"/>
                </a:solidFill>
                <a:latin typeface="Arial" panose="020B0604020202020204" pitchFamily="34" charset="0"/>
                <a:cs typeface="Arial" panose="020B0604020202020204" pitchFamily="34" charset="0"/>
              </a:rPr>
              <a:t>func</a:t>
            </a:r>
            <a:r>
              <a:rPr lang="es-MX" sz="2200" b="1" dirty="0">
                <a:solidFill>
                  <a:schemeClr val="tx1"/>
                </a:solidFill>
                <a:latin typeface="Arial" panose="020B0604020202020204" pitchFamily="34" charset="0"/>
                <a:cs typeface="Arial" panose="020B0604020202020204" pitchFamily="34" charset="0"/>
              </a:rPr>
              <a:t> = (a, b) =&gt; a + b</a:t>
            </a:r>
            <a:r>
              <a:rPr lang="es-MX" sz="2200" b="1"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 </a:t>
            </a:r>
            <a:r>
              <a:rPr lang="es-MX" sz="2200" dirty="0">
                <a:solidFill>
                  <a:schemeClr val="tx1"/>
                </a:solidFill>
                <a:latin typeface="Arial" panose="020B0604020202020204" pitchFamily="34" charset="0"/>
                <a:cs typeface="Arial" panose="020B0604020202020204" pitchFamily="34" charset="0"/>
              </a:rPr>
              <a:t>// 2 parámetros: Devuelve el valor de a + b</a:t>
            </a:r>
            <a:endParaRPr lang="es-CO" sz="2200"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943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CO" sz="2200" b="1" dirty="0" err="1">
                <a:solidFill>
                  <a:schemeClr val="tx1"/>
                </a:solidFill>
                <a:latin typeface="Arial" panose="020B0604020202020204" pitchFamily="34" charset="0"/>
                <a:cs typeface="Arial" panose="020B0604020202020204" pitchFamily="34" charset="0"/>
              </a:rPr>
              <a:t>Javascript</a:t>
            </a:r>
            <a:r>
              <a:rPr lang="es-CO" sz="2200" b="1" dirty="0">
                <a:solidFill>
                  <a:schemeClr val="tx1"/>
                </a:solidFill>
                <a:latin typeface="Arial" panose="020B0604020202020204" pitchFamily="34" charset="0"/>
                <a:cs typeface="Arial" panose="020B0604020202020204" pitchFamily="34" charset="0"/>
              </a:rPr>
              <a:t> – la función </a:t>
            </a:r>
            <a:r>
              <a:rPr lang="es-CO" sz="2200" b="1" dirty="0" err="1" smtClean="0">
                <a:solidFill>
                  <a:schemeClr val="tx1"/>
                </a:solidFill>
                <a:latin typeface="Arial" panose="020B0604020202020204" pitchFamily="34" charset="0"/>
                <a:cs typeface="Arial" panose="020B0604020202020204" pitchFamily="34" charset="0"/>
              </a:rPr>
              <a:t>map</a:t>
            </a:r>
            <a:endParaRPr lang="es-CO" sz="2200" b="1"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Mediante la función </a:t>
            </a:r>
            <a:r>
              <a:rPr lang="es-MX" sz="2200" dirty="0" err="1">
                <a:solidFill>
                  <a:schemeClr val="tx1"/>
                </a:solidFill>
                <a:latin typeface="Arial" panose="020B0604020202020204" pitchFamily="34" charset="0"/>
                <a:cs typeface="Arial" panose="020B0604020202020204" pitchFamily="34" charset="0"/>
              </a:rPr>
              <a:t>map</a:t>
            </a:r>
            <a:r>
              <a:rPr lang="es-MX" sz="2200" dirty="0">
                <a:solidFill>
                  <a:schemeClr val="tx1"/>
                </a:solidFill>
                <a:latin typeface="Arial" panose="020B0604020202020204" pitchFamily="34" charset="0"/>
                <a:cs typeface="Arial" panose="020B0604020202020204" pitchFamily="34" charset="0"/>
              </a:rPr>
              <a:t> es posible crear un nuevo arreglo a partir de uno existente, tan simple como eso</a:t>
            </a:r>
            <a:endParaRPr lang="es-CO" sz="2200" dirty="0" smtClean="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Sin lugar a duda, la función </a:t>
            </a:r>
            <a:r>
              <a:rPr lang="es-MX" sz="2200" dirty="0" err="1">
                <a:solidFill>
                  <a:schemeClr val="tx1"/>
                </a:solidFill>
                <a:latin typeface="Arial" panose="020B0604020202020204" pitchFamily="34" charset="0"/>
                <a:cs typeface="Arial" panose="020B0604020202020204" pitchFamily="34" charset="0"/>
              </a:rPr>
              <a:t>map</a:t>
            </a:r>
            <a:r>
              <a:rPr lang="es-MX" sz="2200" dirty="0">
                <a:solidFill>
                  <a:schemeClr val="tx1"/>
                </a:solidFill>
                <a:latin typeface="Arial" panose="020B0604020202020204" pitchFamily="34" charset="0"/>
                <a:cs typeface="Arial" panose="020B0604020202020204" pitchFamily="34" charset="0"/>
              </a:rPr>
              <a:t> es una de las más importantes al momento de trabajar con arreglos, pues permite iterar y controlar la forma en que procesaremos cada unos de los elementos del arreglo en un solo paso. Veamos el siguiente ejemplo:</a:t>
            </a:r>
            <a:endParaRPr lang="es-CO" sz="2200"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293001" y="4188542"/>
            <a:ext cx="7124700" cy="2588188"/>
          </a:xfrm>
          <a:prstGeom prst="rect">
            <a:avLst/>
          </a:prstGeom>
        </p:spPr>
      </p:pic>
    </p:spTree>
    <p:extLst>
      <p:ext uri="{BB962C8B-B14F-4D97-AF65-F5344CB8AC3E}">
        <p14:creationId xmlns:p14="http://schemas.microsoft.com/office/powerpoint/2010/main" val="31507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a:t>
            </a:r>
            <a:endParaRPr lang="es-CO" dirty="0"/>
          </a:p>
        </p:txBody>
      </p:sp>
      <p:sp>
        <p:nvSpPr>
          <p:cNvPr id="3" name="Marcador de contenido 2"/>
          <p:cNvSpPr>
            <a:spLocks noGrp="1"/>
          </p:cNvSpPr>
          <p:nvPr>
            <p:ph idx="1"/>
          </p:nvPr>
        </p:nvSpPr>
        <p:spPr/>
        <p:txBody>
          <a:bodyPr>
            <a:normAutofit/>
          </a:bodyPr>
          <a:lstStyle/>
          <a:p>
            <a:pPr marL="0" indent="0">
              <a:lnSpc>
                <a:spcPct val="100000"/>
              </a:lnSpc>
              <a:buNone/>
            </a:pPr>
            <a:r>
              <a:rPr lang="es-MX" sz="2200" dirty="0" smtClean="0">
                <a:solidFill>
                  <a:schemeClr val="tx1"/>
                </a:solidFill>
                <a:latin typeface="Arial" panose="020B0604020202020204" pitchFamily="34" charset="0"/>
                <a:cs typeface="Arial" panose="020B0604020202020204" pitchFamily="34" charset="0"/>
              </a:rPr>
              <a:t>Un </a:t>
            </a:r>
            <a:r>
              <a:rPr lang="es-MX" sz="2200" b="1" dirty="0" err="1">
                <a:solidFill>
                  <a:schemeClr val="tx1"/>
                </a:solidFill>
                <a:latin typeface="Arial" panose="020B0604020202020204" pitchFamily="34" charset="0"/>
                <a:cs typeface="Arial" panose="020B0604020202020204" pitchFamily="34" charset="0"/>
              </a:rPr>
              <a:t>callback</a:t>
            </a:r>
            <a:r>
              <a:rPr lang="es-MX" sz="2200" dirty="0">
                <a:solidFill>
                  <a:schemeClr val="tx1"/>
                </a:solidFill>
                <a:latin typeface="Arial" panose="020B0604020202020204" pitchFamily="34" charset="0"/>
                <a:cs typeface="Arial" panose="020B0604020202020204" pitchFamily="34" charset="0"/>
              </a:rPr>
              <a:t> (llamada de vuelta) es una función que recibe como argumento otra función y la ejecuta.</a:t>
            </a:r>
            <a:endParaRPr lang="es-CO" sz="22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s-MX" sz="2200" dirty="0">
                <a:solidFill>
                  <a:schemeClr val="tx1"/>
                </a:solidFill>
                <a:latin typeface="Arial" panose="020B0604020202020204" pitchFamily="34" charset="0"/>
                <a:cs typeface="Arial" panose="020B0604020202020204" pitchFamily="34" charset="0"/>
              </a:rPr>
              <a:t>La función </a:t>
            </a:r>
            <a:r>
              <a:rPr lang="es-MX" sz="2200" dirty="0" err="1">
                <a:solidFill>
                  <a:schemeClr val="tx1"/>
                </a:solidFill>
                <a:latin typeface="Arial" panose="020B0604020202020204" pitchFamily="34" charset="0"/>
                <a:cs typeface="Arial" panose="020B0604020202020204" pitchFamily="34" charset="0"/>
              </a:rPr>
              <a:t>map</a:t>
            </a:r>
            <a:r>
              <a:rPr lang="es-MX" sz="2200" dirty="0">
                <a:solidFill>
                  <a:schemeClr val="tx1"/>
                </a:solidFill>
                <a:latin typeface="Arial" panose="020B0604020202020204" pitchFamily="34" charset="0"/>
                <a:cs typeface="Arial" panose="020B0604020202020204" pitchFamily="34" charset="0"/>
              </a:rPr>
              <a:t> recibe cómo parámetro una función (</a:t>
            </a:r>
            <a:r>
              <a:rPr lang="es-MX" sz="2200" dirty="0" err="1">
                <a:solidFill>
                  <a:schemeClr val="tx1"/>
                </a:solidFill>
                <a:latin typeface="Arial" panose="020B0604020202020204" pitchFamily="34" charset="0"/>
                <a:cs typeface="Arial" panose="020B0604020202020204" pitchFamily="34" charset="0"/>
              </a:rPr>
              <a:t>callback</a:t>
            </a:r>
            <a:r>
              <a:rPr lang="es-MX" sz="2200" dirty="0">
                <a:solidFill>
                  <a:schemeClr val="tx1"/>
                </a:solidFill>
                <a:latin typeface="Arial" panose="020B0604020202020204" pitchFamily="34" charset="0"/>
                <a:cs typeface="Arial" panose="020B0604020202020204" pitchFamily="34" charset="0"/>
              </a:rPr>
              <a:t>) la cual se ejecutará para cada elemento del </a:t>
            </a:r>
            <a:r>
              <a:rPr lang="es-MX" sz="2200" dirty="0" err="1">
                <a:solidFill>
                  <a:schemeClr val="tx1"/>
                </a:solidFill>
                <a:latin typeface="Arial" panose="020B0604020202020204" pitchFamily="34" charset="0"/>
                <a:cs typeface="Arial" panose="020B0604020202020204" pitchFamily="34" charset="0"/>
              </a:rPr>
              <a:t>array</a:t>
            </a:r>
            <a:r>
              <a:rPr lang="es-MX" sz="2200" dirty="0">
                <a:solidFill>
                  <a:schemeClr val="tx1"/>
                </a:solidFill>
                <a:latin typeface="Arial" panose="020B0604020202020204" pitchFamily="34" charset="0"/>
                <a:cs typeface="Arial" panose="020B0604020202020204" pitchFamily="34" charset="0"/>
              </a:rPr>
              <a:t>, sin embargo, en </a:t>
            </a:r>
            <a:r>
              <a:rPr lang="es-MX" sz="2200" b="1" dirty="0" err="1">
                <a:solidFill>
                  <a:schemeClr val="tx1"/>
                </a:solidFill>
                <a:latin typeface="Arial" panose="020B0604020202020204" pitchFamily="34" charset="0"/>
                <a:cs typeface="Arial" panose="020B0604020202020204" pitchFamily="34" charset="0"/>
              </a:rPr>
              <a:t>ECMAScript</a:t>
            </a:r>
            <a:r>
              <a:rPr lang="es-MX" sz="2200" b="1" dirty="0">
                <a:solidFill>
                  <a:schemeClr val="tx1"/>
                </a:solidFill>
                <a:latin typeface="Arial" panose="020B0604020202020204" pitchFamily="34" charset="0"/>
                <a:cs typeface="Arial" panose="020B0604020202020204" pitchFamily="34" charset="0"/>
              </a:rPr>
              <a:t> 6 </a:t>
            </a:r>
            <a:r>
              <a:rPr lang="es-MX" sz="2200" dirty="0">
                <a:solidFill>
                  <a:schemeClr val="tx1"/>
                </a:solidFill>
                <a:latin typeface="Arial" panose="020B0604020202020204" pitchFamily="34" charset="0"/>
                <a:cs typeface="Arial" panose="020B0604020202020204" pitchFamily="34" charset="0"/>
              </a:rPr>
              <a:t>es posible utiliza </a:t>
            </a:r>
            <a:r>
              <a:rPr lang="es-MX" sz="2200" dirty="0" err="1">
                <a:solidFill>
                  <a:schemeClr val="tx1"/>
                </a:solidFill>
                <a:latin typeface="Arial" panose="020B0604020202020204" pitchFamily="34" charset="0"/>
                <a:cs typeface="Arial" panose="020B0604020202020204" pitchFamily="34" charset="0"/>
              </a:rPr>
              <a:t>Arrow</a:t>
            </a:r>
            <a:r>
              <a:rPr lang="es-MX" sz="2200" dirty="0">
                <a:solidFill>
                  <a:schemeClr val="tx1"/>
                </a:solidFill>
                <a:latin typeface="Arial" panose="020B0604020202020204" pitchFamily="34" charset="0"/>
                <a:cs typeface="Arial" panose="020B0604020202020204" pitchFamily="34" charset="0"/>
              </a:rPr>
              <a:t> </a:t>
            </a:r>
            <a:r>
              <a:rPr lang="es-MX" sz="2200" dirty="0" err="1">
                <a:solidFill>
                  <a:schemeClr val="tx1"/>
                </a:solidFill>
                <a:latin typeface="Arial" panose="020B0604020202020204" pitchFamily="34" charset="0"/>
                <a:cs typeface="Arial" panose="020B0604020202020204" pitchFamily="34" charset="0"/>
              </a:rPr>
              <a:t>Functions</a:t>
            </a:r>
            <a:r>
              <a:rPr lang="es-MX" sz="2200" dirty="0">
                <a:solidFill>
                  <a:schemeClr val="tx1"/>
                </a:solidFill>
                <a:latin typeface="Arial" panose="020B0604020202020204" pitchFamily="34" charset="0"/>
                <a:cs typeface="Arial" panose="020B0604020202020204" pitchFamily="34" charset="0"/>
              </a:rPr>
              <a:t> en lugar de una </a:t>
            </a:r>
            <a:r>
              <a:rPr lang="es-MX" sz="2200" dirty="0" err="1">
                <a:solidFill>
                  <a:schemeClr val="tx1"/>
                </a:solidFill>
                <a:latin typeface="Arial" panose="020B0604020202020204" pitchFamily="34" charset="0"/>
                <a:cs typeface="Arial" panose="020B0604020202020204" pitchFamily="34" charset="0"/>
              </a:rPr>
              <a:t>callback</a:t>
            </a:r>
            <a:endParaRPr lang="es-CO" sz="2200" dirty="0">
              <a:solidFill>
                <a:schemeClr val="tx1"/>
              </a:solidFill>
              <a:latin typeface="Arial" panose="020B0604020202020204" pitchFamily="34" charset="0"/>
              <a:cs typeface="Arial" panose="020B0604020202020204" pitchFamily="34" charset="0"/>
            </a:endParaRPr>
          </a:p>
        </p:txBody>
      </p:sp>
      <p:pic>
        <p:nvPicPr>
          <p:cNvPr id="1026" name="Picture 2" descr="Resultado de imagen para introduccion a java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568" y="5334001"/>
            <a:ext cx="1067163" cy="1168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669239" y="4024181"/>
            <a:ext cx="6372225" cy="2247900"/>
          </a:xfrm>
          <a:prstGeom prst="rect">
            <a:avLst/>
          </a:prstGeom>
        </p:spPr>
      </p:pic>
    </p:spTree>
    <p:extLst>
      <p:ext uri="{BB962C8B-B14F-4D97-AF65-F5344CB8AC3E}">
        <p14:creationId xmlns:p14="http://schemas.microsoft.com/office/powerpoint/2010/main" val="86859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1664</TotalTime>
  <Words>1299</Words>
  <Application>Microsoft Office PowerPoint</Application>
  <PresentationFormat>Presentación en pantalla (4:3)</PresentationFormat>
  <Paragraphs>111</Paragraphs>
  <Slides>37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37</vt:i4>
      </vt:variant>
    </vt:vector>
  </HeadingPairs>
  <TitlesOfParts>
    <vt:vector size="43" baseType="lpstr">
      <vt:lpstr>Arial</vt:lpstr>
      <vt:lpstr>Calibri</vt:lpstr>
      <vt:lpstr>Century Gothic</vt:lpstr>
      <vt:lpstr>Helvetica</vt:lpstr>
      <vt:lpstr>Wingdings</vt:lpstr>
      <vt:lpstr>Tema de Office</vt:lpstr>
      <vt:lpstr>MANTENIMIENTO DE PAGINAS WEB </vt:lpstr>
      <vt:lpstr>JAVASCRIPT</vt:lpstr>
      <vt:lpstr>JAVASCRIPT</vt:lpstr>
      <vt:lpstr>JAVASCRIPT</vt:lpstr>
      <vt:lpstr>JAVASCRIPT</vt:lpstr>
      <vt:lpstr>ventajas </vt:lpstr>
      <vt:lpstr>JAVASCRIPT</vt:lpstr>
      <vt:lpstr>JAVASCRIPT</vt:lpstr>
      <vt:lpstr>JAVASCRIPT</vt:lpstr>
      <vt:lpstr>JAVASCRIPT</vt:lpstr>
      <vt:lpstr>JAVASCRIPT</vt:lpstr>
      <vt:lpstr>JAVASCRIPT</vt:lpstr>
      <vt:lpstr>JAVASCRIPT</vt:lpstr>
      <vt:lpstr>JAVASCRIPT</vt:lpstr>
      <vt:lpstr>JAVASCRIPT</vt:lpstr>
      <vt:lpstr>Lectura de archivos. json </vt:lpstr>
      <vt:lpstr>JAVASCRIPT</vt:lpstr>
      <vt:lpstr>JAVASCRIPT</vt:lpstr>
      <vt:lpstr>JAVASCRIPT</vt:lpstr>
      <vt:lpstr>(almacenamiento local)</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Dustin Torres</dc:creator>
  <cp:lastModifiedBy>pc</cp:lastModifiedBy>
  <cp:revision>172</cp:revision>
  <dcterms:created xsi:type="dcterms:W3CDTF">2016-02-10T21:55:26Z</dcterms:created>
  <dcterms:modified xsi:type="dcterms:W3CDTF">2022-01-06T15:03:20Z</dcterms:modified>
</cp:coreProperties>
</file>